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308" r:id="rId2"/>
    <p:sldId id="309" r:id="rId3"/>
    <p:sldId id="310" r:id="rId4"/>
    <p:sldId id="312" r:id="rId5"/>
    <p:sldId id="258" r:id="rId6"/>
    <p:sldId id="311" r:id="rId7"/>
    <p:sldId id="313" r:id="rId8"/>
    <p:sldId id="315" r:id="rId9"/>
    <p:sldId id="317" r:id="rId10"/>
    <p:sldId id="320" r:id="rId11"/>
    <p:sldId id="321" r:id="rId12"/>
    <p:sldId id="322" r:id="rId13"/>
    <p:sldId id="354" r:id="rId14"/>
    <p:sldId id="323" r:id="rId15"/>
    <p:sldId id="324" r:id="rId16"/>
    <p:sldId id="350" r:id="rId17"/>
    <p:sldId id="363" r:id="rId18"/>
    <p:sldId id="359" r:id="rId19"/>
    <p:sldId id="361" r:id="rId20"/>
    <p:sldId id="357" r:id="rId21"/>
    <p:sldId id="358" r:id="rId22"/>
    <p:sldId id="362" r:id="rId23"/>
    <p:sldId id="330" r:id="rId24"/>
    <p:sldId id="325" r:id="rId25"/>
    <p:sldId id="326" r:id="rId26"/>
    <p:sldId id="327" r:id="rId27"/>
    <p:sldId id="328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5" r:id="rId42"/>
    <p:sldId id="346" r:id="rId43"/>
    <p:sldId id="347" r:id="rId44"/>
    <p:sldId id="349" r:id="rId45"/>
    <p:sldId id="351" r:id="rId46"/>
    <p:sldId id="352" r:id="rId47"/>
    <p:sldId id="277" r:id="rId48"/>
    <p:sldId id="274" r:id="rId49"/>
    <p:sldId id="280" r:id="rId50"/>
    <p:sldId id="282" r:id="rId51"/>
    <p:sldId id="283" r:id="rId52"/>
    <p:sldId id="307" r:id="rId53"/>
    <p:sldId id="306" r:id="rId54"/>
    <p:sldId id="35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3" d="100"/>
          <a:sy n="163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roka:Research:seabr_upwelling:Chapter2:20130707:LCS:20130427_seabreeze_front_spe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2013-14 PJM</a:t>
            </a:r>
            <a:r>
              <a:rPr lang="en-US" sz="2000" baseline="0" dirty="0"/>
              <a:t> Mid-Atl. Daily Max Load</a:t>
            </a:r>
            <a:endParaRPr lang="en-US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</c:v>
                </c:pt>
                <c:pt idx="21">
                  <c:v>47665.882</c:v>
                </c:pt>
                <c:pt idx="22">
                  <c:v>46245.937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</c:v>
                </c:pt>
                <c:pt idx="28">
                  <c:v>46241.251</c:v>
                </c:pt>
                <c:pt idx="29">
                  <c:v>46727.615</c:v>
                </c:pt>
                <c:pt idx="30">
                  <c:v>41322.317</c:v>
                </c:pt>
                <c:pt idx="31">
                  <c:v>34663.187</c:v>
                </c:pt>
                <c:pt idx="32">
                  <c:v>33472.539</c:v>
                </c:pt>
                <c:pt idx="33">
                  <c:v>40374.479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</c:v>
                </c:pt>
                <c:pt idx="65">
                  <c:v>38865.887</c:v>
                </c:pt>
                <c:pt idx="66">
                  <c:v>31917.883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</c:v>
                </c:pt>
                <c:pt idx="120">
                  <c:v>31337.436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31674.117</c:v>
                </c:pt>
                <c:pt idx="134">
                  <c:v>34484.341</c:v>
                </c:pt>
                <c:pt idx="135">
                  <c:v>32125.636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</c:v>
                </c:pt>
                <c:pt idx="172">
                  <c:v>34599.596</c:v>
                </c:pt>
                <c:pt idx="173">
                  <c:v>41229.971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</c:v>
                </c:pt>
                <c:pt idx="210">
                  <c:v>37744.905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</c:v>
                </c:pt>
                <c:pt idx="248">
                  <c:v>48007.331</c:v>
                </c:pt>
                <c:pt idx="249">
                  <c:v>35505.904</c:v>
                </c:pt>
                <c:pt idx="250">
                  <c:v>34898.479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31968.831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30975.331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31676.671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31405.313</c:v>
                </c:pt>
                <c:pt idx="302">
                  <c:v>31648.186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</c:v>
                </c:pt>
                <c:pt idx="62">
                  <c:v>38528.901</c:v>
                </c:pt>
                <c:pt idx="63">
                  <c:v>36855.975</c:v>
                </c:pt>
                <c:pt idx="64">
                  <c:v>39228.715</c:v>
                </c:pt>
                <c:pt idx="65">
                  <c:v>36768.357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</c:v>
                </c:pt>
                <c:pt idx="69">
                  <c:v>33196.475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32266.153</c:v>
                </c:pt>
                <c:pt idx="148">
                  <c:v>41451.871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</c:v>
                </c:pt>
                <c:pt idx="186">
                  <c:v>50729.585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</c:v>
                </c:pt>
                <c:pt idx="238">
                  <c:v>49056.547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31738.654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</c:v>
                </c:pt>
                <c:pt idx="297">
                  <c:v>32741.222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2986952"/>
        <c:axId val="2143094440"/>
      </c:lineChart>
      <c:catAx>
        <c:axId val="2142986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43094440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2143094440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42986952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7666068647943"/>
          <c:y val="0.0160098126284646"/>
          <c:w val="0.939233393135206"/>
          <c:h val="0.890599613705492"/>
        </c:manualLayout>
      </c:layout>
      <c:lineChart>
        <c:grouping val="standard"/>
        <c:varyColors val="0"/>
        <c:ser>
          <c:idx val="0"/>
          <c:order val="0"/>
          <c:tx>
            <c:v>Sea Breeze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</c:dPt>
          <c:cat>
            <c:strRef>
              <c:f>'[1]Seabreeze extended'!$K$3:$K$14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'[1]Seabreeze extended'!$N$3:$N$14</c:f>
              <c:numCache>
                <c:formatCode>General</c:formatCode>
                <c:ptCount val="12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44.0</c:v>
                </c:pt>
                <c:pt idx="4">
                  <c:v>28.0</c:v>
                </c:pt>
                <c:pt idx="5">
                  <c:v>39.0</c:v>
                </c:pt>
                <c:pt idx="6">
                  <c:v>43.0</c:v>
                </c:pt>
                <c:pt idx="7">
                  <c:v>35.0</c:v>
                </c:pt>
                <c:pt idx="8">
                  <c:v>29.0</c:v>
                </c:pt>
                <c:pt idx="9">
                  <c:v>15.0</c:v>
                </c:pt>
                <c:pt idx="10">
                  <c:v>8.0</c:v>
                </c:pt>
                <c:pt idx="11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v>Upwelling</c:v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'[1]Seabreeze extended'!$O$3:$O$14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15.0</c:v>
                </c:pt>
                <c:pt idx="6">
                  <c:v>46.0</c:v>
                </c:pt>
                <c:pt idx="7">
                  <c:v>22.0</c:v>
                </c:pt>
                <c:pt idx="8">
                  <c:v>33.0</c:v>
                </c:pt>
                <c:pt idx="9">
                  <c:v>6.0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2386904"/>
        <c:axId val="2142341640"/>
      </c:lineChart>
      <c:catAx>
        <c:axId val="2142386904"/>
        <c:scaling>
          <c:orientation val="minMax"/>
        </c:scaling>
        <c:delete val="1"/>
        <c:axPos val="b"/>
        <c:majorTickMark val="out"/>
        <c:minorTickMark val="none"/>
        <c:tickLblPos val="nextTo"/>
        <c:crossAx val="2142341640"/>
        <c:crosses val="autoZero"/>
        <c:auto val="1"/>
        <c:lblAlgn val="ctr"/>
        <c:lblOffset val="100"/>
        <c:noMultiLvlLbl val="0"/>
      </c:catAx>
      <c:valAx>
        <c:axId val="21423416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142386904"/>
        <c:crossesAt val="15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Speed</a:t>
            </a:r>
            <a:r>
              <a:rPr lang="en-US" baseline="0"/>
              <a:t> of Sea Breeze Front (</a:t>
            </a:r>
            <a:r>
              <a:rPr lang="en-US" i="1" baseline="0"/>
              <a:t>Center</a:t>
            </a:r>
            <a:r>
              <a:rPr lang="en-US" baseline="0"/>
              <a:t>) (m/s)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Time (HH:MM:SS, UTC)</c:v>
          </c:tx>
          <c:cat>
            <c:numRef>
              <c:f>Data!$D$5:$D$11</c:f>
              <c:numCache>
                <c:formatCode>h:mm:ss</c:formatCode>
                <c:ptCount val="7"/>
                <c:pt idx="0">
                  <c:v>0.710219907407407</c:v>
                </c:pt>
                <c:pt idx="1">
                  <c:v>0.750381944444444</c:v>
                </c:pt>
                <c:pt idx="2">
                  <c:v>0.790555555555555</c:v>
                </c:pt>
                <c:pt idx="3">
                  <c:v>0.829328703703704</c:v>
                </c:pt>
                <c:pt idx="4">
                  <c:v>0.872465277777778</c:v>
                </c:pt>
                <c:pt idx="5">
                  <c:v>0.912604166666667</c:v>
                </c:pt>
                <c:pt idx="6">
                  <c:v>0.952743055555556</c:v>
                </c:pt>
              </c:numCache>
            </c:numRef>
          </c:cat>
          <c:val>
            <c:numRef>
              <c:f>Data!$M$5:$M$11</c:f>
              <c:numCache>
                <c:formatCode>0.00</c:formatCode>
                <c:ptCount val="7"/>
                <c:pt idx="0">
                  <c:v>1.025058589116038</c:v>
                </c:pt>
                <c:pt idx="1">
                  <c:v>0.801159146974063</c:v>
                </c:pt>
                <c:pt idx="2">
                  <c:v>1.797767191011236</c:v>
                </c:pt>
                <c:pt idx="3">
                  <c:v>1.847775976119403</c:v>
                </c:pt>
                <c:pt idx="4">
                  <c:v>1.599154193721492</c:v>
                </c:pt>
                <c:pt idx="5">
                  <c:v>2.024237647058824</c:v>
                </c:pt>
                <c:pt idx="6">
                  <c:v>4.492538823529404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4060152"/>
        <c:axId val="2080529912"/>
      </c:lineChart>
      <c:catAx>
        <c:axId val="2084060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  <a:r>
                  <a:rPr lang="en-US" baseline="0"/>
                  <a:t> (HH:MM:SS, UTC)</a:t>
                </a:r>
              </a:p>
            </c:rich>
          </c:tx>
          <c:overlay val="0"/>
        </c:title>
        <c:numFmt formatCode="h:mm:ss" sourceLinked="1"/>
        <c:majorTickMark val="out"/>
        <c:minorTickMark val="none"/>
        <c:tickLblPos val="nextTo"/>
        <c:crossAx val="2080529912"/>
        <c:crosses val="autoZero"/>
        <c:auto val="1"/>
        <c:lblAlgn val="ctr"/>
        <c:lblOffset val="100"/>
        <c:noMultiLvlLbl val="0"/>
      </c:catAx>
      <c:valAx>
        <c:axId val="2080529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Speed (m/s)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2084060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72155-F791-9C40-A215-E41EA6D77E41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119C8-C782-C94A-86BD-CF297180D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-Sea breeze time of day (afternoon/evening) is also coincident with peak demand time</a:t>
            </a:r>
            <a:r>
              <a:rPr lang="en-US" baseline="0" dirty="0" smtClean="0"/>
              <a:t> of day (5-7 pm)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r>
              <a:rPr lang="en-US" baseline="0" dirty="0" smtClean="0"/>
              <a:t>-out speed of OSW turbines of 4 m/s (calm zone?)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Satellite: </a:t>
            </a:r>
            <a:r>
              <a:rPr lang="en-US" dirty="0" smtClean="0"/>
              <a:t>High</a:t>
            </a:r>
            <a:r>
              <a:rPr lang="en-US" baseline="0" dirty="0" smtClean="0"/>
              <a:t> res in space and time</a:t>
            </a:r>
            <a:endParaRPr lang="en-US" dirty="0" smtClean="0"/>
          </a:p>
          <a:p>
            <a:r>
              <a:rPr lang="en-US" dirty="0" smtClean="0"/>
              <a:t>Previous satellite SST products low in spatial or temporal resolution</a:t>
            </a:r>
            <a:r>
              <a:rPr lang="en-US" baseline="0" dirty="0" smtClean="0"/>
              <a:t> and are often warmest pixel composites for </a:t>
            </a:r>
            <a:r>
              <a:rPr lang="en-US" baseline="0" dirty="0" err="1" smtClean="0"/>
              <a:t>declouding</a:t>
            </a:r>
            <a:r>
              <a:rPr lang="en-US" dirty="0" smtClean="0"/>
              <a:t>;</a:t>
            </a:r>
            <a:r>
              <a:rPr lang="en-US" baseline="0" dirty="0" smtClean="0"/>
              <a:t> cannot resolve coastal upwelling</a:t>
            </a:r>
            <a:endParaRPr lang="en-US" dirty="0" smtClean="0"/>
          </a:p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b="1" dirty="0" smtClean="0"/>
              <a:t>Model:</a:t>
            </a:r>
            <a:r>
              <a:rPr lang="en-US" b="1" baseline="0" dirty="0" smtClean="0"/>
              <a:t> </a:t>
            </a:r>
            <a:r>
              <a:rPr lang="en-US" dirty="0" smtClean="0"/>
              <a:t>NAM12km</a:t>
            </a:r>
            <a:r>
              <a:rPr lang="en-US" baseline="0" dirty="0" smtClean="0"/>
              <a:t> </a:t>
            </a:r>
            <a:r>
              <a:rPr lang="en-US" dirty="0" smtClean="0"/>
              <a:t>for boundary conditions</a:t>
            </a:r>
          </a:p>
          <a:p>
            <a:r>
              <a:rPr lang="en-US" b="1" dirty="0" smtClean="0"/>
              <a:t>Cases</a:t>
            </a:r>
            <a:r>
              <a:rPr lang="en-US" b="0" dirty="0" smtClean="0"/>
              <a:t>: largest and</a:t>
            </a:r>
            <a:r>
              <a:rPr lang="en-US" b="0" baseline="0" dirty="0" smtClean="0"/>
              <a:t> longest lasting upwelling in NJ 2012-2014</a:t>
            </a:r>
          </a:p>
          <a:p>
            <a:r>
              <a:rPr lang="en-US" b="0" baseline="0" dirty="0" smtClean="0"/>
              <a:t>20140731 case has similar ambient (outside upwelling) water T to 20130707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 expect similar inversions, impact on 100m winds over upwelling in this structure</a:t>
            </a:r>
            <a:r>
              <a:rPr lang="en-US" baseline="0" dirty="0" smtClean="0"/>
              <a:t> (affects NJ WEA!)</a:t>
            </a:r>
          </a:p>
          <a:p>
            <a:r>
              <a:rPr lang="en-US" baseline="0" dirty="0" smtClean="0"/>
              <a:t>Need good ocean model to predict this correctly!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red </a:t>
            </a:r>
            <a:r>
              <a:rPr lang="en-US" dirty="0" err="1" smtClean="0"/>
              <a:t>colorbar</a:t>
            </a:r>
            <a:r>
              <a:rPr lang="en-US" dirty="0" smtClean="0"/>
              <a:t> at +/-</a:t>
            </a:r>
            <a:r>
              <a:rPr lang="en-US" baseline="0" dirty="0" smtClean="0"/>
              <a:t>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19C8-C782-C94A-86BD-CF297180D9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8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4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9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0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885C7-74CE-4943-AE2E-6B22518734A5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ist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/>
          <a:stretch/>
        </p:blipFill>
        <p:spPr>
          <a:xfrm>
            <a:off x="0" y="0"/>
            <a:ext cx="9150409" cy="6858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50409" cy="26246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537" y="94754"/>
            <a:ext cx="8744009" cy="1640913"/>
          </a:xfrm>
          <a:solidFill>
            <a:schemeClr val="bg1">
              <a:lumMod val="75000"/>
              <a:alpha val="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4800"/>
              </a:spcAft>
            </a:pPr>
            <a:r>
              <a:rPr lang="en-US" sz="4000" b="1" dirty="0"/>
              <a:t>Sea Breeze, Coastal Upwelling Modeling to Support Offshore Wind Energy Planning and Operations</a:t>
            </a:r>
            <a:endParaRPr lang="en-US" sz="2400" dirty="0"/>
          </a:p>
        </p:txBody>
      </p:sp>
      <p:pic>
        <p:nvPicPr>
          <p:cNvPr id="4" name="Picture 30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281" y="5838710"/>
            <a:ext cx="911698" cy="8547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48" y="5487106"/>
            <a:ext cx="1053106" cy="482992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7614" y="5806069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6676" y="5882266"/>
            <a:ext cx="900113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41" descr="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01940" y="5806069"/>
            <a:ext cx="907473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Rectangle 7"/>
          <p:cNvSpPr/>
          <p:nvPr/>
        </p:nvSpPr>
        <p:spPr>
          <a:xfrm>
            <a:off x="152400" y="4986812"/>
            <a:ext cx="3014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Greg Seroka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Erick Fredj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, Travis Miles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Rich Dunk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Josh Kohut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Scott Glenn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02475"/>
            <a:ext cx="2726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October 28, 2015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MABPOM 2015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1096" y="5401366"/>
            <a:ext cx="26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4844" y="5996232"/>
            <a:ext cx="1005883" cy="7340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86921" y="6144997"/>
            <a:ext cx="26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6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_d02_run07-06_avgdiff_100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9049" r="4268" b="9520"/>
          <a:stretch/>
        </p:blipFill>
        <p:spPr>
          <a:xfrm>
            <a:off x="5984302" y="2241708"/>
            <a:ext cx="3200667" cy="3124537"/>
          </a:xfrm>
          <a:prstGeom prst="rect">
            <a:avLst/>
          </a:prstGeom>
        </p:spPr>
      </p:pic>
      <p:pic>
        <p:nvPicPr>
          <p:cNvPr id="4" name="Picture 3" descr="WRF_d02_run07-06_avgdiff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8971" r="18149" b="9501"/>
          <a:stretch/>
        </p:blipFill>
        <p:spPr>
          <a:xfrm>
            <a:off x="3344219" y="2241708"/>
            <a:ext cx="2665827" cy="3124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401458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45281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100m Wind Speed Diff.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094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SST Diff.</a:t>
            </a:r>
            <a:endParaRPr lang="en-US" b="1" dirty="0"/>
          </a:p>
        </p:txBody>
      </p:sp>
      <p:pic>
        <p:nvPicPr>
          <p:cNvPr id="12" name="Picture 11" descr="WRF_run04-05_SST_20130707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8931" r="6060" b="9350"/>
          <a:stretch/>
        </p:blipFill>
        <p:spPr>
          <a:xfrm>
            <a:off x="12010" y="2253070"/>
            <a:ext cx="3352800" cy="31245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0179" y="5417791"/>
            <a:ext cx="1334365" cy="36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=0.61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10992" y="5418817"/>
            <a:ext cx="1456037" cy="36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=0.58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6200000">
            <a:off x="2803210" y="4227621"/>
            <a:ext cx="868725" cy="340103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6200000">
            <a:off x="4073527" y="2957302"/>
            <a:ext cx="1124132" cy="619707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701876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68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RF_d02_run07-06_avgdiff_xsection_1.2-1.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2762" r="6471" b="2990"/>
          <a:stretch/>
        </p:blipFill>
        <p:spPr>
          <a:xfrm>
            <a:off x="4276163" y="1950478"/>
            <a:ext cx="4614298" cy="48508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62593" y="3470998"/>
            <a:ext cx="1197515" cy="2919613"/>
            <a:chOff x="1015813" y="3758280"/>
            <a:chExt cx="1040492" cy="24454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813" y="3758280"/>
              <a:ext cx="1040492" cy="197426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619243" y="5732546"/>
              <a:ext cx="130813" cy="4711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72417" y="1511427"/>
            <a:ext cx="392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Wind Speed Difference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88978" y="2276399"/>
            <a:ext cx="3020754" cy="3234892"/>
            <a:chOff x="370981" y="3465548"/>
            <a:chExt cx="3020754" cy="3234892"/>
          </a:xfrm>
        </p:grpSpPr>
        <p:pic>
          <p:nvPicPr>
            <p:cNvPr id="22" name="Picture 21" descr="WRF_d02_run07-06_avgdiff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" t="8971" r="18150" b="9501"/>
            <a:stretch/>
          </p:blipFill>
          <p:spPr>
            <a:xfrm>
              <a:off x="370981" y="3465548"/>
              <a:ext cx="3020754" cy="32348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1791921" y="5367061"/>
              <a:ext cx="1118234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701876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47720" y="1983325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854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47720" y="1983325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588978" y="2276399"/>
            <a:ext cx="3020754" cy="3234892"/>
            <a:chOff x="370981" y="3465548"/>
            <a:chExt cx="3020754" cy="3234892"/>
          </a:xfrm>
        </p:grpSpPr>
        <p:pic>
          <p:nvPicPr>
            <p:cNvPr id="20" name="Picture 19" descr="WRF_d02_run07-06_avgdiff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" t="8971" r="18150" b="9501"/>
            <a:stretch/>
          </p:blipFill>
          <p:spPr>
            <a:xfrm>
              <a:off x="370981" y="3465548"/>
              <a:ext cx="3020754" cy="3234892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1791921" y="5367061"/>
              <a:ext cx="1118234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WRF_d02_run07-06_avgdiff_temp_xsection_5-5_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201" r="8620" b="2595"/>
          <a:stretch/>
        </p:blipFill>
        <p:spPr>
          <a:xfrm>
            <a:off x="4238250" y="1904583"/>
            <a:ext cx="4547951" cy="489672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562593" y="3461374"/>
            <a:ext cx="1197515" cy="2919613"/>
            <a:chOff x="1015813" y="3758280"/>
            <a:chExt cx="1040492" cy="24454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813" y="3758280"/>
              <a:ext cx="1040492" cy="197426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619243" y="5732546"/>
              <a:ext cx="130813" cy="4711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464528" y="1503901"/>
            <a:ext cx="395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Temperature Difference</a:t>
            </a:r>
            <a:endParaRPr lang="en-US" sz="2800" b="1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701876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36940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3439"/>
            <a:ext cx="9143999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How will coastal upwelling affect the NJ WEA?</a:t>
            </a:r>
            <a:endParaRPr lang="en-US" sz="3600" b="1" dirty="0"/>
          </a:p>
        </p:txBody>
      </p:sp>
      <p:pic>
        <p:nvPicPr>
          <p:cNvPr id="4" name="Picture 3" descr="upwelling_zoom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3205" r="9588" b="7228"/>
          <a:stretch/>
        </p:blipFill>
        <p:spPr>
          <a:xfrm>
            <a:off x="1757223" y="691760"/>
            <a:ext cx="5384434" cy="6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Part 2: Sea Breeze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100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269" y="870469"/>
            <a:ext cx="8812146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Case </a:t>
            </a:r>
            <a:r>
              <a:rPr lang="en-US" sz="2800" b="1" dirty="0"/>
              <a:t>3</a:t>
            </a:r>
            <a:r>
              <a:rPr lang="en-US" sz="2800" b="1" dirty="0" smtClean="0"/>
              <a:t>: </a:t>
            </a:r>
            <a:r>
              <a:rPr lang="en-US" sz="2800" dirty="0" smtClean="0"/>
              <a:t>April 27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2013: pure, no upwelling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Lagrangian Coherent Structures (LCSs)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LCSs are boundaries in a fluid that distinguish regions of differing dynamics </a:t>
            </a:r>
            <a:r>
              <a:rPr lang="en-US" sz="26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(e.g. eddies, jets, fronts)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Particles move away from and along a repelling LCS (A), aggregate and move along attracting LCSs (B)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maps identify convergence and divergence in a fluid flow (e.g. sea breeze)</a:t>
            </a: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332"/>
          <a:stretch/>
        </p:blipFill>
        <p:spPr>
          <a:xfrm>
            <a:off x="2912183" y="4000385"/>
            <a:ext cx="4572000" cy="28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Benefits of LCS</a:t>
            </a:r>
          </a:p>
          <a:p>
            <a:r>
              <a:rPr lang="en-US" dirty="0" smtClean="0"/>
              <a:t>The </a:t>
            </a:r>
            <a:r>
              <a:rPr lang="en-US" dirty="0"/>
              <a:t>Lagrangian measures are advantageous as they are frame independent and robust with respect to localized noise in the </a:t>
            </a:r>
            <a:r>
              <a:rPr lang="en-US" dirty="0" smtClean="0"/>
              <a:t>data.</a:t>
            </a:r>
          </a:p>
          <a:p>
            <a:r>
              <a:rPr lang="en-US" dirty="0" smtClean="0"/>
              <a:t>Additionally</a:t>
            </a:r>
            <a:r>
              <a:rPr lang="en-US" dirty="0"/>
              <a:t>, LCS analysis 	</a:t>
            </a:r>
            <a:r>
              <a:rPr lang="en-US" dirty="0" smtClean="0"/>
              <a:t>reveals </a:t>
            </a:r>
            <a:r>
              <a:rPr lang="en-US" dirty="0"/>
              <a:t>coherent structures in </a:t>
            </a:r>
            <a:r>
              <a:rPr lang="en-US" b="1" dirty="0"/>
              <a:t>more detail and with better clarity than streamline plots</a:t>
            </a:r>
            <a:r>
              <a:rPr lang="en-US" dirty="0"/>
              <a:t> generated from </a:t>
            </a:r>
            <a:r>
              <a:rPr lang="en-US" dirty="0" smtClean="0"/>
              <a:t>2D </a:t>
            </a:r>
            <a:r>
              <a:rPr lang="en-US" dirty="0"/>
              <a:t>wind retrieval (Chan and Shao 2007; </a:t>
            </a:r>
            <a:r>
              <a:rPr lang="en-US" dirty="0" smtClean="0"/>
              <a:t>Tang </a:t>
            </a:r>
            <a:r>
              <a:rPr lang="en-US" dirty="0"/>
              <a:t>et al. 2011</a:t>
            </a:r>
            <a:r>
              <a:rPr lang="en-US" dirty="0" smtClean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80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845" b="217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Collaborative research: Impacts of local oceanographic processes on </a:t>
            </a:r>
            <a:r>
              <a:rPr lang="en-US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penguin foraging ecology over Palmer Deep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1046" y="740666"/>
            <a:ext cx="4553751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Rutgers University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50" b="1" dirty="0" smtClean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Oregon </a:t>
            </a:r>
            <a:r>
              <a:rPr lang="en-US" b="1" dirty="0">
                <a:latin typeface="Times New Roman"/>
                <a:cs typeface="Times New Roman"/>
              </a:rPr>
              <a:t>State </a:t>
            </a:r>
            <a:r>
              <a:rPr lang="en-US" b="1" dirty="0" smtClean="0">
                <a:latin typeface="Times New Roman"/>
                <a:cs typeface="Times New Roman"/>
              </a:rPr>
              <a:t>University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Polar Oceans Research Group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University </a:t>
            </a:r>
            <a:r>
              <a:rPr lang="en-US" b="1" dirty="0">
                <a:latin typeface="Times New Roman"/>
                <a:cs typeface="Times New Roman"/>
              </a:rPr>
              <a:t>of </a:t>
            </a:r>
            <a:r>
              <a:rPr lang="en-US" b="1" dirty="0" smtClean="0">
                <a:latin typeface="Times New Roman"/>
                <a:cs typeface="Times New Roman"/>
              </a:rPr>
              <a:t>Delaware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University </a:t>
            </a:r>
            <a:r>
              <a:rPr lang="en-US" b="1" dirty="0">
                <a:latin typeface="Times New Roman"/>
                <a:cs typeface="Times New Roman"/>
              </a:rPr>
              <a:t>of Alaska, </a:t>
            </a:r>
            <a:r>
              <a:rPr lang="en-US" b="1" dirty="0" smtClean="0">
                <a:latin typeface="Times New Roman"/>
                <a:cs typeface="Times New Roman"/>
              </a:rPr>
              <a:t>Fairbanks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PAL-LTER (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Ducklow</a:t>
            </a:r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et. al.)</a:t>
            </a:r>
            <a:endParaRPr lang="en-US" sz="16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823110" y="5353496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900" y="5171195"/>
            <a:ext cx="1525217" cy="1534405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87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390"/>
          <a:stretch/>
        </p:blipFill>
        <p:spPr>
          <a:xfrm>
            <a:off x="1" y="3632415"/>
            <a:ext cx="2255164" cy="32255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-1"/>
            <a:ext cx="2147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</a:p>
          <a:p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Tracking penguins from Humble Island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89" y="0"/>
            <a:ext cx="687841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44" y="1484713"/>
            <a:ext cx="2238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Where did the Adélie penguins go?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7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810"/>
            <a:ext cx="2255164" cy="191688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4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21" y="739385"/>
            <a:ext cx="4969566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From these initial observations we hypothesize that: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b="1" dirty="0">
                <a:latin typeface="Times New Roman"/>
                <a:cs typeface="Times New Roman"/>
              </a:rPr>
              <a:t>H1.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Convergence zones </a:t>
            </a:r>
            <a:r>
              <a:rPr lang="en-US" b="1" dirty="0">
                <a:latin typeface="Times New Roman"/>
                <a:cs typeface="Times New Roman"/>
              </a:rPr>
              <a:t>in the surface waters within 50 km of the coast shift location between the diurnal and semi-diurnal tidal regime.   </a:t>
            </a:r>
          </a:p>
          <a:p>
            <a:r>
              <a:rPr lang="en-US" b="1" dirty="0">
                <a:latin typeface="Times New Roman"/>
                <a:cs typeface="Times New Roman"/>
              </a:rPr>
              <a:t> 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H2</a:t>
            </a:r>
            <a:r>
              <a:rPr lang="en-US" b="1" dirty="0">
                <a:latin typeface="Times New Roman"/>
                <a:cs typeface="Times New Roman"/>
              </a:rPr>
              <a:t>.  These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convergence zones </a:t>
            </a:r>
            <a:r>
              <a:rPr lang="en-US" b="1" dirty="0">
                <a:latin typeface="Times New Roman"/>
                <a:cs typeface="Times New Roman"/>
              </a:rPr>
              <a:t>concentrate phytoplankton and aggregate schools of krill and subsequently influence the behavior of top predator species between tidal regimes</a:t>
            </a:r>
            <a:r>
              <a:rPr lang="en-US" b="1" dirty="0" smtClean="0">
                <a:latin typeface="Times New Roman"/>
                <a:cs typeface="Times New Roman"/>
              </a:rPr>
              <a:t>.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do this we will sample the:</a:t>
            </a:r>
          </a:p>
          <a:p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Physics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Primary Producers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Zooplankton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Top Predators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Over semi-diurnal and diurnal tidal regimes.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59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04" y="154609"/>
            <a:ext cx="34323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Science Objectives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2678" y="2767020"/>
            <a:ext cx="12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1561" y="5927798"/>
            <a:ext cx="196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Semi-Diurnal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581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386057"/>
            <a:ext cx="8767162" cy="47665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 November 9, 2015, BOEM commercial lease auction for NJ will take place</a:t>
            </a:r>
          </a:p>
          <a:p>
            <a:pPr lvl="1"/>
            <a:r>
              <a:rPr lang="en-US" dirty="0" smtClean="0"/>
              <a:t>Nearly 344,000 acres for leasing offshore wind (OSW)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competitive lease auction for OSW in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86" y="3450384"/>
            <a:ext cx="3323957" cy="3323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307" y="3473195"/>
            <a:ext cx="57708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/>
              <a:t>OSW developer(s) who win a lease zone will submit application to develop to NJ Board of Public Utilities (NJ BPU)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Must include wind resource assessment </a:t>
            </a:r>
            <a:r>
              <a:rPr lang="en-US" sz="2800" dirty="0" smtClean="0"/>
              <a:t>&amp; economic </a:t>
            </a:r>
            <a:r>
              <a:rPr lang="en-US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25007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96" t="14424" r="13439" b="11687"/>
          <a:stretch/>
        </p:blipFill>
        <p:spPr>
          <a:xfrm>
            <a:off x="0" y="0"/>
            <a:ext cx="9144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2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89" t="14244" r="13173" b="11040"/>
          <a:stretch/>
        </p:blipFill>
        <p:spPr>
          <a:xfrm>
            <a:off x="0" y="0"/>
            <a:ext cx="9144000" cy="67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_20150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396" r="14846" b="7031"/>
          <a:stretch/>
        </p:blipFill>
        <p:spPr>
          <a:xfrm>
            <a:off x="932496" y="-1"/>
            <a:ext cx="7397792" cy="68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8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81511"/>
            <a:ext cx="8229600" cy="561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Set-up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On 3km WRF winds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1800 UTC to 2300 UTC (peak sea breeze time)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10km grid spacing for tracer trajectories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Perform at these levels in WRF: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10, 50, 150, 500, 600, 700, 800, 900, 1000, 1500, 2000, 2500m (through marine boundary layer)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Use relative dispersion (RD) to identify LCSs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5-10-19 at 12.3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8" y="5227008"/>
            <a:ext cx="4239143" cy="1630992"/>
          </a:xfrm>
          <a:prstGeom prst="rect">
            <a:avLst/>
          </a:prstGeom>
        </p:spPr>
      </p:pic>
      <p:pic>
        <p:nvPicPr>
          <p:cNvPr id="8" name="Picture 7" descr="grid_withoutr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285" r="8590" b="2954"/>
          <a:stretch/>
        </p:blipFill>
        <p:spPr>
          <a:xfrm>
            <a:off x="7239722" y="-19150"/>
            <a:ext cx="1904278" cy="2025169"/>
          </a:xfrm>
          <a:prstGeom prst="rect">
            <a:avLst/>
          </a:prstGeom>
        </p:spPr>
      </p:pic>
      <p:pic>
        <p:nvPicPr>
          <p:cNvPr id="9" name="Picture 8" descr="grid_withoutred_zoom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9402" r="8255" b="7977"/>
          <a:stretch/>
        </p:blipFill>
        <p:spPr>
          <a:xfrm>
            <a:off x="4918887" y="-19150"/>
            <a:ext cx="2320835" cy="218502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633420">
            <a:off x="6690263" y="2336742"/>
            <a:ext cx="939726" cy="708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8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F_run08_20130427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-1956"/>
            <a:ext cx="6859956" cy="6859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948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F_run08_2013042718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1800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3460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_run08_201304272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4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2100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32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F_run08_20130428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0000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998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1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1" y="0"/>
            <a:ext cx="6858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8108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50m_NJ_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50m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408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795430"/>
              </p:ext>
            </p:extLst>
          </p:nvPr>
        </p:nvGraphicFramePr>
        <p:xfrm>
          <a:off x="423030" y="2771693"/>
          <a:ext cx="8198071" cy="40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202579"/>
              </p:ext>
            </p:extLst>
          </p:nvPr>
        </p:nvGraphicFramePr>
        <p:xfrm>
          <a:off x="423030" y="3217543"/>
          <a:ext cx="8120702" cy="273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12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658"/>
            <a:ext cx="8229600" cy="2092035"/>
          </a:xfrm>
        </p:spPr>
        <p:txBody>
          <a:bodyPr/>
          <a:lstStyle/>
          <a:p>
            <a:r>
              <a:rPr lang="en-US" dirty="0" smtClean="0"/>
              <a:t>NJ BPU Offshore Wind Rules state:</a:t>
            </a:r>
          </a:p>
          <a:p>
            <a:pPr marL="457200" lvl="1" indent="0">
              <a:buNone/>
            </a:pPr>
            <a:r>
              <a:rPr lang="en-US" i="1" dirty="0" smtClean="0"/>
              <a:t>“Applications shall account for…the coincidence between time of generation for the project and 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595959"/>
                </a:solidFill>
              </a:rPr>
              <a:t>peak electricity demand</a:t>
            </a:r>
            <a:r>
              <a:rPr lang="en-US" i="1" dirty="0" smtClean="0"/>
              <a:t>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6069" y="4318914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Load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639"/>
            <a:ext cx="7835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3200" dirty="0"/>
              <a:t>NJ </a:t>
            </a:r>
            <a:r>
              <a:rPr lang="en-US" sz="3200" b="1" dirty="0">
                <a:solidFill>
                  <a:srgbClr val="FF0000"/>
                </a:solidFill>
              </a:rPr>
              <a:t>sea breeze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00FF"/>
                </a:solidFill>
              </a:rPr>
              <a:t>coastal upwelling</a:t>
            </a:r>
            <a:r>
              <a:rPr lang="en-US" sz="3200" b="1" dirty="0"/>
              <a:t> </a:t>
            </a:r>
            <a:r>
              <a:rPr lang="en-US" sz="3200" dirty="0"/>
              <a:t>coincident with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941687" y="4471313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9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1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4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770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15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4302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5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500m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61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6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600m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9194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7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700m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1898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8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5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800m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982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9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5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900m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551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10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7940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15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94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9913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20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5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2000m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923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2" y="793498"/>
            <a:ext cx="7102006" cy="30132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6257" y="3720981"/>
            <a:ext cx="4918219" cy="3202713"/>
            <a:chOff x="2036257" y="3720981"/>
            <a:chExt cx="4918219" cy="32027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95512" y="642890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Sea breeze</a:t>
            </a:r>
            <a:endParaRPr lang="en-US" sz="3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554" y="3952485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Coastal upwelling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0761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25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2500m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3470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0486" cy="3130486"/>
          </a:xfrm>
          <a:prstGeom prst="rect">
            <a:avLst/>
          </a:prstGeom>
        </p:spPr>
      </p:pic>
      <p:pic>
        <p:nvPicPr>
          <p:cNvPr id="4" name="Picture 3" descr="lcs_xsection_fla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8823" b="4138"/>
          <a:stretch/>
        </p:blipFill>
        <p:spPr>
          <a:xfrm>
            <a:off x="2769597" y="1413191"/>
            <a:ext cx="6374403" cy="54448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88224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Vertical Cross Section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1706" y="5664868"/>
            <a:ext cx="24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of wind turbine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40940" y="5970007"/>
            <a:ext cx="280280" cy="2021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2228" y="5849534"/>
            <a:ext cx="155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Coastline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63094" y="6172200"/>
            <a:ext cx="351775" cy="2048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24186" y="6078920"/>
            <a:ext cx="303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Energy Area </a:t>
            </a:r>
            <a:br>
              <a:rPr lang="en-US" dirty="0" smtClean="0"/>
            </a:br>
            <a:r>
              <a:rPr lang="en-US" dirty="0" smtClean="0"/>
              <a:t>Bounds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540940" y="6218866"/>
            <a:ext cx="373390" cy="158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4805" r="14080"/>
          <a:stretch/>
        </p:blipFill>
        <p:spPr>
          <a:xfrm>
            <a:off x="4368307" y="2769595"/>
            <a:ext cx="2716047" cy="40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2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cs_xsection_large_fla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3896" r="8626" b="4018"/>
          <a:stretch/>
        </p:blipFill>
        <p:spPr>
          <a:xfrm>
            <a:off x="2850093" y="1681518"/>
            <a:ext cx="6299497" cy="51764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88224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Vertical Cross Section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28175" y="5659085"/>
            <a:ext cx="24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of wind turbine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47409" y="5964224"/>
            <a:ext cx="280280" cy="2021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2228" y="5849534"/>
            <a:ext cx="155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Coastline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63094" y="6172200"/>
            <a:ext cx="351775" cy="2048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46922" y="6078920"/>
            <a:ext cx="303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Energy Area </a:t>
            </a:r>
            <a:br>
              <a:rPr lang="en-US" dirty="0" smtClean="0"/>
            </a:br>
            <a:r>
              <a:rPr lang="en-US" dirty="0" smtClean="0"/>
              <a:t>Bounds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263676" y="6218866"/>
            <a:ext cx="373390" cy="158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i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" y="1"/>
            <a:ext cx="3041042" cy="30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3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3" y="1126806"/>
            <a:ext cx="8714306" cy="542052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Divergence is slanted with height, from surface offshore to aloft </a:t>
            </a:r>
            <a:r>
              <a:rPr lang="en-US" dirty="0" smtClean="0"/>
              <a:t>onshore (agrees with theory)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Reversal in divergence/convergence, and thus approximate height size of sea breeze cell, similar onshore and offshore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3000" b="1" dirty="0" smtClean="0"/>
              <a:t>Offshore: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Divergence: 10 to ~700m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Convergence: ~700 to 2000m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3000" b="1" dirty="0" smtClean="0"/>
              <a:t>Onshore: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Convergence: 10 to ~600m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Divergence: ~600 to 1500m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248" y="-818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Summary of Part 2 Results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365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48" y="1061111"/>
            <a:ext cx="8448552" cy="566496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Hourly LCS RD maps</a:t>
            </a:r>
          </a:p>
          <a:p>
            <a:pPr lvl="1"/>
            <a:r>
              <a:rPr lang="en-US" dirty="0" smtClean="0"/>
              <a:t>Divergence aligned with inland frontal progression?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LCS predictive sea breeze index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offshore surface divergence, onshore surface convergence</a:t>
            </a:r>
            <a:r>
              <a:rPr lang="en-US" dirty="0" smtClean="0">
                <a:sym typeface="Wingdings"/>
              </a:rPr>
              <a:t> high enough value to get sea breeze? (quick, efficient forecasting method)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3D LCS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To account for vertical velocities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For vertical shear analysis (important for wind turbine engineering)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8248" y="-818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Future 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92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Thank you!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98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Extra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07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we use LCS to more clearly identify and characterize </a:t>
            </a:r>
            <a:r>
              <a:rPr lang="en-US" b="1" dirty="0" smtClean="0"/>
              <a:t>(horizontal &amp; vertical extent, duration, timing, etc</a:t>
            </a:r>
            <a:r>
              <a:rPr lang="en-US" b="1" dirty="0"/>
              <a:t>.</a:t>
            </a:r>
            <a:r>
              <a:rPr lang="en-US" b="1" dirty="0" smtClean="0"/>
              <a:t>)</a:t>
            </a:r>
            <a:r>
              <a:rPr lang="en-US" dirty="0" smtClean="0"/>
              <a:t> key structures within the sea breeze (areas of divergence and convergence, fronts, return flow, over water subsidence, calm zones, circulation cells)?</a:t>
            </a:r>
          </a:p>
          <a:p>
            <a:r>
              <a:rPr lang="en-US" dirty="0" smtClean="0"/>
              <a:t>More importantly for offshore wind, </a:t>
            </a:r>
            <a:r>
              <a:rPr lang="en-US" dirty="0"/>
              <a:t>c</a:t>
            </a:r>
            <a:r>
              <a:rPr lang="en-US" dirty="0" smtClean="0"/>
              <a:t>an we use LCS to detect areas of higher turbulence and wind shear within the sea breeze, especially offshore?</a:t>
            </a:r>
          </a:p>
        </p:txBody>
      </p:sp>
    </p:spTree>
    <p:extLst>
      <p:ext uri="{BB962C8B-B14F-4D97-AF65-F5344CB8AC3E}">
        <p14:creationId xmlns:p14="http://schemas.microsoft.com/office/powerpoint/2010/main" val="14968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Sea Breeze Cases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01: </a:t>
            </a:r>
            <a:r>
              <a:rPr lang="en-US" dirty="0" smtClean="0"/>
              <a:t>July 7-8, 2013</a:t>
            </a:r>
          </a:p>
          <a:p>
            <a:pPr lvl="1"/>
            <a:r>
              <a:rPr lang="en-US" dirty="0" smtClean="0"/>
              <a:t>Corkscrew, strong upwelling</a:t>
            </a:r>
          </a:p>
          <a:p>
            <a:r>
              <a:rPr lang="en-US" b="1" dirty="0" smtClean="0"/>
              <a:t>Case 02: </a:t>
            </a:r>
            <a:r>
              <a:rPr lang="en-US" dirty="0" smtClean="0"/>
              <a:t>July 31-August 1, 2014</a:t>
            </a:r>
          </a:p>
          <a:p>
            <a:pPr lvl="1"/>
            <a:r>
              <a:rPr lang="en-US" dirty="0" smtClean="0"/>
              <a:t>Corkscrew, weak upwelling</a:t>
            </a:r>
          </a:p>
          <a:p>
            <a:r>
              <a:rPr lang="en-US" b="1" dirty="0" smtClean="0"/>
              <a:t>Case 03: </a:t>
            </a:r>
            <a:r>
              <a:rPr lang="en-US" dirty="0" smtClean="0"/>
              <a:t>April 27-28, 2013</a:t>
            </a:r>
          </a:p>
          <a:p>
            <a:pPr lvl="1"/>
            <a:r>
              <a:rPr lang="en-US" dirty="0" smtClean="0"/>
              <a:t>Pure, no upwelling</a:t>
            </a:r>
            <a:endParaRPr lang="en-US" b="1" dirty="0" smtClean="0"/>
          </a:p>
          <a:p>
            <a:pPr lvl="1"/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1875" y="6493522"/>
            <a:ext cx="45021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1600" dirty="0" smtClean="0"/>
              <a:t>Check 925 </a:t>
            </a:r>
            <a:r>
              <a:rPr lang="en-US" sz="1600" dirty="0" err="1" smtClean="0"/>
              <a:t>mb</a:t>
            </a:r>
            <a:r>
              <a:rPr lang="en-US" sz="1600" dirty="0" smtClean="0"/>
              <a:t> wind direction for sea breeze type</a:t>
            </a:r>
            <a:endParaRPr lang="en-US" sz="1600" b="1" dirty="0" smtClean="0"/>
          </a:p>
          <a:p>
            <a:pPr algn="r"/>
            <a:endParaRPr lang="en-US" dirty="0"/>
          </a:p>
        </p:txBody>
      </p:sp>
      <p:pic>
        <p:nvPicPr>
          <p:cNvPr id="5" name="Picture 4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77" y="3734222"/>
            <a:ext cx="2893123" cy="2759300"/>
          </a:xfrm>
          <a:prstGeom prst="rect">
            <a:avLst/>
          </a:prstGeom>
        </p:spPr>
      </p:pic>
      <p:pic>
        <p:nvPicPr>
          <p:cNvPr id="7" name="Picture 6" descr="WRF_run05_SST_20130707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8897" r="5606" b="9665"/>
          <a:stretch/>
        </p:blipFill>
        <p:spPr>
          <a:xfrm>
            <a:off x="6318432" y="2287491"/>
            <a:ext cx="1563419" cy="1446731"/>
          </a:xfrm>
          <a:prstGeom prst="rect">
            <a:avLst/>
          </a:prstGeom>
        </p:spPr>
      </p:pic>
      <p:pic>
        <p:nvPicPr>
          <p:cNvPr id="6" name="Picture 5" descr="WRF_run04_SST_20130707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8911" r="5607" b="9339"/>
          <a:stretch/>
        </p:blipFill>
        <p:spPr>
          <a:xfrm>
            <a:off x="5544389" y="1138415"/>
            <a:ext cx="1548086" cy="1446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9758" y="3984661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3274" y="487943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386" y="566687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</p:spTree>
    <p:extLst>
      <p:ext uri="{BB962C8B-B14F-4D97-AF65-F5344CB8AC3E}">
        <p14:creationId xmlns:p14="http://schemas.microsoft.com/office/powerpoint/2010/main" val="25718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Sea Breeze Cases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01 and Case 02: </a:t>
            </a:r>
          </a:p>
          <a:p>
            <a:pPr lvl="1"/>
            <a:r>
              <a:rPr lang="en-US" b="1" dirty="0" smtClean="0"/>
              <a:t>Results coming soon</a:t>
            </a:r>
          </a:p>
          <a:p>
            <a:r>
              <a:rPr lang="en-US" b="1" dirty="0" smtClean="0"/>
              <a:t>Case 03: </a:t>
            </a:r>
            <a:r>
              <a:rPr lang="en-US" dirty="0" smtClean="0"/>
              <a:t>April 27-28, 2013</a:t>
            </a:r>
          </a:p>
          <a:p>
            <a:pPr lvl="1"/>
            <a:r>
              <a:rPr lang="en-US" dirty="0" smtClean="0"/>
              <a:t>Pure, no upwelling</a:t>
            </a:r>
            <a:endParaRPr lang="en-US" b="1" dirty="0"/>
          </a:p>
          <a:p>
            <a:pPr lvl="1"/>
            <a:r>
              <a:rPr lang="en-US" b="1" dirty="0" smtClean="0"/>
              <a:t>Results presented here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1875" y="6493522"/>
            <a:ext cx="45021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1600" dirty="0" smtClean="0"/>
              <a:t>Check 925 </a:t>
            </a:r>
            <a:r>
              <a:rPr lang="en-US" sz="1600" dirty="0" err="1" smtClean="0"/>
              <a:t>mb</a:t>
            </a:r>
            <a:r>
              <a:rPr lang="en-US" sz="1600" dirty="0" smtClean="0"/>
              <a:t> wind direction for sea breeze type</a:t>
            </a:r>
            <a:endParaRPr lang="en-US" sz="1600" b="1" dirty="0" smtClean="0"/>
          </a:p>
          <a:p>
            <a:pPr algn="r"/>
            <a:endParaRPr lang="en-US" dirty="0"/>
          </a:p>
        </p:txBody>
      </p:sp>
      <p:pic>
        <p:nvPicPr>
          <p:cNvPr id="5" name="Picture 4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77" y="3734222"/>
            <a:ext cx="2893123" cy="275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9758" y="3984661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3274" y="487943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386" y="566687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</p:spTree>
    <p:extLst>
      <p:ext uri="{BB962C8B-B14F-4D97-AF65-F5344CB8AC3E}">
        <p14:creationId xmlns:p14="http://schemas.microsoft.com/office/powerpoint/2010/main" val="285610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405" y="1169036"/>
            <a:ext cx="7071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latin typeface="+mj-lt"/>
                <a:cs typeface="Arial Hebrew"/>
              </a:rPr>
              <a:t>Coastal upwelling + Sea breeze Hypothesis</a:t>
            </a:r>
            <a:endParaRPr lang="en-US" sz="3000" b="1" dirty="0">
              <a:latin typeface="+mj-lt"/>
              <a:cs typeface="Arial Hebrew"/>
            </a:endParaRPr>
          </a:p>
        </p:txBody>
      </p:sp>
      <p:pic>
        <p:nvPicPr>
          <p:cNvPr id="8" name="Picture 7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957521"/>
            <a:ext cx="712470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398" y="5650911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 rot="16574488">
            <a:off x="3709351" y="5227031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5360" y="5650911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this occur? </a:t>
            </a:r>
            <a:r>
              <a:rPr lang="en-US" b="1" dirty="0"/>
              <a:t>W</a:t>
            </a:r>
            <a:r>
              <a:rPr lang="en-US" b="1" dirty="0" smtClean="0"/>
              <a:t>ith or without upwelling?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4996478">
            <a:off x="6171450" y="5094373"/>
            <a:ext cx="971004" cy="2341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525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03: </a:t>
            </a:r>
            <a:r>
              <a:rPr lang="en-US" dirty="0" smtClean="0"/>
              <a:t>April 27-28,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18" y="1520520"/>
            <a:ext cx="6948333" cy="5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WRF Setup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WRF-ARW 3.6.1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3km outer nest, 600m inner nest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North American Mesoscale (NAM) initial and boundary conditions 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YSU PBL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Best PBL scheme for offshore 2m T in UK, no difference for offshore winds (Steele et al 2013)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MM5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</p:txBody>
      </p:sp>
    </p:spTree>
    <p:extLst>
      <p:ext uri="{BB962C8B-B14F-4D97-AF65-F5344CB8AC3E}">
        <p14:creationId xmlns:p14="http://schemas.microsoft.com/office/powerpoint/2010/main" val="187386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sk_20130427_mean1800-2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3574" r="7353" b="12969"/>
          <a:stretch/>
        </p:blipFill>
        <p:spPr>
          <a:xfrm>
            <a:off x="4505728" y="3461652"/>
            <a:ext cx="4137415" cy="3396348"/>
          </a:xfrm>
          <a:prstGeom prst="rect">
            <a:avLst/>
          </a:prstGeom>
        </p:spPr>
      </p:pic>
      <p:pic>
        <p:nvPicPr>
          <p:cNvPr id="6" name="Picture 5" descr="wind_20130427_mean1800-23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12842" r="8549" b="12371"/>
          <a:stretch/>
        </p:blipFill>
        <p:spPr>
          <a:xfrm>
            <a:off x="402474" y="3464706"/>
            <a:ext cx="4040202" cy="33932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99850" y="482997"/>
            <a:ext cx="4851357" cy="200350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Why is RD </a:t>
            </a:r>
            <a:br>
              <a:rPr lang="en-US" sz="3200" b="1" dirty="0" smtClean="0"/>
            </a:br>
            <a:r>
              <a:rPr lang="en-US" sz="3200" b="1" dirty="0" err="1" smtClean="0"/>
              <a:t>heterogenous</a:t>
            </a:r>
            <a:r>
              <a:rPr lang="en-US" sz="3200" b="1" dirty="0" smtClean="0"/>
              <a:t> onshore and </a:t>
            </a:r>
            <a:br>
              <a:rPr lang="en-US" sz="3200" b="1" dirty="0" smtClean="0"/>
            </a:br>
            <a:r>
              <a:rPr lang="en-US" sz="3200" b="1" dirty="0" smtClean="0"/>
              <a:t>homogeneous offshore?</a:t>
            </a:r>
            <a:endParaRPr lang="en-US" sz="3200" b="1" dirty="0"/>
          </a:p>
        </p:txBody>
      </p:sp>
      <p:pic>
        <p:nvPicPr>
          <p:cNvPr id="8" name="Picture 7" descr="lcs_agl_10m_v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3857" r="8593" b="11966"/>
          <a:stretch/>
        </p:blipFill>
        <p:spPr>
          <a:xfrm>
            <a:off x="98382" y="0"/>
            <a:ext cx="4199850" cy="35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958505"/>
              </p:ext>
            </p:extLst>
          </p:nvPr>
        </p:nvGraphicFramePr>
        <p:xfrm>
          <a:off x="281781" y="20035"/>
          <a:ext cx="8580438" cy="583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1781" y="5622053"/>
            <a:ext cx="8229600" cy="130668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Therefore, speed of sea breeze front is nearly constant between 1900 and 2200 UTC</a:t>
            </a:r>
          </a:p>
          <a:p>
            <a:r>
              <a:rPr lang="en-US" sz="2400" dirty="0" smtClean="0"/>
              <a:t>LCS linear interpolation assumption is </a:t>
            </a:r>
            <a:r>
              <a:rPr lang="en-US" sz="2400" dirty="0" err="1" smtClean="0"/>
              <a:t>valid</a:t>
            </a:r>
            <a:r>
              <a:rPr lang="en-US" sz="2400" dirty="0" err="1" smtClean="0">
                <a:sym typeface="Wingdings"/>
              </a:rPr>
              <a:t>will</a:t>
            </a:r>
            <a:r>
              <a:rPr lang="en-US" sz="2400" dirty="0" smtClean="0">
                <a:sym typeface="Wingdings"/>
              </a:rPr>
              <a:t> gather hourly LCS output to determine temporal evolution of LCS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7121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More Future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5872"/>
          </a:xfrm>
        </p:spPr>
        <p:txBody>
          <a:bodyPr>
            <a:normAutofit/>
          </a:bodyPr>
          <a:lstStyle/>
          <a:p>
            <a:r>
              <a:rPr lang="en-US" dirty="0" smtClean="0"/>
              <a:t>Offshore sea breeze extent (i.e. calm zone propagation offshore) sensitivity to PBL scheme?</a:t>
            </a:r>
          </a:p>
          <a:p>
            <a:pPr lvl="1"/>
            <a:r>
              <a:rPr lang="en-US" dirty="0" smtClean="0"/>
              <a:t>YSU 21km, MYNN 0km offshore for one </a:t>
            </a:r>
            <a:r>
              <a:rPr lang="en-US" i="1" dirty="0" smtClean="0"/>
              <a:t>pure</a:t>
            </a:r>
            <a:r>
              <a:rPr lang="en-US" dirty="0" smtClean="0"/>
              <a:t> sea breeze case (Steele et al 2013)</a:t>
            </a:r>
          </a:p>
          <a:p>
            <a:r>
              <a:rPr lang="en-US" dirty="0" smtClean="0"/>
              <a:t>Apply LCS to scanning LIDAR winds</a:t>
            </a:r>
          </a:p>
          <a:p>
            <a:pPr lvl="1"/>
            <a:r>
              <a:rPr lang="en-US" dirty="0" smtClean="0"/>
              <a:t>Combine with WRF to get back (LIDAR) and forward (WRF) trajectories for real-time structure detection and automated turbulence and wind shear warning system for offshore wind</a:t>
            </a:r>
          </a:p>
        </p:txBody>
      </p:sp>
    </p:spTree>
    <p:extLst>
      <p:ext uri="{BB962C8B-B14F-4D97-AF65-F5344CB8AC3E}">
        <p14:creationId xmlns:p14="http://schemas.microsoft.com/office/powerpoint/2010/main" val="401311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/>
          </a:bodyPr>
          <a:lstStyle/>
          <a:p>
            <a:pPr marL="0" indent="0">
              <a:spcBef>
                <a:spcPts val="1872"/>
              </a:spcBef>
              <a:buNone/>
            </a:pPr>
            <a:r>
              <a:rPr lang="en-US" b="1" dirty="0" smtClean="0"/>
              <a:t>Key Questions: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effect does </a:t>
            </a:r>
            <a:r>
              <a:rPr lang="en-US" sz="2800" b="1" dirty="0" smtClean="0">
                <a:solidFill>
                  <a:srgbClr val="0000FF"/>
                </a:solidFill>
              </a:rPr>
              <a:t>cold coastally-upwelled water </a:t>
            </a:r>
            <a:r>
              <a:rPr lang="en-US" sz="2800" dirty="0" smtClean="0"/>
              <a:t>have on the coastal/offshore wind resource?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does the </a:t>
            </a:r>
            <a:r>
              <a:rPr lang="en-US" sz="2800" b="1" dirty="0" smtClean="0"/>
              <a:t>offshore component of the sea breeze look like</a:t>
            </a:r>
            <a:r>
              <a:rPr lang="en-US" sz="2800" dirty="0" smtClean="0"/>
              <a:t>? Secondary circulation (size, structure)? Offshore divergence?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2589" y="838391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9" name="Picture 8" descr="Screen Shot 2014-10-06 at 3.1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756536"/>
            <a:ext cx="4179699" cy="21010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4359" y="3853947"/>
            <a:ext cx="1970572" cy="1905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74931" y="4369127"/>
            <a:ext cx="32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584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125" y="1235776"/>
            <a:ext cx="511043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state-of-the-science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declouding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and compositing technique designed by Rutgers to determine SST and resolve coastal upwelling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3km, 600m WRF-ARW 3.6.1; YSU PBL;  MM5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Advantages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(vs. offshore met tower)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cost, spatial variability,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prediction</a:t>
            </a:r>
            <a:endParaRPr lang="en-US" sz="2200" b="1" i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Breeze Cases: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7, 2013: corkscrew, </a:t>
            </a:r>
            <a:r>
              <a:rPr lang="en-US" sz="2100" dirty="0" smtClean="0">
                <a:solidFill>
                  <a:srgbClr val="0000FF"/>
                </a:solidFill>
                <a:latin typeface="Calibri" panose="020F0502020204030204" pitchFamily="34" charset="0"/>
                <a:cs typeface="Franklin Gothic Book"/>
              </a:rPr>
              <a:t>strong upwelling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31, 2014: corkscrew, </a:t>
            </a:r>
            <a:r>
              <a:rPr lang="en-US" sz="2100" dirty="0" smtClean="0">
                <a:solidFill>
                  <a:srgbClr val="3366FF"/>
                </a:solidFill>
                <a:latin typeface="Calibri" panose="020F0502020204030204" pitchFamily="34" charset="0"/>
                <a:cs typeface="Franklin Gothic Book"/>
              </a:rPr>
              <a:t>weak upwelling</a:t>
            </a:r>
            <a:endParaRPr lang="en-US" sz="2100" dirty="0">
              <a:solidFill>
                <a:srgbClr val="3366FF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April 27, 2013: pure, </a:t>
            </a:r>
            <a:r>
              <a:rPr lang="en-US" sz="21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no upwelling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" y="3132832"/>
            <a:ext cx="997486" cy="73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" y="1235776"/>
            <a:ext cx="1220932" cy="857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1824" y="962054"/>
            <a:ext cx="2106538" cy="2710032"/>
            <a:chOff x="6703138" y="1093439"/>
            <a:chExt cx="2106538" cy="2710032"/>
          </a:xfrm>
        </p:grpSpPr>
        <p:pic>
          <p:nvPicPr>
            <p:cNvPr id="15" name="Picture 14" descr="3rutgers_20130708T0600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703138" y="1093439"/>
              <a:ext cx="1828800" cy="27100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58734" y="2998439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" y="5142232"/>
            <a:ext cx="734915" cy="704151"/>
          </a:xfrm>
          <a:prstGeom prst="rect">
            <a:avLst/>
          </a:prstGeom>
        </p:spPr>
      </p:pic>
      <p:pic>
        <p:nvPicPr>
          <p:cNvPr id="14" name="Picture 13" descr="seabreeze_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88" y="3967929"/>
            <a:ext cx="2893123" cy="2759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384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8985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5345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21" name="Picture 20" descr="seabreeze_typ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6555466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0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Part 1: Coastal upwelling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28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F_run04_SST_20130707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8911" r="5607" b="9339"/>
          <a:stretch/>
        </p:blipFill>
        <p:spPr>
          <a:xfrm>
            <a:off x="4983122" y="3460104"/>
            <a:ext cx="3636597" cy="3397896"/>
          </a:xfrm>
          <a:prstGeom prst="rect">
            <a:avLst/>
          </a:prstGeom>
        </p:spPr>
      </p:pic>
      <p:pic>
        <p:nvPicPr>
          <p:cNvPr id="7" name="Picture 6" descr="WRF_run05_SST_20130707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8897" r="5606" b="9665"/>
          <a:stretch/>
        </p:blipFill>
        <p:spPr>
          <a:xfrm>
            <a:off x="4983122" y="17824"/>
            <a:ext cx="3672617" cy="3398506"/>
          </a:xfrm>
          <a:prstGeom prst="rect">
            <a:avLst/>
          </a:prstGeom>
        </p:spPr>
      </p:pic>
      <p:pic>
        <p:nvPicPr>
          <p:cNvPr id="12" name="Picture 11" descr="KDIX_2014073116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t="34799" r="38722" b="33525"/>
          <a:stretch/>
        </p:blipFill>
        <p:spPr>
          <a:xfrm>
            <a:off x="798364" y="1901612"/>
            <a:ext cx="3784168" cy="34086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269" y="870469"/>
            <a:ext cx="5337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Case 2: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31, 2014: corkscrew, weak upwelling</a:t>
            </a: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9811" y="178695"/>
            <a:ext cx="168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Weak upwelling</a:t>
            </a:r>
            <a:b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(Actual)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3804" y="3637605"/>
            <a:ext cx="176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Strong upwelling</a:t>
            </a:r>
          </a:p>
        </p:txBody>
      </p:sp>
    </p:spTree>
    <p:extLst>
      <p:ext uri="{BB962C8B-B14F-4D97-AF65-F5344CB8AC3E}">
        <p14:creationId xmlns:p14="http://schemas.microsoft.com/office/powerpoint/2010/main" val="352813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1463</Words>
  <Application>Microsoft Macintosh PowerPoint</Application>
  <PresentationFormat>On-screen Show (4:3)</PresentationFormat>
  <Paragraphs>239</Paragraphs>
  <Slides>54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Sea Breeze, Coastal Upwelling Modeling to Support Offshore Wind Energy Planning and Operations</vt:lpstr>
      <vt:lpstr>Introduction</vt:lpstr>
      <vt:lpstr>Introduction</vt:lpstr>
      <vt:lpstr>PowerPoint Presentation</vt:lpstr>
      <vt:lpstr>PowerPoint Presentation</vt:lpstr>
      <vt:lpstr>PowerPoint Presentation</vt:lpstr>
      <vt:lpstr>Materials and Methods</vt:lpstr>
      <vt:lpstr>PowerPoint Presentation</vt:lpstr>
      <vt:lpstr>Methods</vt:lpstr>
      <vt:lpstr>PowerPoint Presentation</vt:lpstr>
      <vt:lpstr>Upwelling produces an inversion, decreasing 10m winds &amp; increasing 100m hub height winds</vt:lpstr>
      <vt:lpstr>Upwelling produces an inversion, decreasing 10m winds &amp; increasing 100m hub height winds</vt:lpstr>
      <vt:lpstr>How will coastal upwelling affect the NJ WEA?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Cross Section</vt:lpstr>
      <vt:lpstr>Vertical Cross Section</vt:lpstr>
      <vt:lpstr>PowerPoint Presentation</vt:lpstr>
      <vt:lpstr>PowerPoint Presentation</vt:lpstr>
      <vt:lpstr>PowerPoint Presentation</vt:lpstr>
      <vt:lpstr>PowerPoint Presentation</vt:lpstr>
      <vt:lpstr>Key Questions</vt:lpstr>
      <vt:lpstr>Sea Breeze Cases</vt:lpstr>
      <vt:lpstr>Sea Breeze Cases</vt:lpstr>
      <vt:lpstr>Case 03: April 27-28, 2013</vt:lpstr>
      <vt:lpstr>WRF Setup</vt:lpstr>
      <vt:lpstr>Why is RD  heterogenous onshore and  homogeneous offshore?</vt:lpstr>
      <vt:lpstr>PowerPoint Presentation</vt:lpstr>
      <vt:lpstr>More 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</dc:title>
  <dc:creator>Greg Seroka</dc:creator>
  <cp:lastModifiedBy>Greg Seroka</cp:lastModifiedBy>
  <cp:revision>264</cp:revision>
  <dcterms:created xsi:type="dcterms:W3CDTF">2015-09-10T16:38:47Z</dcterms:created>
  <dcterms:modified xsi:type="dcterms:W3CDTF">2015-10-26T19:27:52Z</dcterms:modified>
</cp:coreProperties>
</file>