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75" r:id="rId2"/>
    <p:sldId id="272" r:id="rId3"/>
    <p:sldId id="276" r:id="rId4"/>
    <p:sldId id="257" r:id="rId5"/>
    <p:sldId id="258" r:id="rId6"/>
    <p:sldId id="259" r:id="rId7"/>
    <p:sldId id="260" r:id="rId8"/>
    <p:sldId id="270" r:id="rId9"/>
    <p:sldId id="278" r:id="rId10"/>
    <p:sldId id="277" r:id="rId11"/>
    <p:sldId id="274" r:id="rId12"/>
    <p:sldId id="280" r:id="rId13"/>
    <p:sldId id="281" r:id="rId14"/>
    <p:sldId id="282" r:id="rId15"/>
    <p:sldId id="283" r:id="rId16"/>
    <p:sldId id="284" r:id="rId17"/>
    <p:sldId id="285" r:id="rId18"/>
    <p:sldId id="286" r:id="rId19"/>
    <p:sldId id="287" r:id="rId20"/>
    <p:sldId id="288" r:id="rId21"/>
    <p:sldId id="289" r:id="rId22"/>
    <p:sldId id="290" r:id="rId23"/>
    <p:sldId id="291" r:id="rId24"/>
    <p:sldId id="292" r:id="rId25"/>
    <p:sldId id="293" r:id="rId26"/>
    <p:sldId id="294" r:id="rId27"/>
    <p:sldId id="295" r:id="rId28"/>
    <p:sldId id="296" r:id="rId29"/>
    <p:sldId id="297" r:id="rId30"/>
    <p:sldId id="298" r:id="rId31"/>
    <p:sldId id="299" r:id="rId32"/>
    <p:sldId id="300" r:id="rId33"/>
    <p:sldId id="301" r:id="rId34"/>
    <p:sldId id="302" r:id="rId35"/>
    <p:sldId id="303" r:id="rId36"/>
    <p:sldId id="279"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36" d="100"/>
          <a:sy n="136" d="100"/>
        </p:scale>
        <p:origin x="-1720"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872155-F791-9C40-A215-E41EA6D77E41}" type="datetimeFigureOut">
              <a:rPr lang="en-US" smtClean="0"/>
              <a:t>9/17/15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2119C8-C782-C94A-86BD-CF297180D946}" type="slidenum">
              <a:rPr lang="en-US" smtClean="0"/>
              <a:t>‹#›</a:t>
            </a:fld>
            <a:endParaRPr lang="en-US"/>
          </a:p>
        </p:txBody>
      </p:sp>
    </p:spTree>
    <p:extLst>
      <p:ext uri="{BB962C8B-B14F-4D97-AF65-F5344CB8AC3E}">
        <p14:creationId xmlns:p14="http://schemas.microsoft.com/office/powerpoint/2010/main" val="188636087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sea has great</a:t>
            </a:r>
            <a:r>
              <a:rPr lang="en-US" baseline="0" dirty="0" smtClean="0"/>
              <a:t>er heat capacity than land, so surface of sea warms up more slowly than land’s surface. As temperature of the surface of the land rises, the land heats the air above it by </a:t>
            </a:r>
            <a:r>
              <a:rPr lang="en-US" b="1" baseline="0" dirty="0" smtClean="0"/>
              <a:t>convection</a:t>
            </a:r>
            <a:r>
              <a:rPr lang="en-US" b="0" baseline="0" dirty="0" smtClean="0"/>
              <a:t>. The warm air is less dense so it expands, decreasing the pressure over the land near the coast. The air above the sea has a relatively higher pressure, causing air near the coast to flow towards the lower pressure over land.</a:t>
            </a:r>
          </a:p>
          <a:p>
            <a:endParaRPr lang="en-US" b="0" baseline="0" dirty="0" smtClean="0"/>
          </a:p>
          <a:p>
            <a:r>
              <a:rPr lang="en-US" b="0" baseline="0" dirty="0" smtClean="0"/>
              <a:t>If strong offshore wind is present, that is, a wind greater than 8 knots, and opposing the direction of a possible sea breeze, the sea breeze is not likely to develop.</a:t>
            </a:r>
            <a:endParaRPr lang="en-US" dirty="0"/>
          </a:p>
        </p:txBody>
      </p:sp>
      <p:sp>
        <p:nvSpPr>
          <p:cNvPr id="4" name="Slide Number Placeholder 3"/>
          <p:cNvSpPr>
            <a:spLocks noGrp="1"/>
          </p:cNvSpPr>
          <p:nvPr>
            <p:ph type="sldNum" sz="quarter" idx="10"/>
          </p:nvPr>
        </p:nvSpPr>
        <p:spPr/>
        <p:txBody>
          <a:bodyPr/>
          <a:lstStyle/>
          <a:p>
            <a:fld id="{8EF9C9BD-F256-0A4F-80DE-C53239C5A32F}" type="slidenum">
              <a:rPr lang="en-US" smtClean="0"/>
              <a:t>2</a:t>
            </a:fld>
            <a:endParaRPr lang="en-US"/>
          </a:p>
        </p:txBody>
      </p:sp>
    </p:spTree>
    <p:extLst>
      <p:ext uri="{BB962C8B-B14F-4D97-AF65-F5344CB8AC3E}">
        <p14:creationId xmlns:p14="http://schemas.microsoft.com/office/powerpoint/2010/main" val="2977687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sea has great</a:t>
            </a:r>
            <a:r>
              <a:rPr lang="en-US" baseline="0" dirty="0" smtClean="0"/>
              <a:t>er heat capacity than land, so surface of sea warms up more slowly than land’s surface. As temperature of the surface of the land rises, the land heats the air above it by </a:t>
            </a:r>
            <a:r>
              <a:rPr lang="en-US" b="1" baseline="0" dirty="0" smtClean="0"/>
              <a:t>convection</a:t>
            </a:r>
            <a:r>
              <a:rPr lang="en-US" b="0" baseline="0" dirty="0" smtClean="0"/>
              <a:t>. The warm air is less dense so it expands, decreasing the pressure over the land near the coast. The air above the sea has a relatively higher pressure, causing air near the coast to flow towards the lower pressure over land.</a:t>
            </a:r>
          </a:p>
          <a:p>
            <a:endParaRPr lang="en-US" b="0" baseline="0" dirty="0" smtClean="0"/>
          </a:p>
          <a:p>
            <a:r>
              <a:rPr lang="en-US" b="0" baseline="0" dirty="0" smtClean="0"/>
              <a:t>If strong offshore wind is present, that is, a wind greater than 8 knots, and opposing the direction of a possible sea breeze, the sea breeze is not likely to develop.</a:t>
            </a:r>
            <a:endParaRPr lang="en-US" dirty="0"/>
          </a:p>
        </p:txBody>
      </p:sp>
      <p:sp>
        <p:nvSpPr>
          <p:cNvPr id="4" name="Slide Number Placeholder 3"/>
          <p:cNvSpPr>
            <a:spLocks noGrp="1"/>
          </p:cNvSpPr>
          <p:nvPr>
            <p:ph type="sldNum" sz="quarter" idx="10"/>
          </p:nvPr>
        </p:nvSpPr>
        <p:spPr/>
        <p:txBody>
          <a:bodyPr/>
          <a:lstStyle/>
          <a:p>
            <a:fld id="{8EF9C9BD-F256-0A4F-80DE-C53239C5A32F}" type="slidenum">
              <a:rPr lang="en-US" smtClean="0"/>
              <a:t>3</a:t>
            </a:fld>
            <a:endParaRPr lang="en-US"/>
          </a:p>
        </p:txBody>
      </p:sp>
    </p:spTree>
    <p:extLst>
      <p:ext uri="{BB962C8B-B14F-4D97-AF65-F5344CB8AC3E}">
        <p14:creationId xmlns:p14="http://schemas.microsoft.com/office/powerpoint/2010/main" val="2977687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Blue red </a:t>
            </a:r>
            <a:r>
              <a:rPr lang="en-US" dirty="0" err="1" smtClean="0"/>
              <a:t>colorbar</a:t>
            </a:r>
            <a:r>
              <a:rPr lang="en-US" dirty="0" smtClean="0"/>
              <a:t> at +/-</a:t>
            </a:r>
            <a:r>
              <a:rPr lang="en-US" baseline="0" dirty="0" smtClean="0"/>
              <a:t> 10</a:t>
            </a:r>
            <a:endParaRPr lang="en-US" dirty="0"/>
          </a:p>
        </p:txBody>
      </p:sp>
      <p:sp>
        <p:nvSpPr>
          <p:cNvPr id="4" name="Slide Number Placeholder 3"/>
          <p:cNvSpPr>
            <a:spLocks noGrp="1"/>
          </p:cNvSpPr>
          <p:nvPr>
            <p:ph type="sldNum" sz="quarter" idx="10"/>
          </p:nvPr>
        </p:nvSpPr>
        <p:spPr/>
        <p:txBody>
          <a:bodyPr/>
          <a:lstStyle/>
          <a:p>
            <a:fld id="{CA2119C8-C782-C94A-86BD-CF297180D946}" type="slidenum">
              <a:rPr lang="en-US" smtClean="0"/>
              <a:t>22</a:t>
            </a:fld>
            <a:endParaRPr lang="en-US"/>
          </a:p>
        </p:txBody>
      </p:sp>
    </p:spTree>
    <p:extLst>
      <p:ext uri="{BB962C8B-B14F-4D97-AF65-F5344CB8AC3E}">
        <p14:creationId xmlns:p14="http://schemas.microsoft.com/office/powerpoint/2010/main" val="2305182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85885C7-74CE-4943-AE2E-6B22518734A5}" type="datetimeFigureOut">
              <a:rPr lang="en-US" smtClean="0"/>
              <a:t>9/17/15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EC1505-AAFD-4046-91B7-317D97642303}" type="slidenum">
              <a:rPr lang="en-US" smtClean="0"/>
              <a:t>‹#›</a:t>
            </a:fld>
            <a:endParaRPr lang="en-US"/>
          </a:p>
        </p:txBody>
      </p:sp>
    </p:spTree>
    <p:extLst>
      <p:ext uri="{BB962C8B-B14F-4D97-AF65-F5344CB8AC3E}">
        <p14:creationId xmlns:p14="http://schemas.microsoft.com/office/powerpoint/2010/main" val="3987391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5885C7-74CE-4943-AE2E-6B22518734A5}" type="datetimeFigureOut">
              <a:rPr lang="en-US" smtClean="0"/>
              <a:t>9/17/15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EC1505-AAFD-4046-91B7-317D97642303}" type="slidenum">
              <a:rPr lang="en-US" smtClean="0"/>
              <a:t>‹#›</a:t>
            </a:fld>
            <a:endParaRPr lang="en-US"/>
          </a:p>
        </p:txBody>
      </p:sp>
    </p:spTree>
    <p:extLst>
      <p:ext uri="{BB962C8B-B14F-4D97-AF65-F5344CB8AC3E}">
        <p14:creationId xmlns:p14="http://schemas.microsoft.com/office/powerpoint/2010/main" val="1795590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5885C7-74CE-4943-AE2E-6B22518734A5}" type="datetimeFigureOut">
              <a:rPr lang="en-US" smtClean="0"/>
              <a:t>9/17/15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EC1505-AAFD-4046-91B7-317D97642303}" type="slidenum">
              <a:rPr lang="en-US" smtClean="0"/>
              <a:t>‹#›</a:t>
            </a:fld>
            <a:endParaRPr lang="en-US"/>
          </a:p>
        </p:txBody>
      </p:sp>
    </p:spTree>
    <p:extLst>
      <p:ext uri="{BB962C8B-B14F-4D97-AF65-F5344CB8AC3E}">
        <p14:creationId xmlns:p14="http://schemas.microsoft.com/office/powerpoint/2010/main" val="3989080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5885C7-74CE-4943-AE2E-6B22518734A5}" type="datetimeFigureOut">
              <a:rPr lang="en-US" smtClean="0"/>
              <a:t>9/17/15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EC1505-AAFD-4046-91B7-317D97642303}" type="slidenum">
              <a:rPr lang="en-US" smtClean="0"/>
              <a:t>‹#›</a:t>
            </a:fld>
            <a:endParaRPr lang="en-US"/>
          </a:p>
        </p:txBody>
      </p:sp>
    </p:spTree>
    <p:extLst>
      <p:ext uri="{BB962C8B-B14F-4D97-AF65-F5344CB8AC3E}">
        <p14:creationId xmlns:p14="http://schemas.microsoft.com/office/powerpoint/2010/main" val="903852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5885C7-74CE-4943-AE2E-6B22518734A5}" type="datetimeFigureOut">
              <a:rPr lang="en-US" smtClean="0"/>
              <a:t>9/17/15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EC1505-AAFD-4046-91B7-317D97642303}" type="slidenum">
              <a:rPr lang="en-US" smtClean="0"/>
              <a:t>‹#›</a:t>
            </a:fld>
            <a:endParaRPr lang="en-US"/>
          </a:p>
        </p:txBody>
      </p:sp>
    </p:spTree>
    <p:extLst>
      <p:ext uri="{BB962C8B-B14F-4D97-AF65-F5344CB8AC3E}">
        <p14:creationId xmlns:p14="http://schemas.microsoft.com/office/powerpoint/2010/main" val="840604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85885C7-74CE-4943-AE2E-6B22518734A5}" type="datetimeFigureOut">
              <a:rPr lang="en-US" smtClean="0"/>
              <a:t>9/17/15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EC1505-AAFD-4046-91B7-317D97642303}" type="slidenum">
              <a:rPr lang="en-US" smtClean="0"/>
              <a:t>‹#›</a:t>
            </a:fld>
            <a:endParaRPr lang="en-US"/>
          </a:p>
        </p:txBody>
      </p:sp>
    </p:spTree>
    <p:extLst>
      <p:ext uri="{BB962C8B-B14F-4D97-AF65-F5344CB8AC3E}">
        <p14:creationId xmlns:p14="http://schemas.microsoft.com/office/powerpoint/2010/main" val="1910566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85885C7-74CE-4943-AE2E-6B22518734A5}" type="datetimeFigureOut">
              <a:rPr lang="en-US" smtClean="0"/>
              <a:t>9/17/15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EC1505-AAFD-4046-91B7-317D97642303}" type="slidenum">
              <a:rPr lang="en-US" smtClean="0"/>
              <a:t>‹#›</a:t>
            </a:fld>
            <a:endParaRPr lang="en-US"/>
          </a:p>
        </p:txBody>
      </p:sp>
    </p:spTree>
    <p:extLst>
      <p:ext uri="{BB962C8B-B14F-4D97-AF65-F5344CB8AC3E}">
        <p14:creationId xmlns:p14="http://schemas.microsoft.com/office/powerpoint/2010/main" val="2359743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85885C7-74CE-4943-AE2E-6B22518734A5}" type="datetimeFigureOut">
              <a:rPr lang="en-US" smtClean="0"/>
              <a:t>9/17/15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EC1505-AAFD-4046-91B7-317D97642303}" type="slidenum">
              <a:rPr lang="en-US" smtClean="0"/>
              <a:t>‹#›</a:t>
            </a:fld>
            <a:endParaRPr lang="en-US"/>
          </a:p>
        </p:txBody>
      </p:sp>
    </p:spTree>
    <p:extLst>
      <p:ext uri="{BB962C8B-B14F-4D97-AF65-F5344CB8AC3E}">
        <p14:creationId xmlns:p14="http://schemas.microsoft.com/office/powerpoint/2010/main" val="1539893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5885C7-74CE-4943-AE2E-6B22518734A5}" type="datetimeFigureOut">
              <a:rPr lang="en-US" smtClean="0"/>
              <a:t>9/17/15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EC1505-AAFD-4046-91B7-317D97642303}" type="slidenum">
              <a:rPr lang="en-US" smtClean="0"/>
              <a:t>‹#›</a:t>
            </a:fld>
            <a:endParaRPr lang="en-US"/>
          </a:p>
        </p:txBody>
      </p:sp>
    </p:spTree>
    <p:extLst>
      <p:ext uri="{BB962C8B-B14F-4D97-AF65-F5344CB8AC3E}">
        <p14:creationId xmlns:p14="http://schemas.microsoft.com/office/powerpoint/2010/main" val="289915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5885C7-74CE-4943-AE2E-6B22518734A5}" type="datetimeFigureOut">
              <a:rPr lang="en-US" smtClean="0"/>
              <a:t>9/17/15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EC1505-AAFD-4046-91B7-317D97642303}" type="slidenum">
              <a:rPr lang="en-US" smtClean="0"/>
              <a:t>‹#›</a:t>
            </a:fld>
            <a:endParaRPr lang="en-US"/>
          </a:p>
        </p:txBody>
      </p:sp>
    </p:spTree>
    <p:extLst>
      <p:ext uri="{BB962C8B-B14F-4D97-AF65-F5344CB8AC3E}">
        <p14:creationId xmlns:p14="http://schemas.microsoft.com/office/powerpoint/2010/main" val="3272068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5885C7-74CE-4943-AE2E-6B22518734A5}" type="datetimeFigureOut">
              <a:rPr lang="en-US" smtClean="0"/>
              <a:t>9/17/15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EC1505-AAFD-4046-91B7-317D97642303}" type="slidenum">
              <a:rPr lang="en-US" smtClean="0"/>
              <a:t>‹#›</a:t>
            </a:fld>
            <a:endParaRPr lang="en-US"/>
          </a:p>
        </p:txBody>
      </p:sp>
    </p:spTree>
    <p:extLst>
      <p:ext uri="{BB962C8B-B14F-4D97-AF65-F5344CB8AC3E}">
        <p14:creationId xmlns:p14="http://schemas.microsoft.com/office/powerpoint/2010/main" val="63080083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5885C7-74CE-4943-AE2E-6B22518734A5}" type="datetimeFigureOut">
              <a:rPr lang="en-US" smtClean="0"/>
              <a:t>9/17/15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EC1505-AAFD-4046-91B7-317D97642303}" type="slidenum">
              <a:rPr lang="en-US" smtClean="0"/>
              <a:t>‹#›</a:t>
            </a:fld>
            <a:endParaRPr lang="en-US"/>
          </a:p>
        </p:txBody>
      </p:sp>
    </p:spTree>
    <p:extLst>
      <p:ext uri="{BB962C8B-B14F-4D97-AF65-F5344CB8AC3E}">
        <p14:creationId xmlns:p14="http://schemas.microsoft.com/office/powerpoint/2010/main" val="3540218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Sea Breeze and </a:t>
            </a:r>
            <a:r>
              <a:rPr lang="en-US" dirty="0" err="1" smtClean="0"/>
              <a:t>Lagrangian</a:t>
            </a:r>
            <a:r>
              <a:rPr lang="en-US" dirty="0" smtClean="0"/>
              <a:t> Coherent Structures (LCS)</a:t>
            </a:r>
            <a:endParaRPr lang="en-US" dirty="0"/>
          </a:p>
        </p:txBody>
      </p:sp>
      <p:sp>
        <p:nvSpPr>
          <p:cNvPr id="3" name="Subtitle 2"/>
          <p:cNvSpPr>
            <a:spLocks noGrp="1"/>
          </p:cNvSpPr>
          <p:nvPr>
            <p:ph type="subTitle" idx="1"/>
          </p:nvPr>
        </p:nvSpPr>
        <p:spPr/>
        <p:txBody>
          <a:bodyPr/>
          <a:lstStyle/>
          <a:p>
            <a:r>
              <a:rPr lang="en-US" dirty="0" smtClean="0"/>
              <a:t>Greg Seroka</a:t>
            </a:r>
          </a:p>
          <a:p>
            <a:r>
              <a:rPr lang="en-US" dirty="0" smtClean="0"/>
              <a:t>Erick </a:t>
            </a:r>
            <a:r>
              <a:rPr lang="en-US" dirty="0" err="1" smtClean="0"/>
              <a:t>Fredj</a:t>
            </a:r>
            <a:endParaRPr lang="en-US" dirty="0" smtClean="0"/>
          </a:p>
          <a:p>
            <a:r>
              <a:rPr lang="en-US" dirty="0" smtClean="0"/>
              <a:t>9/10/2015</a:t>
            </a:r>
            <a:endParaRPr lang="en-US" dirty="0"/>
          </a:p>
        </p:txBody>
      </p:sp>
    </p:spTree>
    <p:extLst>
      <p:ext uri="{BB962C8B-B14F-4D97-AF65-F5344CB8AC3E}">
        <p14:creationId xmlns:p14="http://schemas.microsoft.com/office/powerpoint/2010/main" val="3868801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Questions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Can we use LCS to more clearly identify and characterize </a:t>
            </a:r>
            <a:r>
              <a:rPr lang="en-US" b="1" dirty="0" smtClean="0"/>
              <a:t>(horizontal &amp; vertical extent, duration, timing, etc</a:t>
            </a:r>
            <a:r>
              <a:rPr lang="en-US" b="1" dirty="0"/>
              <a:t>.</a:t>
            </a:r>
            <a:r>
              <a:rPr lang="en-US" b="1" dirty="0" smtClean="0"/>
              <a:t>)</a:t>
            </a:r>
            <a:r>
              <a:rPr lang="en-US" dirty="0" smtClean="0"/>
              <a:t> key structures within the sea breeze (areas of divergence and convergence, fronts, return flow, over water subsidence, calm zones, circulation cells)?</a:t>
            </a:r>
          </a:p>
          <a:p>
            <a:r>
              <a:rPr lang="en-US" dirty="0" smtClean="0"/>
              <a:t>More importantly for offshore wind, </a:t>
            </a:r>
            <a:r>
              <a:rPr lang="en-US" dirty="0"/>
              <a:t>c</a:t>
            </a:r>
            <a:r>
              <a:rPr lang="en-US" dirty="0" smtClean="0"/>
              <a:t>an we use LCS to detect areas of higher turbulence and wind shear within the sea breeze, especially offshore?</a:t>
            </a:r>
          </a:p>
        </p:txBody>
      </p:sp>
    </p:spTree>
    <p:extLst>
      <p:ext uri="{BB962C8B-B14F-4D97-AF65-F5344CB8AC3E}">
        <p14:creationId xmlns:p14="http://schemas.microsoft.com/office/powerpoint/2010/main" val="1496876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 Breeze Cases</a:t>
            </a:r>
            <a:endParaRPr lang="en-US" dirty="0"/>
          </a:p>
        </p:txBody>
      </p:sp>
      <p:sp>
        <p:nvSpPr>
          <p:cNvPr id="3" name="Content Placeholder 2"/>
          <p:cNvSpPr>
            <a:spLocks noGrp="1"/>
          </p:cNvSpPr>
          <p:nvPr>
            <p:ph idx="1"/>
          </p:nvPr>
        </p:nvSpPr>
        <p:spPr/>
        <p:txBody>
          <a:bodyPr>
            <a:normAutofit/>
          </a:bodyPr>
          <a:lstStyle/>
          <a:p>
            <a:r>
              <a:rPr lang="en-US" b="1" dirty="0" smtClean="0"/>
              <a:t>Case 01: </a:t>
            </a:r>
            <a:r>
              <a:rPr lang="en-US" dirty="0" smtClean="0"/>
              <a:t>July 7-8, 2013</a:t>
            </a:r>
          </a:p>
          <a:p>
            <a:pPr lvl="1"/>
            <a:r>
              <a:rPr lang="en-US" dirty="0" smtClean="0"/>
              <a:t>Corkscrew, strong upwelling</a:t>
            </a:r>
          </a:p>
          <a:p>
            <a:r>
              <a:rPr lang="en-US" b="1" dirty="0" smtClean="0"/>
              <a:t>Case 02: </a:t>
            </a:r>
            <a:r>
              <a:rPr lang="en-US" dirty="0" smtClean="0"/>
              <a:t>July 31-August 1, 2014</a:t>
            </a:r>
          </a:p>
          <a:p>
            <a:pPr lvl="1"/>
            <a:r>
              <a:rPr lang="en-US" dirty="0" smtClean="0"/>
              <a:t>Corkscrew, weak upwelling</a:t>
            </a:r>
          </a:p>
          <a:p>
            <a:r>
              <a:rPr lang="en-US" b="1" dirty="0" smtClean="0"/>
              <a:t>Case 03: </a:t>
            </a:r>
            <a:r>
              <a:rPr lang="en-US" dirty="0" smtClean="0"/>
              <a:t>April 27-28, 2013</a:t>
            </a:r>
          </a:p>
          <a:p>
            <a:pPr lvl="1"/>
            <a:r>
              <a:rPr lang="en-US" dirty="0" smtClean="0"/>
              <a:t>Pure, no upwelling</a:t>
            </a:r>
            <a:endParaRPr lang="en-US" b="1" dirty="0" smtClean="0"/>
          </a:p>
          <a:p>
            <a:pPr lvl="1"/>
            <a:endParaRPr lang="en-US" b="1" dirty="0" smtClean="0"/>
          </a:p>
          <a:p>
            <a:pPr marL="457200" lvl="1" indent="0">
              <a:buNone/>
            </a:pPr>
            <a:endParaRPr lang="en-US" b="1" dirty="0" smtClean="0"/>
          </a:p>
        </p:txBody>
      </p:sp>
      <p:sp>
        <p:nvSpPr>
          <p:cNvPr id="4" name="TextBox 3"/>
          <p:cNvSpPr txBox="1"/>
          <p:nvPr/>
        </p:nvSpPr>
        <p:spPr>
          <a:xfrm>
            <a:off x="4641875" y="6493522"/>
            <a:ext cx="4502126" cy="615553"/>
          </a:xfrm>
          <a:prstGeom prst="rect">
            <a:avLst/>
          </a:prstGeom>
          <a:noFill/>
        </p:spPr>
        <p:txBody>
          <a:bodyPr wrap="square" rtlCol="0">
            <a:spAutoFit/>
          </a:bodyPr>
          <a:lstStyle/>
          <a:p>
            <a:pPr marL="0" lvl="1" algn="r"/>
            <a:r>
              <a:rPr lang="en-US" sz="1600" dirty="0" smtClean="0"/>
              <a:t>Check 925 </a:t>
            </a:r>
            <a:r>
              <a:rPr lang="en-US" sz="1600" dirty="0" err="1" smtClean="0"/>
              <a:t>mb</a:t>
            </a:r>
            <a:r>
              <a:rPr lang="en-US" sz="1600" dirty="0" smtClean="0"/>
              <a:t> wind direction for sea breeze type</a:t>
            </a:r>
            <a:endParaRPr lang="en-US" sz="1600" b="1" dirty="0" smtClean="0"/>
          </a:p>
          <a:p>
            <a:pPr algn="r"/>
            <a:endParaRPr lang="en-US" dirty="0"/>
          </a:p>
        </p:txBody>
      </p:sp>
      <p:pic>
        <p:nvPicPr>
          <p:cNvPr id="5" name="Picture 4" descr="seabreeze_typ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4177" y="3734222"/>
            <a:ext cx="2893123" cy="2759300"/>
          </a:xfrm>
          <a:prstGeom prst="rect">
            <a:avLst/>
          </a:prstGeom>
        </p:spPr>
      </p:pic>
      <p:pic>
        <p:nvPicPr>
          <p:cNvPr id="7" name="Picture 6" descr="WRF_run05_SST_201307070000.png"/>
          <p:cNvPicPr>
            <a:picLocks noChangeAspect="1"/>
          </p:cNvPicPr>
          <p:nvPr/>
        </p:nvPicPr>
        <p:blipFill rotWithShape="1">
          <a:blip r:embed="rId3">
            <a:extLst>
              <a:ext uri="{28A0092B-C50C-407E-A947-70E740481C1C}">
                <a14:useLocalDpi xmlns:a14="http://schemas.microsoft.com/office/drawing/2010/main" val="0"/>
              </a:ext>
            </a:extLst>
          </a:blip>
          <a:srcRect l="6388" t="8897" r="5606" b="9665"/>
          <a:stretch/>
        </p:blipFill>
        <p:spPr>
          <a:xfrm>
            <a:off x="6318432" y="2287491"/>
            <a:ext cx="1563419" cy="1446731"/>
          </a:xfrm>
          <a:prstGeom prst="rect">
            <a:avLst/>
          </a:prstGeom>
        </p:spPr>
      </p:pic>
      <p:pic>
        <p:nvPicPr>
          <p:cNvPr id="6" name="Picture 5" descr="WRF_run04_SST_201307070000.png"/>
          <p:cNvPicPr>
            <a:picLocks noChangeAspect="1"/>
          </p:cNvPicPr>
          <p:nvPr/>
        </p:nvPicPr>
        <p:blipFill rotWithShape="1">
          <a:blip r:embed="rId4">
            <a:extLst>
              <a:ext uri="{28A0092B-C50C-407E-A947-70E740481C1C}">
                <a14:useLocalDpi xmlns:a14="http://schemas.microsoft.com/office/drawing/2010/main" val="0"/>
              </a:ext>
            </a:extLst>
          </a:blip>
          <a:srcRect l="6901" t="8911" r="5607" b="9339"/>
          <a:stretch/>
        </p:blipFill>
        <p:spPr>
          <a:xfrm>
            <a:off x="5544389" y="1138415"/>
            <a:ext cx="1548086" cy="1446472"/>
          </a:xfrm>
          <a:prstGeom prst="rect">
            <a:avLst/>
          </a:prstGeom>
        </p:spPr>
      </p:pic>
      <p:sp>
        <p:nvSpPr>
          <p:cNvPr id="8" name="TextBox 7"/>
          <p:cNvSpPr txBox="1"/>
          <p:nvPr/>
        </p:nvSpPr>
        <p:spPr>
          <a:xfrm>
            <a:off x="7369758" y="3984661"/>
            <a:ext cx="751286" cy="338554"/>
          </a:xfrm>
          <a:prstGeom prst="rect">
            <a:avLst/>
          </a:prstGeom>
          <a:noFill/>
        </p:spPr>
        <p:txBody>
          <a:bodyPr wrap="square" rtlCol="0">
            <a:spAutoFit/>
          </a:bodyPr>
          <a:lstStyle/>
          <a:p>
            <a:pPr marL="0" lvl="1" algn="ctr"/>
            <a:r>
              <a:rPr lang="en-US" sz="1600" dirty="0" smtClean="0">
                <a:solidFill>
                  <a:srgbClr val="FF0000"/>
                </a:solidFill>
              </a:rPr>
              <a:t>Pure</a:t>
            </a:r>
            <a:endParaRPr lang="en-US" sz="1600" b="1" dirty="0" smtClean="0">
              <a:solidFill>
                <a:srgbClr val="FF0000"/>
              </a:solidFill>
            </a:endParaRPr>
          </a:p>
        </p:txBody>
      </p:sp>
      <p:sp>
        <p:nvSpPr>
          <p:cNvPr id="9" name="TextBox 8"/>
          <p:cNvSpPr txBox="1"/>
          <p:nvPr/>
        </p:nvSpPr>
        <p:spPr>
          <a:xfrm>
            <a:off x="7333274" y="4879433"/>
            <a:ext cx="1255142" cy="338554"/>
          </a:xfrm>
          <a:prstGeom prst="rect">
            <a:avLst/>
          </a:prstGeom>
          <a:noFill/>
        </p:spPr>
        <p:txBody>
          <a:bodyPr wrap="square" rtlCol="0">
            <a:spAutoFit/>
          </a:bodyPr>
          <a:lstStyle/>
          <a:p>
            <a:pPr marL="0" lvl="1" algn="ctr"/>
            <a:r>
              <a:rPr lang="en-US" sz="1600" dirty="0" smtClean="0">
                <a:solidFill>
                  <a:srgbClr val="FF0000"/>
                </a:solidFill>
              </a:rPr>
              <a:t>Corkscrew</a:t>
            </a:r>
            <a:endParaRPr lang="en-US" sz="1600" b="1" dirty="0" smtClean="0">
              <a:solidFill>
                <a:srgbClr val="FF0000"/>
              </a:solidFill>
            </a:endParaRPr>
          </a:p>
        </p:txBody>
      </p:sp>
      <p:sp>
        <p:nvSpPr>
          <p:cNvPr id="10" name="TextBox 9"/>
          <p:cNvSpPr txBox="1"/>
          <p:nvPr/>
        </p:nvSpPr>
        <p:spPr>
          <a:xfrm>
            <a:off x="7315386" y="5666873"/>
            <a:ext cx="1255142" cy="338554"/>
          </a:xfrm>
          <a:prstGeom prst="rect">
            <a:avLst/>
          </a:prstGeom>
          <a:noFill/>
        </p:spPr>
        <p:txBody>
          <a:bodyPr wrap="square" rtlCol="0">
            <a:spAutoFit/>
          </a:bodyPr>
          <a:lstStyle/>
          <a:p>
            <a:pPr marL="0" lvl="1" algn="ctr"/>
            <a:r>
              <a:rPr lang="en-US" sz="1600" dirty="0" smtClean="0">
                <a:solidFill>
                  <a:srgbClr val="FF0000"/>
                </a:solidFill>
              </a:rPr>
              <a:t>Backdoor</a:t>
            </a:r>
          </a:p>
        </p:txBody>
      </p:sp>
    </p:spTree>
    <p:extLst>
      <p:ext uri="{BB962C8B-B14F-4D97-AF65-F5344CB8AC3E}">
        <p14:creationId xmlns:p14="http://schemas.microsoft.com/office/powerpoint/2010/main" val="257189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 Breeze Cases</a:t>
            </a:r>
            <a:endParaRPr lang="en-US" dirty="0"/>
          </a:p>
        </p:txBody>
      </p:sp>
      <p:sp>
        <p:nvSpPr>
          <p:cNvPr id="3" name="Content Placeholder 2"/>
          <p:cNvSpPr>
            <a:spLocks noGrp="1"/>
          </p:cNvSpPr>
          <p:nvPr>
            <p:ph idx="1"/>
          </p:nvPr>
        </p:nvSpPr>
        <p:spPr/>
        <p:txBody>
          <a:bodyPr>
            <a:normAutofit/>
          </a:bodyPr>
          <a:lstStyle/>
          <a:p>
            <a:r>
              <a:rPr lang="en-US" b="1" dirty="0" smtClean="0"/>
              <a:t>Case 01 and Case 02: </a:t>
            </a:r>
          </a:p>
          <a:p>
            <a:pPr lvl="1"/>
            <a:r>
              <a:rPr lang="en-US" b="1" dirty="0" smtClean="0"/>
              <a:t>Results coming soon</a:t>
            </a:r>
          </a:p>
          <a:p>
            <a:r>
              <a:rPr lang="en-US" b="1" dirty="0" smtClean="0"/>
              <a:t>Case 03: </a:t>
            </a:r>
            <a:r>
              <a:rPr lang="en-US" dirty="0" smtClean="0"/>
              <a:t>April 27-28, 2013</a:t>
            </a:r>
          </a:p>
          <a:p>
            <a:pPr lvl="1"/>
            <a:r>
              <a:rPr lang="en-US" dirty="0" smtClean="0"/>
              <a:t>Pure, no upwelling</a:t>
            </a:r>
            <a:endParaRPr lang="en-US" b="1" dirty="0"/>
          </a:p>
          <a:p>
            <a:pPr lvl="1"/>
            <a:r>
              <a:rPr lang="en-US" b="1" dirty="0" smtClean="0"/>
              <a:t>Results presented here</a:t>
            </a:r>
          </a:p>
          <a:p>
            <a:pPr marL="457200" lvl="1" indent="0">
              <a:buNone/>
            </a:pPr>
            <a:endParaRPr lang="en-US" b="1" dirty="0" smtClean="0"/>
          </a:p>
          <a:p>
            <a:pPr marL="457200" lvl="1" indent="0">
              <a:buNone/>
            </a:pPr>
            <a:endParaRPr lang="en-US" b="1" dirty="0" smtClean="0"/>
          </a:p>
        </p:txBody>
      </p:sp>
      <p:sp>
        <p:nvSpPr>
          <p:cNvPr id="4" name="TextBox 3"/>
          <p:cNvSpPr txBox="1"/>
          <p:nvPr/>
        </p:nvSpPr>
        <p:spPr>
          <a:xfrm>
            <a:off x="4641875" y="6493522"/>
            <a:ext cx="4502126" cy="615553"/>
          </a:xfrm>
          <a:prstGeom prst="rect">
            <a:avLst/>
          </a:prstGeom>
          <a:noFill/>
        </p:spPr>
        <p:txBody>
          <a:bodyPr wrap="square" rtlCol="0">
            <a:spAutoFit/>
          </a:bodyPr>
          <a:lstStyle/>
          <a:p>
            <a:pPr marL="0" lvl="1" algn="r"/>
            <a:r>
              <a:rPr lang="en-US" sz="1600" dirty="0" smtClean="0"/>
              <a:t>Check 925 </a:t>
            </a:r>
            <a:r>
              <a:rPr lang="en-US" sz="1600" dirty="0" err="1" smtClean="0"/>
              <a:t>mb</a:t>
            </a:r>
            <a:r>
              <a:rPr lang="en-US" sz="1600" dirty="0" smtClean="0"/>
              <a:t> wind direction for sea breeze type</a:t>
            </a:r>
            <a:endParaRPr lang="en-US" sz="1600" b="1" dirty="0" smtClean="0"/>
          </a:p>
          <a:p>
            <a:pPr algn="r"/>
            <a:endParaRPr lang="en-US" dirty="0"/>
          </a:p>
        </p:txBody>
      </p:sp>
      <p:pic>
        <p:nvPicPr>
          <p:cNvPr id="5" name="Picture 4" descr="seabreeze_typ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4177" y="3734222"/>
            <a:ext cx="2893123" cy="2759300"/>
          </a:xfrm>
          <a:prstGeom prst="rect">
            <a:avLst/>
          </a:prstGeom>
        </p:spPr>
      </p:pic>
      <p:sp>
        <p:nvSpPr>
          <p:cNvPr id="8" name="TextBox 7"/>
          <p:cNvSpPr txBox="1"/>
          <p:nvPr/>
        </p:nvSpPr>
        <p:spPr>
          <a:xfrm>
            <a:off x="7369758" y="3984661"/>
            <a:ext cx="751286" cy="338554"/>
          </a:xfrm>
          <a:prstGeom prst="rect">
            <a:avLst/>
          </a:prstGeom>
          <a:noFill/>
        </p:spPr>
        <p:txBody>
          <a:bodyPr wrap="square" rtlCol="0">
            <a:spAutoFit/>
          </a:bodyPr>
          <a:lstStyle/>
          <a:p>
            <a:pPr marL="0" lvl="1" algn="ctr"/>
            <a:r>
              <a:rPr lang="en-US" sz="1600" dirty="0" smtClean="0">
                <a:solidFill>
                  <a:srgbClr val="FF0000"/>
                </a:solidFill>
              </a:rPr>
              <a:t>Pure</a:t>
            </a:r>
            <a:endParaRPr lang="en-US" sz="1600" b="1" dirty="0" smtClean="0">
              <a:solidFill>
                <a:srgbClr val="FF0000"/>
              </a:solidFill>
            </a:endParaRPr>
          </a:p>
        </p:txBody>
      </p:sp>
      <p:sp>
        <p:nvSpPr>
          <p:cNvPr id="9" name="TextBox 8"/>
          <p:cNvSpPr txBox="1"/>
          <p:nvPr/>
        </p:nvSpPr>
        <p:spPr>
          <a:xfrm>
            <a:off x="7333274" y="4879433"/>
            <a:ext cx="1255142" cy="338554"/>
          </a:xfrm>
          <a:prstGeom prst="rect">
            <a:avLst/>
          </a:prstGeom>
          <a:noFill/>
        </p:spPr>
        <p:txBody>
          <a:bodyPr wrap="square" rtlCol="0">
            <a:spAutoFit/>
          </a:bodyPr>
          <a:lstStyle/>
          <a:p>
            <a:pPr marL="0" lvl="1" algn="ctr"/>
            <a:r>
              <a:rPr lang="en-US" sz="1600" dirty="0" smtClean="0">
                <a:solidFill>
                  <a:srgbClr val="FF0000"/>
                </a:solidFill>
              </a:rPr>
              <a:t>Corkscrew</a:t>
            </a:r>
            <a:endParaRPr lang="en-US" sz="1600" b="1" dirty="0" smtClean="0">
              <a:solidFill>
                <a:srgbClr val="FF0000"/>
              </a:solidFill>
            </a:endParaRPr>
          </a:p>
        </p:txBody>
      </p:sp>
      <p:sp>
        <p:nvSpPr>
          <p:cNvPr id="10" name="TextBox 9"/>
          <p:cNvSpPr txBox="1"/>
          <p:nvPr/>
        </p:nvSpPr>
        <p:spPr>
          <a:xfrm>
            <a:off x="7315386" y="5666873"/>
            <a:ext cx="1255142" cy="338554"/>
          </a:xfrm>
          <a:prstGeom prst="rect">
            <a:avLst/>
          </a:prstGeom>
          <a:noFill/>
        </p:spPr>
        <p:txBody>
          <a:bodyPr wrap="square" rtlCol="0">
            <a:spAutoFit/>
          </a:bodyPr>
          <a:lstStyle/>
          <a:p>
            <a:pPr marL="0" lvl="1" algn="ctr"/>
            <a:r>
              <a:rPr lang="en-US" sz="1600" dirty="0" smtClean="0">
                <a:solidFill>
                  <a:srgbClr val="FF0000"/>
                </a:solidFill>
              </a:rPr>
              <a:t>Backdoor</a:t>
            </a:r>
          </a:p>
        </p:txBody>
      </p:sp>
    </p:spTree>
    <p:extLst>
      <p:ext uri="{BB962C8B-B14F-4D97-AF65-F5344CB8AC3E}">
        <p14:creationId xmlns:p14="http://schemas.microsoft.com/office/powerpoint/2010/main" val="2856100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 Breeze Cases</a:t>
            </a:r>
            <a:endParaRPr lang="en-US" dirty="0"/>
          </a:p>
        </p:txBody>
      </p:sp>
      <p:sp>
        <p:nvSpPr>
          <p:cNvPr id="3" name="Content Placeholder 2"/>
          <p:cNvSpPr>
            <a:spLocks noGrp="1"/>
          </p:cNvSpPr>
          <p:nvPr>
            <p:ph idx="1"/>
          </p:nvPr>
        </p:nvSpPr>
        <p:spPr/>
        <p:txBody>
          <a:bodyPr>
            <a:normAutofit/>
          </a:bodyPr>
          <a:lstStyle/>
          <a:p>
            <a:r>
              <a:rPr lang="en-US" b="1" dirty="0" smtClean="0"/>
              <a:t>Case 01 and Case 01: </a:t>
            </a:r>
          </a:p>
          <a:p>
            <a:pPr lvl="1"/>
            <a:r>
              <a:rPr lang="en-US" b="1" dirty="0" smtClean="0"/>
              <a:t>Results coming soon</a:t>
            </a:r>
          </a:p>
          <a:p>
            <a:r>
              <a:rPr lang="en-US" b="1" dirty="0" smtClean="0"/>
              <a:t>Case 03: </a:t>
            </a:r>
            <a:r>
              <a:rPr lang="en-US" dirty="0" smtClean="0"/>
              <a:t>April 27-28, 2013</a:t>
            </a:r>
          </a:p>
          <a:p>
            <a:pPr lvl="1"/>
            <a:r>
              <a:rPr lang="en-US" dirty="0" smtClean="0"/>
              <a:t>Pure, no upwelling</a:t>
            </a:r>
            <a:endParaRPr lang="en-US" b="1" dirty="0"/>
          </a:p>
          <a:p>
            <a:pPr lvl="1"/>
            <a:r>
              <a:rPr lang="en-US" b="1" dirty="0" smtClean="0"/>
              <a:t>Results presented here</a:t>
            </a:r>
          </a:p>
          <a:p>
            <a:pPr marL="457200" lvl="1" indent="0">
              <a:buNone/>
            </a:pPr>
            <a:endParaRPr lang="en-US" b="1" dirty="0" smtClean="0"/>
          </a:p>
          <a:p>
            <a:pPr marL="457200" lvl="1" indent="0">
              <a:buNone/>
            </a:pPr>
            <a:endParaRPr lang="en-US" b="1" dirty="0" smtClean="0"/>
          </a:p>
        </p:txBody>
      </p:sp>
      <p:sp>
        <p:nvSpPr>
          <p:cNvPr id="4" name="TextBox 3"/>
          <p:cNvSpPr txBox="1"/>
          <p:nvPr/>
        </p:nvSpPr>
        <p:spPr>
          <a:xfrm>
            <a:off x="4641875" y="6493522"/>
            <a:ext cx="4502126" cy="615553"/>
          </a:xfrm>
          <a:prstGeom prst="rect">
            <a:avLst/>
          </a:prstGeom>
          <a:noFill/>
        </p:spPr>
        <p:txBody>
          <a:bodyPr wrap="square" rtlCol="0">
            <a:spAutoFit/>
          </a:bodyPr>
          <a:lstStyle/>
          <a:p>
            <a:pPr marL="0" lvl="1" algn="r"/>
            <a:r>
              <a:rPr lang="en-US" sz="1600" dirty="0" smtClean="0"/>
              <a:t>Check 925 </a:t>
            </a:r>
            <a:r>
              <a:rPr lang="en-US" sz="1600" dirty="0" err="1" smtClean="0"/>
              <a:t>mb</a:t>
            </a:r>
            <a:r>
              <a:rPr lang="en-US" sz="1600" dirty="0" smtClean="0"/>
              <a:t> wind direction for sea breeze type</a:t>
            </a:r>
            <a:endParaRPr lang="en-US" sz="1600" b="1" dirty="0" smtClean="0"/>
          </a:p>
          <a:p>
            <a:pPr algn="r"/>
            <a:endParaRPr lang="en-US" dirty="0"/>
          </a:p>
        </p:txBody>
      </p:sp>
      <p:pic>
        <p:nvPicPr>
          <p:cNvPr id="5" name="Picture 4" descr="seabreeze_typ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4177" y="3734222"/>
            <a:ext cx="2893123" cy="2759300"/>
          </a:xfrm>
          <a:prstGeom prst="rect">
            <a:avLst/>
          </a:prstGeom>
        </p:spPr>
      </p:pic>
      <p:sp>
        <p:nvSpPr>
          <p:cNvPr id="8" name="TextBox 7"/>
          <p:cNvSpPr txBox="1"/>
          <p:nvPr/>
        </p:nvSpPr>
        <p:spPr>
          <a:xfrm>
            <a:off x="7369758" y="3984661"/>
            <a:ext cx="751286" cy="338554"/>
          </a:xfrm>
          <a:prstGeom prst="rect">
            <a:avLst/>
          </a:prstGeom>
          <a:noFill/>
        </p:spPr>
        <p:txBody>
          <a:bodyPr wrap="square" rtlCol="0">
            <a:spAutoFit/>
          </a:bodyPr>
          <a:lstStyle/>
          <a:p>
            <a:pPr marL="0" lvl="1" algn="ctr"/>
            <a:r>
              <a:rPr lang="en-US" sz="1600" dirty="0" smtClean="0">
                <a:solidFill>
                  <a:srgbClr val="FF0000"/>
                </a:solidFill>
              </a:rPr>
              <a:t>Pure</a:t>
            </a:r>
            <a:endParaRPr lang="en-US" sz="1600" b="1" dirty="0" smtClean="0">
              <a:solidFill>
                <a:srgbClr val="FF0000"/>
              </a:solidFill>
            </a:endParaRPr>
          </a:p>
        </p:txBody>
      </p:sp>
      <p:sp>
        <p:nvSpPr>
          <p:cNvPr id="9" name="TextBox 8"/>
          <p:cNvSpPr txBox="1"/>
          <p:nvPr/>
        </p:nvSpPr>
        <p:spPr>
          <a:xfrm>
            <a:off x="7333274" y="4879433"/>
            <a:ext cx="1255142" cy="338554"/>
          </a:xfrm>
          <a:prstGeom prst="rect">
            <a:avLst/>
          </a:prstGeom>
          <a:noFill/>
        </p:spPr>
        <p:txBody>
          <a:bodyPr wrap="square" rtlCol="0">
            <a:spAutoFit/>
          </a:bodyPr>
          <a:lstStyle/>
          <a:p>
            <a:pPr marL="0" lvl="1" algn="ctr"/>
            <a:r>
              <a:rPr lang="en-US" sz="1600" dirty="0" smtClean="0">
                <a:solidFill>
                  <a:srgbClr val="FF0000"/>
                </a:solidFill>
              </a:rPr>
              <a:t>Corkscrew</a:t>
            </a:r>
            <a:endParaRPr lang="en-US" sz="1600" b="1" dirty="0" smtClean="0">
              <a:solidFill>
                <a:srgbClr val="FF0000"/>
              </a:solidFill>
            </a:endParaRPr>
          </a:p>
        </p:txBody>
      </p:sp>
      <p:sp>
        <p:nvSpPr>
          <p:cNvPr id="10" name="TextBox 9"/>
          <p:cNvSpPr txBox="1"/>
          <p:nvPr/>
        </p:nvSpPr>
        <p:spPr>
          <a:xfrm>
            <a:off x="7315386" y="5666873"/>
            <a:ext cx="1255142" cy="338554"/>
          </a:xfrm>
          <a:prstGeom prst="rect">
            <a:avLst/>
          </a:prstGeom>
          <a:noFill/>
        </p:spPr>
        <p:txBody>
          <a:bodyPr wrap="square" rtlCol="0">
            <a:spAutoFit/>
          </a:bodyPr>
          <a:lstStyle/>
          <a:p>
            <a:pPr marL="0" lvl="1" algn="ctr"/>
            <a:r>
              <a:rPr lang="en-US" sz="1600" dirty="0" smtClean="0">
                <a:solidFill>
                  <a:srgbClr val="FF0000"/>
                </a:solidFill>
              </a:rPr>
              <a:t>Backdoor</a:t>
            </a:r>
          </a:p>
        </p:txBody>
      </p:sp>
    </p:spTree>
    <p:extLst>
      <p:ext uri="{BB962C8B-B14F-4D97-AF65-F5344CB8AC3E}">
        <p14:creationId xmlns:p14="http://schemas.microsoft.com/office/powerpoint/2010/main" val="344215336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Case 03: </a:t>
            </a:r>
            <a:r>
              <a:rPr lang="en-US" dirty="0" smtClean="0"/>
              <a:t>April 27-28, 2013</a:t>
            </a:r>
            <a:endParaRPr lang="en-US" dirty="0"/>
          </a:p>
        </p:txBody>
      </p:sp>
      <p:sp>
        <p:nvSpPr>
          <p:cNvPr id="3" name="Content Placeholder 2"/>
          <p:cNvSpPr>
            <a:spLocks noGrp="1"/>
          </p:cNvSpPr>
          <p:nvPr>
            <p:ph idx="1"/>
          </p:nvPr>
        </p:nvSpPr>
        <p:spPr/>
        <p:txBody>
          <a:bodyPr>
            <a:normAutofit/>
          </a:bodyPr>
          <a:lstStyle/>
          <a:p>
            <a:pPr marL="457200" lvl="1" indent="0">
              <a:buNone/>
            </a:pPr>
            <a:endParaRPr lang="en-US" b="1" dirty="0" smtClean="0"/>
          </a:p>
          <a:p>
            <a:pPr marL="457200" lvl="1" indent="0">
              <a:buNone/>
            </a:pPr>
            <a:endParaRPr lang="en-US" b="1" dirty="0" smtClean="0"/>
          </a:p>
        </p:txBody>
      </p:sp>
      <p:pic>
        <p:nvPicPr>
          <p:cNvPr id="6" name="Picture 5"/>
          <p:cNvPicPr>
            <a:picLocks noChangeAspect="1"/>
          </p:cNvPicPr>
          <p:nvPr/>
        </p:nvPicPr>
        <p:blipFill>
          <a:blip r:embed="rId2"/>
          <a:stretch>
            <a:fillRect/>
          </a:stretch>
        </p:blipFill>
        <p:spPr>
          <a:xfrm>
            <a:off x="1235318" y="1520520"/>
            <a:ext cx="6948333" cy="5018240"/>
          </a:xfrm>
          <a:prstGeom prst="rect">
            <a:avLst/>
          </a:prstGeom>
        </p:spPr>
      </p:pic>
    </p:spTree>
    <p:extLst>
      <p:ext uri="{BB962C8B-B14F-4D97-AF65-F5344CB8AC3E}">
        <p14:creationId xmlns:p14="http://schemas.microsoft.com/office/powerpoint/2010/main" val="184990648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WRF Setup</a:t>
            </a:r>
            <a:endParaRPr lang="en-US" dirty="0"/>
          </a:p>
        </p:txBody>
      </p:sp>
      <p:sp>
        <p:nvSpPr>
          <p:cNvPr id="3" name="Content Placeholder 2"/>
          <p:cNvSpPr>
            <a:spLocks noGrp="1"/>
          </p:cNvSpPr>
          <p:nvPr>
            <p:ph idx="1"/>
          </p:nvPr>
        </p:nvSpPr>
        <p:spPr/>
        <p:txBody>
          <a:bodyPr>
            <a:normAutofit/>
          </a:bodyPr>
          <a:lstStyle/>
          <a:p>
            <a:r>
              <a:rPr lang="en-US" dirty="0" smtClean="0">
                <a:solidFill>
                  <a:srgbClr val="000000"/>
                </a:solidFill>
                <a:latin typeface="Calibri" panose="020F0502020204030204" pitchFamily="34" charset="0"/>
                <a:cs typeface="Franklin Gothic Book"/>
              </a:rPr>
              <a:t>WRF-ARW 3.6.1</a:t>
            </a:r>
          </a:p>
          <a:p>
            <a:r>
              <a:rPr lang="en-US" dirty="0" smtClean="0">
                <a:solidFill>
                  <a:srgbClr val="000000"/>
                </a:solidFill>
                <a:latin typeface="Calibri" panose="020F0502020204030204" pitchFamily="34" charset="0"/>
                <a:cs typeface="Franklin Gothic Book"/>
              </a:rPr>
              <a:t>3km outer nest, 600m inner nest</a:t>
            </a:r>
          </a:p>
          <a:p>
            <a:r>
              <a:rPr lang="en-US" dirty="0" smtClean="0">
                <a:solidFill>
                  <a:srgbClr val="000000"/>
                </a:solidFill>
                <a:latin typeface="Calibri" panose="020F0502020204030204" pitchFamily="34" charset="0"/>
                <a:cs typeface="Franklin Gothic Book"/>
              </a:rPr>
              <a:t>North American Mesoscale (NAM) initial and boundary conditions </a:t>
            </a:r>
          </a:p>
          <a:p>
            <a:r>
              <a:rPr lang="en-US" dirty="0" smtClean="0">
                <a:solidFill>
                  <a:srgbClr val="000000"/>
                </a:solidFill>
                <a:latin typeface="Calibri" panose="020F0502020204030204" pitchFamily="34" charset="0"/>
                <a:cs typeface="Franklin Gothic Book"/>
              </a:rPr>
              <a:t>YSU PBL</a:t>
            </a:r>
          </a:p>
          <a:p>
            <a:pPr lvl="1"/>
            <a:r>
              <a:rPr lang="en-US" dirty="0" smtClean="0">
                <a:solidFill>
                  <a:srgbClr val="000000"/>
                </a:solidFill>
                <a:latin typeface="Calibri" panose="020F0502020204030204" pitchFamily="34" charset="0"/>
                <a:cs typeface="Franklin Gothic Book"/>
              </a:rPr>
              <a:t>Best PBL scheme for offshore 2m T in UK, no difference for offshore winds (Steele et al 2013)</a:t>
            </a:r>
          </a:p>
          <a:p>
            <a:r>
              <a:rPr lang="en-US" dirty="0" smtClean="0">
                <a:solidFill>
                  <a:srgbClr val="000000"/>
                </a:solidFill>
                <a:latin typeface="Calibri" panose="020F0502020204030204" pitchFamily="34" charset="0"/>
                <a:cs typeface="Franklin Gothic Book"/>
              </a:rPr>
              <a:t>MM5 </a:t>
            </a:r>
            <a:r>
              <a:rPr lang="en-US" dirty="0" err="1" smtClean="0">
                <a:solidFill>
                  <a:srgbClr val="000000"/>
                </a:solidFill>
                <a:latin typeface="Calibri" panose="020F0502020204030204" pitchFamily="34" charset="0"/>
                <a:cs typeface="Franklin Gothic Book"/>
              </a:rPr>
              <a:t>Monin-Obukhov</a:t>
            </a:r>
            <a:r>
              <a:rPr lang="en-US" dirty="0" smtClean="0">
                <a:solidFill>
                  <a:srgbClr val="000000"/>
                </a:solidFill>
                <a:latin typeface="Calibri" panose="020F0502020204030204" pitchFamily="34" charset="0"/>
                <a:cs typeface="Franklin Gothic Book"/>
              </a:rPr>
              <a:t> surface layer</a:t>
            </a:r>
          </a:p>
        </p:txBody>
      </p:sp>
    </p:spTree>
    <p:extLst>
      <p:ext uri="{BB962C8B-B14F-4D97-AF65-F5344CB8AC3E}">
        <p14:creationId xmlns:p14="http://schemas.microsoft.com/office/powerpoint/2010/main" val="187386058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RF_run08_2013042715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423" y="-1956"/>
            <a:ext cx="6859956" cy="6859956"/>
          </a:xfrm>
          <a:prstGeom prst="rect">
            <a:avLst/>
          </a:prstGeom>
        </p:spPr>
      </p:pic>
    </p:spTree>
    <p:extLst>
      <p:ext uri="{BB962C8B-B14F-4D97-AF65-F5344CB8AC3E}">
        <p14:creationId xmlns:p14="http://schemas.microsoft.com/office/powerpoint/2010/main" val="265311402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RF_run08_2013042718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423" y="0"/>
            <a:ext cx="6858000" cy="6858000"/>
          </a:xfrm>
          <a:prstGeom prst="rect">
            <a:avLst/>
          </a:prstGeom>
        </p:spPr>
      </p:pic>
    </p:spTree>
    <p:extLst>
      <p:ext uri="{BB962C8B-B14F-4D97-AF65-F5344CB8AC3E}">
        <p14:creationId xmlns:p14="http://schemas.microsoft.com/office/powerpoint/2010/main" val="71216990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RF_run08_2013042721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424" y="0"/>
            <a:ext cx="6858000" cy="6858000"/>
          </a:xfrm>
          <a:prstGeom prst="rect">
            <a:avLst/>
          </a:prstGeom>
        </p:spPr>
      </p:pic>
    </p:spTree>
    <p:extLst>
      <p:ext uri="{BB962C8B-B14F-4D97-AF65-F5344CB8AC3E}">
        <p14:creationId xmlns:p14="http://schemas.microsoft.com/office/powerpoint/2010/main" val="325299116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RF_run08_2013042800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423" y="0"/>
            <a:ext cx="6858000" cy="6858000"/>
          </a:xfrm>
          <a:prstGeom prst="rect">
            <a:avLst/>
          </a:prstGeom>
        </p:spPr>
      </p:pic>
    </p:spTree>
    <p:extLst>
      <p:ext uri="{BB962C8B-B14F-4D97-AF65-F5344CB8AC3E}">
        <p14:creationId xmlns:p14="http://schemas.microsoft.com/office/powerpoint/2010/main" val="201014076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
            <a:ext cx="8229600" cy="1143000"/>
          </a:xfrm>
        </p:spPr>
        <p:txBody>
          <a:bodyPr/>
          <a:lstStyle/>
          <a:p>
            <a:r>
              <a:rPr lang="en-US" b="1" dirty="0" smtClean="0">
                <a:latin typeface="Arial Hebrew"/>
                <a:cs typeface="Arial Hebrew"/>
              </a:rPr>
              <a:t>Causes and Circulation</a:t>
            </a:r>
            <a:endParaRPr lang="en-US" b="1" dirty="0">
              <a:latin typeface="Arial Hebrew"/>
              <a:cs typeface="Arial Hebrew"/>
            </a:endParaRPr>
          </a:p>
        </p:txBody>
      </p:sp>
      <p:pic>
        <p:nvPicPr>
          <p:cNvPr id="4" name="Picture 3"/>
          <p:cNvPicPr>
            <a:picLocks noChangeAspect="1"/>
          </p:cNvPicPr>
          <p:nvPr/>
        </p:nvPicPr>
        <p:blipFill>
          <a:blip r:embed="rId3"/>
          <a:stretch>
            <a:fillRect/>
          </a:stretch>
        </p:blipFill>
        <p:spPr>
          <a:xfrm>
            <a:off x="660400" y="974436"/>
            <a:ext cx="7802880" cy="5674822"/>
          </a:xfrm>
          <a:prstGeom prst="rect">
            <a:avLst/>
          </a:prstGeom>
        </p:spPr>
      </p:pic>
      <p:sp>
        <p:nvSpPr>
          <p:cNvPr id="5" name="TextBox 4"/>
          <p:cNvSpPr txBox="1"/>
          <p:nvPr/>
        </p:nvSpPr>
        <p:spPr>
          <a:xfrm>
            <a:off x="1544320" y="5149334"/>
            <a:ext cx="1117600" cy="369332"/>
          </a:xfrm>
          <a:prstGeom prst="rect">
            <a:avLst/>
          </a:prstGeom>
          <a:noFill/>
        </p:spPr>
        <p:txBody>
          <a:bodyPr wrap="square" rtlCol="0">
            <a:spAutoFit/>
          </a:bodyPr>
          <a:lstStyle/>
          <a:p>
            <a:r>
              <a:rPr lang="en-US" i="1" cap="small" dirty="0" smtClean="0">
                <a:solidFill>
                  <a:schemeClr val="bg1"/>
                </a:solidFill>
              </a:rPr>
              <a:t>Or Ocean</a:t>
            </a:r>
            <a:endParaRPr lang="en-US" i="1" cap="small" dirty="0">
              <a:solidFill>
                <a:schemeClr val="bg1"/>
              </a:solidFill>
            </a:endParaRPr>
          </a:p>
        </p:txBody>
      </p:sp>
    </p:spTree>
    <p:extLst>
      <p:ext uri="{BB962C8B-B14F-4D97-AF65-F5344CB8AC3E}">
        <p14:creationId xmlns:p14="http://schemas.microsoft.com/office/powerpoint/2010/main" val="6497607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LCS Setup</a:t>
            </a:r>
            <a:endParaRPr lang="en-US" dirty="0"/>
          </a:p>
        </p:txBody>
      </p:sp>
      <p:sp>
        <p:nvSpPr>
          <p:cNvPr id="3" name="Content Placeholder 2"/>
          <p:cNvSpPr>
            <a:spLocks noGrp="1"/>
          </p:cNvSpPr>
          <p:nvPr>
            <p:ph idx="1"/>
          </p:nvPr>
        </p:nvSpPr>
        <p:spPr/>
        <p:txBody>
          <a:bodyPr>
            <a:normAutofit/>
          </a:bodyPr>
          <a:lstStyle/>
          <a:p>
            <a:r>
              <a:rPr lang="en-US" dirty="0" smtClean="0">
                <a:solidFill>
                  <a:srgbClr val="000000"/>
                </a:solidFill>
                <a:latin typeface="Calibri" panose="020F0502020204030204" pitchFamily="34" charset="0"/>
                <a:cs typeface="Franklin Gothic Book"/>
              </a:rPr>
              <a:t>On 3km WRF winds</a:t>
            </a:r>
          </a:p>
          <a:p>
            <a:r>
              <a:rPr lang="en-US" dirty="0" smtClean="0">
                <a:solidFill>
                  <a:srgbClr val="000000"/>
                </a:solidFill>
                <a:latin typeface="Calibri" panose="020F0502020204030204" pitchFamily="34" charset="0"/>
                <a:cs typeface="Franklin Gothic Book"/>
              </a:rPr>
              <a:t>1800 UTC to 2300 UTC (sea breeze time)</a:t>
            </a:r>
          </a:p>
          <a:p>
            <a:r>
              <a:rPr lang="en-US" dirty="0" smtClean="0">
                <a:solidFill>
                  <a:srgbClr val="000000"/>
                </a:solidFill>
                <a:latin typeface="Calibri" panose="020F0502020204030204" pitchFamily="34" charset="0"/>
                <a:cs typeface="Franklin Gothic Book"/>
              </a:rPr>
              <a:t>10km grid spacing for tracers</a:t>
            </a:r>
          </a:p>
          <a:p>
            <a:r>
              <a:rPr lang="en-US" dirty="0" smtClean="0">
                <a:solidFill>
                  <a:srgbClr val="000000"/>
                </a:solidFill>
                <a:latin typeface="Calibri" panose="020F0502020204030204" pitchFamily="34" charset="0"/>
                <a:cs typeface="Franklin Gothic Book"/>
              </a:rPr>
              <a:t>Perform at these levels in WRF:</a:t>
            </a:r>
          </a:p>
          <a:p>
            <a:pPr lvl="1"/>
            <a:r>
              <a:rPr lang="en-US" dirty="0" smtClean="0">
                <a:solidFill>
                  <a:srgbClr val="000000"/>
                </a:solidFill>
                <a:latin typeface="Calibri" panose="020F0502020204030204" pitchFamily="34" charset="0"/>
                <a:cs typeface="Franklin Gothic Book"/>
              </a:rPr>
              <a:t>10, 50, 150, 500, 600, 700, 800, 900, 1000, 1500, 2000, 2500m</a:t>
            </a:r>
          </a:p>
          <a:p>
            <a:endParaRPr lang="en-US" dirty="0">
              <a:solidFill>
                <a:srgbClr val="000000"/>
              </a:solidFill>
              <a:latin typeface="Calibri" panose="020F0502020204030204" pitchFamily="34" charset="0"/>
              <a:cs typeface="Franklin Gothic Book"/>
            </a:endParaRPr>
          </a:p>
        </p:txBody>
      </p:sp>
    </p:spTree>
    <p:extLst>
      <p:ext uri="{BB962C8B-B14F-4D97-AF65-F5344CB8AC3E}">
        <p14:creationId xmlns:p14="http://schemas.microsoft.com/office/powerpoint/2010/main" val="428120194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cs_agl_10m_NJ_v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424" y="0"/>
            <a:ext cx="6858000" cy="6858000"/>
          </a:xfrm>
          <a:prstGeom prst="rect">
            <a:avLst/>
          </a:prstGeom>
        </p:spPr>
      </p:pic>
    </p:spTree>
    <p:extLst>
      <p:ext uri="{BB962C8B-B14F-4D97-AF65-F5344CB8AC3E}">
        <p14:creationId xmlns:p14="http://schemas.microsoft.com/office/powerpoint/2010/main" val="186469435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cs_agl_50m_NJ_v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7424" y="0"/>
            <a:ext cx="6859956" cy="6859956"/>
          </a:xfrm>
          <a:prstGeom prst="rect">
            <a:avLst/>
          </a:prstGeom>
        </p:spPr>
      </p:pic>
    </p:spTree>
    <p:extLst>
      <p:ext uri="{BB962C8B-B14F-4D97-AF65-F5344CB8AC3E}">
        <p14:creationId xmlns:p14="http://schemas.microsoft.com/office/powerpoint/2010/main" val="156608971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cs_agl_100m_NJ_v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423" y="0"/>
            <a:ext cx="6858000" cy="6858000"/>
          </a:xfrm>
          <a:prstGeom prst="rect">
            <a:avLst/>
          </a:prstGeom>
        </p:spPr>
      </p:pic>
    </p:spTree>
    <p:extLst>
      <p:ext uri="{BB962C8B-B14F-4D97-AF65-F5344CB8AC3E}">
        <p14:creationId xmlns:p14="http://schemas.microsoft.com/office/powerpoint/2010/main" val="51347457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cs_agl_150m_NJ_v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426" y="0"/>
            <a:ext cx="6858000" cy="6858000"/>
          </a:xfrm>
          <a:prstGeom prst="rect">
            <a:avLst/>
          </a:prstGeom>
        </p:spPr>
      </p:pic>
    </p:spTree>
    <p:extLst>
      <p:ext uri="{BB962C8B-B14F-4D97-AF65-F5344CB8AC3E}">
        <p14:creationId xmlns:p14="http://schemas.microsoft.com/office/powerpoint/2010/main" val="198077697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cs_agl_500m_NJ_v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421" y="0"/>
            <a:ext cx="6858000" cy="6858000"/>
          </a:xfrm>
          <a:prstGeom prst="rect">
            <a:avLst/>
          </a:prstGeom>
        </p:spPr>
      </p:pic>
    </p:spTree>
    <p:extLst>
      <p:ext uri="{BB962C8B-B14F-4D97-AF65-F5344CB8AC3E}">
        <p14:creationId xmlns:p14="http://schemas.microsoft.com/office/powerpoint/2010/main" val="126385248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cs_agl_600m_NJ_v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426" y="0"/>
            <a:ext cx="6858000" cy="6858000"/>
          </a:xfrm>
          <a:prstGeom prst="rect">
            <a:avLst/>
          </a:prstGeom>
        </p:spPr>
      </p:pic>
    </p:spTree>
    <p:extLst>
      <p:ext uri="{BB962C8B-B14F-4D97-AF65-F5344CB8AC3E}">
        <p14:creationId xmlns:p14="http://schemas.microsoft.com/office/powerpoint/2010/main" val="265345752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cs_agl_700m_NJ_v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423" y="0"/>
            <a:ext cx="6858000" cy="6858000"/>
          </a:xfrm>
          <a:prstGeom prst="rect">
            <a:avLst/>
          </a:prstGeom>
        </p:spPr>
      </p:pic>
    </p:spTree>
    <p:extLst>
      <p:ext uri="{BB962C8B-B14F-4D97-AF65-F5344CB8AC3E}">
        <p14:creationId xmlns:p14="http://schemas.microsoft.com/office/powerpoint/2010/main" val="7474111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cs_agl_800m_NJ_v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424" y="0"/>
            <a:ext cx="6858000" cy="6858000"/>
          </a:xfrm>
          <a:prstGeom prst="rect">
            <a:avLst/>
          </a:prstGeom>
        </p:spPr>
      </p:pic>
    </p:spTree>
    <p:extLst>
      <p:ext uri="{BB962C8B-B14F-4D97-AF65-F5344CB8AC3E}">
        <p14:creationId xmlns:p14="http://schemas.microsoft.com/office/powerpoint/2010/main" val="227631029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cs_agl_900m_NJ_v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424" y="0"/>
            <a:ext cx="6858000" cy="6858000"/>
          </a:xfrm>
          <a:prstGeom prst="rect">
            <a:avLst/>
          </a:prstGeom>
        </p:spPr>
      </p:pic>
    </p:spTree>
    <p:extLst>
      <p:ext uri="{BB962C8B-B14F-4D97-AF65-F5344CB8AC3E}">
        <p14:creationId xmlns:p14="http://schemas.microsoft.com/office/powerpoint/2010/main" val="429112444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
            <a:ext cx="8229600" cy="1143000"/>
          </a:xfrm>
        </p:spPr>
        <p:txBody>
          <a:bodyPr/>
          <a:lstStyle/>
          <a:p>
            <a:r>
              <a:rPr lang="en-US" b="1" dirty="0" smtClean="0">
                <a:latin typeface="Arial Hebrew"/>
                <a:cs typeface="Arial Hebrew"/>
              </a:rPr>
              <a:t>Causes and Circulation</a:t>
            </a:r>
            <a:endParaRPr lang="en-US" b="1" dirty="0">
              <a:latin typeface="Arial Hebrew"/>
              <a:cs typeface="Arial Hebrew"/>
            </a:endParaRPr>
          </a:p>
        </p:txBody>
      </p:sp>
      <p:sp>
        <p:nvSpPr>
          <p:cNvPr id="5" name="TextBox 4"/>
          <p:cNvSpPr txBox="1"/>
          <p:nvPr/>
        </p:nvSpPr>
        <p:spPr>
          <a:xfrm>
            <a:off x="1544320" y="5149334"/>
            <a:ext cx="1117600" cy="369332"/>
          </a:xfrm>
          <a:prstGeom prst="rect">
            <a:avLst/>
          </a:prstGeom>
          <a:noFill/>
        </p:spPr>
        <p:txBody>
          <a:bodyPr wrap="square" rtlCol="0">
            <a:spAutoFit/>
          </a:bodyPr>
          <a:lstStyle/>
          <a:p>
            <a:r>
              <a:rPr lang="en-US" i="1" cap="small" dirty="0" smtClean="0">
                <a:solidFill>
                  <a:schemeClr val="bg1"/>
                </a:solidFill>
              </a:rPr>
              <a:t>Or Ocean</a:t>
            </a:r>
            <a:endParaRPr lang="en-US" i="1" cap="small" dirty="0">
              <a:solidFill>
                <a:schemeClr val="bg1"/>
              </a:solidFill>
            </a:endParaRPr>
          </a:p>
        </p:txBody>
      </p:sp>
      <p:pic>
        <p:nvPicPr>
          <p:cNvPr id="3" name="Picture 2" descr="seabreeze_xsec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967" y="3398345"/>
            <a:ext cx="7610363" cy="3489572"/>
          </a:xfrm>
          <a:prstGeom prst="rect">
            <a:avLst/>
          </a:prstGeom>
        </p:spPr>
      </p:pic>
      <p:pic>
        <p:nvPicPr>
          <p:cNvPr id="6" name="Picture 5" descr="seabreeze_xsection_P.png"/>
          <p:cNvPicPr>
            <a:picLocks noChangeAspect="1"/>
          </p:cNvPicPr>
          <p:nvPr/>
        </p:nvPicPr>
        <p:blipFill rotWithShape="1">
          <a:blip r:embed="rId4">
            <a:extLst>
              <a:ext uri="{28A0092B-C50C-407E-A947-70E740481C1C}">
                <a14:useLocalDpi xmlns:a14="http://schemas.microsoft.com/office/drawing/2010/main" val="0"/>
              </a:ext>
            </a:extLst>
          </a:blip>
          <a:srcRect b="39069"/>
          <a:stretch/>
        </p:blipFill>
        <p:spPr>
          <a:xfrm>
            <a:off x="2575033" y="875861"/>
            <a:ext cx="4034222" cy="2693428"/>
          </a:xfrm>
          <a:prstGeom prst="rect">
            <a:avLst/>
          </a:prstGeom>
        </p:spPr>
      </p:pic>
      <p:cxnSp>
        <p:nvCxnSpPr>
          <p:cNvPr id="8" name="Straight Connector 7"/>
          <p:cNvCxnSpPr/>
          <p:nvPr/>
        </p:nvCxnSpPr>
        <p:spPr>
          <a:xfrm>
            <a:off x="0" y="3525494"/>
            <a:ext cx="91440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3512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cs_agl_1000m_NJ_v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424" y="0"/>
            <a:ext cx="6858000" cy="6858000"/>
          </a:xfrm>
          <a:prstGeom prst="rect">
            <a:avLst/>
          </a:prstGeom>
        </p:spPr>
      </p:pic>
    </p:spTree>
    <p:extLst>
      <p:ext uri="{BB962C8B-B14F-4D97-AF65-F5344CB8AC3E}">
        <p14:creationId xmlns:p14="http://schemas.microsoft.com/office/powerpoint/2010/main" val="69231855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cs_agl_1500m_NJ_v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424" y="0"/>
            <a:ext cx="6858000" cy="6858000"/>
          </a:xfrm>
          <a:prstGeom prst="rect">
            <a:avLst/>
          </a:prstGeom>
        </p:spPr>
      </p:pic>
    </p:spTree>
    <p:extLst>
      <p:ext uri="{BB962C8B-B14F-4D97-AF65-F5344CB8AC3E}">
        <p14:creationId xmlns:p14="http://schemas.microsoft.com/office/powerpoint/2010/main" val="19484316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cs_agl_2000m_NJ_v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424" y="0"/>
            <a:ext cx="6858000" cy="6858000"/>
          </a:xfrm>
          <a:prstGeom prst="rect">
            <a:avLst/>
          </a:prstGeom>
        </p:spPr>
      </p:pic>
    </p:spTree>
    <p:extLst>
      <p:ext uri="{BB962C8B-B14F-4D97-AF65-F5344CB8AC3E}">
        <p14:creationId xmlns:p14="http://schemas.microsoft.com/office/powerpoint/2010/main" val="352469429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cs_agl_2500m_NJ_v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424" y="0"/>
            <a:ext cx="6858000" cy="6858000"/>
          </a:xfrm>
          <a:prstGeom prst="rect">
            <a:avLst/>
          </a:prstGeom>
        </p:spPr>
      </p:pic>
    </p:spTree>
    <p:extLst>
      <p:ext uri="{BB962C8B-B14F-4D97-AF65-F5344CB8AC3E}">
        <p14:creationId xmlns:p14="http://schemas.microsoft.com/office/powerpoint/2010/main" val="399385235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Preliminary Conclusions</a:t>
            </a:r>
            <a:endParaRPr lang="en-US" dirty="0"/>
          </a:p>
        </p:txBody>
      </p:sp>
      <p:sp>
        <p:nvSpPr>
          <p:cNvPr id="3" name="Content Placeholder 2"/>
          <p:cNvSpPr>
            <a:spLocks noGrp="1"/>
          </p:cNvSpPr>
          <p:nvPr>
            <p:ph idx="1"/>
          </p:nvPr>
        </p:nvSpPr>
        <p:spPr/>
        <p:txBody>
          <a:bodyPr>
            <a:normAutofit fontScale="92500" lnSpcReduction="20000"/>
          </a:bodyPr>
          <a:lstStyle/>
          <a:p>
            <a:r>
              <a:rPr lang="en-US" b="1" dirty="0" smtClean="0"/>
              <a:t>Offshore:</a:t>
            </a:r>
          </a:p>
          <a:p>
            <a:pPr lvl="1"/>
            <a:r>
              <a:rPr lang="en-US" dirty="0" smtClean="0"/>
              <a:t>Divergence: 10 to ~700m</a:t>
            </a:r>
          </a:p>
          <a:p>
            <a:pPr lvl="1"/>
            <a:r>
              <a:rPr lang="en-US" dirty="0" smtClean="0"/>
              <a:t>Convergence: ~700 to 2000m</a:t>
            </a:r>
          </a:p>
          <a:p>
            <a:r>
              <a:rPr lang="en-US" b="1" dirty="0" smtClean="0"/>
              <a:t>Onshore:</a:t>
            </a:r>
          </a:p>
          <a:p>
            <a:pPr lvl="1"/>
            <a:r>
              <a:rPr lang="en-US" dirty="0" smtClean="0"/>
              <a:t>Convergence: 10 to ~600m</a:t>
            </a:r>
          </a:p>
          <a:p>
            <a:pPr lvl="1"/>
            <a:r>
              <a:rPr lang="en-US" dirty="0" smtClean="0"/>
              <a:t>Divergence: ~600 to 1500m</a:t>
            </a:r>
          </a:p>
          <a:p>
            <a:r>
              <a:rPr lang="en-US" dirty="0" smtClean="0"/>
              <a:t>Reversal in divergence/convergence, and thus approximate height size of sea breeze cell, similar onshore and offshore </a:t>
            </a:r>
          </a:p>
          <a:p>
            <a:r>
              <a:rPr lang="en-US" dirty="0" smtClean="0"/>
              <a:t>Divergence is slanted with height, from surface offshore to aloft onshore</a:t>
            </a:r>
          </a:p>
        </p:txBody>
      </p:sp>
    </p:spTree>
    <p:extLst>
      <p:ext uri="{BB962C8B-B14F-4D97-AF65-F5344CB8AC3E}">
        <p14:creationId xmlns:p14="http://schemas.microsoft.com/office/powerpoint/2010/main" val="229566539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Vertical </a:t>
            </a:r>
            <a:r>
              <a:rPr lang="en-US" dirty="0"/>
              <a:t>slice through </a:t>
            </a:r>
            <a:r>
              <a:rPr lang="en-US" dirty="0" smtClean="0"/>
              <a:t>LCS to show divergence slant with height</a:t>
            </a:r>
            <a:endParaRPr lang="en-US" dirty="0"/>
          </a:p>
          <a:p>
            <a:r>
              <a:rPr lang="en-US" dirty="0" smtClean="0"/>
              <a:t>Change </a:t>
            </a:r>
            <a:r>
              <a:rPr lang="en-US" dirty="0" err="1" smtClean="0"/>
              <a:t>colorbar</a:t>
            </a:r>
            <a:r>
              <a:rPr lang="en-US" dirty="0" smtClean="0"/>
              <a:t> of LCS RD figures to blue/red +</a:t>
            </a:r>
            <a:r>
              <a:rPr lang="en-US" dirty="0"/>
              <a:t>/- </a:t>
            </a:r>
            <a:r>
              <a:rPr lang="en-US" dirty="0" smtClean="0"/>
              <a:t>10 km </a:t>
            </a:r>
          </a:p>
          <a:p>
            <a:pPr lvl="1"/>
            <a:r>
              <a:rPr lang="en-US" dirty="0" smtClean="0"/>
              <a:t>because resolution of LCS is 10km (parcels dropped every 10km for trajectories), any RD values less than 10km will be convergent, and any RD values greater than 10km will be divergent</a:t>
            </a:r>
            <a:endParaRPr lang="en-US" dirty="0" smtClean="0"/>
          </a:p>
          <a:p>
            <a:r>
              <a:rPr lang="en-US" dirty="0" smtClean="0"/>
              <a:t>WRF </a:t>
            </a:r>
            <a:r>
              <a:rPr lang="en-US" dirty="0"/>
              <a:t>10min </a:t>
            </a:r>
            <a:r>
              <a:rPr lang="en-US" dirty="0" err="1" smtClean="0"/>
              <a:t>winds</a:t>
            </a:r>
            <a:r>
              <a:rPr lang="en-US" dirty="0" err="1" smtClean="0">
                <a:sym typeface="Wingdings"/>
              </a:rPr>
              <a:t></a:t>
            </a:r>
            <a:r>
              <a:rPr lang="en-US" dirty="0" err="1" smtClean="0"/>
              <a:t>hourly</a:t>
            </a:r>
            <a:r>
              <a:rPr lang="en-US" dirty="0" smtClean="0"/>
              <a:t> </a:t>
            </a:r>
            <a:r>
              <a:rPr lang="en-US" dirty="0"/>
              <a:t>LCS RD </a:t>
            </a:r>
            <a:r>
              <a:rPr lang="en-US" dirty="0" smtClean="0"/>
              <a:t>maps</a:t>
            </a:r>
            <a:endParaRPr lang="en-US" dirty="0"/>
          </a:p>
          <a:p>
            <a:pPr lvl="1"/>
            <a:r>
              <a:rPr lang="en-US" dirty="0" smtClean="0"/>
              <a:t>then </a:t>
            </a:r>
            <a:r>
              <a:rPr lang="en-US" dirty="0"/>
              <a:t>track progression of front as it moves inland</a:t>
            </a:r>
            <a:endParaRPr lang="en-US" dirty="0" smtClean="0"/>
          </a:p>
        </p:txBody>
      </p:sp>
    </p:spTree>
    <p:extLst>
      <p:ext uri="{BB962C8B-B14F-4D97-AF65-F5344CB8AC3E}">
        <p14:creationId xmlns:p14="http://schemas.microsoft.com/office/powerpoint/2010/main" val="11463648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Offshore sea breeze extent (i.e. calm zone propagation offshore) sensitivity to PBL scheme?</a:t>
            </a:r>
          </a:p>
          <a:p>
            <a:pPr lvl="1"/>
            <a:r>
              <a:rPr lang="en-US" dirty="0" smtClean="0"/>
              <a:t>YSU 21km, MYNN 0km offshore for one </a:t>
            </a:r>
            <a:r>
              <a:rPr lang="en-US" i="1" dirty="0" smtClean="0"/>
              <a:t>pure</a:t>
            </a:r>
            <a:r>
              <a:rPr lang="en-US" dirty="0" smtClean="0"/>
              <a:t> sea breeze case (Steele et al 2013)</a:t>
            </a:r>
          </a:p>
          <a:p>
            <a:r>
              <a:rPr lang="en-US" dirty="0" smtClean="0"/>
              <a:t>Use (3D) LCS to look at vertical shear?</a:t>
            </a:r>
          </a:p>
          <a:p>
            <a:r>
              <a:rPr lang="en-US" dirty="0" smtClean="0"/>
              <a:t>Apply LCS to scanning LIDAR winds</a:t>
            </a:r>
          </a:p>
          <a:p>
            <a:pPr lvl="1"/>
            <a:r>
              <a:rPr lang="en-US" dirty="0" smtClean="0"/>
              <a:t>Combine with WRF to get back (LIDAR) and forward (WRF) trajectories for real-time structure detection and automated turbulence and wind shear warning system for offshore wind</a:t>
            </a:r>
          </a:p>
        </p:txBody>
      </p:sp>
    </p:spTree>
    <p:extLst>
      <p:ext uri="{BB962C8B-B14F-4D97-AF65-F5344CB8AC3E}">
        <p14:creationId xmlns:p14="http://schemas.microsoft.com/office/powerpoint/2010/main" val="3301712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b="1" dirty="0" smtClean="0">
                <a:latin typeface="Arial Hebrew"/>
                <a:cs typeface="Arial Hebrew"/>
              </a:rPr>
              <a:t>Modifications</a:t>
            </a:r>
            <a:endParaRPr lang="en-US" b="1" dirty="0">
              <a:latin typeface="Arial Hebrew"/>
              <a:cs typeface="Arial Hebrew"/>
            </a:endParaRPr>
          </a:p>
        </p:txBody>
      </p:sp>
      <p:sp>
        <p:nvSpPr>
          <p:cNvPr id="3" name="Content Placeholder 2"/>
          <p:cNvSpPr>
            <a:spLocks noGrp="1"/>
          </p:cNvSpPr>
          <p:nvPr>
            <p:ph idx="1"/>
          </p:nvPr>
        </p:nvSpPr>
        <p:spPr>
          <a:xfrm>
            <a:off x="457200" y="1783080"/>
            <a:ext cx="8229600" cy="4525963"/>
          </a:xfrm>
        </p:spPr>
        <p:txBody>
          <a:bodyPr>
            <a:normAutofit/>
          </a:bodyPr>
          <a:lstStyle/>
          <a:p>
            <a:pPr>
              <a:spcBef>
                <a:spcPct val="50000"/>
              </a:spcBef>
              <a:buFontTx/>
              <a:buChar char="•"/>
            </a:pPr>
            <a:r>
              <a:rPr lang="en-US" sz="2000" b="1" dirty="0" smtClean="0">
                <a:latin typeface="Arial Hebrew"/>
                <a:cs typeface="Arial Hebrew"/>
              </a:rPr>
              <a:t>Prolonged winds from southwesterly sector off NJ leads to upwelling</a:t>
            </a:r>
          </a:p>
          <a:p>
            <a:pPr>
              <a:spcBef>
                <a:spcPct val="50000"/>
              </a:spcBef>
              <a:buFontTx/>
              <a:buChar char="•"/>
            </a:pPr>
            <a:r>
              <a:rPr lang="en-US" sz="2000" b="1" dirty="0" smtClean="0">
                <a:latin typeface="Arial Hebrew"/>
                <a:cs typeface="Arial Hebrew"/>
              </a:rPr>
              <a:t>Spatial extent of sea breeze may not be as large</a:t>
            </a:r>
          </a:p>
          <a:p>
            <a:pPr lvl="1">
              <a:spcBef>
                <a:spcPct val="50000"/>
              </a:spcBef>
              <a:buFontTx/>
              <a:buChar char="•"/>
            </a:pPr>
            <a:endParaRPr lang="en-US" sz="1600" b="1" dirty="0" smtClean="0">
              <a:latin typeface="Arial Hebrew"/>
              <a:cs typeface="Arial Hebrew"/>
              <a:sym typeface="Wingdings"/>
            </a:endParaRPr>
          </a:p>
        </p:txBody>
      </p:sp>
      <p:sp>
        <p:nvSpPr>
          <p:cNvPr id="5" name="Rectangle 4"/>
          <p:cNvSpPr/>
          <p:nvPr/>
        </p:nvSpPr>
        <p:spPr>
          <a:xfrm>
            <a:off x="3080645" y="1187252"/>
            <a:ext cx="2954655" cy="553998"/>
          </a:xfrm>
          <a:prstGeom prst="rect">
            <a:avLst/>
          </a:prstGeom>
        </p:spPr>
        <p:txBody>
          <a:bodyPr wrap="none">
            <a:spAutoFit/>
          </a:bodyPr>
          <a:lstStyle/>
          <a:p>
            <a:r>
              <a:rPr lang="en-US" sz="3000" b="1" dirty="0" smtClean="0">
                <a:latin typeface="Arial Hebrew"/>
                <a:cs typeface="Arial Hebrew"/>
              </a:rPr>
              <a:t>Coastal upwelling</a:t>
            </a:r>
            <a:endParaRPr lang="en-US" sz="3000" b="1" dirty="0">
              <a:latin typeface="Arial Hebrew"/>
              <a:cs typeface="Arial Hebrew"/>
            </a:endParaRPr>
          </a:p>
        </p:txBody>
      </p:sp>
      <p:pic>
        <p:nvPicPr>
          <p:cNvPr id="7" name="Picture 6" descr="Screen Shot 2015-06-25 at 5.48.0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2057" y="2661920"/>
            <a:ext cx="6516979" cy="4108530"/>
          </a:xfrm>
          <a:prstGeom prst="rect">
            <a:avLst/>
          </a:prstGeom>
        </p:spPr>
      </p:pic>
    </p:spTree>
    <p:extLst>
      <p:ext uri="{BB962C8B-B14F-4D97-AF65-F5344CB8AC3E}">
        <p14:creationId xmlns:p14="http://schemas.microsoft.com/office/powerpoint/2010/main" val="35611457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b="1" dirty="0" smtClean="0">
                <a:latin typeface="Arial Hebrew"/>
                <a:cs typeface="Arial Hebrew"/>
              </a:rPr>
              <a:t>Modifications</a:t>
            </a:r>
            <a:endParaRPr lang="en-US" b="1" dirty="0">
              <a:latin typeface="Arial Hebrew"/>
              <a:cs typeface="Arial Hebrew"/>
            </a:endParaRPr>
          </a:p>
        </p:txBody>
      </p:sp>
      <p:sp>
        <p:nvSpPr>
          <p:cNvPr id="5" name="Rectangle 4"/>
          <p:cNvSpPr/>
          <p:nvPr/>
        </p:nvSpPr>
        <p:spPr>
          <a:xfrm>
            <a:off x="1060405" y="1169036"/>
            <a:ext cx="7071827" cy="553998"/>
          </a:xfrm>
          <a:prstGeom prst="rect">
            <a:avLst/>
          </a:prstGeom>
        </p:spPr>
        <p:txBody>
          <a:bodyPr wrap="none">
            <a:spAutoFit/>
          </a:bodyPr>
          <a:lstStyle/>
          <a:p>
            <a:r>
              <a:rPr lang="en-US" sz="3000" b="1" dirty="0" smtClean="0">
                <a:latin typeface="Arial Hebrew"/>
                <a:cs typeface="Arial Hebrew"/>
              </a:rPr>
              <a:t>Coastal upwelling + Sea breeze Hypothesis</a:t>
            </a:r>
            <a:endParaRPr lang="en-US" sz="3000" b="1" dirty="0">
              <a:latin typeface="Arial Hebrew"/>
              <a:cs typeface="Arial Hebrew"/>
            </a:endParaRPr>
          </a:p>
        </p:txBody>
      </p:sp>
      <p:pic>
        <p:nvPicPr>
          <p:cNvPr id="8" name="Picture 7" descr="Screen Shot 2014-10-06 at 3.15.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532" y="1957521"/>
            <a:ext cx="7124700" cy="3581400"/>
          </a:xfrm>
          <a:prstGeom prst="rect">
            <a:avLst/>
          </a:prstGeom>
        </p:spPr>
      </p:pic>
      <p:sp>
        <p:nvSpPr>
          <p:cNvPr id="9" name="TextBox 8"/>
          <p:cNvSpPr txBox="1"/>
          <p:nvPr/>
        </p:nvSpPr>
        <p:spPr>
          <a:xfrm>
            <a:off x="3109398" y="5650911"/>
            <a:ext cx="1719941" cy="830997"/>
          </a:xfrm>
          <a:prstGeom prst="rect">
            <a:avLst/>
          </a:prstGeom>
          <a:noFill/>
        </p:spPr>
        <p:txBody>
          <a:bodyPr wrap="square" rtlCol="0">
            <a:spAutoFit/>
          </a:bodyPr>
          <a:lstStyle/>
          <a:p>
            <a:pPr algn="ctr"/>
            <a:r>
              <a:rPr lang="en-US" b="1" dirty="0" smtClean="0">
                <a:solidFill>
                  <a:srgbClr val="000000"/>
                </a:solidFill>
                <a:latin typeface="Calibri"/>
                <a:cs typeface="Calibri"/>
              </a:rPr>
              <a:t>Cold upwelling</a:t>
            </a:r>
            <a:endParaRPr lang="en-US" b="1" dirty="0">
              <a:solidFill>
                <a:srgbClr val="000000"/>
              </a:solidFill>
              <a:latin typeface="Calibri"/>
              <a:cs typeface="Calibri"/>
            </a:endParaRPr>
          </a:p>
        </p:txBody>
      </p:sp>
      <p:sp>
        <p:nvSpPr>
          <p:cNvPr id="10" name="Right Arrow 9"/>
          <p:cNvSpPr/>
          <p:nvPr/>
        </p:nvSpPr>
        <p:spPr>
          <a:xfrm rot="16574488">
            <a:off x="3709351" y="5227031"/>
            <a:ext cx="690826" cy="230858"/>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solidFill>
                <a:srgbClr val="000000"/>
              </a:solidFill>
            </a:endParaRPr>
          </a:p>
        </p:txBody>
      </p:sp>
      <p:sp>
        <p:nvSpPr>
          <p:cNvPr id="6" name="TextBox 5"/>
          <p:cNvSpPr txBox="1"/>
          <p:nvPr/>
        </p:nvSpPr>
        <p:spPr>
          <a:xfrm>
            <a:off x="6055360" y="5650911"/>
            <a:ext cx="2631440" cy="646331"/>
          </a:xfrm>
          <a:prstGeom prst="rect">
            <a:avLst/>
          </a:prstGeom>
          <a:noFill/>
        </p:spPr>
        <p:txBody>
          <a:bodyPr wrap="square" rtlCol="0">
            <a:spAutoFit/>
          </a:bodyPr>
          <a:lstStyle/>
          <a:p>
            <a:r>
              <a:rPr lang="en-US" b="1" dirty="0" smtClean="0"/>
              <a:t>Does this occur? </a:t>
            </a:r>
            <a:r>
              <a:rPr lang="en-US" b="1" dirty="0"/>
              <a:t>W</a:t>
            </a:r>
            <a:r>
              <a:rPr lang="en-US" b="1" dirty="0" smtClean="0"/>
              <a:t>ith or without upwelling?</a:t>
            </a:r>
            <a:endParaRPr lang="en-US" b="1" dirty="0"/>
          </a:p>
        </p:txBody>
      </p:sp>
      <p:sp>
        <p:nvSpPr>
          <p:cNvPr id="14" name="Right Arrow 13"/>
          <p:cNvSpPr/>
          <p:nvPr/>
        </p:nvSpPr>
        <p:spPr>
          <a:xfrm rot="14996478">
            <a:off x="6171450" y="5094373"/>
            <a:ext cx="971004" cy="234106"/>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solidFill>
                <a:srgbClr val="000000"/>
              </a:solidFill>
            </a:endParaRPr>
          </a:p>
        </p:txBody>
      </p:sp>
    </p:spTree>
    <p:extLst>
      <p:ext uri="{BB962C8B-B14F-4D97-AF65-F5344CB8AC3E}">
        <p14:creationId xmlns:p14="http://schemas.microsoft.com/office/powerpoint/2010/main" val="375525471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5" descr="P7260665"/>
          <p:cNvPicPr>
            <a:picLocks noChangeAspect="1" noChangeArrowheads="1"/>
          </p:cNvPicPr>
          <p:nvPr/>
        </p:nvPicPr>
        <p:blipFill>
          <a:blip r:embed="rId2">
            <a:lum bright="-42000"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0" name="Picture 4" descr="india"/>
          <p:cNvPicPr>
            <a:picLocks noChangeAspect="1" noChangeArrowheads="1"/>
          </p:cNvPicPr>
          <p:nvPr/>
        </p:nvPicPr>
        <p:blipFill>
          <a:blip r:embed="rId3">
            <a:extLst>
              <a:ext uri="{28A0092B-C50C-407E-A947-70E740481C1C}">
                <a14:useLocalDpi xmlns:a14="http://schemas.microsoft.com/office/drawing/2010/main" val="0"/>
              </a:ext>
            </a:extLst>
          </a:blip>
          <a:srcRect l="2357" t="1358" r="5548" b="8408"/>
          <a:stretch>
            <a:fillRect/>
          </a:stretch>
        </p:blipFill>
        <p:spPr bwMode="auto">
          <a:xfrm>
            <a:off x="2743200" y="990600"/>
            <a:ext cx="6324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Rectangle 6"/>
          <p:cNvSpPr>
            <a:spLocks noChangeArrowheads="1"/>
          </p:cNvSpPr>
          <p:nvPr/>
        </p:nvSpPr>
        <p:spPr bwMode="auto">
          <a:xfrm>
            <a:off x="76200" y="609600"/>
            <a:ext cx="2667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nSpc>
                <a:spcPct val="90000"/>
              </a:lnSpc>
              <a:spcBef>
                <a:spcPct val="20000"/>
              </a:spcBef>
              <a:buFontTx/>
              <a:buChar char="•"/>
              <a:defRPr/>
            </a:pPr>
            <a:r>
              <a:rPr lang="en-US" sz="2000" b="0">
                <a:solidFill>
                  <a:srgbClr val="FFFF00"/>
                </a:solidFill>
                <a:latin typeface="Comic Sans MS" charset="0"/>
                <a:cs typeface="+mn-cs"/>
              </a:rPr>
              <a:t>Picture of India taken by Gemini XI in 1966</a:t>
            </a:r>
          </a:p>
          <a:p>
            <a:pPr marL="342900" indent="-342900">
              <a:lnSpc>
                <a:spcPct val="90000"/>
              </a:lnSpc>
              <a:spcBef>
                <a:spcPct val="20000"/>
              </a:spcBef>
              <a:buFontTx/>
              <a:buChar char="•"/>
              <a:defRPr/>
            </a:pPr>
            <a:endParaRPr lang="en-US" sz="2000" b="0">
              <a:solidFill>
                <a:srgbClr val="FFFF00"/>
              </a:solidFill>
              <a:latin typeface="Comic Sans MS" charset="0"/>
              <a:cs typeface="+mn-cs"/>
            </a:endParaRPr>
          </a:p>
          <a:p>
            <a:pPr marL="342900" indent="-342900">
              <a:lnSpc>
                <a:spcPct val="90000"/>
              </a:lnSpc>
              <a:spcBef>
                <a:spcPct val="20000"/>
              </a:spcBef>
              <a:buFontTx/>
              <a:buChar char="•"/>
              <a:defRPr/>
            </a:pPr>
            <a:r>
              <a:rPr lang="en-US" sz="2000" b="0">
                <a:solidFill>
                  <a:srgbClr val="FFFF00"/>
                </a:solidFill>
                <a:latin typeface="Comic Sans MS" charset="0"/>
                <a:cs typeface="+mn-cs"/>
              </a:rPr>
              <a:t>Cloudless area offshore has stable, sinking </a:t>
            </a:r>
          </a:p>
          <a:p>
            <a:pPr marL="342900" indent="-342900">
              <a:lnSpc>
                <a:spcPct val="90000"/>
              </a:lnSpc>
              <a:spcBef>
                <a:spcPct val="20000"/>
              </a:spcBef>
              <a:defRPr/>
            </a:pPr>
            <a:r>
              <a:rPr lang="en-US" sz="2000" b="0">
                <a:solidFill>
                  <a:srgbClr val="FFFF00"/>
                </a:solidFill>
                <a:latin typeface="Comic Sans MS" charset="0"/>
                <a:cs typeface="+mn-cs"/>
              </a:rPr>
              <a:t>    air due to the </a:t>
            </a:r>
          </a:p>
          <a:p>
            <a:pPr marL="342900" indent="-342900">
              <a:lnSpc>
                <a:spcPct val="90000"/>
              </a:lnSpc>
              <a:spcBef>
                <a:spcPct val="20000"/>
              </a:spcBef>
              <a:defRPr/>
            </a:pPr>
            <a:r>
              <a:rPr lang="en-US" sz="2000" b="0">
                <a:solidFill>
                  <a:srgbClr val="FFFF00"/>
                </a:solidFill>
                <a:latin typeface="Comic Sans MS" charset="0"/>
                <a:cs typeface="+mn-cs"/>
              </a:rPr>
              <a:t>    sea breeze circulation</a:t>
            </a:r>
          </a:p>
          <a:p>
            <a:pPr marL="342900" indent="-342900">
              <a:lnSpc>
                <a:spcPct val="90000"/>
              </a:lnSpc>
              <a:spcBef>
                <a:spcPct val="20000"/>
              </a:spcBef>
              <a:buFontTx/>
              <a:buChar char="•"/>
              <a:defRPr/>
            </a:pPr>
            <a:endParaRPr lang="en-US" sz="2000" b="0">
              <a:solidFill>
                <a:srgbClr val="FFFF00"/>
              </a:solidFill>
              <a:latin typeface="Comic Sans MS" charset="0"/>
              <a:cs typeface="+mn-cs"/>
            </a:endParaRPr>
          </a:p>
          <a:p>
            <a:pPr marL="342900" indent="-342900">
              <a:lnSpc>
                <a:spcPct val="90000"/>
              </a:lnSpc>
              <a:spcBef>
                <a:spcPct val="20000"/>
              </a:spcBef>
              <a:buFontTx/>
              <a:buChar char="•"/>
              <a:defRPr/>
            </a:pPr>
            <a:r>
              <a:rPr lang="en-US" sz="2000" b="0">
                <a:solidFill>
                  <a:srgbClr val="FFFF00"/>
                </a:solidFill>
                <a:latin typeface="Comic Sans MS" charset="0"/>
                <a:cs typeface="+mn-cs"/>
              </a:rPr>
              <a:t>Offshore extent of the sea breeze is 2-3 times the inland penetration of the sea breeze front</a:t>
            </a:r>
          </a:p>
          <a:p>
            <a:pPr marL="342900" indent="-342900">
              <a:lnSpc>
                <a:spcPct val="90000"/>
              </a:lnSpc>
              <a:spcBef>
                <a:spcPct val="20000"/>
              </a:spcBef>
              <a:buFontTx/>
              <a:buChar char="•"/>
              <a:defRPr/>
            </a:pPr>
            <a:endParaRPr lang="en-US" sz="2000" b="0">
              <a:solidFill>
                <a:srgbClr val="FFFF00"/>
              </a:solidFill>
              <a:latin typeface="Comic Sans MS" charset="0"/>
              <a:cs typeface="+mn-cs"/>
            </a:endParaRPr>
          </a:p>
          <a:p>
            <a:pPr marL="342900" indent="-342900" algn="ctr">
              <a:lnSpc>
                <a:spcPct val="90000"/>
              </a:lnSpc>
              <a:spcBef>
                <a:spcPct val="20000"/>
              </a:spcBef>
              <a:defRPr/>
            </a:pPr>
            <a:r>
              <a:rPr lang="en-US" sz="1800" b="0">
                <a:solidFill>
                  <a:srgbClr val="FFFF00"/>
                </a:solidFill>
                <a:latin typeface="Comic Sans MS" charset="0"/>
                <a:cs typeface="+mn-cs"/>
              </a:rPr>
              <a:t>(Simpson, 1994; and many others)</a:t>
            </a:r>
          </a:p>
        </p:txBody>
      </p:sp>
      <p:sp>
        <p:nvSpPr>
          <p:cNvPr id="28679" name="Text Box 7"/>
          <p:cNvSpPr txBox="1">
            <a:spLocks noChangeArrowheads="1"/>
          </p:cNvSpPr>
          <p:nvPr/>
        </p:nvSpPr>
        <p:spPr bwMode="auto">
          <a:xfrm>
            <a:off x="2650139" y="152400"/>
            <a:ext cx="382467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800" b="0" dirty="0">
                <a:solidFill>
                  <a:schemeClr val="bg1"/>
                </a:solidFill>
                <a:latin typeface="Arial" charset="0"/>
                <a:cs typeface="+mn-cs"/>
              </a:rPr>
              <a:t>Offshore </a:t>
            </a:r>
            <a:r>
              <a:rPr lang="en-US" sz="1800" b="0" dirty="0" smtClean="0">
                <a:solidFill>
                  <a:schemeClr val="bg1"/>
                </a:solidFill>
                <a:latin typeface="Arial" charset="0"/>
                <a:cs typeface="+mn-cs"/>
              </a:rPr>
              <a:t>Extent </a:t>
            </a:r>
            <a:r>
              <a:rPr lang="en-US" sz="1800" b="0" dirty="0">
                <a:solidFill>
                  <a:schemeClr val="bg1"/>
                </a:solidFill>
                <a:latin typeface="Arial" charset="0"/>
                <a:cs typeface="+mn-cs"/>
              </a:rPr>
              <a:t>of the Sea Breeze</a:t>
            </a:r>
          </a:p>
        </p:txBody>
      </p:sp>
    </p:spTree>
    <p:extLst>
      <p:ext uri="{BB962C8B-B14F-4D97-AF65-F5344CB8AC3E}">
        <p14:creationId xmlns:p14="http://schemas.microsoft.com/office/powerpoint/2010/main" val="969835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6" descr="P7260665"/>
          <p:cNvPicPr>
            <a:picLocks noChangeAspect="1" noChangeArrowheads="1"/>
          </p:cNvPicPr>
          <p:nvPr/>
        </p:nvPicPr>
        <p:blipFill>
          <a:blip r:embed="rId2">
            <a:lum bright="-42000"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ChangeArrowheads="1"/>
          </p:cNvSpPr>
          <p:nvPr/>
        </p:nvSpPr>
        <p:spPr bwMode="auto">
          <a:xfrm>
            <a:off x="1833563" y="666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cs typeface="+mn-cs"/>
            </a:endParaRPr>
          </a:p>
        </p:txBody>
      </p:sp>
      <p:pic>
        <p:nvPicPr>
          <p:cNvPr id="33795" name="Picture 2" descr="florida"/>
          <p:cNvPicPr>
            <a:picLocks noChangeAspect="1" noChangeArrowheads="1"/>
          </p:cNvPicPr>
          <p:nvPr/>
        </p:nvPicPr>
        <p:blipFill>
          <a:blip r:embed="rId3">
            <a:extLst>
              <a:ext uri="{28A0092B-C50C-407E-A947-70E740481C1C}">
                <a14:useLocalDpi xmlns:a14="http://schemas.microsoft.com/office/drawing/2010/main" val="0"/>
              </a:ext>
            </a:extLst>
          </a:blip>
          <a:srcRect r="16696"/>
          <a:stretch>
            <a:fillRect/>
          </a:stretch>
        </p:blipFill>
        <p:spPr bwMode="auto">
          <a:xfrm>
            <a:off x="4572000" y="133350"/>
            <a:ext cx="4562475" cy="672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Rectangle 5"/>
          <p:cNvSpPr>
            <a:spLocks noChangeArrowheads="1"/>
          </p:cNvSpPr>
          <p:nvPr/>
        </p:nvSpPr>
        <p:spPr bwMode="auto">
          <a:xfrm>
            <a:off x="1833563" y="10048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cs typeface="+mn-cs"/>
            </a:endParaRPr>
          </a:p>
        </p:txBody>
      </p:sp>
      <p:sp>
        <p:nvSpPr>
          <p:cNvPr id="11271" name="Rectangle 7"/>
          <p:cNvSpPr>
            <a:spLocks noChangeArrowheads="1"/>
          </p:cNvSpPr>
          <p:nvPr/>
        </p:nvSpPr>
        <p:spPr bwMode="auto">
          <a:xfrm>
            <a:off x="228600" y="533400"/>
            <a:ext cx="41148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nSpc>
                <a:spcPct val="90000"/>
              </a:lnSpc>
              <a:spcBef>
                <a:spcPct val="20000"/>
              </a:spcBef>
              <a:buFontTx/>
              <a:buChar char="•"/>
              <a:defRPr/>
            </a:pPr>
            <a:r>
              <a:rPr lang="en-US" sz="2000" b="0">
                <a:solidFill>
                  <a:srgbClr val="FFFF00"/>
                </a:solidFill>
                <a:latin typeface="Comic Sans MS" charset="0"/>
                <a:cs typeface="+mn-cs"/>
              </a:rPr>
              <a:t>Picture of Florida taken by Gemini XII in 1966</a:t>
            </a:r>
          </a:p>
          <a:p>
            <a:pPr marL="342900" indent="-342900">
              <a:lnSpc>
                <a:spcPct val="90000"/>
              </a:lnSpc>
              <a:spcBef>
                <a:spcPct val="20000"/>
              </a:spcBef>
              <a:buFontTx/>
              <a:buChar char="•"/>
              <a:defRPr/>
            </a:pPr>
            <a:endParaRPr lang="en-US" sz="2000" b="0">
              <a:solidFill>
                <a:srgbClr val="FFFF00"/>
              </a:solidFill>
              <a:latin typeface="Comic Sans MS" charset="0"/>
              <a:cs typeface="+mn-cs"/>
            </a:endParaRPr>
          </a:p>
          <a:p>
            <a:pPr marL="342900" indent="-342900">
              <a:lnSpc>
                <a:spcPct val="90000"/>
              </a:lnSpc>
              <a:spcBef>
                <a:spcPct val="20000"/>
              </a:spcBef>
              <a:buFontTx/>
              <a:buChar char="•"/>
              <a:defRPr/>
            </a:pPr>
            <a:r>
              <a:rPr lang="en-US" sz="2000" b="0">
                <a:solidFill>
                  <a:srgbClr val="FFFF00"/>
                </a:solidFill>
                <a:latin typeface="Comic Sans MS" charset="0"/>
                <a:cs typeface="+mn-cs"/>
              </a:rPr>
              <a:t>Sea breezes are occurring along both the east and west Florida coast</a:t>
            </a:r>
          </a:p>
          <a:p>
            <a:pPr marL="342900" indent="-342900">
              <a:lnSpc>
                <a:spcPct val="90000"/>
              </a:lnSpc>
              <a:spcBef>
                <a:spcPct val="20000"/>
              </a:spcBef>
              <a:buFontTx/>
              <a:buChar char="•"/>
              <a:defRPr/>
            </a:pPr>
            <a:endParaRPr lang="en-US" sz="2000" b="0">
              <a:solidFill>
                <a:srgbClr val="FFFF00"/>
              </a:solidFill>
              <a:latin typeface="Comic Sans MS" charset="0"/>
              <a:cs typeface="+mn-cs"/>
            </a:endParaRPr>
          </a:p>
          <a:p>
            <a:pPr marL="342900" indent="-342900">
              <a:lnSpc>
                <a:spcPct val="90000"/>
              </a:lnSpc>
              <a:spcBef>
                <a:spcPct val="20000"/>
              </a:spcBef>
              <a:buFontTx/>
              <a:buChar char="•"/>
              <a:defRPr/>
            </a:pPr>
            <a:r>
              <a:rPr lang="en-US" sz="2000" b="0">
                <a:solidFill>
                  <a:srgbClr val="FFFF00"/>
                </a:solidFill>
                <a:latin typeface="Comic Sans MS" charset="0"/>
                <a:cs typeface="+mn-cs"/>
              </a:rPr>
              <a:t>Lack of sunglint off of the calm ocean surface is seen in a dark strip off the west coast as the smooth ocean surface scatters less reflected light</a:t>
            </a:r>
          </a:p>
          <a:p>
            <a:pPr marL="342900" indent="-342900">
              <a:lnSpc>
                <a:spcPct val="90000"/>
              </a:lnSpc>
              <a:spcBef>
                <a:spcPct val="20000"/>
              </a:spcBef>
              <a:buFontTx/>
              <a:buChar char="•"/>
              <a:defRPr/>
            </a:pPr>
            <a:endParaRPr lang="en-US" sz="2000" b="0">
              <a:solidFill>
                <a:srgbClr val="FFFF00"/>
              </a:solidFill>
              <a:latin typeface="Comic Sans MS" charset="0"/>
              <a:cs typeface="+mn-cs"/>
            </a:endParaRPr>
          </a:p>
          <a:p>
            <a:pPr marL="342900" indent="-342900">
              <a:lnSpc>
                <a:spcPct val="90000"/>
              </a:lnSpc>
              <a:spcBef>
                <a:spcPct val="20000"/>
              </a:spcBef>
              <a:buFontTx/>
              <a:buChar char="•"/>
              <a:defRPr/>
            </a:pPr>
            <a:r>
              <a:rPr lang="en-US" sz="2000" b="0">
                <a:solidFill>
                  <a:srgbClr val="FFFF00"/>
                </a:solidFill>
                <a:latin typeface="Comic Sans MS" charset="0"/>
                <a:cs typeface="+mn-cs"/>
              </a:rPr>
              <a:t>The smooth surface is indicative of calm winds and divergent winds with little wave activity at the offshore edge of the sea breeze</a:t>
            </a:r>
          </a:p>
          <a:p>
            <a:pPr marL="342900" indent="-342900">
              <a:lnSpc>
                <a:spcPct val="90000"/>
              </a:lnSpc>
              <a:spcBef>
                <a:spcPct val="20000"/>
              </a:spcBef>
              <a:buFontTx/>
              <a:buChar char="•"/>
              <a:defRPr/>
            </a:pPr>
            <a:endParaRPr lang="en-US" sz="2000" b="0">
              <a:solidFill>
                <a:srgbClr val="FFFF00"/>
              </a:solidFill>
              <a:latin typeface="Comic Sans MS" charset="0"/>
              <a:cs typeface="+mn-cs"/>
            </a:endParaRPr>
          </a:p>
          <a:p>
            <a:pPr marL="342900" indent="-342900" algn="ctr">
              <a:lnSpc>
                <a:spcPct val="90000"/>
              </a:lnSpc>
              <a:spcBef>
                <a:spcPct val="20000"/>
              </a:spcBef>
              <a:defRPr/>
            </a:pPr>
            <a:r>
              <a:rPr lang="en-US" sz="1800" b="0">
                <a:solidFill>
                  <a:srgbClr val="FFFF00"/>
                </a:solidFill>
                <a:latin typeface="Comic Sans MS" charset="0"/>
                <a:cs typeface="+mn-cs"/>
              </a:rPr>
              <a:t>(Fett and Tag, 1984)</a:t>
            </a:r>
          </a:p>
        </p:txBody>
      </p:sp>
      <p:sp>
        <p:nvSpPr>
          <p:cNvPr id="11272" name="Text Box 8"/>
          <p:cNvSpPr txBox="1">
            <a:spLocks noChangeArrowheads="1"/>
          </p:cNvSpPr>
          <p:nvPr/>
        </p:nvSpPr>
        <p:spPr bwMode="auto">
          <a:xfrm>
            <a:off x="262986" y="76200"/>
            <a:ext cx="37475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800" b="0" dirty="0">
                <a:solidFill>
                  <a:schemeClr val="bg1"/>
                </a:solidFill>
                <a:latin typeface="Arial" charset="0"/>
                <a:cs typeface="+mn-cs"/>
              </a:rPr>
              <a:t>Offshore </a:t>
            </a:r>
            <a:r>
              <a:rPr lang="en-US" sz="1800" b="0" dirty="0" smtClean="0">
                <a:solidFill>
                  <a:schemeClr val="bg1"/>
                </a:solidFill>
                <a:latin typeface="Arial" charset="0"/>
                <a:cs typeface="+mn-cs"/>
              </a:rPr>
              <a:t>Extent </a:t>
            </a:r>
            <a:r>
              <a:rPr lang="en-US" sz="1800" b="0" dirty="0">
                <a:solidFill>
                  <a:schemeClr val="bg1"/>
                </a:solidFill>
                <a:latin typeface="Arial" charset="0"/>
                <a:cs typeface="+mn-cs"/>
              </a:rPr>
              <a:t>of the Sea Breeze</a:t>
            </a:r>
          </a:p>
        </p:txBody>
      </p:sp>
    </p:spTree>
    <p:extLst>
      <p:ext uri="{BB962C8B-B14F-4D97-AF65-F5344CB8AC3E}">
        <p14:creationId xmlns:p14="http://schemas.microsoft.com/office/powerpoint/2010/main" val="39060890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041" descr="P7260665"/>
          <p:cNvPicPr>
            <a:picLocks noChangeAspect="1" noChangeArrowheads="1"/>
          </p:cNvPicPr>
          <p:nvPr/>
        </p:nvPicPr>
        <p:blipFill>
          <a:blip r:embed="rId2">
            <a:lum bright="-42000"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1028"/>
          <p:cNvSpPr>
            <a:spLocks noChangeArrowheads="1"/>
          </p:cNvSpPr>
          <p:nvPr/>
        </p:nvSpPr>
        <p:spPr bwMode="auto">
          <a:xfrm>
            <a:off x="0" y="19002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cs typeface="+mn-cs"/>
            </a:endParaRPr>
          </a:p>
        </p:txBody>
      </p:sp>
      <p:pic>
        <p:nvPicPr>
          <p:cNvPr id="36867" name="Picture 1027" descr="t6_calm_south_sp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14400"/>
            <a:ext cx="4305300" cy="573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ectangle 1029"/>
          <p:cNvSpPr>
            <a:spLocks noChangeArrowheads="1"/>
          </p:cNvSpPr>
          <p:nvPr/>
        </p:nvSpPr>
        <p:spPr bwMode="auto">
          <a:xfrm>
            <a:off x="0" y="1900238"/>
            <a:ext cx="91440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200" b="0">
                <a:cs typeface="Times New Roman" charset="0"/>
              </a:rPr>
              <a:t>                       </a:t>
            </a:r>
            <a:endParaRPr lang="en-US" b="0">
              <a:cs typeface="+mn-cs"/>
            </a:endParaRPr>
          </a:p>
        </p:txBody>
      </p:sp>
      <p:sp>
        <p:nvSpPr>
          <p:cNvPr id="13320" name="Rectangle 1032"/>
          <p:cNvSpPr>
            <a:spLocks noChangeArrowheads="1"/>
          </p:cNvSpPr>
          <p:nvPr/>
        </p:nvSpPr>
        <p:spPr bwMode="auto">
          <a:xfrm>
            <a:off x="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cs typeface="+mn-cs"/>
            </a:endParaRPr>
          </a:p>
        </p:txBody>
      </p:sp>
      <p:sp>
        <p:nvSpPr>
          <p:cNvPr id="13321" name="Rectangle 1033"/>
          <p:cNvSpPr>
            <a:spLocks noChangeArrowheads="1"/>
          </p:cNvSpPr>
          <p:nvPr/>
        </p:nvSpPr>
        <p:spPr bwMode="auto">
          <a:xfrm>
            <a:off x="0" y="1905000"/>
            <a:ext cx="9144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200" b="0">
                <a:cs typeface="Times New Roman" charset="0"/>
              </a:rPr>
              <a:t>                        </a:t>
            </a:r>
            <a:endParaRPr lang="en-US" b="0">
              <a:cs typeface="+mn-cs"/>
            </a:endParaRPr>
          </a:p>
        </p:txBody>
      </p:sp>
      <p:sp>
        <p:nvSpPr>
          <p:cNvPr id="13324" name="Rectangle 1036"/>
          <p:cNvSpPr>
            <a:spLocks noChangeArrowheads="1"/>
          </p:cNvSpPr>
          <p:nvPr/>
        </p:nvSpPr>
        <p:spPr bwMode="auto">
          <a:xfrm>
            <a:off x="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cs typeface="+mn-cs"/>
            </a:endParaRPr>
          </a:p>
        </p:txBody>
      </p:sp>
      <p:pic>
        <p:nvPicPr>
          <p:cNvPr id="36872" name="Picture 1035" descr="t8_calm_south_sp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3763" y="911225"/>
            <a:ext cx="4287837" cy="571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5" name="Rectangle 1037"/>
          <p:cNvSpPr>
            <a:spLocks noChangeArrowheads="1"/>
          </p:cNvSpPr>
          <p:nvPr/>
        </p:nvSpPr>
        <p:spPr bwMode="auto">
          <a:xfrm>
            <a:off x="0" y="1905000"/>
            <a:ext cx="9144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200" b="0">
                <a:cs typeface="Times New Roman" charset="0"/>
              </a:rPr>
              <a:t>                        </a:t>
            </a:r>
            <a:endParaRPr lang="en-US" b="0">
              <a:cs typeface="+mn-cs"/>
            </a:endParaRPr>
          </a:p>
        </p:txBody>
      </p:sp>
      <p:sp>
        <p:nvSpPr>
          <p:cNvPr id="13327" name="Rectangle 1039"/>
          <p:cNvSpPr>
            <a:spLocks noChangeArrowheads="1"/>
          </p:cNvSpPr>
          <p:nvPr/>
        </p:nvSpPr>
        <p:spPr bwMode="auto">
          <a:xfrm>
            <a:off x="3429000" y="1295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cs typeface="+mn-cs"/>
            </a:endParaRPr>
          </a:p>
        </p:txBody>
      </p:sp>
      <p:grpSp>
        <p:nvGrpSpPr>
          <p:cNvPr id="36875" name="Group 1055"/>
          <p:cNvGrpSpPr>
            <a:grpSpLocks/>
          </p:cNvGrpSpPr>
          <p:nvPr/>
        </p:nvGrpSpPr>
        <p:grpSpPr bwMode="auto">
          <a:xfrm>
            <a:off x="4724400" y="911225"/>
            <a:ext cx="4287838" cy="5718175"/>
            <a:chOff x="2976" y="574"/>
            <a:chExt cx="2701" cy="3602"/>
          </a:xfrm>
        </p:grpSpPr>
        <p:pic>
          <p:nvPicPr>
            <p:cNvPr id="36887" name="Picture 1034" descr="t8_calm_south_spd_ve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6" y="574"/>
              <a:ext cx="2701" cy="3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9" name="Line 1051"/>
            <p:cNvSpPr>
              <a:spLocks noChangeShapeType="1"/>
            </p:cNvSpPr>
            <p:nvPr/>
          </p:nvSpPr>
          <p:spPr bwMode="auto">
            <a:xfrm>
              <a:off x="3504" y="1392"/>
              <a:ext cx="144" cy="1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3340" name="Line 1052"/>
            <p:cNvSpPr>
              <a:spLocks noChangeShapeType="1"/>
            </p:cNvSpPr>
            <p:nvPr/>
          </p:nvSpPr>
          <p:spPr bwMode="auto">
            <a:xfrm>
              <a:off x="5328" y="3168"/>
              <a:ext cx="96" cy="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3341" name="Line 1053"/>
            <p:cNvSpPr>
              <a:spLocks noChangeShapeType="1"/>
            </p:cNvSpPr>
            <p:nvPr/>
          </p:nvSpPr>
          <p:spPr bwMode="auto">
            <a:xfrm flipH="1" flipV="1">
              <a:off x="4032" y="2160"/>
              <a:ext cx="240" cy="3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13330" name="AutoShape 1042"/>
          <p:cNvSpPr>
            <a:spLocks noChangeArrowheads="1"/>
          </p:cNvSpPr>
          <p:nvPr/>
        </p:nvSpPr>
        <p:spPr bwMode="auto">
          <a:xfrm>
            <a:off x="8001000" y="4267200"/>
            <a:ext cx="200025" cy="228600"/>
          </a:xfrm>
          <a:prstGeom prst="star5">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nvGrpSpPr>
          <p:cNvPr id="36877" name="Group 1054"/>
          <p:cNvGrpSpPr>
            <a:grpSpLocks/>
          </p:cNvGrpSpPr>
          <p:nvPr/>
        </p:nvGrpSpPr>
        <p:grpSpPr bwMode="auto">
          <a:xfrm>
            <a:off x="76200" y="893763"/>
            <a:ext cx="4305300" cy="5735637"/>
            <a:chOff x="48" y="563"/>
            <a:chExt cx="2712" cy="3613"/>
          </a:xfrm>
        </p:grpSpPr>
        <p:pic>
          <p:nvPicPr>
            <p:cNvPr id="36881" name="Picture 1026" descr="t6_calm_south_spd_vec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 y="563"/>
              <a:ext cx="2712" cy="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6" name="Line 1048"/>
            <p:cNvSpPr>
              <a:spLocks noChangeShapeType="1"/>
            </p:cNvSpPr>
            <p:nvPr/>
          </p:nvSpPr>
          <p:spPr bwMode="auto">
            <a:xfrm flipH="1" flipV="1">
              <a:off x="960" y="2208"/>
              <a:ext cx="288"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3337" name="Line 1049"/>
            <p:cNvSpPr>
              <a:spLocks noChangeShapeType="1"/>
            </p:cNvSpPr>
            <p:nvPr/>
          </p:nvSpPr>
          <p:spPr bwMode="auto">
            <a:xfrm>
              <a:off x="2256" y="3024"/>
              <a:ext cx="144" cy="1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3338" name="Line 1050"/>
            <p:cNvSpPr>
              <a:spLocks noChangeShapeType="1"/>
            </p:cNvSpPr>
            <p:nvPr/>
          </p:nvSpPr>
          <p:spPr bwMode="auto">
            <a:xfrm>
              <a:off x="480" y="1488"/>
              <a:ext cx="144" cy="1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13333" name="Text Box 1045"/>
          <p:cNvSpPr txBox="1">
            <a:spLocks noChangeArrowheads="1"/>
          </p:cNvSpPr>
          <p:nvPr/>
        </p:nvSpPr>
        <p:spPr bwMode="auto">
          <a:xfrm>
            <a:off x="457200" y="1219200"/>
            <a:ext cx="3509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April 16, 2004 1800 GMT</a:t>
            </a:r>
          </a:p>
        </p:txBody>
      </p:sp>
      <p:sp>
        <p:nvSpPr>
          <p:cNvPr id="13334" name="Text Box 1046"/>
          <p:cNvSpPr txBox="1">
            <a:spLocks noChangeArrowheads="1"/>
          </p:cNvSpPr>
          <p:nvPr/>
        </p:nvSpPr>
        <p:spPr bwMode="auto">
          <a:xfrm>
            <a:off x="5100638" y="1219200"/>
            <a:ext cx="35099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cs typeface="+mn-cs"/>
              </a:rPr>
              <a:t>April 16, 2004 2000 GMT</a:t>
            </a:r>
          </a:p>
        </p:txBody>
      </p:sp>
      <p:sp>
        <p:nvSpPr>
          <p:cNvPr id="13335" name="Text Box 1047"/>
          <p:cNvSpPr txBox="1">
            <a:spLocks noChangeArrowheads="1"/>
          </p:cNvSpPr>
          <p:nvPr/>
        </p:nvSpPr>
        <p:spPr bwMode="auto">
          <a:xfrm>
            <a:off x="660400" y="152400"/>
            <a:ext cx="7804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800" b="0" dirty="0">
                <a:solidFill>
                  <a:schemeClr val="bg1"/>
                </a:solidFill>
                <a:latin typeface="Arial" charset="0"/>
                <a:cs typeface="+mn-cs"/>
              </a:rPr>
              <a:t>Offshore </a:t>
            </a:r>
            <a:r>
              <a:rPr lang="en-US" sz="1800" b="0" dirty="0" smtClean="0">
                <a:solidFill>
                  <a:schemeClr val="bg1"/>
                </a:solidFill>
                <a:latin typeface="Arial" charset="0"/>
                <a:cs typeface="+mn-cs"/>
              </a:rPr>
              <a:t>Extent </a:t>
            </a:r>
            <a:r>
              <a:rPr lang="en-US" sz="1800" b="0" dirty="0">
                <a:solidFill>
                  <a:schemeClr val="bg1"/>
                </a:solidFill>
                <a:latin typeface="Arial" charset="0"/>
                <a:cs typeface="+mn-cs"/>
              </a:rPr>
              <a:t>of the Sea Breeze</a:t>
            </a:r>
          </a:p>
          <a:p>
            <a:pPr algn="ctr">
              <a:defRPr/>
            </a:pPr>
            <a:r>
              <a:rPr lang="en-US" sz="1800" b="0" dirty="0">
                <a:solidFill>
                  <a:schemeClr val="bg1"/>
                </a:solidFill>
                <a:latin typeface="Arial" charset="0"/>
                <a:cs typeface="+mn-cs"/>
              </a:rPr>
              <a:t>Offshore Divergence Zone WRF Case: April 16, 2004 Winds (m/s, shaded) </a:t>
            </a:r>
          </a:p>
        </p:txBody>
      </p:sp>
      <p:sp>
        <p:nvSpPr>
          <p:cNvPr id="28" name="AutoShape 1042"/>
          <p:cNvSpPr>
            <a:spLocks noChangeArrowheads="1"/>
          </p:cNvSpPr>
          <p:nvPr/>
        </p:nvSpPr>
        <p:spPr bwMode="auto">
          <a:xfrm>
            <a:off x="2268326" y="4267200"/>
            <a:ext cx="200025" cy="228600"/>
          </a:xfrm>
          <a:prstGeom prst="star5">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9" name="AutoShape 1042"/>
          <p:cNvSpPr>
            <a:spLocks noChangeArrowheads="1"/>
          </p:cNvSpPr>
          <p:nvPr/>
        </p:nvSpPr>
        <p:spPr bwMode="auto">
          <a:xfrm>
            <a:off x="6892665" y="4267200"/>
            <a:ext cx="200025" cy="228600"/>
          </a:xfrm>
          <a:prstGeom prst="star5">
            <a:avLst/>
          </a:prstGeom>
          <a:solidFill>
            <a:schemeClr val="bg1">
              <a:lumMod val="85000"/>
            </a:schemeClr>
          </a:solidFill>
          <a:ln w="9525">
            <a:solidFill>
              <a:schemeClr val="tx1"/>
            </a:solidFill>
            <a:miter lim="800000"/>
            <a:headEnd/>
            <a:tailEnd/>
          </a:ln>
          <a:effectLst/>
          <a:extLst/>
        </p:spPr>
        <p:txBody>
          <a:bodyPr wrap="none" anchor="ctr"/>
          <a:lstStyle/>
          <a:p>
            <a:pPr>
              <a:defRPr/>
            </a:pPr>
            <a:endParaRPr lang="en-US">
              <a:cs typeface="+mn-cs"/>
            </a:endParaRPr>
          </a:p>
        </p:txBody>
      </p:sp>
      <p:sp>
        <p:nvSpPr>
          <p:cNvPr id="30" name="Line 1049"/>
          <p:cNvSpPr>
            <a:spLocks noChangeShapeType="1"/>
          </p:cNvSpPr>
          <p:nvPr/>
        </p:nvSpPr>
        <p:spPr bwMode="auto">
          <a:xfrm>
            <a:off x="7092690" y="4397064"/>
            <a:ext cx="908310" cy="0"/>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1" name="Text Box 1046"/>
          <p:cNvSpPr txBox="1">
            <a:spLocks noChangeArrowheads="1"/>
          </p:cNvSpPr>
          <p:nvPr/>
        </p:nvSpPr>
        <p:spPr bwMode="auto">
          <a:xfrm>
            <a:off x="6892665" y="4378911"/>
            <a:ext cx="128934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smtClean="0">
                <a:solidFill>
                  <a:srgbClr val="FFFF00"/>
                </a:solidFill>
                <a:cs typeface="+mn-cs"/>
              </a:rPr>
              <a:t>Moved east</a:t>
            </a:r>
            <a:endParaRPr lang="en-US" dirty="0">
              <a:solidFill>
                <a:srgbClr val="FFFF00"/>
              </a:solidFill>
              <a:cs typeface="+mn-cs"/>
            </a:endParaRPr>
          </a:p>
        </p:txBody>
      </p:sp>
    </p:spTree>
    <p:extLst>
      <p:ext uri="{BB962C8B-B14F-4D97-AF65-F5344CB8AC3E}">
        <p14:creationId xmlns:p14="http://schemas.microsoft.com/office/powerpoint/2010/main" val="220736191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Benefits of LCS</a:t>
            </a:r>
            <a:br>
              <a:rPr lang="en-US" dirty="0" smtClean="0"/>
            </a:br>
            <a:r>
              <a:rPr lang="en-US" sz="2700" i="1" dirty="0" smtClean="0"/>
              <a:t>Notes from “</a:t>
            </a:r>
            <a:r>
              <a:rPr lang="en-US" sz="2700" i="1" dirty="0" err="1" smtClean="0"/>
              <a:t>Lagrangian</a:t>
            </a:r>
            <a:r>
              <a:rPr lang="en-US" sz="2700" i="1" dirty="0" smtClean="0"/>
              <a:t> Coherent Structure Analysis of </a:t>
            </a:r>
            <a:br>
              <a:rPr lang="en-US" sz="2700" i="1" dirty="0" smtClean="0"/>
            </a:br>
            <a:r>
              <a:rPr lang="en-US" sz="2700" i="1" dirty="0" smtClean="0"/>
              <a:t>Terminal Winds Detected by </a:t>
            </a:r>
            <a:r>
              <a:rPr lang="en-US" sz="2700" i="1" dirty="0" err="1" smtClean="0"/>
              <a:t>Lidar</a:t>
            </a:r>
            <a:r>
              <a:rPr lang="en-US" sz="2700" i="1" dirty="0" smtClean="0"/>
              <a:t>, Parts I and II”</a:t>
            </a:r>
            <a:endParaRPr lang="en-US" sz="2700" i="1" dirty="0"/>
          </a:p>
        </p:txBody>
      </p:sp>
      <p:sp>
        <p:nvSpPr>
          <p:cNvPr id="3" name="Content Placeholder 2"/>
          <p:cNvSpPr>
            <a:spLocks noGrp="1"/>
          </p:cNvSpPr>
          <p:nvPr>
            <p:ph idx="1"/>
          </p:nvPr>
        </p:nvSpPr>
        <p:spPr>
          <a:xfrm>
            <a:off x="457200" y="1913240"/>
            <a:ext cx="8229600" cy="4525963"/>
          </a:xfrm>
        </p:spPr>
        <p:txBody>
          <a:bodyPr>
            <a:normAutofit/>
          </a:bodyPr>
          <a:lstStyle/>
          <a:p>
            <a:r>
              <a:rPr lang="en-US" dirty="0"/>
              <a:t>The </a:t>
            </a:r>
            <a:r>
              <a:rPr lang="en-US" dirty="0" err="1"/>
              <a:t>Lagrangian</a:t>
            </a:r>
            <a:r>
              <a:rPr lang="en-US" dirty="0"/>
              <a:t> measures are advantageous as they are frame independent and robust with respect to localized noise in the </a:t>
            </a:r>
            <a:r>
              <a:rPr lang="en-US" dirty="0" smtClean="0"/>
              <a:t>data.</a:t>
            </a:r>
          </a:p>
          <a:p>
            <a:r>
              <a:rPr lang="en-US" dirty="0" smtClean="0"/>
              <a:t>Additionally</a:t>
            </a:r>
            <a:r>
              <a:rPr lang="en-US" dirty="0"/>
              <a:t>, LCS analysis 	</a:t>
            </a:r>
            <a:r>
              <a:rPr lang="en-US" dirty="0" smtClean="0"/>
              <a:t>reveals </a:t>
            </a:r>
            <a:r>
              <a:rPr lang="en-US" dirty="0"/>
              <a:t>coherent structures in </a:t>
            </a:r>
            <a:r>
              <a:rPr lang="en-US" b="1" dirty="0"/>
              <a:t>more detail and with better clarity than streamline plots</a:t>
            </a:r>
            <a:r>
              <a:rPr lang="en-US" dirty="0"/>
              <a:t> generated from the two-dimensional wind retrieval (Chan and Shao 2007; </a:t>
            </a:r>
            <a:r>
              <a:rPr lang="en-US" dirty="0" smtClean="0"/>
              <a:t>Tang </a:t>
            </a:r>
            <a:r>
              <a:rPr lang="en-US" dirty="0"/>
              <a:t>et al. 2011)</a:t>
            </a:r>
            <a:r>
              <a:rPr lang="en-US" dirty="0" smtClean="0"/>
              <a:t>.</a:t>
            </a:r>
          </a:p>
        </p:txBody>
      </p:sp>
    </p:spTree>
    <p:extLst>
      <p:ext uri="{BB962C8B-B14F-4D97-AF65-F5344CB8AC3E}">
        <p14:creationId xmlns:p14="http://schemas.microsoft.com/office/powerpoint/2010/main" val="6998901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1133</TotalTime>
  <Words>1092</Words>
  <Application>Microsoft Macintosh PowerPoint</Application>
  <PresentationFormat>On-screen Show (4:3)</PresentationFormat>
  <Paragraphs>126</Paragraphs>
  <Slides>36</Slides>
  <Notes>3</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Sea Breeze and Lagrangian Coherent Structures (LCS)</vt:lpstr>
      <vt:lpstr>Causes and Circulation</vt:lpstr>
      <vt:lpstr>Causes and Circulation</vt:lpstr>
      <vt:lpstr>Modifications</vt:lpstr>
      <vt:lpstr>Modifications</vt:lpstr>
      <vt:lpstr>PowerPoint Presentation</vt:lpstr>
      <vt:lpstr>PowerPoint Presentation</vt:lpstr>
      <vt:lpstr>PowerPoint Presentation</vt:lpstr>
      <vt:lpstr>Benefits of LCS Notes from “Lagrangian Coherent Structure Analysis of  Terminal Winds Detected by Lidar, Parts I and II”</vt:lpstr>
      <vt:lpstr>Key Questions</vt:lpstr>
      <vt:lpstr>Sea Breeze Cases</vt:lpstr>
      <vt:lpstr>Sea Breeze Cases</vt:lpstr>
      <vt:lpstr>Sea Breeze Cases</vt:lpstr>
      <vt:lpstr>Case 03: April 27-28, 2013</vt:lpstr>
      <vt:lpstr>WRF Setup</vt:lpstr>
      <vt:lpstr>PowerPoint Presentation</vt:lpstr>
      <vt:lpstr>PowerPoint Presentation</vt:lpstr>
      <vt:lpstr>PowerPoint Presentation</vt:lpstr>
      <vt:lpstr>PowerPoint Presentation</vt:lpstr>
      <vt:lpstr>LCS Setup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Preliminary Conclusions</vt:lpstr>
      <vt:lpstr>Next Steps</vt:lpstr>
      <vt:lpstr>Future Work</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Modifications</dc:title>
  <dc:creator>Greg Seroka</dc:creator>
  <cp:lastModifiedBy>Greg Seroka</cp:lastModifiedBy>
  <cp:revision>65</cp:revision>
  <dcterms:created xsi:type="dcterms:W3CDTF">2015-09-10T16:38:47Z</dcterms:created>
  <dcterms:modified xsi:type="dcterms:W3CDTF">2015-09-17T21:33:50Z</dcterms:modified>
</cp:coreProperties>
</file>