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sldIdLst>
    <p:sldId id="273" r:id="rId2"/>
    <p:sldId id="274" r:id="rId3"/>
    <p:sldId id="373" r:id="rId4"/>
    <p:sldId id="275" r:id="rId5"/>
    <p:sldId id="374" r:id="rId6"/>
    <p:sldId id="375" r:id="rId7"/>
    <p:sldId id="382" r:id="rId8"/>
    <p:sldId id="383" r:id="rId9"/>
    <p:sldId id="378" r:id="rId10"/>
    <p:sldId id="377" r:id="rId11"/>
    <p:sldId id="379" r:id="rId12"/>
    <p:sldId id="381" r:id="rId13"/>
    <p:sldId id="384" r:id="rId14"/>
    <p:sldId id="387" r:id="rId15"/>
    <p:sldId id="388" r:id="rId16"/>
    <p:sldId id="389" r:id="rId17"/>
    <p:sldId id="385" r:id="rId18"/>
    <p:sldId id="386" r:id="rId19"/>
    <p:sldId id="270" r:id="rId20"/>
    <p:sldId id="277" r:id="rId21"/>
    <p:sldId id="391" r:id="rId22"/>
    <p:sldId id="392" r:id="rId23"/>
    <p:sldId id="393" r:id="rId24"/>
    <p:sldId id="395" r:id="rId25"/>
    <p:sldId id="394" r:id="rId26"/>
    <p:sldId id="396" r:id="rId27"/>
    <p:sldId id="399" r:id="rId28"/>
    <p:sldId id="400" r:id="rId29"/>
    <p:sldId id="403" r:id="rId30"/>
    <p:sldId id="401" r:id="rId31"/>
    <p:sldId id="390" r:id="rId32"/>
    <p:sldId id="479" r:id="rId33"/>
    <p:sldId id="480" r:id="rId34"/>
    <p:sldId id="481" r:id="rId35"/>
    <p:sldId id="482" r:id="rId36"/>
    <p:sldId id="483" r:id="rId37"/>
    <p:sldId id="484" r:id="rId38"/>
    <p:sldId id="488" r:id="rId39"/>
    <p:sldId id="490" r:id="rId40"/>
    <p:sldId id="487" r:id="rId41"/>
    <p:sldId id="491" r:id="rId42"/>
    <p:sldId id="492" r:id="rId43"/>
    <p:sldId id="485"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 id="433" r:id="rId74"/>
    <p:sldId id="434" r:id="rId75"/>
    <p:sldId id="435" r:id="rId76"/>
    <p:sldId id="436" r:id="rId77"/>
    <p:sldId id="437" r:id="rId78"/>
    <p:sldId id="438" r:id="rId79"/>
    <p:sldId id="486" r:id="rId80"/>
    <p:sldId id="439" r:id="rId81"/>
    <p:sldId id="440" r:id="rId82"/>
    <p:sldId id="441" r:id="rId83"/>
    <p:sldId id="442" r:id="rId84"/>
    <p:sldId id="443" r:id="rId85"/>
    <p:sldId id="444" r:id="rId86"/>
    <p:sldId id="445" r:id="rId87"/>
    <p:sldId id="446" r:id="rId88"/>
    <p:sldId id="447" r:id="rId89"/>
    <p:sldId id="448" r:id="rId90"/>
    <p:sldId id="449" r:id="rId91"/>
    <p:sldId id="450" r:id="rId92"/>
    <p:sldId id="451" r:id="rId93"/>
    <p:sldId id="452" r:id="rId94"/>
    <p:sldId id="453" r:id="rId95"/>
    <p:sldId id="454" r:id="rId96"/>
    <p:sldId id="455" r:id="rId97"/>
    <p:sldId id="456" r:id="rId98"/>
    <p:sldId id="457" r:id="rId99"/>
    <p:sldId id="458" r:id="rId100"/>
    <p:sldId id="459" r:id="rId101"/>
    <p:sldId id="460" r:id="rId102"/>
    <p:sldId id="461" r:id="rId103"/>
    <p:sldId id="462" r:id="rId104"/>
    <p:sldId id="463" r:id="rId105"/>
    <p:sldId id="464" r:id="rId106"/>
    <p:sldId id="465" r:id="rId107"/>
    <p:sldId id="466" r:id="rId108"/>
    <p:sldId id="467" r:id="rId109"/>
    <p:sldId id="468" r:id="rId110"/>
    <p:sldId id="469" r:id="rId111"/>
    <p:sldId id="470" r:id="rId112"/>
    <p:sldId id="471" r:id="rId113"/>
    <p:sldId id="472" r:id="rId114"/>
    <p:sldId id="473" r:id="rId115"/>
    <p:sldId id="474" r:id="rId116"/>
    <p:sldId id="475" r:id="rId117"/>
    <p:sldId id="476" r:id="rId118"/>
    <p:sldId id="477" r:id="rId119"/>
    <p:sldId id="478"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0" autoAdjust="0"/>
    <p:restoredTop sz="94075" autoAdjust="0"/>
  </p:normalViewPr>
  <p:slideViewPr>
    <p:cSldViewPr snapToGrid="0" snapToObjects="1">
      <p:cViewPr varScale="1">
        <p:scale>
          <a:sx n="162" d="100"/>
          <a:sy n="162"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20OSX:Users:seroka:Research:seabr_upwelling:Chapter2:2014-hourly-loads_PJM.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20OSX:Users:seroka:Research:seabr_upwelling:Chapter2:2014-hourly-loads_PJM.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dirty="0"/>
              <a:t>2013-14 PJM</a:t>
            </a:r>
            <a:r>
              <a:rPr lang="en-US" sz="2000" baseline="0" dirty="0"/>
              <a:t> Mid-Atl. Daily Max Load</a:t>
            </a:r>
            <a:endParaRPr lang="en-US" sz="2000" dirty="0"/>
          </a:p>
        </c:rich>
      </c:tx>
      <c:layout/>
      <c:overlay val="0"/>
    </c:title>
    <c:autoTitleDeleted val="0"/>
    <c:plotArea>
      <c:layout/>
      <c:lineChart>
        <c:grouping val="standard"/>
        <c:varyColors val="0"/>
        <c:ser>
          <c:idx val="1"/>
          <c:order val="1"/>
          <c:tx>
            <c:v>2014</c:v>
          </c:tx>
          <c:spPr>
            <a:ln w="19050">
              <a:solidFill>
                <a:schemeClr val="tx1">
                  <a:lumMod val="65000"/>
                  <a:lumOff val="35000"/>
                </a:schemeClr>
              </a:solidFill>
            </a:ln>
          </c:spPr>
          <c:marker>
            <c:symbol val="none"/>
          </c:marker>
          <c:cat>
            <c:strRef>
              <c:f>MIDATL!$A$2:$A$337</c:f>
              <c:strCache>
                <c:ptCount val="336"/>
                <c:pt idx="0">
                  <c:v>1/1/2014</c:v>
                </c:pt>
                <c:pt idx="1">
                  <c:v>1/2/2014</c:v>
                </c:pt>
                <c:pt idx="2">
                  <c:v>1/3/2014</c:v>
                </c:pt>
                <c:pt idx="3">
                  <c:v>1/4/2014</c:v>
                </c:pt>
                <c:pt idx="4">
                  <c:v>1/5/2014</c:v>
                </c:pt>
                <c:pt idx="5">
                  <c:v>1/6/2014</c:v>
                </c:pt>
                <c:pt idx="6">
                  <c:v>1/7/2014</c:v>
                </c:pt>
                <c:pt idx="7">
                  <c:v>1/8/2014</c:v>
                </c:pt>
                <c:pt idx="8">
                  <c:v>1/9/2014</c:v>
                </c:pt>
                <c:pt idx="9">
                  <c:v>1/10/2014</c:v>
                </c:pt>
                <c:pt idx="10">
                  <c:v>1/11/2014</c:v>
                </c:pt>
                <c:pt idx="11">
                  <c:v>1/12/2014</c:v>
                </c:pt>
                <c:pt idx="12">
                  <c:v>1/13/2014</c:v>
                </c:pt>
                <c:pt idx="13">
                  <c:v>1/14/2014</c:v>
                </c:pt>
                <c:pt idx="14">
                  <c:v>1/15/2014</c:v>
                </c:pt>
                <c:pt idx="15">
                  <c:v>1/16/2014</c:v>
                </c:pt>
                <c:pt idx="16">
                  <c:v>1/17/2014</c:v>
                </c:pt>
                <c:pt idx="17">
                  <c:v>1/18/2014</c:v>
                </c:pt>
                <c:pt idx="18">
                  <c:v>1/19/2014</c:v>
                </c:pt>
                <c:pt idx="19">
                  <c:v>1/20/2014</c:v>
                </c:pt>
                <c:pt idx="20">
                  <c:v>1/21/2014</c:v>
                </c:pt>
                <c:pt idx="21">
                  <c:v>1/22/2014</c:v>
                </c:pt>
                <c:pt idx="22">
                  <c:v>1/23/2014</c:v>
                </c:pt>
                <c:pt idx="23">
                  <c:v>1/24/2014</c:v>
                </c:pt>
                <c:pt idx="24">
                  <c:v>1/25/2014</c:v>
                </c:pt>
                <c:pt idx="25">
                  <c:v>1/26/2014</c:v>
                </c:pt>
                <c:pt idx="26">
                  <c:v>1/27/2014</c:v>
                </c:pt>
                <c:pt idx="27">
                  <c:v>1/28/2014</c:v>
                </c:pt>
                <c:pt idx="28">
                  <c:v>1/29/2014</c:v>
                </c:pt>
                <c:pt idx="29">
                  <c:v>1/30/2014</c:v>
                </c:pt>
                <c:pt idx="30">
                  <c:v>1/31/2014</c:v>
                </c:pt>
                <c:pt idx="31">
                  <c:v>2/1/2014</c:v>
                </c:pt>
                <c:pt idx="32">
                  <c:v>2/2/2014</c:v>
                </c:pt>
                <c:pt idx="33">
                  <c:v>2/3/2014</c:v>
                </c:pt>
                <c:pt idx="34">
                  <c:v>2/4/2014</c:v>
                </c:pt>
                <c:pt idx="35">
                  <c:v>2/5/2014</c:v>
                </c:pt>
                <c:pt idx="36">
                  <c:v>2/6/2014</c:v>
                </c:pt>
                <c:pt idx="37">
                  <c:v>2/7/2014</c:v>
                </c:pt>
                <c:pt idx="38">
                  <c:v>2/8/2014</c:v>
                </c:pt>
                <c:pt idx="39">
                  <c:v>2/9/2014</c:v>
                </c:pt>
                <c:pt idx="40">
                  <c:v>2/10/2014</c:v>
                </c:pt>
                <c:pt idx="41">
                  <c:v>2/11/2014</c:v>
                </c:pt>
                <c:pt idx="42">
                  <c:v>2/12/2014</c:v>
                </c:pt>
                <c:pt idx="43">
                  <c:v>2/13/2014</c:v>
                </c:pt>
                <c:pt idx="44">
                  <c:v>2/14/2014</c:v>
                </c:pt>
                <c:pt idx="45">
                  <c:v>2/15/2014</c:v>
                </c:pt>
                <c:pt idx="46">
                  <c:v>2/16/2014</c:v>
                </c:pt>
                <c:pt idx="47">
                  <c:v>2/17/2014</c:v>
                </c:pt>
                <c:pt idx="48">
                  <c:v>2/18/2014</c:v>
                </c:pt>
                <c:pt idx="49">
                  <c:v>2/19/2014</c:v>
                </c:pt>
                <c:pt idx="50">
                  <c:v>2/20/2014</c:v>
                </c:pt>
                <c:pt idx="51">
                  <c:v>2/21/2014</c:v>
                </c:pt>
                <c:pt idx="52">
                  <c:v>2/22/2014</c:v>
                </c:pt>
                <c:pt idx="53">
                  <c:v>2/23/2014</c:v>
                </c:pt>
                <c:pt idx="54">
                  <c:v>2/24/2014</c:v>
                </c:pt>
                <c:pt idx="55">
                  <c:v>2/25/2014</c:v>
                </c:pt>
                <c:pt idx="56">
                  <c:v>2/26/2014</c:v>
                </c:pt>
                <c:pt idx="57">
                  <c:v>2/27/2014</c:v>
                </c:pt>
                <c:pt idx="58">
                  <c:v>2/28/2014</c:v>
                </c:pt>
                <c:pt idx="59">
                  <c:v>3/1/2014</c:v>
                </c:pt>
                <c:pt idx="60">
                  <c:v>3/2/2014</c:v>
                </c:pt>
                <c:pt idx="61">
                  <c:v>3/3/2014</c:v>
                </c:pt>
                <c:pt idx="62">
                  <c:v>3/4/2014</c:v>
                </c:pt>
                <c:pt idx="63">
                  <c:v>3/5/2014</c:v>
                </c:pt>
                <c:pt idx="64">
                  <c:v>3/6/2014</c:v>
                </c:pt>
                <c:pt idx="65">
                  <c:v>3/7/2014</c:v>
                </c:pt>
                <c:pt idx="66">
                  <c:v>3/8/2014</c:v>
                </c:pt>
                <c:pt idx="67">
                  <c:v>3/9/2014</c:v>
                </c:pt>
                <c:pt idx="68">
                  <c:v>3/10/2014</c:v>
                </c:pt>
                <c:pt idx="69">
                  <c:v>3/11/2014</c:v>
                </c:pt>
                <c:pt idx="70">
                  <c:v>3/12/2014</c:v>
                </c:pt>
                <c:pt idx="71">
                  <c:v>3/13/2014</c:v>
                </c:pt>
                <c:pt idx="72">
                  <c:v>3/14/2014</c:v>
                </c:pt>
                <c:pt idx="73">
                  <c:v>3/15/2014</c:v>
                </c:pt>
                <c:pt idx="74">
                  <c:v>3/16/2014</c:v>
                </c:pt>
                <c:pt idx="75">
                  <c:v>3/17/2014</c:v>
                </c:pt>
                <c:pt idx="76">
                  <c:v>3/18/2014</c:v>
                </c:pt>
                <c:pt idx="77">
                  <c:v>3/19/2014</c:v>
                </c:pt>
                <c:pt idx="78">
                  <c:v>3/20/2014</c:v>
                </c:pt>
                <c:pt idx="79">
                  <c:v>3/21/2014</c:v>
                </c:pt>
                <c:pt idx="80">
                  <c:v>3/22/2014</c:v>
                </c:pt>
                <c:pt idx="81">
                  <c:v>3/23/2014</c:v>
                </c:pt>
                <c:pt idx="82">
                  <c:v>3/24/2014</c:v>
                </c:pt>
                <c:pt idx="83">
                  <c:v>3/25/2014</c:v>
                </c:pt>
                <c:pt idx="84">
                  <c:v>3/26/2014</c:v>
                </c:pt>
                <c:pt idx="85">
                  <c:v>3/27/2014</c:v>
                </c:pt>
                <c:pt idx="86">
                  <c:v>3/28/2014</c:v>
                </c:pt>
                <c:pt idx="87">
                  <c:v>3/29/2014</c:v>
                </c:pt>
                <c:pt idx="88">
                  <c:v>3/30/2014</c:v>
                </c:pt>
                <c:pt idx="89">
                  <c:v>3/31/2014</c:v>
                </c:pt>
                <c:pt idx="90">
                  <c:v>4/1/2014</c:v>
                </c:pt>
                <c:pt idx="91">
                  <c:v>4/2/2014</c:v>
                </c:pt>
                <c:pt idx="92">
                  <c:v>4/3/2014</c:v>
                </c:pt>
                <c:pt idx="93">
                  <c:v>4/4/2014</c:v>
                </c:pt>
                <c:pt idx="94">
                  <c:v>4/5/2014</c:v>
                </c:pt>
                <c:pt idx="95">
                  <c:v>4/6/2014</c:v>
                </c:pt>
                <c:pt idx="96">
                  <c:v>4/7/2014</c:v>
                </c:pt>
                <c:pt idx="97">
                  <c:v>4/8/2014</c:v>
                </c:pt>
                <c:pt idx="98">
                  <c:v>4/9/2014</c:v>
                </c:pt>
                <c:pt idx="99">
                  <c:v>4/10/2014</c:v>
                </c:pt>
                <c:pt idx="100">
                  <c:v>4/11/2014</c:v>
                </c:pt>
                <c:pt idx="101">
                  <c:v>4/12/2014</c:v>
                </c:pt>
                <c:pt idx="102">
                  <c:v>4/13/2014</c:v>
                </c:pt>
                <c:pt idx="103">
                  <c:v>4/14/2014</c:v>
                </c:pt>
                <c:pt idx="104">
                  <c:v>4/15/2014</c:v>
                </c:pt>
                <c:pt idx="105">
                  <c:v>4/16/2014</c:v>
                </c:pt>
                <c:pt idx="106">
                  <c:v>4/17/2014</c:v>
                </c:pt>
                <c:pt idx="107">
                  <c:v>4/18/2014</c:v>
                </c:pt>
                <c:pt idx="108">
                  <c:v>4/19/2014</c:v>
                </c:pt>
                <c:pt idx="109">
                  <c:v>4/20/2014</c:v>
                </c:pt>
                <c:pt idx="110">
                  <c:v>4/21/2014</c:v>
                </c:pt>
                <c:pt idx="111">
                  <c:v>4/22/2014</c:v>
                </c:pt>
                <c:pt idx="112">
                  <c:v>4/23/2014</c:v>
                </c:pt>
                <c:pt idx="113">
                  <c:v>4/24/2014</c:v>
                </c:pt>
                <c:pt idx="114">
                  <c:v>4/25/2014</c:v>
                </c:pt>
                <c:pt idx="115">
                  <c:v>4/26/2014</c:v>
                </c:pt>
                <c:pt idx="116">
                  <c:v>4/27/2014</c:v>
                </c:pt>
                <c:pt idx="117">
                  <c:v>4/28/2014</c:v>
                </c:pt>
                <c:pt idx="118">
                  <c:v>4/29/2014</c:v>
                </c:pt>
                <c:pt idx="119">
                  <c:v>4/30/2014</c:v>
                </c:pt>
                <c:pt idx="120">
                  <c:v>5/1/2014</c:v>
                </c:pt>
                <c:pt idx="121">
                  <c:v>5/2/2014</c:v>
                </c:pt>
                <c:pt idx="122">
                  <c:v>5/3/2014</c:v>
                </c:pt>
                <c:pt idx="123">
                  <c:v>5/4/2014</c:v>
                </c:pt>
                <c:pt idx="124">
                  <c:v>5/5/2014</c:v>
                </c:pt>
                <c:pt idx="125">
                  <c:v>5/6/2014</c:v>
                </c:pt>
                <c:pt idx="126">
                  <c:v>5/7/2014</c:v>
                </c:pt>
                <c:pt idx="127">
                  <c:v>5/8/2014</c:v>
                </c:pt>
                <c:pt idx="128">
                  <c:v>5/9/2014</c:v>
                </c:pt>
                <c:pt idx="129">
                  <c:v>5/10/2014</c:v>
                </c:pt>
                <c:pt idx="130">
                  <c:v>5/11/2014</c:v>
                </c:pt>
                <c:pt idx="131">
                  <c:v>5/12/2014</c:v>
                </c:pt>
                <c:pt idx="132">
                  <c:v>5/13/2014</c:v>
                </c:pt>
                <c:pt idx="133">
                  <c:v>5/14/2014</c:v>
                </c:pt>
                <c:pt idx="134">
                  <c:v>5/15/2014</c:v>
                </c:pt>
                <c:pt idx="135">
                  <c:v>5/16/2014</c:v>
                </c:pt>
                <c:pt idx="136">
                  <c:v>5/17/2014</c:v>
                </c:pt>
                <c:pt idx="137">
                  <c:v>5/18/2014</c:v>
                </c:pt>
                <c:pt idx="138">
                  <c:v>5/19/2014</c:v>
                </c:pt>
                <c:pt idx="139">
                  <c:v>5/20/2014</c:v>
                </c:pt>
                <c:pt idx="140">
                  <c:v>5/21/2014</c:v>
                </c:pt>
                <c:pt idx="141">
                  <c:v>5/22/2014</c:v>
                </c:pt>
                <c:pt idx="142">
                  <c:v>5/23/2014</c:v>
                </c:pt>
                <c:pt idx="143">
                  <c:v>5/24/2014</c:v>
                </c:pt>
                <c:pt idx="144">
                  <c:v>5/25/2014</c:v>
                </c:pt>
                <c:pt idx="145">
                  <c:v>5/26/2014</c:v>
                </c:pt>
                <c:pt idx="146">
                  <c:v>5/27/2014</c:v>
                </c:pt>
                <c:pt idx="147">
                  <c:v>5/28/2014</c:v>
                </c:pt>
                <c:pt idx="148">
                  <c:v>5/29/2014</c:v>
                </c:pt>
                <c:pt idx="149">
                  <c:v>5/30/2014</c:v>
                </c:pt>
                <c:pt idx="150">
                  <c:v>5/31/2014</c:v>
                </c:pt>
                <c:pt idx="151">
                  <c:v>6/1/2014</c:v>
                </c:pt>
                <c:pt idx="152">
                  <c:v>6/2/2014</c:v>
                </c:pt>
                <c:pt idx="153">
                  <c:v>6/3/2014</c:v>
                </c:pt>
                <c:pt idx="154">
                  <c:v>6/4/2014</c:v>
                </c:pt>
                <c:pt idx="155">
                  <c:v>6/5/2014</c:v>
                </c:pt>
                <c:pt idx="156">
                  <c:v>6/6/2014</c:v>
                </c:pt>
                <c:pt idx="157">
                  <c:v>6/7/2014</c:v>
                </c:pt>
                <c:pt idx="158">
                  <c:v>6/8/2014</c:v>
                </c:pt>
                <c:pt idx="159">
                  <c:v>6/9/2014</c:v>
                </c:pt>
                <c:pt idx="160">
                  <c:v>6/10/2014</c:v>
                </c:pt>
                <c:pt idx="161">
                  <c:v>6/11/2014</c:v>
                </c:pt>
                <c:pt idx="162">
                  <c:v>6/12/2014</c:v>
                </c:pt>
                <c:pt idx="163">
                  <c:v>6/13/2014</c:v>
                </c:pt>
                <c:pt idx="164">
                  <c:v>6/14/2014</c:v>
                </c:pt>
                <c:pt idx="165">
                  <c:v>6/15/2014</c:v>
                </c:pt>
                <c:pt idx="166">
                  <c:v>6/16/2014</c:v>
                </c:pt>
                <c:pt idx="167">
                  <c:v>6/17/2014</c:v>
                </c:pt>
                <c:pt idx="168">
                  <c:v>6/18/2014</c:v>
                </c:pt>
                <c:pt idx="169">
                  <c:v>6/19/2014</c:v>
                </c:pt>
                <c:pt idx="170">
                  <c:v>6/20/2014</c:v>
                </c:pt>
                <c:pt idx="171">
                  <c:v>6/21/2014</c:v>
                </c:pt>
                <c:pt idx="172">
                  <c:v>6/22/2014</c:v>
                </c:pt>
                <c:pt idx="173">
                  <c:v>6/23/2014</c:v>
                </c:pt>
                <c:pt idx="174">
                  <c:v>6/24/2014</c:v>
                </c:pt>
                <c:pt idx="175">
                  <c:v>6/25/2014</c:v>
                </c:pt>
                <c:pt idx="176">
                  <c:v>6/26/2014</c:v>
                </c:pt>
                <c:pt idx="177">
                  <c:v>6/27/2014</c:v>
                </c:pt>
                <c:pt idx="178">
                  <c:v>6/28/2014</c:v>
                </c:pt>
                <c:pt idx="179">
                  <c:v>6/29/2014</c:v>
                </c:pt>
                <c:pt idx="180">
                  <c:v>6/30/2014</c:v>
                </c:pt>
                <c:pt idx="181">
                  <c:v>7/1/2014</c:v>
                </c:pt>
                <c:pt idx="182">
                  <c:v>7/2/2014</c:v>
                </c:pt>
                <c:pt idx="183">
                  <c:v>7/3/2014</c:v>
                </c:pt>
                <c:pt idx="184">
                  <c:v>7/4/2014</c:v>
                </c:pt>
                <c:pt idx="185">
                  <c:v>7/5/2014</c:v>
                </c:pt>
                <c:pt idx="186">
                  <c:v>7/6/2014</c:v>
                </c:pt>
                <c:pt idx="187">
                  <c:v>7/7/2014</c:v>
                </c:pt>
                <c:pt idx="188">
                  <c:v>7/8/2014</c:v>
                </c:pt>
                <c:pt idx="189">
                  <c:v>7/9/2014</c:v>
                </c:pt>
                <c:pt idx="190">
                  <c:v>7/10/2014</c:v>
                </c:pt>
                <c:pt idx="191">
                  <c:v>7/11/2014</c:v>
                </c:pt>
                <c:pt idx="192">
                  <c:v>7/12/2014</c:v>
                </c:pt>
                <c:pt idx="193">
                  <c:v>7/13/2014</c:v>
                </c:pt>
                <c:pt idx="194">
                  <c:v>7/14/2014</c:v>
                </c:pt>
                <c:pt idx="195">
                  <c:v>7/15/2014</c:v>
                </c:pt>
                <c:pt idx="196">
                  <c:v>7/16/2014</c:v>
                </c:pt>
                <c:pt idx="197">
                  <c:v>7/17/2014</c:v>
                </c:pt>
                <c:pt idx="198">
                  <c:v>7/18/2014</c:v>
                </c:pt>
                <c:pt idx="199">
                  <c:v>7/19/2014</c:v>
                </c:pt>
                <c:pt idx="200">
                  <c:v>7/20/2014</c:v>
                </c:pt>
                <c:pt idx="201">
                  <c:v>7/21/2014</c:v>
                </c:pt>
                <c:pt idx="202">
                  <c:v>7/22/2014</c:v>
                </c:pt>
                <c:pt idx="203">
                  <c:v>7/23/2014</c:v>
                </c:pt>
                <c:pt idx="204">
                  <c:v>7/24/2014</c:v>
                </c:pt>
                <c:pt idx="205">
                  <c:v>7/25/2014</c:v>
                </c:pt>
                <c:pt idx="206">
                  <c:v>7/26/2014</c:v>
                </c:pt>
                <c:pt idx="207">
                  <c:v>7/27/2014</c:v>
                </c:pt>
                <c:pt idx="208">
                  <c:v>7/28/2014</c:v>
                </c:pt>
                <c:pt idx="209">
                  <c:v>7/29/2014</c:v>
                </c:pt>
                <c:pt idx="210">
                  <c:v>7/30/2014</c:v>
                </c:pt>
                <c:pt idx="211">
                  <c:v>7/31/2014</c:v>
                </c:pt>
                <c:pt idx="212">
                  <c:v>8/1/2014</c:v>
                </c:pt>
                <c:pt idx="213">
                  <c:v>8/2/2014</c:v>
                </c:pt>
                <c:pt idx="214">
                  <c:v>8/3/2014</c:v>
                </c:pt>
                <c:pt idx="215">
                  <c:v>8/4/2014</c:v>
                </c:pt>
                <c:pt idx="216">
                  <c:v>8/5/2014</c:v>
                </c:pt>
                <c:pt idx="217">
                  <c:v>8/6/2014</c:v>
                </c:pt>
                <c:pt idx="218">
                  <c:v>8/7/2014</c:v>
                </c:pt>
                <c:pt idx="219">
                  <c:v>8/8/2014</c:v>
                </c:pt>
                <c:pt idx="220">
                  <c:v>8/9/2014</c:v>
                </c:pt>
                <c:pt idx="221">
                  <c:v>8/10/2014</c:v>
                </c:pt>
                <c:pt idx="222">
                  <c:v>8/11/2014</c:v>
                </c:pt>
                <c:pt idx="223">
                  <c:v>8/12/2014</c:v>
                </c:pt>
                <c:pt idx="224">
                  <c:v>8/13/2014</c:v>
                </c:pt>
                <c:pt idx="225">
                  <c:v>8/14/2014</c:v>
                </c:pt>
                <c:pt idx="226">
                  <c:v>8/15/2014</c:v>
                </c:pt>
                <c:pt idx="227">
                  <c:v>8/16/2014</c:v>
                </c:pt>
                <c:pt idx="228">
                  <c:v>8/17/2014</c:v>
                </c:pt>
                <c:pt idx="229">
                  <c:v>8/18/2014</c:v>
                </c:pt>
                <c:pt idx="230">
                  <c:v>8/19/2014</c:v>
                </c:pt>
                <c:pt idx="231">
                  <c:v>8/20/2014</c:v>
                </c:pt>
                <c:pt idx="232">
                  <c:v>8/21/2014</c:v>
                </c:pt>
                <c:pt idx="233">
                  <c:v>8/22/2014</c:v>
                </c:pt>
                <c:pt idx="234">
                  <c:v>8/23/2014</c:v>
                </c:pt>
                <c:pt idx="235">
                  <c:v>8/24/2014</c:v>
                </c:pt>
                <c:pt idx="236">
                  <c:v>8/25/2014</c:v>
                </c:pt>
                <c:pt idx="237">
                  <c:v>8/26/2014</c:v>
                </c:pt>
                <c:pt idx="238">
                  <c:v>8/27/2014</c:v>
                </c:pt>
                <c:pt idx="239">
                  <c:v>8/28/2014</c:v>
                </c:pt>
                <c:pt idx="240">
                  <c:v>8/29/2014</c:v>
                </c:pt>
                <c:pt idx="241">
                  <c:v>8/30/2014</c:v>
                </c:pt>
                <c:pt idx="242">
                  <c:v>8/31/2014</c:v>
                </c:pt>
                <c:pt idx="243">
                  <c:v>9/1/2014</c:v>
                </c:pt>
                <c:pt idx="244">
                  <c:v>9/2/2014</c:v>
                </c:pt>
                <c:pt idx="245">
                  <c:v>9/3/2014</c:v>
                </c:pt>
                <c:pt idx="246">
                  <c:v>9/4/2014</c:v>
                </c:pt>
                <c:pt idx="247">
                  <c:v>9/5/2014</c:v>
                </c:pt>
                <c:pt idx="248">
                  <c:v>9/6/2014</c:v>
                </c:pt>
                <c:pt idx="249">
                  <c:v>9/7/2014</c:v>
                </c:pt>
                <c:pt idx="250">
                  <c:v>9/8/2014</c:v>
                </c:pt>
                <c:pt idx="251">
                  <c:v>9/9/2014</c:v>
                </c:pt>
                <c:pt idx="252">
                  <c:v>9/10/2014</c:v>
                </c:pt>
                <c:pt idx="253">
                  <c:v>9/11/2014</c:v>
                </c:pt>
                <c:pt idx="254">
                  <c:v>9/12/2014</c:v>
                </c:pt>
                <c:pt idx="255">
                  <c:v>9/13/2014</c:v>
                </c:pt>
                <c:pt idx="256">
                  <c:v>9/14/2014</c:v>
                </c:pt>
                <c:pt idx="257">
                  <c:v>9/15/2014</c:v>
                </c:pt>
                <c:pt idx="258">
                  <c:v>9/16/2014</c:v>
                </c:pt>
                <c:pt idx="259">
                  <c:v>9/17/2014</c:v>
                </c:pt>
                <c:pt idx="260">
                  <c:v>9/18/2014</c:v>
                </c:pt>
                <c:pt idx="261">
                  <c:v>9/19/2014</c:v>
                </c:pt>
                <c:pt idx="262">
                  <c:v>9/20/2014</c:v>
                </c:pt>
                <c:pt idx="263">
                  <c:v>9/21/2014</c:v>
                </c:pt>
                <c:pt idx="264">
                  <c:v>9/22/2014</c:v>
                </c:pt>
                <c:pt idx="265">
                  <c:v>9/23/2014</c:v>
                </c:pt>
                <c:pt idx="266">
                  <c:v>9/24/2014</c:v>
                </c:pt>
                <c:pt idx="267">
                  <c:v>9/25/2014</c:v>
                </c:pt>
                <c:pt idx="268">
                  <c:v>9/26/2014</c:v>
                </c:pt>
                <c:pt idx="269">
                  <c:v>9/27/2014</c:v>
                </c:pt>
                <c:pt idx="270">
                  <c:v>9/28/2014</c:v>
                </c:pt>
                <c:pt idx="271">
                  <c:v>9/29/2014</c:v>
                </c:pt>
                <c:pt idx="272">
                  <c:v>9/30/2014</c:v>
                </c:pt>
                <c:pt idx="273">
                  <c:v>10/1/2014</c:v>
                </c:pt>
                <c:pt idx="274">
                  <c:v>10/2/2014</c:v>
                </c:pt>
                <c:pt idx="275">
                  <c:v>10/3/2014</c:v>
                </c:pt>
                <c:pt idx="276">
                  <c:v>10/4/2014</c:v>
                </c:pt>
                <c:pt idx="277">
                  <c:v>10/5/2014</c:v>
                </c:pt>
                <c:pt idx="278">
                  <c:v>10/6/2014</c:v>
                </c:pt>
                <c:pt idx="279">
                  <c:v>10/7/2014</c:v>
                </c:pt>
                <c:pt idx="280">
                  <c:v>10/8/2014</c:v>
                </c:pt>
                <c:pt idx="281">
                  <c:v>10/9/2014</c:v>
                </c:pt>
                <c:pt idx="282">
                  <c:v>10/10/2014</c:v>
                </c:pt>
                <c:pt idx="283">
                  <c:v>10/11/2014</c:v>
                </c:pt>
                <c:pt idx="284">
                  <c:v>10/12/2014</c:v>
                </c:pt>
                <c:pt idx="285">
                  <c:v>10/13/2014</c:v>
                </c:pt>
                <c:pt idx="286">
                  <c:v>10/14/2014</c:v>
                </c:pt>
                <c:pt idx="287">
                  <c:v>10/15/2014</c:v>
                </c:pt>
                <c:pt idx="288">
                  <c:v>10/16/2014</c:v>
                </c:pt>
                <c:pt idx="289">
                  <c:v>10/17/2014</c:v>
                </c:pt>
                <c:pt idx="290">
                  <c:v>10/18/2014</c:v>
                </c:pt>
                <c:pt idx="291">
                  <c:v>10/19/2014</c:v>
                </c:pt>
                <c:pt idx="292">
                  <c:v>10/20/2014</c:v>
                </c:pt>
                <c:pt idx="293">
                  <c:v>10/21/2014</c:v>
                </c:pt>
                <c:pt idx="294">
                  <c:v>10/22/2014</c:v>
                </c:pt>
                <c:pt idx="295">
                  <c:v>10/23/2014</c:v>
                </c:pt>
                <c:pt idx="296">
                  <c:v>10/24/2014</c:v>
                </c:pt>
                <c:pt idx="297">
                  <c:v>10/25/2014</c:v>
                </c:pt>
                <c:pt idx="298">
                  <c:v>10/26/2014</c:v>
                </c:pt>
                <c:pt idx="299">
                  <c:v>10/27/2014</c:v>
                </c:pt>
                <c:pt idx="300">
                  <c:v>10/28/2014</c:v>
                </c:pt>
                <c:pt idx="301">
                  <c:v>10/29/2014</c:v>
                </c:pt>
                <c:pt idx="302">
                  <c:v>10/30/2014</c:v>
                </c:pt>
                <c:pt idx="303">
                  <c:v>10/31/2014</c:v>
                </c:pt>
                <c:pt idx="304">
                  <c:v>11/1/2014</c:v>
                </c:pt>
                <c:pt idx="305">
                  <c:v>11/2/2014</c:v>
                </c:pt>
                <c:pt idx="306">
                  <c:v>11/3/2014</c:v>
                </c:pt>
                <c:pt idx="307">
                  <c:v>11/4/2014</c:v>
                </c:pt>
                <c:pt idx="308">
                  <c:v>11/5/2014</c:v>
                </c:pt>
                <c:pt idx="309">
                  <c:v>11/6/2014</c:v>
                </c:pt>
                <c:pt idx="310">
                  <c:v>11/7/2014</c:v>
                </c:pt>
                <c:pt idx="311">
                  <c:v>11/8/2014</c:v>
                </c:pt>
                <c:pt idx="312">
                  <c:v>11/9/2014</c:v>
                </c:pt>
                <c:pt idx="313">
                  <c:v>11/10/2014</c:v>
                </c:pt>
                <c:pt idx="314">
                  <c:v>11/11/2014</c:v>
                </c:pt>
                <c:pt idx="315">
                  <c:v>11/12/2014</c:v>
                </c:pt>
                <c:pt idx="316">
                  <c:v>11/13/2014</c:v>
                </c:pt>
                <c:pt idx="317">
                  <c:v>11/14/2014</c:v>
                </c:pt>
                <c:pt idx="318">
                  <c:v>11/15/2014</c:v>
                </c:pt>
                <c:pt idx="319">
                  <c:v>11/16/2014</c:v>
                </c:pt>
                <c:pt idx="320">
                  <c:v>11/17/2014</c:v>
                </c:pt>
                <c:pt idx="321">
                  <c:v>11/18/2014</c:v>
                </c:pt>
                <c:pt idx="322">
                  <c:v>11/19/2014</c:v>
                </c:pt>
                <c:pt idx="323">
                  <c:v>11/20/2014</c:v>
                </c:pt>
                <c:pt idx="324">
                  <c:v>11/21/2014</c:v>
                </c:pt>
                <c:pt idx="325">
                  <c:v>11/22/2014</c:v>
                </c:pt>
                <c:pt idx="326">
                  <c:v>11/23/2014</c:v>
                </c:pt>
                <c:pt idx="327">
                  <c:v>11/24/2014</c:v>
                </c:pt>
                <c:pt idx="328">
                  <c:v>11/25/2014</c:v>
                </c:pt>
                <c:pt idx="329">
                  <c:v>11/26/2014</c:v>
                </c:pt>
                <c:pt idx="330">
                  <c:v>11/27/2014</c:v>
                </c:pt>
                <c:pt idx="331">
                  <c:v>11/28/2014</c:v>
                </c:pt>
                <c:pt idx="332">
                  <c:v>11/29/2014</c:v>
                </c:pt>
                <c:pt idx="333">
                  <c:v>11/30/2014</c:v>
                </c:pt>
                <c:pt idx="334">
                  <c:v>12/1/2014</c:v>
                </c:pt>
                <c:pt idx="335">
                  <c:v>12/2/2014</c:v>
                </c:pt>
              </c:strCache>
            </c:strRef>
          </c:cat>
          <c:val>
            <c:numRef>
              <c:f>MIDATL!$AE$2:$AE$337</c:f>
              <c:numCache>
                <c:formatCode>General</c:formatCode>
                <c:ptCount val="336"/>
                <c:pt idx="0">
                  <c:v>36454.721</c:v>
                </c:pt>
                <c:pt idx="1">
                  <c:v>42080.896</c:v>
                </c:pt>
                <c:pt idx="2">
                  <c:v>45253.336</c:v>
                </c:pt>
                <c:pt idx="3">
                  <c:v>40485.63</c:v>
                </c:pt>
                <c:pt idx="4">
                  <c:v>38785.79599999999</c:v>
                </c:pt>
                <c:pt idx="5">
                  <c:v>42305.44</c:v>
                </c:pt>
                <c:pt idx="6">
                  <c:v>49919.79</c:v>
                </c:pt>
                <c:pt idx="7">
                  <c:v>46792.504</c:v>
                </c:pt>
                <c:pt idx="8">
                  <c:v>41793.034</c:v>
                </c:pt>
                <c:pt idx="9">
                  <c:v>39828.426</c:v>
                </c:pt>
                <c:pt idx="10">
                  <c:v>33237.571</c:v>
                </c:pt>
                <c:pt idx="11">
                  <c:v>35134.683</c:v>
                </c:pt>
                <c:pt idx="12">
                  <c:v>37462.815</c:v>
                </c:pt>
                <c:pt idx="13">
                  <c:v>36548.339</c:v>
                </c:pt>
                <c:pt idx="14">
                  <c:v>37001.657</c:v>
                </c:pt>
                <c:pt idx="15">
                  <c:v>38846.097</c:v>
                </c:pt>
                <c:pt idx="16">
                  <c:v>38261.323</c:v>
                </c:pt>
                <c:pt idx="17">
                  <c:v>38198.506</c:v>
                </c:pt>
                <c:pt idx="18">
                  <c:v>36402.304</c:v>
                </c:pt>
                <c:pt idx="19">
                  <c:v>37751.493</c:v>
                </c:pt>
                <c:pt idx="20">
                  <c:v>44823.971</c:v>
                </c:pt>
                <c:pt idx="21">
                  <c:v>47665.882</c:v>
                </c:pt>
                <c:pt idx="22">
                  <c:v>46245.937</c:v>
                </c:pt>
                <c:pt idx="23">
                  <c:v>46159.419</c:v>
                </c:pt>
                <c:pt idx="24">
                  <c:v>41505.27</c:v>
                </c:pt>
                <c:pt idx="25">
                  <c:v>41444.929</c:v>
                </c:pt>
                <c:pt idx="26">
                  <c:v>43067.113</c:v>
                </c:pt>
                <c:pt idx="27">
                  <c:v>47040.007</c:v>
                </c:pt>
                <c:pt idx="28">
                  <c:v>46241.251</c:v>
                </c:pt>
                <c:pt idx="29">
                  <c:v>46727.615</c:v>
                </c:pt>
                <c:pt idx="30">
                  <c:v>41322.317</c:v>
                </c:pt>
                <c:pt idx="31">
                  <c:v>34663.187</c:v>
                </c:pt>
                <c:pt idx="32">
                  <c:v>33472.539</c:v>
                </c:pt>
                <c:pt idx="33">
                  <c:v>40374.479</c:v>
                </c:pt>
                <c:pt idx="34">
                  <c:v>40663.639</c:v>
                </c:pt>
                <c:pt idx="35">
                  <c:v>38910.628</c:v>
                </c:pt>
                <c:pt idx="36">
                  <c:v>40480.784</c:v>
                </c:pt>
                <c:pt idx="37">
                  <c:v>40025.384</c:v>
                </c:pt>
                <c:pt idx="38">
                  <c:v>38332.683</c:v>
                </c:pt>
                <c:pt idx="39">
                  <c:v>39959.446</c:v>
                </c:pt>
                <c:pt idx="40">
                  <c:v>42793.814</c:v>
                </c:pt>
                <c:pt idx="41">
                  <c:v>43602.227</c:v>
                </c:pt>
                <c:pt idx="42">
                  <c:v>44780.758</c:v>
                </c:pt>
                <c:pt idx="43">
                  <c:v>40308.25</c:v>
                </c:pt>
                <c:pt idx="44">
                  <c:v>37352.287</c:v>
                </c:pt>
                <c:pt idx="45">
                  <c:v>38251.686</c:v>
                </c:pt>
                <c:pt idx="46">
                  <c:v>38506.109</c:v>
                </c:pt>
                <c:pt idx="47">
                  <c:v>40796.414</c:v>
                </c:pt>
                <c:pt idx="48">
                  <c:v>39104.723</c:v>
                </c:pt>
                <c:pt idx="49">
                  <c:v>37348.537</c:v>
                </c:pt>
                <c:pt idx="50">
                  <c:v>36603.347</c:v>
                </c:pt>
                <c:pt idx="51">
                  <c:v>35255.783</c:v>
                </c:pt>
                <c:pt idx="52">
                  <c:v>31835.033</c:v>
                </c:pt>
                <c:pt idx="53">
                  <c:v>32163.988</c:v>
                </c:pt>
                <c:pt idx="54">
                  <c:v>39047.205</c:v>
                </c:pt>
                <c:pt idx="55">
                  <c:v>40640.685</c:v>
                </c:pt>
                <c:pt idx="56">
                  <c:v>41560.911</c:v>
                </c:pt>
                <c:pt idx="57">
                  <c:v>42521.144</c:v>
                </c:pt>
                <c:pt idx="58">
                  <c:v>44333.71</c:v>
                </c:pt>
                <c:pt idx="59">
                  <c:v>37743.546</c:v>
                </c:pt>
                <c:pt idx="60">
                  <c:v>36464.452</c:v>
                </c:pt>
                <c:pt idx="61">
                  <c:v>44433.408</c:v>
                </c:pt>
                <c:pt idx="62">
                  <c:v>43529.234</c:v>
                </c:pt>
                <c:pt idx="63">
                  <c:v>40343.79399999999</c:v>
                </c:pt>
                <c:pt idx="64">
                  <c:v>40854.475</c:v>
                </c:pt>
                <c:pt idx="65">
                  <c:v>38865.887</c:v>
                </c:pt>
                <c:pt idx="66">
                  <c:v>31917.883</c:v>
                </c:pt>
                <c:pt idx="67">
                  <c:v>33572.386</c:v>
                </c:pt>
                <c:pt idx="68">
                  <c:v>35253.469</c:v>
                </c:pt>
                <c:pt idx="69">
                  <c:v>33824.417</c:v>
                </c:pt>
                <c:pt idx="70">
                  <c:v>33780.219</c:v>
                </c:pt>
                <c:pt idx="71">
                  <c:v>40495.239</c:v>
                </c:pt>
                <c:pt idx="72">
                  <c:v>39668.946</c:v>
                </c:pt>
                <c:pt idx="73">
                  <c:v>30203.116</c:v>
                </c:pt>
                <c:pt idx="74">
                  <c:v>35147.762</c:v>
                </c:pt>
                <c:pt idx="75">
                  <c:v>39127.079</c:v>
                </c:pt>
                <c:pt idx="76">
                  <c:v>38056.89</c:v>
                </c:pt>
                <c:pt idx="77">
                  <c:v>36268.188</c:v>
                </c:pt>
                <c:pt idx="78">
                  <c:v>34260.246</c:v>
                </c:pt>
                <c:pt idx="79">
                  <c:v>34771.541</c:v>
                </c:pt>
                <c:pt idx="80">
                  <c:v>30376.014</c:v>
                </c:pt>
                <c:pt idx="81">
                  <c:v>33864.065</c:v>
                </c:pt>
                <c:pt idx="82">
                  <c:v>38914.241</c:v>
                </c:pt>
                <c:pt idx="83">
                  <c:v>38837.384</c:v>
                </c:pt>
                <c:pt idx="84">
                  <c:v>39134.218</c:v>
                </c:pt>
                <c:pt idx="85">
                  <c:v>39799.006</c:v>
                </c:pt>
                <c:pt idx="86">
                  <c:v>34426.479</c:v>
                </c:pt>
                <c:pt idx="87">
                  <c:v>30895.855</c:v>
                </c:pt>
                <c:pt idx="88">
                  <c:v>34250.111</c:v>
                </c:pt>
                <c:pt idx="89">
                  <c:v>35009.078</c:v>
                </c:pt>
                <c:pt idx="90">
                  <c:v>33707.29</c:v>
                </c:pt>
                <c:pt idx="91">
                  <c:v>32687.754</c:v>
                </c:pt>
                <c:pt idx="92">
                  <c:v>31375.537</c:v>
                </c:pt>
                <c:pt idx="93">
                  <c:v>32323.449</c:v>
                </c:pt>
                <c:pt idx="94">
                  <c:v>29847.292</c:v>
                </c:pt>
                <c:pt idx="95">
                  <c:v>29756.892</c:v>
                </c:pt>
                <c:pt idx="96">
                  <c:v>34143.621</c:v>
                </c:pt>
                <c:pt idx="97">
                  <c:v>31521.333</c:v>
                </c:pt>
                <c:pt idx="98">
                  <c:v>31636.33</c:v>
                </c:pt>
                <c:pt idx="99">
                  <c:v>31791.86</c:v>
                </c:pt>
                <c:pt idx="100">
                  <c:v>29632.738</c:v>
                </c:pt>
                <c:pt idx="101">
                  <c:v>27450.755</c:v>
                </c:pt>
                <c:pt idx="102">
                  <c:v>29285.41</c:v>
                </c:pt>
                <c:pt idx="103">
                  <c:v>31575.876</c:v>
                </c:pt>
                <c:pt idx="104">
                  <c:v>31620.357</c:v>
                </c:pt>
                <c:pt idx="105">
                  <c:v>33378.472</c:v>
                </c:pt>
                <c:pt idx="106">
                  <c:v>32789.914</c:v>
                </c:pt>
                <c:pt idx="107">
                  <c:v>30407.044</c:v>
                </c:pt>
                <c:pt idx="108">
                  <c:v>27385.305</c:v>
                </c:pt>
                <c:pt idx="109">
                  <c:v>26713.825</c:v>
                </c:pt>
                <c:pt idx="110">
                  <c:v>30332.046</c:v>
                </c:pt>
                <c:pt idx="111">
                  <c:v>30563.333</c:v>
                </c:pt>
                <c:pt idx="112">
                  <c:v>31379.413</c:v>
                </c:pt>
                <c:pt idx="113">
                  <c:v>30658.714</c:v>
                </c:pt>
                <c:pt idx="114">
                  <c:v>29890.839</c:v>
                </c:pt>
                <c:pt idx="115">
                  <c:v>27093.561</c:v>
                </c:pt>
                <c:pt idx="116">
                  <c:v>27823.826</c:v>
                </c:pt>
                <c:pt idx="117">
                  <c:v>30334.131</c:v>
                </c:pt>
                <c:pt idx="118">
                  <c:v>32891.388</c:v>
                </c:pt>
                <c:pt idx="119">
                  <c:v>33123.301</c:v>
                </c:pt>
                <c:pt idx="120">
                  <c:v>31337.436</c:v>
                </c:pt>
                <c:pt idx="121">
                  <c:v>29482.32</c:v>
                </c:pt>
                <c:pt idx="122">
                  <c:v>27151.342</c:v>
                </c:pt>
                <c:pt idx="123">
                  <c:v>27909.594</c:v>
                </c:pt>
                <c:pt idx="124">
                  <c:v>29842.662</c:v>
                </c:pt>
                <c:pt idx="125">
                  <c:v>30202.969</c:v>
                </c:pt>
                <c:pt idx="126">
                  <c:v>30279.325</c:v>
                </c:pt>
                <c:pt idx="127">
                  <c:v>31345.264</c:v>
                </c:pt>
                <c:pt idx="128">
                  <c:v>30486.338</c:v>
                </c:pt>
                <c:pt idx="129">
                  <c:v>28921.101</c:v>
                </c:pt>
                <c:pt idx="130">
                  <c:v>29559.59</c:v>
                </c:pt>
                <c:pt idx="131">
                  <c:v>36418.133</c:v>
                </c:pt>
                <c:pt idx="132">
                  <c:v>35916.663</c:v>
                </c:pt>
                <c:pt idx="133">
                  <c:v>31674.117</c:v>
                </c:pt>
                <c:pt idx="134">
                  <c:v>34484.341</c:v>
                </c:pt>
                <c:pt idx="135">
                  <c:v>32125.636</c:v>
                </c:pt>
                <c:pt idx="136">
                  <c:v>26712.877</c:v>
                </c:pt>
                <c:pt idx="137">
                  <c:v>27176.466</c:v>
                </c:pt>
                <c:pt idx="138">
                  <c:v>30024.825</c:v>
                </c:pt>
                <c:pt idx="139">
                  <c:v>31653.133</c:v>
                </c:pt>
                <c:pt idx="140">
                  <c:v>31818.895</c:v>
                </c:pt>
                <c:pt idx="141">
                  <c:v>34112.714</c:v>
                </c:pt>
                <c:pt idx="142">
                  <c:v>31155.075</c:v>
                </c:pt>
                <c:pt idx="143">
                  <c:v>27413.783</c:v>
                </c:pt>
                <c:pt idx="144">
                  <c:v>28585.271</c:v>
                </c:pt>
                <c:pt idx="145">
                  <c:v>33389.463</c:v>
                </c:pt>
                <c:pt idx="146">
                  <c:v>41389.444</c:v>
                </c:pt>
                <c:pt idx="147">
                  <c:v>34696.653</c:v>
                </c:pt>
                <c:pt idx="148">
                  <c:v>29930.185</c:v>
                </c:pt>
                <c:pt idx="149">
                  <c:v>30977.625</c:v>
                </c:pt>
                <c:pt idx="150">
                  <c:v>28263.495</c:v>
                </c:pt>
                <c:pt idx="151">
                  <c:v>29449.913</c:v>
                </c:pt>
                <c:pt idx="152">
                  <c:v>36341.693</c:v>
                </c:pt>
                <c:pt idx="153">
                  <c:v>41279.652</c:v>
                </c:pt>
                <c:pt idx="154">
                  <c:v>41126.023</c:v>
                </c:pt>
                <c:pt idx="155">
                  <c:v>35529.371</c:v>
                </c:pt>
                <c:pt idx="156">
                  <c:v>34475.038</c:v>
                </c:pt>
                <c:pt idx="157">
                  <c:v>34327.143</c:v>
                </c:pt>
                <c:pt idx="158">
                  <c:v>35285.658</c:v>
                </c:pt>
                <c:pt idx="159">
                  <c:v>38503.88</c:v>
                </c:pt>
                <c:pt idx="160">
                  <c:v>41463.489</c:v>
                </c:pt>
                <c:pt idx="161">
                  <c:v>36289.66</c:v>
                </c:pt>
                <c:pt idx="162">
                  <c:v>34814.548</c:v>
                </c:pt>
                <c:pt idx="163">
                  <c:v>39885.965</c:v>
                </c:pt>
                <c:pt idx="164">
                  <c:v>30897.651</c:v>
                </c:pt>
                <c:pt idx="165">
                  <c:v>33054.156</c:v>
                </c:pt>
                <c:pt idx="166">
                  <c:v>44010.211</c:v>
                </c:pt>
                <c:pt idx="167">
                  <c:v>50989.919</c:v>
                </c:pt>
                <c:pt idx="168">
                  <c:v>52327.059</c:v>
                </c:pt>
                <c:pt idx="169">
                  <c:v>40809.723</c:v>
                </c:pt>
                <c:pt idx="170">
                  <c:v>39122.29199999999</c:v>
                </c:pt>
                <c:pt idx="171">
                  <c:v>32334.526</c:v>
                </c:pt>
                <c:pt idx="172">
                  <c:v>34599.596</c:v>
                </c:pt>
                <c:pt idx="173">
                  <c:v>41229.971</c:v>
                </c:pt>
                <c:pt idx="174">
                  <c:v>44481.023</c:v>
                </c:pt>
                <c:pt idx="175">
                  <c:v>48446.603</c:v>
                </c:pt>
                <c:pt idx="176">
                  <c:v>46631.49</c:v>
                </c:pt>
                <c:pt idx="177">
                  <c:v>43703.694</c:v>
                </c:pt>
                <c:pt idx="178">
                  <c:v>40330.76</c:v>
                </c:pt>
                <c:pt idx="179">
                  <c:v>39734.347</c:v>
                </c:pt>
                <c:pt idx="180">
                  <c:v>47294.162</c:v>
                </c:pt>
                <c:pt idx="181">
                  <c:v>52372.068</c:v>
                </c:pt>
                <c:pt idx="182">
                  <c:v>54947.754</c:v>
                </c:pt>
                <c:pt idx="183">
                  <c:v>51370.734</c:v>
                </c:pt>
                <c:pt idx="184">
                  <c:v>32168.515</c:v>
                </c:pt>
                <c:pt idx="185">
                  <c:v>34379.787</c:v>
                </c:pt>
                <c:pt idx="186">
                  <c:v>38168.589</c:v>
                </c:pt>
                <c:pt idx="187">
                  <c:v>50910.034</c:v>
                </c:pt>
                <c:pt idx="188">
                  <c:v>53534.98</c:v>
                </c:pt>
                <c:pt idx="189">
                  <c:v>48347.471</c:v>
                </c:pt>
                <c:pt idx="190">
                  <c:v>44980.001</c:v>
                </c:pt>
                <c:pt idx="191">
                  <c:v>45429.686</c:v>
                </c:pt>
                <c:pt idx="192">
                  <c:v>43281.662</c:v>
                </c:pt>
                <c:pt idx="193">
                  <c:v>44896.088</c:v>
                </c:pt>
                <c:pt idx="194">
                  <c:v>49049.974</c:v>
                </c:pt>
                <c:pt idx="195">
                  <c:v>46693.077</c:v>
                </c:pt>
                <c:pt idx="196">
                  <c:v>42377.189</c:v>
                </c:pt>
                <c:pt idx="197">
                  <c:v>40783.989</c:v>
                </c:pt>
                <c:pt idx="198">
                  <c:v>40074.717</c:v>
                </c:pt>
                <c:pt idx="199">
                  <c:v>34708.95</c:v>
                </c:pt>
                <c:pt idx="200">
                  <c:v>36036.905</c:v>
                </c:pt>
                <c:pt idx="201">
                  <c:v>43903.162</c:v>
                </c:pt>
                <c:pt idx="202">
                  <c:v>48325.995</c:v>
                </c:pt>
                <c:pt idx="203">
                  <c:v>53149.009</c:v>
                </c:pt>
                <c:pt idx="204">
                  <c:v>41558.659</c:v>
                </c:pt>
                <c:pt idx="205">
                  <c:v>41237.382</c:v>
                </c:pt>
                <c:pt idx="206">
                  <c:v>38236.675</c:v>
                </c:pt>
                <c:pt idx="207">
                  <c:v>44054.715</c:v>
                </c:pt>
                <c:pt idx="208">
                  <c:v>42728.756</c:v>
                </c:pt>
                <c:pt idx="209">
                  <c:v>35801.757</c:v>
                </c:pt>
                <c:pt idx="210">
                  <c:v>37744.905</c:v>
                </c:pt>
                <c:pt idx="211">
                  <c:v>41730.816</c:v>
                </c:pt>
                <c:pt idx="212">
                  <c:v>40890.879</c:v>
                </c:pt>
                <c:pt idx="213">
                  <c:v>33785.625</c:v>
                </c:pt>
                <c:pt idx="214">
                  <c:v>34399.608</c:v>
                </c:pt>
                <c:pt idx="215">
                  <c:v>44360.563</c:v>
                </c:pt>
                <c:pt idx="216">
                  <c:v>47372.198</c:v>
                </c:pt>
                <c:pt idx="217">
                  <c:v>42399.428</c:v>
                </c:pt>
                <c:pt idx="218">
                  <c:v>41429.594</c:v>
                </c:pt>
                <c:pt idx="219">
                  <c:v>39571.039</c:v>
                </c:pt>
                <c:pt idx="220">
                  <c:v>37858.948</c:v>
                </c:pt>
                <c:pt idx="221">
                  <c:v>39844.555</c:v>
                </c:pt>
                <c:pt idx="222">
                  <c:v>42365.713</c:v>
                </c:pt>
                <c:pt idx="223">
                  <c:v>38490.076</c:v>
                </c:pt>
                <c:pt idx="224">
                  <c:v>42141.13</c:v>
                </c:pt>
                <c:pt idx="225">
                  <c:v>37607.459</c:v>
                </c:pt>
                <c:pt idx="226">
                  <c:v>34109.563</c:v>
                </c:pt>
                <c:pt idx="227">
                  <c:v>33179.513</c:v>
                </c:pt>
                <c:pt idx="228">
                  <c:v>36251.882</c:v>
                </c:pt>
                <c:pt idx="229">
                  <c:v>40445.374</c:v>
                </c:pt>
                <c:pt idx="230">
                  <c:v>42740.837</c:v>
                </c:pt>
                <c:pt idx="231">
                  <c:v>43947.583</c:v>
                </c:pt>
                <c:pt idx="232">
                  <c:v>44489.45</c:v>
                </c:pt>
                <c:pt idx="233">
                  <c:v>38840.1</c:v>
                </c:pt>
                <c:pt idx="234">
                  <c:v>31780.482</c:v>
                </c:pt>
                <c:pt idx="235">
                  <c:v>34411.236</c:v>
                </c:pt>
                <c:pt idx="236">
                  <c:v>42043.276</c:v>
                </c:pt>
                <c:pt idx="237">
                  <c:v>45351.081</c:v>
                </c:pt>
                <c:pt idx="238">
                  <c:v>49021.49</c:v>
                </c:pt>
                <c:pt idx="239">
                  <c:v>41526.432</c:v>
                </c:pt>
                <c:pt idx="240">
                  <c:v>37055.681</c:v>
                </c:pt>
                <c:pt idx="241">
                  <c:v>34032.686</c:v>
                </c:pt>
                <c:pt idx="242">
                  <c:v>42594.79</c:v>
                </c:pt>
                <c:pt idx="243">
                  <c:v>45575.447</c:v>
                </c:pt>
                <c:pt idx="244">
                  <c:v>52372.563</c:v>
                </c:pt>
                <c:pt idx="245">
                  <c:v>45607.69</c:v>
                </c:pt>
                <c:pt idx="246">
                  <c:v>47390.79399999999</c:v>
                </c:pt>
                <c:pt idx="247">
                  <c:v>48792.357</c:v>
                </c:pt>
                <c:pt idx="248">
                  <c:v>48007.331</c:v>
                </c:pt>
                <c:pt idx="249">
                  <c:v>35505.904</c:v>
                </c:pt>
                <c:pt idx="250">
                  <c:v>34898.479</c:v>
                </c:pt>
                <c:pt idx="251">
                  <c:v>34858.756</c:v>
                </c:pt>
                <c:pt idx="252">
                  <c:v>37858.236</c:v>
                </c:pt>
                <c:pt idx="253">
                  <c:v>42749.469</c:v>
                </c:pt>
                <c:pt idx="254">
                  <c:v>35714.031</c:v>
                </c:pt>
                <c:pt idx="255">
                  <c:v>29065.576</c:v>
                </c:pt>
                <c:pt idx="256">
                  <c:v>28712.365</c:v>
                </c:pt>
                <c:pt idx="257">
                  <c:v>31909.803</c:v>
                </c:pt>
                <c:pt idx="258">
                  <c:v>32102.733</c:v>
                </c:pt>
                <c:pt idx="259">
                  <c:v>31968.831</c:v>
                </c:pt>
                <c:pt idx="260">
                  <c:v>32179.326</c:v>
                </c:pt>
                <c:pt idx="261">
                  <c:v>30479.793</c:v>
                </c:pt>
                <c:pt idx="262">
                  <c:v>30268.063</c:v>
                </c:pt>
                <c:pt idx="263">
                  <c:v>33741.199</c:v>
                </c:pt>
                <c:pt idx="264">
                  <c:v>31709.501</c:v>
                </c:pt>
                <c:pt idx="265">
                  <c:v>31607.749</c:v>
                </c:pt>
                <c:pt idx="266">
                  <c:v>31520.215</c:v>
                </c:pt>
                <c:pt idx="267">
                  <c:v>31337.477</c:v>
                </c:pt>
                <c:pt idx="268">
                  <c:v>31293.027</c:v>
                </c:pt>
                <c:pt idx="269">
                  <c:v>30756.719</c:v>
                </c:pt>
                <c:pt idx="270">
                  <c:v>32746.764</c:v>
                </c:pt>
                <c:pt idx="271">
                  <c:v>34324.22</c:v>
                </c:pt>
                <c:pt idx="272">
                  <c:v>34260.065</c:v>
                </c:pt>
                <c:pt idx="273">
                  <c:v>33023.93</c:v>
                </c:pt>
                <c:pt idx="274">
                  <c:v>32457.006</c:v>
                </c:pt>
                <c:pt idx="275">
                  <c:v>30975.331</c:v>
                </c:pt>
                <c:pt idx="276">
                  <c:v>27940.065</c:v>
                </c:pt>
                <c:pt idx="277">
                  <c:v>28476.334</c:v>
                </c:pt>
                <c:pt idx="278">
                  <c:v>31596.388</c:v>
                </c:pt>
                <c:pt idx="279">
                  <c:v>31958.386</c:v>
                </c:pt>
                <c:pt idx="280">
                  <c:v>31983.841</c:v>
                </c:pt>
                <c:pt idx="281">
                  <c:v>31516.023</c:v>
                </c:pt>
                <c:pt idx="282">
                  <c:v>29961.246</c:v>
                </c:pt>
                <c:pt idx="283">
                  <c:v>28039.989</c:v>
                </c:pt>
                <c:pt idx="284">
                  <c:v>28245.459</c:v>
                </c:pt>
                <c:pt idx="285">
                  <c:v>31907.926</c:v>
                </c:pt>
                <c:pt idx="286">
                  <c:v>34059.601</c:v>
                </c:pt>
                <c:pt idx="287">
                  <c:v>34571.861</c:v>
                </c:pt>
                <c:pt idx="288">
                  <c:v>32175.85</c:v>
                </c:pt>
                <c:pt idx="289">
                  <c:v>30531.751</c:v>
                </c:pt>
                <c:pt idx="290">
                  <c:v>27668.238</c:v>
                </c:pt>
                <c:pt idx="291">
                  <c:v>29186.463</c:v>
                </c:pt>
                <c:pt idx="292">
                  <c:v>31987.992</c:v>
                </c:pt>
                <c:pt idx="293">
                  <c:v>31676.671</c:v>
                </c:pt>
                <c:pt idx="294">
                  <c:v>32388.713</c:v>
                </c:pt>
                <c:pt idx="295">
                  <c:v>32181.367</c:v>
                </c:pt>
                <c:pt idx="296">
                  <c:v>29838.433</c:v>
                </c:pt>
                <c:pt idx="297">
                  <c:v>27717.339</c:v>
                </c:pt>
                <c:pt idx="298">
                  <c:v>28615.1</c:v>
                </c:pt>
                <c:pt idx="299">
                  <c:v>31407.744</c:v>
                </c:pt>
                <c:pt idx="300">
                  <c:v>31901.58</c:v>
                </c:pt>
                <c:pt idx="301">
                  <c:v>31405.313</c:v>
                </c:pt>
                <c:pt idx="302">
                  <c:v>31648.186</c:v>
                </c:pt>
                <c:pt idx="303">
                  <c:v>31196.978</c:v>
                </c:pt>
                <c:pt idx="304">
                  <c:v>30283.158</c:v>
                </c:pt>
                <c:pt idx="305">
                  <c:v>31988.756</c:v>
                </c:pt>
                <c:pt idx="306">
                  <c:v>33490.795</c:v>
                </c:pt>
                <c:pt idx="307">
                  <c:v>32246.195</c:v>
                </c:pt>
                <c:pt idx="308">
                  <c:v>32496.363</c:v>
                </c:pt>
                <c:pt idx="309">
                  <c:v>33159.997</c:v>
                </c:pt>
                <c:pt idx="310">
                  <c:v>33258.645</c:v>
                </c:pt>
                <c:pt idx="311">
                  <c:v>30692.659</c:v>
                </c:pt>
                <c:pt idx="312">
                  <c:v>30531.794</c:v>
                </c:pt>
                <c:pt idx="313">
                  <c:v>32908.926</c:v>
                </c:pt>
                <c:pt idx="314">
                  <c:v>32639.091</c:v>
                </c:pt>
                <c:pt idx="315">
                  <c:v>32498.056</c:v>
                </c:pt>
                <c:pt idx="316">
                  <c:v>35613.49</c:v>
                </c:pt>
                <c:pt idx="317">
                  <c:v>35989.664</c:v>
                </c:pt>
                <c:pt idx="318">
                  <c:v>33396.373</c:v>
                </c:pt>
                <c:pt idx="319">
                  <c:v>33648.697</c:v>
                </c:pt>
                <c:pt idx="320">
                  <c:v>36056.698</c:v>
                </c:pt>
                <c:pt idx="321">
                  <c:v>41288.038</c:v>
                </c:pt>
                <c:pt idx="322">
                  <c:v>40338.054</c:v>
                </c:pt>
                <c:pt idx="323">
                  <c:v>37391.88</c:v>
                </c:pt>
                <c:pt idx="324">
                  <c:v>38783.996</c:v>
                </c:pt>
                <c:pt idx="325">
                  <c:v>34646.334</c:v>
                </c:pt>
                <c:pt idx="326">
                  <c:v>32287.582</c:v>
                </c:pt>
                <c:pt idx="327">
                  <c:v>33208.162</c:v>
                </c:pt>
                <c:pt idx="328">
                  <c:v>33669.635</c:v>
                </c:pt>
                <c:pt idx="329">
                  <c:v>38226.297</c:v>
                </c:pt>
                <c:pt idx="330">
                  <c:v>32015.828</c:v>
                </c:pt>
                <c:pt idx="331">
                  <c:v>35963.779</c:v>
                </c:pt>
                <c:pt idx="332">
                  <c:v>34705.488</c:v>
                </c:pt>
                <c:pt idx="333">
                  <c:v>32653.833</c:v>
                </c:pt>
                <c:pt idx="334">
                  <c:v>34337.442</c:v>
                </c:pt>
                <c:pt idx="335">
                  <c:v>25607.649</c:v>
                </c:pt>
              </c:numCache>
            </c:numRef>
          </c:val>
          <c:smooth val="0"/>
        </c:ser>
        <c:ser>
          <c:idx val="0"/>
          <c:order val="0"/>
          <c:tx>
            <c:v>2013</c:v>
          </c:tx>
          <c:spPr>
            <a:ln w="19050">
              <a:solidFill>
                <a:schemeClr val="tx1">
                  <a:lumMod val="65000"/>
                  <a:lumOff val="35000"/>
                </a:schemeClr>
              </a:solidFill>
            </a:ln>
          </c:spPr>
          <c:marker>
            <c:symbol val="none"/>
          </c:marker>
          <c:cat>
            <c:strRef>
              <c:f>'[2013-hourly-loads_PJM.xls]MIDATL'!$A$2:$A$366</c:f>
              <c:strCache>
                <c:ptCount val="365"/>
                <c:pt idx="0">
                  <c:v>1/1/2013</c:v>
                </c:pt>
                <c:pt idx="1">
                  <c:v>1/2/2013</c:v>
                </c:pt>
                <c:pt idx="2">
                  <c:v>1/3/2013</c:v>
                </c:pt>
                <c:pt idx="3">
                  <c:v>1/4/2013</c:v>
                </c:pt>
                <c:pt idx="4">
                  <c:v>1/5/2013</c:v>
                </c:pt>
                <c:pt idx="5">
                  <c:v>1/6/2013</c:v>
                </c:pt>
                <c:pt idx="6">
                  <c:v>1/7/2013</c:v>
                </c:pt>
                <c:pt idx="7">
                  <c:v>1/8/2013</c:v>
                </c:pt>
                <c:pt idx="8">
                  <c:v>1/9/2013</c:v>
                </c:pt>
                <c:pt idx="9">
                  <c:v>1/10/2013</c:v>
                </c:pt>
                <c:pt idx="10">
                  <c:v>1/11/2013</c:v>
                </c:pt>
                <c:pt idx="11">
                  <c:v>1/12/2013</c:v>
                </c:pt>
                <c:pt idx="12">
                  <c:v>1/13/2013</c:v>
                </c:pt>
                <c:pt idx="13">
                  <c:v>1/14/2013</c:v>
                </c:pt>
                <c:pt idx="14">
                  <c:v>1/15/2013</c:v>
                </c:pt>
                <c:pt idx="15">
                  <c:v>1/16/2013</c:v>
                </c:pt>
                <c:pt idx="16">
                  <c:v>1/17/2013</c:v>
                </c:pt>
                <c:pt idx="17">
                  <c:v>1/18/2013</c:v>
                </c:pt>
                <c:pt idx="18">
                  <c:v>1/19/2013</c:v>
                </c:pt>
                <c:pt idx="19">
                  <c:v>1/20/2013</c:v>
                </c:pt>
                <c:pt idx="20">
                  <c:v>1/21/2013</c:v>
                </c:pt>
                <c:pt idx="21">
                  <c:v>1/22/2013</c:v>
                </c:pt>
                <c:pt idx="22">
                  <c:v>1/23/2013</c:v>
                </c:pt>
                <c:pt idx="23">
                  <c:v>1/24/2013</c:v>
                </c:pt>
                <c:pt idx="24">
                  <c:v>1/25/2013</c:v>
                </c:pt>
                <c:pt idx="25">
                  <c:v>1/26/2013</c:v>
                </c:pt>
                <c:pt idx="26">
                  <c:v>1/27/2013</c:v>
                </c:pt>
                <c:pt idx="27">
                  <c:v>1/28/2013</c:v>
                </c:pt>
                <c:pt idx="28">
                  <c:v>1/29/2013</c:v>
                </c:pt>
                <c:pt idx="29">
                  <c:v>1/30/2013</c:v>
                </c:pt>
                <c:pt idx="30">
                  <c:v>1/31/2013</c:v>
                </c:pt>
                <c:pt idx="31">
                  <c:v>2/1/2013</c:v>
                </c:pt>
                <c:pt idx="32">
                  <c:v>2/2/2013</c:v>
                </c:pt>
                <c:pt idx="33">
                  <c:v>2/3/2013</c:v>
                </c:pt>
                <c:pt idx="34">
                  <c:v>2/4/2013</c:v>
                </c:pt>
                <c:pt idx="35">
                  <c:v>2/5/2013</c:v>
                </c:pt>
                <c:pt idx="36">
                  <c:v>2/6/2013</c:v>
                </c:pt>
                <c:pt idx="37">
                  <c:v>2/7/2013</c:v>
                </c:pt>
                <c:pt idx="38">
                  <c:v>2/8/2013</c:v>
                </c:pt>
                <c:pt idx="39">
                  <c:v>2/9/2013</c:v>
                </c:pt>
                <c:pt idx="40">
                  <c:v>2/10/2013</c:v>
                </c:pt>
                <c:pt idx="41">
                  <c:v>2/11/2013</c:v>
                </c:pt>
                <c:pt idx="42">
                  <c:v>2/12/2013</c:v>
                </c:pt>
                <c:pt idx="43">
                  <c:v>2/13/2013</c:v>
                </c:pt>
                <c:pt idx="44">
                  <c:v>2/14/2013</c:v>
                </c:pt>
                <c:pt idx="45">
                  <c:v>2/15/2013</c:v>
                </c:pt>
                <c:pt idx="46">
                  <c:v>2/16/2013</c:v>
                </c:pt>
                <c:pt idx="47">
                  <c:v>2/17/2013</c:v>
                </c:pt>
                <c:pt idx="48">
                  <c:v>2/18/2013</c:v>
                </c:pt>
                <c:pt idx="49">
                  <c:v>2/19/2013</c:v>
                </c:pt>
                <c:pt idx="50">
                  <c:v>2/20/2013</c:v>
                </c:pt>
                <c:pt idx="51">
                  <c:v>2/21/2013</c:v>
                </c:pt>
                <c:pt idx="52">
                  <c:v>2/22/2013</c:v>
                </c:pt>
                <c:pt idx="53">
                  <c:v>2/23/2013</c:v>
                </c:pt>
                <c:pt idx="54">
                  <c:v>2/24/2013</c:v>
                </c:pt>
                <c:pt idx="55">
                  <c:v>2/25/2013</c:v>
                </c:pt>
                <c:pt idx="56">
                  <c:v>2/26/2013</c:v>
                </c:pt>
                <c:pt idx="57">
                  <c:v>2/27/2013</c:v>
                </c:pt>
                <c:pt idx="58">
                  <c:v>2/28/2013</c:v>
                </c:pt>
                <c:pt idx="59">
                  <c:v>3/1/2013</c:v>
                </c:pt>
                <c:pt idx="60">
                  <c:v>3/2/2013</c:v>
                </c:pt>
                <c:pt idx="61">
                  <c:v>3/3/2013</c:v>
                </c:pt>
                <c:pt idx="62">
                  <c:v>3/4/2013</c:v>
                </c:pt>
                <c:pt idx="63">
                  <c:v>3/5/2013</c:v>
                </c:pt>
                <c:pt idx="64">
                  <c:v>3/6/2013</c:v>
                </c:pt>
                <c:pt idx="65">
                  <c:v>3/7/2013</c:v>
                </c:pt>
                <c:pt idx="66">
                  <c:v>3/8/2013</c:v>
                </c:pt>
                <c:pt idx="67">
                  <c:v>3/9/2013</c:v>
                </c:pt>
                <c:pt idx="68">
                  <c:v>3/10/2013</c:v>
                </c:pt>
                <c:pt idx="69">
                  <c:v>3/11/2013</c:v>
                </c:pt>
                <c:pt idx="70">
                  <c:v>3/12/2013</c:v>
                </c:pt>
                <c:pt idx="71">
                  <c:v>3/13/2013</c:v>
                </c:pt>
                <c:pt idx="72">
                  <c:v>3/14/2013</c:v>
                </c:pt>
                <c:pt idx="73">
                  <c:v>3/15/2013</c:v>
                </c:pt>
                <c:pt idx="74">
                  <c:v>3/16/2013</c:v>
                </c:pt>
                <c:pt idx="75">
                  <c:v>3/17/2013</c:v>
                </c:pt>
                <c:pt idx="76">
                  <c:v>3/18/2013</c:v>
                </c:pt>
                <c:pt idx="77">
                  <c:v>3/19/2013</c:v>
                </c:pt>
                <c:pt idx="78">
                  <c:v>3/20/2013</c:v>
                </c:pt>
                <c:pt idx="79">
                  <c:v>3/21/2013</c:v>
                </c:pt>
                <c:pt idx="80">
                  <c:v>3/22/2013</c:v>
                </c:pt>
                <c:pt idx="81">
                  <c:v>3/23/2013</c:v>
                </c:pt>
                <c:pt idx="82">
                  <c:v>3/24/2013</c:v>
                </c:pt>
                <c:pt idx="83">
                  <c:v>3/25/2013</c:v>
                </c:pt>
                <c:pt idx="84">
                  <c:v>3/26/2013</c:v>
                </c:pt>
                <c:pt idx="85">
                  <c:v>3/27/2013</c:v>
                </c:pt>
                <c:pt idx="86">
                  <c:v>3/28/2013</c:v>
                </c:pt>
                <c:pt idx="87">
                  <c:v>3/29/2013</c:v>
                </c:pt>
                <c:pt idx="88">
                  <c:v>3/30/2013</c:v>
                </c:pt>
                <c:pt idx="89">
                  <c:v>3/31/2013</c:v>
                </c:pt>
                <c:pt idx="90">
                  <c:v>4/1/2013</c:v>
                </c:pt>
                <c:pt idx="91">
                  <c:v>4/2/2013</c:v>
                </c:pt>
                <c:pt idx="92">
                  <c:v>4/3/2013</c:v>
                </c:pt>
                <c:pt idx="93">
                  <c:v>4/4/2013</c:v>
                </c:pt>
                <c:pt idx="94">
                  <c:v>4/5/2013</c:v>
                </c:pt>
                <c:pt idx="95">
                  <c:v>4/6/2013</c:v>
                </c:pt>
                <c:pt idx="96">
                  <c:v>4/7/2013</c:v>
                </c:pt>
                <c:pt idx="97">
                  <c:v>4/8/2013</c:v>
                </c:pt>
                <c:pt idx="98">
                  <c:v>4/9/2013</c:v>
                </c:pt>
                <c:pt idx="99">
                  <c:v>4/10/2013</c:v>
                </c:pt>
                <c:pt idx="100">
                  <c:v>4/11/2013</c:v>
                </c:pt>
                <c:pt idx="101">
                  <c:v>4/12/2013</c:v>
                </c:pt>
                <c:pt idx="102">
                  <c:v>4/13/2013</c:v>
                </c:pt>
                <c:pt idx="103">
                  <c:v>4/14/2013</c:v>
                </c:pt>
                <c:pt idx="104">
                  <c:v>4/15/2013</c:v>
                </c:pt>
                <c:pt idx="105">
                  <c:v>4/16/2013</c:v>
                </c:pt>
                <c:pt idx="106">
                  <c:v>4/17/2013</c:v>
                </c:pt>
                <c:pt idx="107">
                  <c:v>4/18/2013</c:v>
                </c:pt>
                <c:pt idx="108">
                  <c:v>4/19/2013</c:v>
                </c:pt>
                <c:pt idx="109">
                  <c:v>4/20/2013</c:v>
                </c:pt>
                <c:pt idx="110">
                  <c:v>4/21/2013</c:v>
                </c:pt>
                <c:pt idx="111">
                  <c:v>4/22/2013</c:v>
                </c:pt>
                <c:pt idx="112">
                  <c:v>4/23/2013</c:v>
                </c:pt>
                <c:pt idx="113">
                  <c:v>4/24/2013</c:v>
                </c:pt>
                <c:pt idx="114">
                  <c:v>4/25/2013</c:v>
                </c:pt>
                <c:pt idx="115">
                  <c:v>4/26/2013</c:v>
                </c:pt>
                <c:pt idx="116">
                  <c:v>4/27/2013</c:v>
                </c:pt>
                <c:pt idx="117">
                  <c:v>4/28/2013</c:v>
                </c:pt>
                <c:pt idx="118">
                  <c:v>4/29/2013</c:v>
                </c:pt>
                <c:pt idx="119">
                  <c:v>4/30/2013</c:v>
                </c:pt>
                <c:pt idx="120">
                  <c:v>5/1/2013</c:v>
                </c:pt>
                <c:pt idx="121">
                  <c:v>5/2/2013</c:v>
                </c:pt>
                <c:pt idx="122">
                  <c:v>5/3/2013</c:v>
                </c:pt>
                <c:pt idx="123">
                  <c:v>5/4/2013</c:v>
                </c:pt>
                <c:pt idx="124">
                  <c:v>5/5/2013</c:v>
                </c:pt>
                <c:pt idx="125">
                  <c:v>5/6/2013</c:v>
                </c:pt>
                <c:pt idx="126">
                  <c:v>5/7/2013</c:v>
                </c:pt>
                <c:pt idx="127">
                  <c:v>5/8/2013</c:v>
                </c:pt>
                <c:pt idx="128">
                  <c:v>5/9/2013</c:v>
                </c:pt>
                <c:pt idx="129">
                  <c:v>5/10/2013</c:v>
                </c:pt>
                <c:pt idx="130">
                  <c:v>5/11/2013</c:v>
                </c:pt>
                <c:pt idx="131">
                  <c:v>5/12/2013</c:v>
                </c:pt>
                <c:pt idx="132">
                  <c:v>5/13/2013</c:v>
                </c:pt>
                <c:pt idx="133">
                  <c:v>5/14/2013</c:v>
                </c:pt>
                <c:pt idx="134">
                  <c:v>5/15/2013</c:v>
                </c:pt>
                <c:pt idx="135">
                  <c:v>5/16/2013</c:v>
                </c:pt>
                <c:pt idx="136">
                  <c:v>5/17/2013</c:v>
                </c:pt>
                <c:pt idx="137">
                  <c:v>5/18/2013</c:v>
                </c:pt>
                <c:pt idx="138">
                  <c:v>5/19/2013</c:v>
                </c:pt>
                <c:pt idx="139">
                  <c:v>5/20/2013</c:v>
                </c:pt>
                <c:pt idx="140">
                  <c:v>5/21/2013</c:v>
                </c:pt>
                <c:pt idx="141">
                  <c:v>5/22/2013</c:v>
                </c:pt>
                <c:pt idx="142">
                  <c:v>5/23/2013</c:v>
                </c:pt>
                <c:pt idx="143">
                  <c:v>5/24/2013</c:v>
                </c:pt>
                <c:pt idx="144">
                  <c:v>5/25/2013</c:v>
                </c:pt>
                <c:pt idx="145">
                  <c:v>5/26/2013</c:v>
                </c:pt>
                <c:pt idx="146">
                  <c:v>5/27/2013</c:v>
                </c:pt>
                <c:pt idx="147">
                  <c:v>5/28/2013</c:v>
                </c:pt>
                <c:pt idx="148">
                  <c:v>5/29/2013</c:v>
                </c:pt>
                <c:pt idx="149">
                  <c:v>5/30/2013</c:v>
                </c:pt>
                <c:pt idx="150">
                  <c:v>5/31/2013</c:v>
                </c:pt>
                <c:pt idx="151">
                  <c:v>6/1/2013</c:v>
                </c:pt>
                <c:pt idx="152">
                  <c:v>6/2/2013</c:v>
                </c:pt>
                <c:pt idx="153">
                  <c:v>6/3/2013</c:v>
                </c:pt>
                <c:pt idx="154">
                  <c:v>6/4/2013</c:v>
                </c:pt>
                <c:pt idx="155">
                  <c:v>6/5/2013</c:v>
                </c:pt>
                <c:pt idx="156">
                  <c:v>6/6/2013</c:v>
                </c:pt>
                <c:pt idx="157">
                  <c:v>6/7/2013</c:v>
                </c:pt>
                <c:pt idx="158">
                  <c:v>6/8/2013</c:v>
                </c:pt>
                <c:pt idx="159">
                  <c:v>6/9/2013</c:v>
                </c:pt>
                <c:pt idx="160">
                  <c:v>6/10/2013</c:v>
                </c:pt>
                <c:pt idx="161">
                  <c:v>6/11/2013</c:v>
                </c:pt>
                <c:pt idx="162">
                  <c:v>6/12/2013</c:v>
                </c:pt>
                <c:pt idx="163">
                  <c:v>6/13/2013</c:v>
                </c:pt>
                <c:pt idx="164">
                  <c:v>6/14/2013</c:v>
                </c:pt>
                <c:pt idx="165">
                  <c:v>6/15/2013</c:v>
                </c:pt>
                <c:pt idx="166">
                  <c:v>6/16/2013</c:v>
                </c:pt>
                <c:pt idx="167">
                  <c:v>6/17/2013</c:v>
                </c:pt>
                <c:pt idx="168">
                  <c:v>6/18/2013</c:v>
                </c:pt>
                <c:pt idx="169">
                  <c:v>6/19/2013</c:v>
                </c:pt>
                <c:pt idx="170">
                  <c:v>6/20/2013</c:v>
                </c:pt>
                <c:pt idx="171">
                  <c:v>6/21/2013</c:v>
                </c:pt>
                <c:pt idx="172">
                  <c:v>6/22/2013</c:v>
                </c:pt>
                <c:pt idx="173">
                  <c:v>6/23/2013</c:v>
                </c:pt>
                <c:pt idx="174">
                  <c:v>6/24/2013</c:v>
                </c:pt>
                <c:pt idx="175">
                  <c:v>6/25/2013</c:v>
                </c:pt>
                <c:pt idx="176">
                  <c:v>6/26/2013</c:v>
                </c:pt>
                <c:pt idx="177">
                  <c:v>6/27/2013</c:v>
                </c:pt>
                <c:pt idx="178">
                  <c:v>6/28/2013</c:v>
                </c:pt>
                <c:pt idx="179">
                  <c:v>6/29/2013</c:v>
                </c:pt>
                <c:pt idx="180">
                  <c:v>6/30/2013</c:v>
                </c:pt>
                <c:pt idx="181">
                  <c:v>7/1/2013</c:v>
                </c:pt>
                <c:pt idx="182">
                  <c:v>7/2/2013</c:v>
                </c:pt>
                <c:pt idx="183">
                  <c:v>7/3/2013</c:v>
                </c:pt>
                <c:pt idx="184">
                  <c:v>7/4/2013</c:v>
                </c:pt>
                <c:pt idx="185">
                  <c:v>7/5/2013</c:v>
                </c:pt>
                <c:pt idx="186">
                  <c:v>7/6/2013</c:v>
                </c:pt>
                <c:pt idx="187">
                  <c:v>7/7/2013</c:v>
                </c:pt>
                <c:pt idx="188">
                  <c:v>7/8/2013</c:v>
                </c:pt>
                <c:pt idx="189">
                  <c:v>7/9/2013</c:v>
                </c:pt>
                <c:pt idx="190">
                  <c:v>7/10/2013</c:v>
                </c:pt>
                <c:pt idx="191">
                  <c:v>7/11/2013</c:v>
                </c:pt>
                <c:pt idx="192">
                  <c:v>7/12/2013</c:v>
                </c:pt>
                <c:pt idx="193">
                  <c:v>7/13/2013</c:v>
                </c:pt>
                <c:pt idx="194">
                  <c:v>7/14/2013</c:v>
                </c:pt>
                <c:pt idx="195">
                  <c:v>7/15/2013</c:v>
                </c:pt>
                <c:pt idx="196">
                  <c:v>7/16/2013</c:v>
                </c:pt>
                <c:pt idx="197">
                  <c:v>7/17/2013</c:v>
                </c:pt>
                <c:pt idx="198">
                  <c:v>7/18/2013</c:v>
                </c:pt>
                <c:pt idx="199">
                  <c:v>7/19/2013</c:v>
                </c:pt>
                <c:pt idx="200">
                  <c:v>7/20/2013</c:v>
                </c:pt>
                <c:pt idx="201">
                  <c:v>7/21/2013</c:v>
                </c:pt>
                <c:pt idx="202">
                  <c:v>7/22/2013</c:v>
                </c:pt>
                <c:pt idx="203">
                  <c:v>7/23/2013</c:v>
                </c:pt>
                <c:pt idx="204">
                  <c:v>7/24/2013</c:v>
                </c:pt>
                <c:pt idx="205">
                  <c:v>7/25/2013</c:v>
                </c:pt>
                <c:pt idx="206">
                  <c:v>7/26/2013</c:v>
                </c:pt>
                <c:pt idx="207">
                  <c:v>7/27/2013</c:v>
                </c:pt>
                <c:pt idx="208">
                  <c:v>7/28/2013</c:v>
                </c:pt>
                <c:pt idx="209">
                  <c:v>7/29/2013</c:v>
                </c:pt>
                <c:pt idx="210">
                  <c:v>7/30/2013</c:v>
                </c:pt>
                <c:pt idx="211">
                  <c:v>7/31/2013</c:v>
                </c:pt>
                <c:pt idx="212">
                  <c:v>8/1/2013</c:v>
                </c:pt>
                <c:pt idx="213">
                  <c:v>8/2/2013</c:v>
                </c:pt>
                <c:pt idx="214">
                  <c:v>8/3/2013</c:v>
                </c:pt>
                <c:pt idx="215">
                  <c:v>8/4/2013</c:v>
                </c:pt>
                <c:pt idx="216">
                  <c:v>8/5/2013</c:v>
                </c:pt>
                <c:pt idx="217">
                  <c:v>8/6/2013</c:v>
                </c:pt>
                <c:pt idx="218">
                  <c:v>8/7/2013</c:v>
                </c:pt>
                <c:pt idx="219">
                  <c:v>8/8/2013</c:v>
                </c:pt>
                <c:pt idx="220">
                  <c:v>8/9/2013</c:v>
                </c:pt>
                <c:pt idx="221">
                  <c:v>8/10/2013</c:v>
                </c:pt>
                <c:pt idx="222">
                  <c:v>8/11/2013</c:v>
                </c:pt>
                <c:pt idx="223">
                  <c:v>8/12/2013</c:v>
                </c:pt>
                <c:pt idx="224">
                  <c:v>8/13/2013</c:v>
                </c:pt>
                <c:pt idx="225">
                  <c:v>8/14/2013</c:v>
                </c:pt>
                <c:pt idx="226">
                  <c:v>8/15/2013</c:v>
                </c:pt>
                <c:pt idx="227">
                  <c:v>8/16/2013</c:v>
                </c:pt>
                <c:pt idx="228">
                  <c:v>8/17/2013</c:v>
                </c:pt>
                <c:pt idx="229">
                  <c:v>8/18/2013</c:v>
                </c:pt>
                <c:pt idx="230">
                  <c:v>8/19/2013</c:v>
                </c:pt>
                <c:pt idx="231">
                  <c:v>8/20/2013</c:v>
                </c:pt>
                <c:pt idx="232">
                  <c:v>8/21/2013</c:v>
                </c:pt>
                <c:pt idx="233">
                  <c:v>8/22/2013</c:v>
                </c:pt>
                <c:pt idx="234">
                  <c:v>8/23/2013</c:v>
                </c:pt>
                <c:pt idx="235">
                  <c:v>8/24/2013</c:v>
                </c:pt>
                <c:pt idx="236">
                  <c:v>8/25/2013</c:v>
                </c:pt>
                <c:pt idx="237">
                  <c:v>8/26/2013</c:v>
                </c:pt>
                <c:pt idx="238">
                  <c:v>8/27/2013</c:v>
                </c:pt>
                <c:pt idx="239">
                  <c:v>8/28/2013</c:v>
                </c:pt>
                <c:pt idx="240">
                  <c:v>8/29/2013</c:v>
                </c:pt>
                <c:pt idx="241">
                  <c:v>8/30/2013</c:v>
                </c:pt>
                <c:pt idx="242">
                  <c:v>8/31/2013</c:v>
                </c:pt>
                <c:pt idx="243">
                  <c:v>9/1/2013</c:v>
                </c:pt>
                <c:pt idx="244">
                  <c:v>9/2/2013</c:v>
                </c:pt>
                <c:pt idx="245">
                  <c:v>9/3/2013</c:v>
                </c:pt>
                <c:pt idx="246">
                  <c:v>9/4/2013</c:v>
                </c:pt>
                <c:pt idx="247">
                  <c:v>9/5/2013</c:v>
                </c:pt>
                <c:pt idx="248">
                  <c:v>9/6/2013</c:v>
                </c:pt>
                <c:pt idx="249">
                  <c:v>9/7/2013</c:v>
                </c:pt>
                <c:pt idx="250">
                  <c:v>9/8/2013</c:v>
                </c:pt>
                <c:pt idx="251">
                  <c:v>9/9/2013</c:v>
                </c:pt>
                <c:pt idx="252">
                  <c:v>9/10/2013</c:v>
                </c:pt>
                <c:pt idx="253">
                  <c:v>9/11/2013</c:v>
                </c:pt>
                <c:pt idx="254">
                  <c:v>9/12/2013</c:v>
                </c:pt>
                <c:pt idx="255">
                  <c:v>9/13/2013</c:v>
                </c:pt>
                <c:pt idx="256">
                  <c:v>9/14/2013</c:v>
                </c:pt>
                <c:pt idx="257">
                  <c:v>9/15/2013</c:v>
                </c:pt>
                <c:pt idx="258">
                  <c:v>9/16/2013</c:v>
                </c:pt>
                <c:pt idx="259">
                  <c:v>9/17/2013</c:v>
                </c:pt>
                <c:pt idx="260">
                  <c:v>9/18/2013</c:v>
                </c:pt>
                <c:pt idx="261">
                  <c:v>9/19/2013</c:v>
                </c:pt>
                <c:pt idx="262">
                  <c:v>9/20/2013</c:v>
                </c:pt>
                <c:pt idx="263">
                  <c:v>9/21/2013</c:v>
                </c:pt>
                <c:pt idx="264">
                  <c:v>9/22/2013</c:v>
                </c:pt>
                <c:pt idx="265">
                  <c:v>9/23/2013</c:v>
                </c:pt>
                <c:pt idx="266">
                  <c:v>9/24/2013</c:v>
                </c:pt>
                <c:pt idx="267">
                  <c:v>9/25/2013</c:v>
                </c:pt>
                <c:pt idx="268">
                  <c:v>9/26/2013</c:v>
                </c:pt>
                <c:pt idx="269">
                  <c:v>9/27/2013</c:v>
                </c:pt>
                <c:pt idx="270">
                  <c:v>9/28/2013</c:v>
                </c:pt>
                <c:pt idx="271">
                  <c:v>9/29/2013</c:v>
                </c:pt>
                <c:pt idx="272">
                  <c:v>9/30/2013</c:v>
                </c:pt>
                <c:pt idx="273">
                  <c:v>10/1/2013</c:v>
                </c:pt>
                <c:pt idx="274">
                  <c:v>10/2/2013</c:v>
                </c:pt>
                <c:pt idx="275">
                  <c:v>10/3/2013</c:v>
                </c:pt>
                <c:pt idx="276">
                  <c:v>10/4/2013</c:v>
                </c:pt>
                <c:pt idx="277">
                  <c:v>10/5/2013</c:v>
                </c:pt>
                <c:pt idx="278">
                  <c:v>10/6/2013</c:v>
                </c:pt>
                <c:pt idx="279">
                  <c:v>10/7/2013</c:v>
                </c:pt>
                <c:pt idx="280">
                  <c:v>10/8/2013</c:v>
                </c:pt>
                <c:pt idx="281">
                  <c:v>10/9/2013</c:v>
                </c:pt>
                <c:pt idx="282">
                  <c:v>10/10/2013</c:v>
                </c:pt>
                <c:pt idx="283">
                  <c:v>10/11/2013</c:v>
                </c:pt>
                <c:pt idx="284">
                  <c:v>10/12/2013</c:v>
                </c:pt>
                <c:pt idx="285">
                  <c:v>10/13/2013</c:v>
                </c:pt>
                <c:pt idx="286">
                  <c:v>10/14/2013</c:v>
                </c:pt>
                <c:pt idx="287">
                  <c:v>10/15/2013</c:v>
                </c:pt>
                <c:pt idx="288">
                  <c:v>10/16/2013</c:v>
                </c:pt>
                <c:pt idx="289">
                  <c:v>10/17/2013</c:v>
                </c:pt>
                <c:pt idx="290">
                  <c:v>10/18/2013</c:v>
                </c:pt>
                <c:pt idx="291">
                  <c:v>10/19/2013</c:v>
                </c:pt>
                <c:pt idx="292">
                  <c:v>10/20/2013</c:v>
                </c:pt>
                <c:pt idx="293">
                  <c:v>10/21/2013</c:v>
                </c:pt>
                <c:pt idx="294">
                  <c:v>10/22/2013</c:v>
                </c:pt>
                <c:pt idx="295">
                  <c:v>10/23/2013</c:v>
                </c:pt>
                <c:pt idx="296">
                  <c:v>10/24/2013</c:v>
                </c:pt>
                <c:pt idx="297">
                  <c:v>10/25/2013</c:v>
                </c:pt>
                <c:pt idx="298">
                  <c:v>10/26/2013</c:v>
                </c:pt>
                <c:pt idx="299">
                  <c:v>10/27/2013</c:v>
                </c:pt>
                <c:pt idx="300">
                  <c:v>10/28/2013</c:v>
                </c:pt>
                <c:pt idx="301">
                  <c:v>10/29/2013</c:v>
                </c:pt>
                <c:pt idx="302">
                  <c:v>10/30/2013</c:v>
                </c:pt>
                <c:pt idx="303">
                  <c:v>10/31/2013</c:v>
                </c:pt>
                <c:pt idx="304">
                  <c:v>11/1/2013</c:v>
                </c:pt>
                <c:pt idx="305">
                  <c:v>11/2/2013</c:v>
                </c:pt>
                <c:pt idx="306">
                  <c:v>11/3/2013</c:v>
                </c:pt>
                <c:pt idx="307">
                  <c:v>11/4/2013</c:v>
                </c:pt>
                <c:pt idx="308">
                  <c:v>11/5/2013</c:v>
                </c:pt>
                <c:pt idx="309">
                  <c:v>11/6/2013</c:v>
                </c:pt>
                <c:pt idx="310">
                  <c:v>11/7/2013</c:v>
                </c:pt>
                <c:pt idx="311">
                  <c:v>11/8/2013</c:v>
                </c:pt>
                <c:pt idx="312">
                  <c:v>11/9/2013</c:v>
                </c:pt>
                <c:pt idx="313">
                  <c:v>11/10/2013</c:v>
                </c:pt>
                <c:pt idx="314">
                  <c:v>11/11/2013</c:v>
                </c:pt>
                <c:pt idx="315">
                  <c:v>11/12/2013</c:v>
                </c:pt>
                <c:pt idx="316">
                  <c:v>11/13/2013</c:v>
                </c:pt>
                <c:pt idx="317">
                  <c:v>11/14/2013</c:v>
                </c:pt>
                <c:pt idx="318">
                  <c:v>11/15/2013</c:v>
                </c:pt>
                <c:pt idx="319">
                  <c:v>11/16/2013</c:v>
                </c:pt>
                <c:pt idx="320">
                  <c:v>11/17/2013</c:v>
                </c:pt>
                <c:pt idx="321">
                  <c:v>11/18/2013</c:v>
                </c:pt>
                <c:pt idx="322">
                  <c:v>11/19/2013</c:v>
                </c:pt>
                <c:pt idx="323">
                  <c:v>11/20/2013</c:v>
                </c:pt>
                <c:pt idx="324">
                  <c:v>11/21/2013</c:v>
                </c:pt>
                <c:pt idx="325">
                  <c:v>11/22/2013</c:v>
                </c:pt>
                <c:pt idx="326">
                  <c:v>11/23/2013</c:v>
                </c:pt>
                <c:pt idx="327">
                  <c:v>11/24/2013</c:v>
                </c:pt>
                <c:pt idx="328">
                  <c:v>11/25/2013</c:v>
                </c:pt>
                <c:pt idx="329">
                  <c:v>11/26/2013</c:v>
                </c:pt>
                <c:pt idx="330">
                  <c:v>11/27/2013</c:v>
                </c:pt>
                <c:pt idx="331">
                  <c:v>11/28/2013</c:v>
                </c:pt>
                <c:pt idx="332">
                  <c:v>11/29/2013</c:v>
                </c:pt>
                <c:pt idx="333">
                  <c:v>11/30/2013</c:v>
                </c:pt>
                <c:pt idx="334">
                  <c:v>12/1/2013</c:v>
                </c:pt>
                <c:pt idx="335">
                  <c:v>12/2/2013</c:v>
                </c:pt>
                <c:pt idx="336">
                  <c:v>12/3/2013</c:v>
                </c:pt>
                <c:pt idx="337">
                  <c:v>12/4/2013</c:v>
                </c:pt>
                <c:pt idx="338">
                  <c:v>12/5/2013</c:v>
                </c:pt>
                <c:pt idx="339">
                  <c:v>12/6/2013</c:v>
                </c:pt>
                <c:pt idx="340">
                  <c:v>12/7/2013</c:v>
                </c:pt>
                <c:pt idx="341">
                  <c:v>12/8/2013</c:v>
                </c:pt>
                <c:pt idx="342">
                  <c:v>12/9/2013</c:v>
                </c:pt>
                <c:pt idx="343">
                  <c:v>12/10/2013</c:v>
                </c:pt>
                <c:pt idx="344">
                  <c:v>12/11/2013</c:v>
                </c:pt>
                <c:pt idx="345">
                  <c:v>12/12/2013</c:v>
                </c:pt>
                <c:pt idx="346">
                  <c:v>12/13/2013</c:v>
                </c:pt>
                <c:pt idx="347">
                  <c:v>12/14/2013</c:v>
                </c:pt>
                <c:pt idx="348">
                  <c:v>12/15/2013</c:v>
                </c:pt>
                <c:pt idx="349">
                  <c:v>12/16/2013</c:v>
                </c:pt>
                <c:pt idx="350">
                  <c:v>12/17/2013</c:v>
                </c:pt>
                <c:pt idx="351">
                  <c:v>12/18/2013</c:v>
                </c:pt>
                <c:pt idx="352">
                  <c:v>12/19/2013</c:v>
                </c:pt>
                <c:pt idx="353">
                  <c:v>12/20/2013</c:v>
                </c:pt>
                <c:pt idx="354">
                  <c:v>12/21/2013</c:v>
                </c:pt>
                <c:pt idx="355">
                  <c:v>12/22/2013</c:v>
                </c:pt>
                <c:pt idx="356">
                  <c:v>12/23/2013</c:v>
                </c:pt>
                <c:pt idx="357">
                  <c:v>12/24/2013</c:v>
                </c:pt>
                <c:pt idx="358">
                  <c:v>12/25/2013</c:v>
                </c:pt>
                <c:pt idx="359">
                  <c:v>12/26/2013</c:v>
                </c:pt>
                <c:pt idx="360">
                  <c:v>12/27/2013</c:v>
                </c:pt>
                <c:pt idx="361">
                  <c:v>12/28/2013</c:v>
                </c:pt>
                <c:pt idx="362">
                  <c:v>12/29/2013</c:v>
                </c:pt>
                <c:pt idx="363">
                  <c:v>12/30/2013</c:v>
                </c:pt>
                <c:pt idx="364">
                  <c:v>12/31/2013</c:v>
                </c:pt>
              </c:strCache>
            </c:strRef>
          </c:cat>
          <c:val>
            <c:numRef>
              <c:f>'[2013-hourly-loads_PJM.xls]MIDATL'!$AE$2:$AE$366</c:f>
              <c:numCache>
                <c:formatCode>General</c:formatCode>
                <c:ptCount val="365"/>
                <c:pt idx="0">
                  <c:v>35892.865</c:v>
                </c:pt>
                <c:pt idx="1">
                  <c:v>41197.79599999999</c:v>
                </c:pt>
                <c:pt idx="2">
                  <c:v>41137.895</c:v>
                </c:pt>
                <c:pt idx="3">
                  <c:v>39046.364</c:v>
                </c:pt>
                <c:pt idx="4">
                  <c:v>35903.92</c:v>
                </c:pt>
                <c:pt idx="5">
                  <c:v>34620.5</c:v>
                </c:pt>
                <c:pt idx="6">
                  <c:v>38054.459</c:v>
                </c:pt>
                <c:pt idx="7">
                  <c:v>37822.336</c:v>
                </c:pt>
                <c:pt idx="8">
                  <c:v>37413.498</c:v>
                </c:pt>
                <c:pt idx="9">
                  <c:v>36472.135</c:v>
                </c:pt>
                <c:pt idx="10">
                  <c:v>36528.636</c:v>
                </c:pt>
                <c:pt idx="11">
                  <c:v>32004.197</c:v>
                </c:pt>
                <c:pt idx="12">
                  <c:v>32645.188</c:v>
                </c:pt>
                <c:pt idx="13">
                  <c:v>35178.101</c:v>
                </c:pt>
                <c:pt idx="14">
                  <c:v>37847.321</c:v>
                </c:pt>
                <c:pt idx="15">
                  <c:v>38811.977</c:v>
                </c:pt>
                <c:pt idx="16">
                  <c:v>37964.328</c:v>
                </c:pt>
                <c:pt idx="17">
                  <c:v>39064.61</c:v>
                </c:pt>
                <c:pt idx="18">
                  <c:v>33377.573</c:v>
                </c:pt>
                <c:pt idx="19">
                  <c:v>33523.098</c:v>
                </c:pt>
                <c:pt idx="20">
                  <c:v>39344.608</c:v>
                </c:pt>
                <c:pt idx="21">
                  <c:v>45528.58</c:v>
                </c:pt>
                <c:pt idx="22">
                  <c:v>45381.23</c:v>
                </c:pt>
                <c:pt idx="23">
                  <c:v>44986.427</c:v>
                </c:pt>
                <c:pt idx="24">
                  <c:v>44522.554</c:v>
                </c:pt>
                <c:pt idx="25">
                  <c:v>39659.678</c:v>
                </c:pt>
                <c:pt idx="26">
                  <c:v>38551.598</c:v>
                </c:pt>
                <c:pt idx="27">
                  <c:v>40596.893</c:v>
                </c:pt>
                <c:pt idx="28">
                  <c:v>35845.139</c:v>
                </c:pt>
                <c:pt idx="29">
                  <c:v>34577.619</c:v>
                </c:pt>
                <c:pt idx="30">
                  <c:v>38508.028</c:v>
                </c:pt>
                <c:pt idx="31">
                  <c:v>41804.565</c:v>
                </c:pt>
                <c:pt idx="32">
                  <c:v>39349.387</c:v>
                </c:pt>
                <c:pt idx="33">
                  <c:v>37593.843</c:v>
                </c:pt>
                <c:pt idx="34">
                  <c:v>41484.019</c:v>
                </c:pt>
                <c:pt idx="35">
                  <c:v>40246.255</c:v>
                </c:pt>
                <c:pt idx="36">
                  <c:v>39146.117</c:v>
                </c:pt>
                <c:pt idx="37">
                  <c:v>39957.737</c:v>
                </c:pt>
                <c:pt idx="38">
                  <c:v>38847.152</c:v>
                </c:pt>
                <c:pt idx="39">
                  <c:v>37318.488</c:v>
                </c:pt>
                <c:pt idx="40">
                  <c:v>36259.009</c:v>
                </c:pt>
                <c:pt idx="41">
                  <c:v>37176.917</c:v>
                </c:pt>
                <c:pt idx="42">
                  <c:v>36551.719</c:v>
                </c:pt>
                <c:pt idx="43">
                  <c:v>37730.882</c:v>
                </c:pt>
                <c:pt idx="44">
                  <c:v>36617.881</c:v>
                </c:pt>
                <c:pt idx="45">
                  <c:v>35494.588</c:v>
                </c:pt>
                <c:pt idx="46">
                  <c:v>35390.485</c:v>
                </c:pt>
                <c:pt idx="47">
                  <c:v>39175.402</c:v>
                </c:pt>
                <c:pt idx="48">
                  <c:v>39095.44</c:v>
                </c:pt>
                <c:pt idx="49">
                  <c:v>38278.063</c:v>
                </c:pt>
                <c:pt idx="50">
                  <c:v>41549.428</c:v>
                </c:pt>
                <c:pt idx="51">
                  <c:v>40184.666</c:v>
                </c:pt>
                <c:pt idx="52">
                  <c:v>38862.405</c:v>
                </c:pt>
                <c:pt idx="53">
                  <c:v>34105.502</c:v>
                </c:pt>
                <c:pt idx="54">
                  <c:v>35224.97</c:v>
                </c:pt>
                <c:pt idx="55">
                  <c:v>36953.371</c:v>
                </c:pt>
                <c:pt idx="56">
                  <c:v>38784.394</c:v>
                </c:pt>
                <c:pt idx="57">
                  <c:v>35691.911</c:v>
                </c:pt>
                <c:pt idx="58">
                  <c:v>36527.824</c:v>
                </c:pt>
                <c:pt idx="59">
                  <c:v>36283.634</c:v>
                </c:pt>
                <c:pt idx="60">
                  <c:v>34862.203</c:v>
                </c:pt>
                <c:pt idx="61">
                  <c:v>36358.687</c:v>
                </c:pt>
                <c:pt idx="62">
                  <c:v>38528.901</c:v>
                </c:pt>
                <c:pt idx="63">
                  <c:v>36855.975</c:v>
                </c:pt>
                <c:pt idx="64">
                  <c:v>39228.715</c:v>
                </c:pt>
                <c:pt idx="65">
                  <c:v>36768.357</c:v>
                </c:pt>
                <c:pt idx="66">
                  <c:v>36459.504</c:v>
                </c:pt>
                <c:pt idx="67">
                  <c:v>30824.114</c:v>
                </c:pt>
                <c:pt idx="68">
                  <c:v>31222.544</c:v>
                </c:pt>
                <c:pt idx="69">
                  <c:v>33196.475</c:v>
                </c:pt>
                <c:pt idx="70">
                  <c:v>33442.662</c:v>
                </c:pt>
                <c:pt idx="71">
                  <c:v>35041.542</c:v>
                </c:pt>
                <c:pt idx="72">
                  <c:v>36888.816</c:v>
                </c:pt>
                <c:pt idx="73">
                  <c:v>36860.814</c:v>
                </c:pt>
                <c:pt idx="74">
                  <c:v>32836.795</c:v>
                </c:pt>
                <c:pt idx="75">
                  <c:v>34134.416</c:v>
                </c:pt>
                <c:pt idx="76">
                  <c:v>38545.737</c:v>
                </c:pt>
                <c:pt idx="77">
                  <c:v>35956.924</c:v>
                </c:pt>
                <c:pt idx="78">
                  <c:v>35959.259</c:v>
                </c:pt>
                <c:pt idx="79">
                  <c:v>37714.758</c:v>
                </c:pt>
                <c:pt idx="80">
                  <c:v>37661.75</c:v>
                </c:pt>
                <c:pt idx="81">
                  <c:v>31945.57</c:v>
                </c:pt>
                <c:pt idx="82">
                  <c:v>32889.59</c:v>
                </c:pt>
                <c:pt idx="83">
                  <c:v>36870.659</c:v>
                </c:pt>
                <c:pt idx="84">
                  <c:v>35557.268</c:v>
                </c:pt>
                <c:pt idx="85">
                  <c:v>34372.925</c:v>
                </c:pt>
                <c:pt idx="86">
                  <c:v>33913.356</c:v>
                </c:pt>
                <c:pt idx="87">
                  <c:v>30983.144</c:v>
                </c:pt>
                <c:pt idx="88">
                  <c:v>28901.232</c:v>
                </c:pt>
                <c:pt idx="89">
                  <c:v>29062.435</c:v>
                </c:pt>
                <c:pt idx="90">
                  <c:v>33061.286</c:v>
                </c:pt>
                <c:pt idx="91">
                  <c:v>34977.314</c:v>
                </c:pt>
                <c:pt idx="92">
                  <c:v>35360.583</c:v>
                </c:pt>
                <c:pt idx="93">
                  <c:v>35961.076</c:v>
                </c:pt>
                <c:pt idx="94">
                  <c:v>33070.84</c:v>
                </c:pt>
                <c:pt idx="95">
                  <c:v>29337.277</c:v>
                </c:pt>
                <c:pt idx="96">
                  <c:v>29085.361</c:v>
                </c:pt>
                <c:pt idx="97">
                  <c:v>31354.447</c:v>
                </c:pt>
                <c:pt idx="98">
                  <c:v>33336.234</c:v>
                </c:pt>
                <c:pt idx="99">
                  <c:v>34807.015</c:v>
                </c:pt>
                <c:pt idx="100">
                  <c:v>32696.615</c:v>
                </c:pt>
                <c:pt idx="101">
                  <c:v>31594.903</c:v>
                </c:pt>
                <c:pt idx="102">
                  <c:v>27840.459</c:v>
                </c:pt>
                <c:pt idx="103">
                  <c:v>28908.202</c:v>
                </c:pt>
                <c:pt idx="104">
                  <c:v>31165.319</c:v>
                </c:pt>
                <c:pt idx="105">
                  <c:v>31473.604</c:v>
                </c:pt>
                <c:pt idx="106">
                  <c:v>31205.925</c:v>
                </c:pt>
                <c:pt idx="107">
                  <c:v>31336.631</c:v>
                </c:pt>
                <c:pt idx="108">
                  <c:v>31234.942</c:v>
                </c:pt>
                <c:pt idx="109">
                  <c:v>27697.316</c:v>
                </c:pt>
                <c:pt idx="110">
                  <c:v>29146.437</c:v>
                </c:pt>
                <c:pt idx="111">
                  <c:v>31837.93</c:v>
                </c:pt>
                <c:pt idx="112">
                  <c:v>31572.297</c:v>
                </c:pt>
                <c:pt idx="113">
                  <c:v>31217.882</c:v>
                </c:pt>
                <c:pt idx="114">
                  <c:v>30519.434</c:v>
                </c:pt>
                <c:pt idx="115">
                  <c:v>29275.769</c:v>
                </c:pt>
                <c:pt idx="116">
                  <c:v>27115.668</c:v>
                </c:pt>
                <c:pt idx="117">
                  <c:v>27985.93</c:v>
                </c:pt>
                <c:pt idx="118">
                  <c:v>31150.581</c:v>
                </c:pt>
                <c:pt idx="119">
                  <c:v>30515.251</c:v>
                </c:pt>
                <c:pt idx="120">
                  <c:v>30185.06</c:v>
                </c:pt>
                <c:pt idx="121">
                  <c:v>30444.97</c:v>
                </c:pt>
                <c:pt idx="122">
                  <c:v>28862.141</c:v>
                </c:pt>
                <c:pt idx="123">
                  <c:v>26766.575</c:v>
                </c:pt>
                <c:pt idx="124">
                  <c:v>27578.522</c:v>
                </c:pt>
                <c:pt idx="125">
                  <c:v>30647.264</c:v>
                </c:pt>
                <c:pt idx="126">
                  <c:v>31100.785</c:v>
                </c:pt>
                <c:pt idx="127">
                  <c:v>30773.277</c:v>
                </c:pt>
                <c:pt idx="128">
                  <c:v>31026.159</c:v>
                </c:pt>
                <c:pt idx="129">
                  <c:v>32779.282</c:v>
                </c:pt>
                <c:pt idx="130">
                  <c:v>29162.211</c:v>
                </c:pt>
                <c:pt idx="131">
                  <c:v>27001.209</c:v>
                </c:pt>
                <c:pt idx="132">
                  <c:v>30390.039</c:v>
                </c:pt>
                <c:pt idx="133">
                  <c:v>30259.688</c:v>
                </c:pt>
                <c:pt idx="134">
                  <c:v>31647.546</c:v>
                </c:pt>
                <c:pt idx="135">
                  <c:v>34087.788</c:v>
                </c:pt>
                <c:pt idx="136">
                  <c:v>32507.444</c:v>
                </c:pt>
                <c:pt idx="137">
                  <c:v>27542.391</c:v>
                </c:pt>
                <c:pt idx="138">
                  <c:v>28845.23</c:v>
                </c:pt>
                <c:pt idx="139">
                  <c:v>35296.579</c:v>
                </c:pt>
                <c:pt idx="140">
                  <c:v>41318.343</c:v>
                </c:pt>
                <c:pt idx="141">
                  <c:v>43649.811</c:v>
                </c:pt>
                <c:pt idx="142">
                  <c:v>38521.162</c:v>
                </c:pt>
                <c:pt idx="143">
                  <c:v>31398.823</c:v>
                </c:pt>
                <c:pt idx="144">
                  <c:v>26532.708</c:v>
                </c:pt>
                <c:pt idx="145">
                  <c:v>25838.795</c:v>
                </c:pt>
                <c:pt idx="146">
                  <c:v>27887.9</c:v>
                </c:pt>
                <c:pt idx="147">
                  <c:v>32266.153</c:v>
                </c:pt>
                <c:pt idx="148">
                  <c:v>41451.871</c:v>
                </c:pt>
                <c:pt idx="149">
                  <c:v>48169.992</c:v>
                </c:pt>
                <c:pt idx="150">
                  <c:v>49581.623</c:v>
                </c:pt>
                <c:pt idx="151">
                  <c:v>46062.799</c:v>
                </c:pt>
                <c:pt idx="152">
                  <c:v>42446.314</c:v>
                </c:pt>
                <c:pt idx="153">
                  <c:v>40404.395</c:v>
                </c:pt>
                <c:pt idx="154">
                  <c:v>35487.536</c:v>
                </c:pt>
                <c:pt idx="155">
                  <c:v>35824.578</c:v>
                </c:pt>
                <c:pt idx="156">
                  <c:v>33579.683</c:v>
                </c:pt>
                <c:pt idx="157">
                  <c:v>33655.531</c:v>
                </c:pt>
                <c:pt idx="158">
                  <c:v>32105.591</c:v>
                </c:pt>
                <c:pt idx="159">
                  <c:v>35615.028</c:v>
                </c:pt>
                <c:pt idx="160">
                  <c:v>36926.403</c:v>
                </c:pt>
                <c:pt idx="161">
                  <c:v>40865.561</c:v>
                </c:pt>
                <c:pt idx="162">
                  <c:v>42068.211</c:v>
                </c:pt>
                <c:pt idx="163">
                  <c:v>39132.656</c:v>
                </c:pt>
                <c:pt idx="164">
                  <c:v>33917.356</c:v>
                </c:pt>
                <c:pt idx="165">
                  <c:v>34140.191</c:v>
                </c:pt>
                <c:pt idx="166">
                  <c:v>34483.195</c:v>
                </c:pt>
                <c:pt idx="167">
                  <c:v>45202.081</c:v>
                </c:pt>
                <c:pt idx="168">
                  <c:v>39817.077</c:v>
                </c:pt>
                <c:pt idx="169">
                  <c:v>37308.135</c:v>
                </c:pt>
                <c:pt idx="170">
                  <c:v>39027.155</c:v>
                </c:pt>
                <c:pt idx="171">
                  <c:v>40355.895</c:v>
                </c:pt>
                <c:pt idx="172">
                  <c:v>40244.972</c:v>
                </c:pt>
                <c:pt idx="173">
                  <c:v>41854.553</c:v>
                </c:pt>
                <c:pt idx="174">
                  <c:v>51738.793</c:v>
                </c:pt>
                <c:pt idx="175">
                  <c:v>51856.109</c:v>
                </c:pt>
                <c:pt idx="176">
                  <c:v>49983.987</c:v>
                </c:pt>
                <c:pt idx="177">
                  <c:v>48640.173</c:v>
                </c:pt>
                <c:pt idx="178">
                  <c:v>47071.195</c:v>
                </c:pt>
                <c:pt idx="179">
                  <c:v>42840.374</c:v>
                </c:pt>
                <c:pt idx="180">
                  <c:v>40033.233</c:v>
                </c:pt>
                <c:pt idx="181">
                  <c:v>42134.746</c:v>
                </c:pt>
                <c:pt idx="182">
                  <c:v>45419.963</c:v>
                </c:pt>
                <c:pt idx="183">
                  <c:v>47225.419</c:v>
                </c:pt>
                <c:pt idx="184">
                  <c:v>46307.559</c:v>
                </c:pt>
                <c:pt idx="185">
                  <c:v>51608.335</c:v>
                </c:pt>
                <c:pt idx="186">
                  <c:v>50729.585</c:v>
                </c:pt>
                <c:pt idx="187">
                  <c:v>50897.445</c:v>
                </c:pt>
                <c:pt idx="188">
                  <c:v>49667.749</c:v>
                </c:pt>
                <c:pt idx="189">
                  <c:v>48521.671</c:v>
                </c:pt>
                <c:pt idx="190">
                  <c:v>50945.451</c:v>
                </c:pt>
                <c:pt idx="191">
                  <c:v>47522.473</c:v>
                </c:pt>
                <c:pt idx="192">
                  <c:v>38596.556</c:v>
                </c:pt>
                <c:pt idx="193">
                  <c:v>41964.019</c:v>
                </c:pt>
                <c:pt idx="194">
                  <c:v>48732.073</c:v>
                </c:pt>
                <c:pt idx="195">
                  <c:v>56836.825</c:v>
                </c:pt>
                <c:pt idx="196">
                  <c:v>56067.488</c:v>
                </c:pt>
                <c:pt idx="197">
                  <c:v>57198.413</c:v>
                </c:pt>
                <c:pt idx="198">
                  <c:v>58685.328</c:v>
                </c:pt>
                <c:pt idx="199">
                  <c:v>59118.97</c:v>
                </c:pt>
                <c:pt idx="200">
                  <c:v>52240.885</c:v>
                </c:pt>
                <c:pt idx="201">
                  <c:v>46870.952</c:v>
                </c:pt>
                <c:pt idx="202">
                  <c:v>50384.09</c:v>
                </c:pt>
                <c:pt idx="203">
                  <c:v>50476.685</c:v>
                </c:pt>
                <c:pt idx="204">
                  <c:v>45087.643</c:v>
                </c:pt>
                <c:pt idx="205">
                  <c:v>35840.241</c:v>
                </c:pt>
                <c:pt idx="206">
                  <c:v>41466.462</c:v>
                </c:pt>
                <c:pt idx="207">
                  <c:v>40144.097</c:v>
                </c:pt>
                <c:pt idx="208">
                  <c:v>38831.551</c:v>
                </c:pt>
                <c:pt idx="209">
                  <c:v>43632.421</c:v>
                </c:pt>
                <c:pt idx="210">
                  <c:v>41602.289</c:v>
                </c:pt>
                <c:pt idx="211">
                  <c:v>41505.477</c:v>
                </c:pt>
                <c:pt idx="212">
                  <c:v>38044.048</c:v>
                </c:pt>
                <c:pt idx="213">
                  <c:v>43432.595</c:v>
                </c:pt>
                <c:pt idx="214">
                  <c:v>33877.87</c:v>
                </c:pt>
                <c:pt idx="215">
                  <c:v>35117.075</c:v>
                </c:pt>
                <c:pt idx="216">
                  <c:v>37966.363</c:v>
                </c:pt>
                <c:pt idx="217">
                  <c:v>36407.254</c:v>
                </c:pt>
                <c:pt idx="218">
                  <c:v>38843.484</c:v>
                </c:pt>
                <c:pt idx="219">
                  <c:v>45415.284</c:v>
                </c:pt>
                <c:pt idx="220">
                  <c:v>47294.133</c:v>
                </c:pt>
                <c:pt idx="221">
                  <c:v>40328.503</c:v>
                </c:pt>
                <c:pt idx="222">
                  <c:v>39752.534</c:v>
                </c:pt>
                <c:pt idx="223">
                  <c:v>46043.658</c:v>
                </c:pt>
                <c:pt idx="224">
                  <c:v>44023.27</c:v>
                </c:pt>
                <c:pt idx="225">
                  <c:v>35188.298</c:v>
                </c:pt>
                <c:pt idx="226">
                  <c:v>35972.252</c:v>
                </c:pt>
                <c:pt idx="227">
                  <c:v>36226.24</c:v>
                </c:pt>
                <c:pt idx="228">
                  <c:v>33849.273</c:v>
                </c:pt>
                <c:pt idx="229">
                  <c:v>31812.337</c:v>
                </c:pt>
                <c:pt idx="230">
                  <c:v>36712.279</c:v>
                </c:pt>
                <c:pt idx="231">
                  <c:v>45814.698</c:v>
                </c:pt>
                <c:pt idx="232">
                  <c:v>48463.131</c:v>
                </c:pt>
                <c:pt idx="233">
                  <c:v>44664.88</c:v>
                </c:pt>
                <c:pt idx="234">
                  <c:v>38738.284</c:v>
                </c:pt>
                <c:pt idx="235">
                  <c:v>35155.215</c:v>
                </c:pt>
                <c:pt idx="236">
                  <c:v>35713.8</c:v>
                </c:pt>
                <c:pt idx="237">
                  <c:v>42957.301</c:v>
                </c:pt>
                <c:pt idx="238">
                  <c:v>49056.547</c:v>
                </c:pt>
                <c:pt idx="239">
                  <c:v>41702.099</c:v>
                </c:pt>
                <c:pt idx="240">
                  <c:v>43803.587</c:v>
                </c:pt>
                <c:pt idx="241">
                  <c:v>45389.968</c:v>
                </c:pt>
                <c:pt idx="242">
                  <c:v>44101.857</c:v>
                </c:pt>
                <c:pt idx="243">
                  <c:v>44119.594</c:v>
                </c:pt>
                <c:pt idx="244">
                  <c:v>42975.611</c:v>
                </c:pt>
                <c:pt idx="245">
                  <c:v>44117.331</c:v>
                </c:pt>
                <c:pt idx="246">
                  <c:v>40995.284</c:v>
                </c:pt>
                <c:pt idx="247">
                  <c:v>38596.918</c:v>
                </c:pt>
                <c:pt idx="248">
                  <c:v>33390.89</c:v>
                </c:pt>
                <c:pt idx="249">
                  <c:v>31341.024</c:v>
                </c:pt>
                <c:pt idx="250">
                  <c:v>36070.205</c:v>
                </c:pt>
                <c:pt idx="251">
                  <c:v>35189.243</c:v>
                </c:pt>
                <c:pt idx="252">
                  <c:v>48929.267</c:v>
                </c:pt>
                <c:pt idx="253">
                  <c:v>52612.923</c:v>
                </c:pt>
                <c:pt idx="254">
                  <c:v>47198.743</c:v>
                </c:pt>
                <c:pt idx="255">
                  <c:v>36218.837</c:v>
                </c:pt>
                <c:pt idx="256">
                  <c:v>27970.658</c:v>
                </c:pt>
                <c:pt idx="257">
                  <c:v>29801.499</c:v>
                </c:pt>
                <c:pt idx="258">
                  <c:v>32239.565</c:v>
                </c:pt>
                <c:pt idx="259">
                  <c:v>30945.969</c:v>
                </c:pt>
                <c:pt idx="260">
                  <c:v>31397.767</c:v>
                </c:pt>
                <c:pt idx="261">
                  <c:v>32805.774</c:v>
                </c:pt>
                <c:pt idx="262">
                  <c:v>33987.054</c:v>
                </c:pt>
                <c:pt idx="263">
                  <c:v>31065.436</c:v>
                </c:pt>
                <c:pt idx="264">
                  <c:v>29272.719</c:v>
                </c:pt>
                <c:pt idx="265">
                  <c:v>31316.451</c:v>
                </c:pt>
                <c:pt idx="266">
                  <c:v>31757.492</c:v>
                </c:pt>
                <c:pt idx="267">
                  <c:v>31978.358</c:v>
                </c:pt>
                <c:pt idx="268">
                  <c:v>32109.896</c:v>
                </c:pt>
                <c:pt idx="269">
                  <c:v>30836.275</c:v>
                </c:pt>
                <c:pt idx="270">
                  <c:v>28410.449</c:v>
                </c:pt>
                <c:pt idx="271">
                  <c:v>29385.466</c:v>
                </c:pt>
                <c:pt idx="272">
                  <c:v>32523.268</c:v>
                </c:pt>
                <c:pt idx="273">
                  <c:v>34459.259</c:v>
                </c:pt>
                <c:pt idx="274">
                  <c:v>37005.21</c:v>
                </c:pt>
                <c:pt idx="275">
                  <c:v>36435.876</c:v>
                </c:pt>
                <c:pt idx="276">
                  <c:v>39531.939</c:v>
                </c:pt>
                <c:pt idx="277">
                  <c:v>36257.262</c:v>
                </c:pt>
                <c:pt idx="278">
                  <c:v>36004.51</c:v>
                </c:pt>
                <c:pt idx="279">
                  <c:v>35853.427</c:v>
                </c:pt>
                <c:pt idx="280">
                  <c:v>31645.242</c:v>
                </c:pt>
                <c:pt idx="281">
                  <c:v>31738.654</c:v>
                </c:pt>
                <c:pt idx="282">
                  <c:v>32216.448</c:v>
                </c:pt>
                <c:pt idx="283">
                  <c:v>30950.018</c:v>
                </c:pt>
                <c:pt idx="284">
                  <c:v>28489.26</c:v>
                </c:pt>
                <c:pt idx="285">
                  <c:v>28753.663</c:v>
                </c:pt>
                <c:pt idx="286">
                  <c:v>31760.925</c:v>
                </c:pt>
                <c:pt idx="287">
                  <c:v>31841.196</c:v>
                </c:pt>
                <c:pt idx="288">
                  <c:v>32406.943</c:v>
                </c:pt>
                <c:pt idx="289">
                  <c:v>33181.324</c:v>
                </c:pt>
                <c:pt idx="290">
                  <c:v>29916.405</c:v>
                </c:pt>
                <c:pt idx="291">
                  <c:v>28253.247</c:v>
                </c:pt>
                <c:pt idx="292">
                  <c:v>28782.086</c:v>
                </c:pt>
                <c:pt idx="293">
                  <c:v>31802.455</c:v>
                </c:pt>
                <c:pt idx="294">
                  <c:v>31776.247</c:v>
                </c:pt>
                <c:pt idx="295">
                  <c:v>32796.956</c:v>
                </c:pt>
                <c:pt idx="296">
                  <c:v>33620.047</c:v>
                </c:pt>
                <c:pt idx="297">
                  <c:v>32741.222</c:v>
                </c:pt>
                <c:pt idx="298">
                  <c:v>29479.997</c:v>
                </c:pt>
                <c:pt idx="299">
                  <c:v>30058.545</c:v>
                </c:pt>
                <c:pt idx="300">
                  <c:v>32611.321</c:v>
                </c:pt>
                <c:pt idx="301">
                  <c:v>32615.921</c:v>
                </c:pt>
                <c:pt idx="302">
                  <c:v>32478.503</c:v>
                </c:pt>
                <c:pt idx="303">
                  <c:v>31592.279</c:v>
                </c:pt>
                <c:pt idx="304">
                  <c:v>30972.83</c:v>
                </c:pt>
                <c:pt idx="305">
                  <c:v>28194.319</c:v>
                </c:pt>
                <c:pt idx="306">
                  <c:v>30748.512</c:v>
                </c:pt>
                <c:pt idx="307">
                  <c:v>35734.228</c:v>
                </c:pt>
                <c:pt idx="308">
                  <c:v>33967.399</c:v>
                </c:pt>
                <c:pt idx="309">
                  <c:v>32872.368</c:v>
                </c:pt>
                <c:pt idx="310">
                  <c:v>33418.372</c:v>
                </c:pt>
                <c:pt idx="311">
                  <c:v>34011.208</c:v>
                </c:pt>
                <c:pt idx="312">
                  <c:v>30956.161</c:v>
                </c:pt>
                <c:pt idx="313">
                  <c:v>31401.849</c:v>
                </c:pt>
                <c:pt idx="314">
                  <c:v>34279.157</c:v>
                </c:pt>
                <c:pt idx="315">
                  <c:v>38042.406</c:v>
                </c:pt>
                <c:pt idx="316">
                  <c:v>37777.738</c:v>
                </c:pt>
                <c:pt idx="317">
                  <c:v>35708.431</c:v>
                </c:pt>
                <c:pt idx="318">
                  <c:v>34283.511</c:v>
                </c:pt>
                <c:pt idx="319">
                  <c:v>30370.545</c:v>
                </c:pt>
                <c:pt idx="320">
                  <c:v>30387.874</c:v>
                </c:pt>
                <c:pt idx="321">
                  <c:v>33054.558</c:v>
                </c:pt>
                <c:pt idx="322">
                  <c:v>35982.922</c:v>
                </c:pt>
                <c:pt idx="323">
                  <c:v>36693.352</c:v>
                </c:pt>
                <c:pt idx="324">
                  <c:v>35723.565</c:v>
                </c:pt>
                <c:pt idx="325">
                  <c:v>33591.056</c:v>
                </c:pt>
                <c:pt idx="326">
                  <c:v>33376.182</c:v>
                </c:pt>
                <c:pt idx="327">
                  <c:v>38929.98</c:v>
                </c:pt>
                <c:pt idx="328">
                  <c:v>40269.912</c:v>
                </c:pt>
                <c:pt idx="329">
                  <c:v>39358.523</c:v>
                </c:pt>
                <c:pt idx="330">
                  <c:v>38396.184</c:v>
                </c:pt>
                <c:pt idx="331">
                  <c:v>33158.364</c:v>
                </c:pt>
                <c:pt idx="332">
                  <c:v>35681.614</c:v>
                </c:pt>
                <c:pt idx="333">
                  <c:v>35310.802</c:v>
                </c:pt>
                <c:pt idx="334">
                  <c:v>34508.992</c:v>
                </c:pt>
                <c:pt idx="335">
                  <c:v>36772.265</c:v>
                </c:pt>
                <c:pt idx="336">
                  <c:v>36106.189</c:v>
                </c:pt>
                <c:pt idx="337">
                  <c:v>36198.643</c:v>
                </c:pt>
                <c:pt idx="338">
                  <c:v>35088.408</c:v>
                </c:pt>
                <c:pt idx="339">
                  <c:v>35784.636</c:v>
                </c:pt>
                <c:pt idx="340">
                  <c:v>35701.256</c:v>
                </c:pt>
                <c:pt idx="341">
                  <c:v>40262.693</c:v>
                </c:pt>
                <c:pt idx="342">
                  <c:v>40529.122</c:v>
                </c:pt>
                <c:pt idx="343">
                  <c:v>42096.607</c:v>
                </c:pt>
                <c:pt idx="344">
                  <c:v>41591.827</c:v>
                </c:pt>
                <c:pt idx="345">
                  <c:v>43386.249</c:v>
                </c:pt>
                <c:pt idx="346">
                  <c:v>40535.638</c:v>
                </c:pt>
                <c:pt idx="347">
                  <c:v>40374.254</c:v>
                </c:pt>
                <c:pt idx="348">
                  <c:v>38212.772</c:v>
                </c:pt>
                <c:pt idx="349">
                  <c:v>42520.286</c:v>
                </c:pt>
                <c:pt idx="350">
                  <c:v>42390.604</c:v>
                </c:pt>
                <c:pt idx="351">
                  <c:v>41514.661</c:v>
                </c:pt>
                <c:pt idx="352">
                  <c:v>39836.195</c:v>
                </c:pt>
                <c:pt idx="353">
                  <c:v>36205.221</c:v>
                </c:pt>
                <c:pt idx="354">
                  <c:v>31890.916</c:v>
                </c:pt>
                <c:pt idx="355">
                  <c:v>31844.792</c:v>
                </c:pt>
                <c:pt idx="356">
                  <c:v>34436.263</c:v>
                </c:pt>
                <c:pt idx="357">
                  <c:v>36623.502</c:v>
                </c:pt>
                <c:pt idx="358">
                  <c:v>34717.397</c:v>
                </c:pt>
                <c:pt idx="359">
                  <c:v>38936.046</c:v>
                </c:pt>
                <c:pt idx="360">
                  <c:v>37233.262</c:v>
                </c:pt>
                <c:pt idx="361">
                  <c:v>33166.136</c:v>
                </c:pt>
                <c:pt idx="362">
                  <c:v>34383.27</c:v>
                </c:pt>
                <c:pt idx="363">
                  <c:v>38877.668</c:v>
                </c:pt>
                <c:pt idx="364">
                  <c:v>39237.258</c:v>
                </c:pt>
              </c:numCache>
            </c:numRef>
          </c:val>
          <c:smooth val="0"/>
        </c:ser>
        <c:dLbls>
          <c:showLegendKey val="0"/>
          <c:showVal val="0"/>
          <c:showCatName val="0"/>
          <c:showSerName val="0"/>
          <c:showPercent val="0"/>
          <c:showBubbleSize val="0"/>
        </c:dLbls>
        <c:marker val="1"/>
        <c:smooth val="0"/>
        <c:axId val="2133403752"/>
        <c:axId val="2133406632"/>
      </c:lineChart>
      <c:catAx>
        <c:axId val="2133403752"/>
        <c:scaling>
          <c:orientation val="minMax"/>
        </c:scaling>
        <c:delete val="0"/>
        <c:axPos val="b"/>
        <c:numFmt formatCode="General" sourceLinked="1"/>
        <c:majorTickMark val="out"/>
        <c:minorTickMark val="none"/>
        <c:tickLblPos val="nextTo"/>
        <c:txPr>
          <a:bodyPr/>
          <a:lstStyle/>
          <a:p>
            <a:pPr>
              <a:defRPr sz="1600"/>
            </a:pPr>
            <a:endParaRPr lang="en-US"/>
          </a:p>
        </c:txPr>
        <c:crossAx val="2133406632"/>
        <c:crosses val="autoZero"/>
        <c:auto val="1"/>
        <c:lblAlgn val="ctr"/>
        <c:lblOffset val="100"/>
        <c:tickLblSkip val="30"/>
        <c:tickMarkSkip val="10"/>
        <c:noMultiLvlLbl val="0"/>
      </c:catAx>
      <c:valAx>
        <c:axId val="2133406632"/>
        <c:scaling>
          <c:orientation val="minMax"/>
          <c:max val="60000.0"/>
          <c:min val="25000.0"/>
        </c:scaling>
        <c:delete val="0"/>
        <c:axPos val="l"/>
        <c:majorGridlines/>
        <c:numFmt formatCode="General" sourceLinked="1"/>
        <c:majorTickMark val="out"/>
        <c:minorTickMark val="none"/>
        <c:tickLblPos val="nextTo"/>
        <c:txPr>
          <a:bodyPr/>
          <a:lstStyle/>
          <a:p>
            <a:pPr>
              <a:defRPr sz="1600"/>
            </a:pPr>
            <a:endParaRPr lang="en-US"/>
          </a:p>
        </c:txPr>
        <c:crossAx val="2133403752"/>
        <c:crossesAt val="1.0"/>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07666068647943"/>
          <c:y val="0.0160098126284646"/>
          <c:w val="0.939233393135206"/>
          <c:h val="0.890599613705492"/>
        </c:manualLayout>
      </c:layout>
      <c:lineChart>
        <c:grouping val="standard"/>
        <c:varyColors val="0"/>
        <c:ser>
          <c:idx val="0"/>
          <c:order val="0"/>
          <c:tx>
            <c:v>Sea Breeze</c:v>
          </c:tx>
          <c:spPr>
            <a:ln w="76200">
              <a:solidFill>
                <a:srgbClr val="FF0000"/>
              </a:solidFill>
            </a:ln>
          </c:spPr>
          <c:marker>
            <c:symbol val="none"/>
          </c:marker>
          <c:dPt>
            <c:idx val="0"/>
            <c:bubble3D val="0"/>
          </c:dPt>
          <c:cat>
            <c:strRef>
              <c:f>'[1]Seabreeze extended'!$K$3:$K$14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'[1]Seabreeze extended'!$N$3:$N$14</c:f>
              <c:numCache>
                <c:formatCode>General</c:formatCode>
                <c:ptCount val="12"/>
                <c:pt idx="0">
                  <c:v>4.0</c:v>
                </c:pt>
                <c:pt idx="1">
                  <c:v>8.0</c:v>
                </c:pt>
                <c:pt idx="2">
                  <c:v>13.0</c:v>
                </c:pt>
                <c:pt idx="3">
                  <c:v>44.0</c:v>
                </c:pt>
                <c:pt idx="4">
                  <c:v>28.0</c:v>
                </c:pt>
                <c:pt idx="5">
                  <c:v>39.0</c:v>
                </c:pt>
                <c:pt idx="6">
                  <c:v>43.0</c:v>
                </c:pt>
                <c:pt idx="7">
                  <c:v>35.0</c:v>
                </c:pt>
                <c:pt idx="8">
                  <c:v>29.0</c:v>
                </c:pt>
                <c:pt idx="9">
                  <c:v>15.0</c:v>
                </c:pt>
                <c:pt idx="10">
                  <c:v>8.0</c:v>
                </c:pt>
                <c:pt idx="11">
                  <c:v>2.0</c:v>
                </c:pt>
              </c:numCache>
            </c:numRef>
          </c:val>
          <c:smooth val="0"/>
        </c:ser>
        <c:ser>
          <c:idx val="1"/>
          <c:order val="1"/>
          <c:tx>
            <c:v>Upwelling</c:v>
          </c:tx>
          <c:spPr>
            <a:ln w="76200">
              <a:solidFill>
                <a:srgbClr val="0000FF"/>
              </a:solidFill>
            </a:ln>
          </c:spPr>
          <c:marker>
            <c:symbol val="none"/>
          </c:marker>
          <c:val>
            <c:numRef>
              <c:f>'[1]Seabreeze extended'!$O$3:$O$14</c:f>
              <c:numCache>
                <c:formatCode>General</c:formatCode>
                <c:ptCount val="12"/>
                <c:pt idx="0">
                  <c:v>0.0</c:v>
                </c:pt>
                <c:pt idx="1">
                  <c:v>0.0</c:v>
                </c:pt>
                <c:pt idx="2">
                  <c:v>0.0</c:v>
                </c:pt>
                <c:pt idx="3">
                  <c:v>0.0</c:v>
                </c:pt>
                <c:pt idx="4">
                  <c:v>1.0</c:v>
                </c:pt>
                <c:pt idx="5">
                  <c:v>15.0</c:v>
                </c:pt>
                <c:pt idx="6">
                  <c:v>46.0</c:v>
                </c:pt>
                <c:pt idx="7">
                  <c:v>22.0</c:v>
                </c:pt>
                <c:pt idx="8">
                  <c:v>33.0</c:v>
                </c:pt>
                <c:pt idx="9">
                  <c:v>6.0</c:v>
                </c:pt>
                <c:pt idx="10">
                  <c:v>0.0</c:v>
                </c:pt>
                <c:pt idx="11">
                  <c:v>0.0</c:v>
                </c:pt>
              </c:numCache>
            </c:numRef>
          </c:val>
          <c:smooth val="0"/>
        </c:ser>
        <c:dLbls>
          <c:showLegendKey val="0"/>
          <c:showVal val="0"/>
          <c:showCatName val="0"/>
          <c:showSerName val="0"/>
          <c:showPercent val="0"/>
          <c:showBubbleSize val="0"/>
        </c:dLbls>
        <c:marker val="1"/>
        <c:smooth val="0"/>
        <c:axId val="2133433128"/>
        <c:axId val="2133436104"/>
      </c:lineChart>
      <c:catAx>
        <c:axId val="2133433128"/>
        <c:scaling>
          <c:orientation val="minMax"/>
        </c:scaling>
        <c:delete val="1"/>
        <c:axPos val="b"/>
        <c:majorTickMark val="out"/>
        <c:minorTickMark val="none"/>
        <c:tickLblPos val="nextTo"/>
        <c:crossAx val="2133436104"/>
        <c:crosses val="autoZero"/>
        <c:auto val="1"/>
        <c:lblAlgn val="ctr"/>
        <c:lblOffset val="100"/>
        <c:noMultiLvlLbl val="0"/>
      </c:catAx>
      <c:valAx>
        <c:axId val="2133436104"/>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1" i="0"/>
            </a:pPr>
            <a:endParaRPr lang="en-US"/>
          </a:p>
        </c:txPr>
        <c:crossAx val="2133433128"/>
        <c:crossesAt val="15.0"/>
        <c:crossBetween val="between"/>
      </c:valAx>
      <c:spPr>
        <a:ln>
          <a:noFill/>
        </a:ln>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812BA7-6B30-2144-A26F-D81C748B9E82}" type="datetimeFigureOut">
              <a:rPr lang="en-US" smtClean="0"/>
              <a:t>5/11/16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9C9BD-F256-0A4F-80DE-C53239C5A32F}" type="slidenum">
              <a:rPr lang="en-US" smtClean="0"/>
              <a:t>‹#›</a:t>
            </a:fld>
            <a:endParaRPr lang="en-US"/>
          </a:p>
        </p:txBody>
      </p:sp>
    </p:spTree>
    <p:extLst>
      <p:ext uri="{BB962C8B-B14F-4D97-AF65-F5344CB8AC3E}">
        <p14:creationId xmlns:p14="http://schemas.microsoft.com/office/powerpoint/2010/main" val="732813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1D ocean model results</a:t>
            </a:r>
          </a:p>
          <a:p>
            <a:r>
              <a:rPr lang="en-US" baseline="0" dirty="0" smtClean="0"/>
              <a:t>Include WRF </a:t>
            </a:r>
            <a:r>
              <a:rPr lang="en-US" baseline="0" dirty="0" err="1" smtClean="0"/>
              <a:t>namelist</a:t>
            </a:r>
            <a:r>
              <a:rPr lang="en-US" baseline="0" dirty="0" smtClean="0"/>
              <a:t> options? – in a table</a:t>
            </a:r>
            <a:r>
              <a:rPr lang="en-US" baseline="0" smtClean="0"/>
              <a:t>/description</a:t>
            </a:r>
          </a:p>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7</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41</a:t>
            </a:fld>
            <a:endParaRPr lang="en-US"/>
          </a:p>
        </p:txBody>
      </p:sp>
    </p:spTree>
    <p:extLst>
      <p:ext uri="{BB962C8B-B14F-4D97-AF65-F5344CB8AC3E}">
        <p14:creationId xmlns:p14="http://schemas.microsoft.com/office/powerpoint/2010/main" val="87815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42</a:t>
            </a:fld>
            <a:endParaRPr lang="en-US"/>
          </a:p>
        </p:txBody>
      </p:sp>
    </p:spTree>
    <p:extLst>
      <p:ext uri="{BB962C8B-B14F-4D97-AF65-F5344CB8AC3E}">
        <p14:creationId xmlns:p14="http://schemas.microsoft.com/office/powerpoint/2010/main" val="878157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 breeze time of day (afternoon/evening) is also coincident with peak demand time</a:t>
            </a:r>
            <a:r>
              <a:rPr lang="en-US" baseline="0" dirty="0" smtClean="0"/>
              <a:t> of day (5-7 pm)</a:t>
            </a:r>
            <a:endParaRPr lang="en-US" dirty="0"/>
          </a:p>
        </p:txBody>
      </p:sp>
      <p:sp>
        <p:nvSpPr>
          <p:cNvPr id="4" name="Slide Number Placeholder 3"/>
          <p:cNvSpPr>
            <a:spLocks noGrp="1"/>
          </p:cNvSpPr>
          <p:nvPr>
            <p:ph type="sldNum" sz="quarter" idx="10"/>
          </p:nvPr>
        </p:nvSpPr>
        <p:spPr/>
        <p:txBody>
          <a:bodyPr/>
          <a:lstStyle/>
          <a:p>
            <a:fld id="{986822E0-651B-4649-B333-EBA00C526A0F}" type="slidenum">
              <a:rPr lang="en-US" smtClean="0"/>
              <a:t>45</a:t>
            </a:fld>
            <a:endParaRPr lang="en-US"/>
          </a:p>
        </p:txBody>
      </p:sp>
    </p:spTree>
    <p:extLst>
      <p:ext uri="{BB962C8B-B14F-4D97-AF65-F5344CB8AC3E}">
        <p14:creationId xmlns:p14="http://schemas.microsoft.com/office/powerpoint/2010/main" val="5920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a:t>
            </a:r>
            <a:r>
              <a:rPr lang="en-US" baseline="0" dirty="0" smtClean="0"/>
              <a:t>-out speed of OSW turbines of 4 m/s (calm zone?)</a:t>
            </a:r>
            <a:endParaRPr lang="en-US" dirty="0"/>
          </a:p>
        </p:txBody>
      </p:sp>
      <p:sp>
        <p:nvSpPr>
          <p:cNvPr id="4" name="Slide Number Placeholder 3"/>
          <p:cNvSpPr>
            <a:spLocks noGrp="1"/>
          </p:cNvSpPr>
          <p:nvPr>
            <p:ph type="sldNum" sz="quarter" idx="10"/>
          </p:nvPr>
        </p:nvSpPr>
        <p:spPr/>
        <p:txBody>
          <a:bodyPr/>
          <a:lstStyle/>
          <a:p>
            <a:fld id="{986822E0-651B-4649-B333-EBA00C526A0F}" type="slidenum">
              <a:rPr lang="en-US" smtClean="0"/>
              <a:t>46</a:t>
            </a:fld>
            <a:endParaRPr lang="en-US"/>
          </a:p>
        </p:txBody>
      </p:sp>
    </p:spTree>
    <p:extLst>
      <p:ext uri="{BB962C8B-B14F-4D97-AF65-F5344CB8AC3E}">
        <p14:creationId xmlns:p14="http://schemas.microsoft.com/office/powerpoint/2010/main" val="22540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Satellite: </a:t>
            </a:r>
            <a:r>
              <a:rPr lang="en-US" dirty="0" smtClean="0"/>
              <a:t>High</a:t>
            </a:r>
            <a:r>
              <a:rPr lang="en-US" baseline="0" dirty="0" smtClean="0"/>
              <a:t> res in space and time</a:t>
            </a:r>
            <a:endParaRPr lang="en-US" dirty="0" smtClean="0"/>
          </a:p>
          <a:p>
            <a:r>
              <a:rPr lang="en-US" dirty="0" smtClean="0"/>
              <a:t>Previous satellite SST products low in spatial or temporal resolution</a:t>
            </a:r>
            <a:r>
              <a:rPr lang="en-US" baseline="0" dirty="0" smtClean="0"/>
              <a:t> and are often warmest pixel composites for </a:t>
            </a:r>
            <a:r>
              <a:rPr lang="en-US" baseline="0" dirty="0" err="1" smtClean="0"/>
              <a:t>declouding</a:t>
            </a:r>
            <a:r>
              <a:rPr lang="en-US" dirty="0" smtClean="0"/>
              <a:t>;</a:t>
            </a:r>
            <a:r>
              <a:rPr lang="en-US" baseline="0" dirty="0" smtClean="0"/>
              <a:t> cannot resolve coastal upwelling</a:t>
            </a:r>
            <a:endParaRPr lang="en-US" dirty="0" smtClean="0"/>
          </a:p>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b="1" dirty="0" smtClean="0"/>
              <a:t>Model:</a:t>
            </a:r>
            <a:r>
              <a:rPr lang="en-US" b="1" baseline="0" dirty="0" smtClean="0"/>
              <a:t> </a:t>
            </a:r>
            <a:r>
              <a:rPr lang="en-US" dirty="0" smtClean="0"/>
              <a:t>NAM12km</a:t>
            </a:r>
            <a:r>
              <a:rPr lang="en-US" baseline="0" dirty="0" smtClean="0"/>
              <a:t> </a:t>
            </a:r>
            <a:r>
              <a:rPr lang="en-US" dirty="0" smtClean="0"/>
              <a:t>for boundary conditions</a:t>
            </a:r>
          </a:p>
          <a:p>
            <a:r>
              <a:rPr lang="en-US" b="1" dirty="0" smtClean="0"/>
              <a:t>Cases</a:t>
            </a:r>
            <a:r>
              <a:rPr lang="en-US" b="0" dirty="0" smtClean="0"/>
              <a:t>: largest and</a:t>
            </a:r>
            <a:r>
              <a:rPr lang="en-US" b="0" baseline="0" dirty="0" smtClean="0"/>
              <a:t> longest lasting upwelling in NJ 2012-2014</a:t>
            </a:r>
          </a:p>
          <a:p>
            <a:r>
              <a:rPr lang="en-US" b="0" baseline="0" dirty="0" smtClean="0"/>
              <a:t>20140731 case has similar ambient (outside upwelling) water T to 20130707</a:t>
            </a:r>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50</a:t>
            </a:fld>
            <a:endParaRPr lang="en-US"/>
          </a:p>
        </p:txBody>
      </p:sp>
    </p:spTree>
    <p:extLst>
      <p:ext uri="{BB962C8B-B14F-4D97-AF65-F5344CB8AC3E}">
        <p14:creationId xmlns:p14="http://schemas.microsoft.com/office/powerpoint/2010/main" val="2447225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Pure: (257-345 degrees)</a:t>
            </a:r>
          </a:p>
        </p:txBody>
      </p:sp>
      <p:sp>
        <p:nvSpPr>
          <p:cNvPr id="4" name="Slide Number Placeholder 3"/>
          <p:cNvSpPr>
            <a:spLocks noGrp="1"/>
          </p:cNvSpPr>
          <p:nvPr>
            <p:ph type="sldNum" sz="quarter" idx="10"/>
          </p:nvPr>
        </p:nvSpPr>
        <p:spPr/>
        <p:txBody>
          <a:bodyPr/>
          <a:lstStyle/>
          <a:p>
            <a:fld id="{8EF9C9BD-F256-0A4F-80DE-C53239C5A32F}" type="slidenum">
              <a:rPr lang="en-US" smtClean="0"/>
              <a:t>52</a:t>
            </a:fld>
            <a:endParaRPr lang="en-US"/>
          </a:p>
        </p:txBody>
      </p:sp>
    </p:spTree>
    <p:extLst>
      <p:ext uri="{BB962C8B-B14F-4D97-AF65-F5344CB8AC3E}">
        <p14:creationId xmlns:p14="http://schemas.microsoft.com/office/powerpoint/2010/main" val="1499918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Pure: (257-345 degrees)</a:t>
            </a:r>
          </a:p>
        </p:txBody>
      </p:sp>
      <p:sp>
        <p:nvSpPr>
          <p:cNvPr id="4" name="Slide Number Placeholder 3"/>
          <p:cNvSpPr>
            <a:spLocks noGrp="1"/>
          </p:cNvSpPr>
          <p:nvPr>
            <p:ph type="sldNum" sz="quarter" idx="10"/>
          </p:nvPr>
        </p:nvSpPr>
        <p:spPr/>
        <p:txBody>
          <a:bodyPr/>
          <a:lstStyle/>
          <a:p>
            <a:fld id="{8EF9C9BD-F256-0A4F-80DE-C53239C5A32F}" type="slidenum">
              <a:rPr lang="en-US" smtClean="0"/>
              <a:t>53</a:t>
            </a:fld>
            <a:endParaRPr lang="en-US"/>
          </a:p>
        </p:txBody>
      </p:sp>
    </p:spTree>
    <p:extLst>
      <p:ext uri="{BB962C8B-B14F-4D97-AF65-F5344CB8AC3E}">
        <p14:creationId xmlns:p14="http://schemas.microsoft.com/office/powerpoint/2010/main" val="149991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Pure: (257-345 degrees)</a:t>
            </a:r>
          </a:p>
        </p:txBody>
      </p:sp>
      <p:sp>
        <p:nvSpPr>
          <p:cNvPr id="4" name="Slide Number Placeholder 3"/>
          <p:cNvSpPr>
            <a:spLocks noGrp="1"/>
          </p:cNvSpPr>
          <p:nvPr>
            <p:ph type="sldNum" sz="quarter" idx="10"/>
          </p:nvPr>
        </p:nvSpPr>
        <p:spPr/>
        <p:txBody>
          <a:bodyPr/>
          <a:lstStyle/>
          <a:p>
            <a:fld id="{8EF9C9BD-F256-0A4F-80DE-C53239C5A32F}" type="slidenum">
              <a:rPr lang="en-US" smtClean="0"/>
              <a:t>54</a:t>
            </a:fld>
            <a:endParaRPr lang="en-US"/>
          </a:p>
        </p:txBody>
      </p:sp>
    </p:spTree>
    <p:extLst>
      <p:ext uri="{BB962C8B-B14F-4D97-AF65-F5344CB8AC3E}">
        <p14:creationId xmlns:p14="http://schemas.microsoft.com/office/powerpoint/2010/main" val="149991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Pure: (257-345 degrees)</a:t>
            </a:r>
          </a:p>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58</a:t>
            </a:fld>
            <a:endParaRPr lang="en-US"/>
          </a:p>
        </p:txBody>
      </p:sp>
    </p:spTree>
    <p:extLst>
      <p:ext uri="{BB962C8B-B14F-4D97-AF65-F5344CB8AC3E}">
        <p14:creationId xmlns:p14="http://schemas.microsoft.com/office/powerpoint/2010/main" val="3537532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Pure: (257-345 degrees)</a:t>
            </a:r>
          </a:p>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59</a:t>
            </a:fld>
            <a:endParaRPr lang="en-US"/>
          </a:p>
        </p:txBody>
      </p:sp>
    </p:spTree>
    <p:extLst>
      <p:ext uri="{BB962C8B-B14F-4D97-AF65-F5344CB8AC3E}">
        <p14:creationId xmlns:p14="http://schemas.microsoft.com/office/powerpoint/2010/main" val="353753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250mb used because focused on </a:t>
            </a:r>
            <a:r>
              <a:rPr lang="en-US" baseline="0" dirty="0" err="1" smtClean="0"/>
              <a:t>midlatitudes</a:t>
            </a:r>
            <a:r>
              <a:rPr lang="en-US" baseline="0" dirty="0" smtClean="0"/>
              <a:t> where jet stream is lower in the atmosphere as compared </a:t>
            </a:r>
            <a:r>
              <a:rPr lang="en-US" baseline="0" smtClean="0"/>
              <a:t>to tropics</a:t>
            </a:r>
            <a:endParaRPr lang="en-US" baseline="0" dirty="0" smtClean="0"/>
          </a:p>
          <a:p>
            <a:endParaRPr lang="en-US" baseline="0" dirty="0" smtClean="0"/>
          </a:p>
          <a:p>
            <a:r>
              <a:rPr lang="en-US" baseline="0" dirty="0" smtClean="0"/>
              <a:t>On the Calculation of Vertical Shear: An Operational Perspective: “a time lag between the onset of increased vertical shear and decreasing TC intensity has been shown to range from a nearly instantaneous response up to about 36 hours (Frank and Ritchie 2001). Further, some studies have shown that small amounts of vertical shear might actually be conducive in some cases for intensification”</a:t>
            </a:r>
          </a:p>
          <a:p>
            <a:endParaRPr lang="en-US" baseline="0" dirty="0" smtClean="0"/>
          </a:p>
          <a:p>
            <a:r>
              <a:rPr lang="en-US" baseline="0" dirty="0" smtClean="0"/>
              <a:t>KWAL</a:t>
            </a:r>
          </a:p>
          <a:p>
            <a:r>
              <a:rPr lang="en-US" baseline="0" dirty="0" smtClean="0"/>
              <a:t>KBUF</a:t>
            </a:r>
          </a:p>
          <a:p>
            <a:r>
              <a:rPr lang="en-US" baseline="0" dirty="0" smtClean="0"/>
              <a:t>KOKX</a:t>
            </a:r>
          </a:p>
          <a:p>
            <a:r>
              <a:rPr lang="en-US" baseline="0" dirty="0" smtClean="0"/>
              <a:t>CYWA</a:t>
            </a:r>
          </a:p>
          <a:p>
            <a:r>
              <a:rPr lang="en-US" baseline="0" dirty="0" smtClean="0"/>
              <a:t>KIAD</a:t>
            </a:r>
          </a:p>
          <a:p>
            <a:r>
              <a:rPr lang="en-US" baseline="0" dirty="0" smtClean="0"/>
              <a:t>KMHX</a:t>
            </a:r>
          </a:p>
          <a:p>
            <a:r>
              <a:rPr lang="en-US" baseline="0" dirty="0" smtClean="0"/>
              <a:t>KALB</a:t>
            </a:r>
          </a:p>
          <a:p>
            <a:r>
              <a:rPr lang="en-US" baseline="0" dirty="0" smtClean="0"/>
              <a:t>KPIT</a:t>
            </a:r>
          </a:p>
        </p:txBody>
      </p:sp>
      <p:sp>
        <p:nvSpPr>
          <p:cNvPr id="4" name="Slide Number Placeholder 3"/>
          <p:cNvSpPr>
            <a:spLocks noGrp="1"/>
          </p:cNvSpPr>
          <p:nvPr>
            <p:ph type="sldNum" sz="quarter" idx="10"/>
          </p:nvPr>
        </p:nvSpPr>
        <p:spPr/>
        <p:txBody>
          <a:bodyPr/>
          <a:lstStyle/>
          <a:p>
            <a:fld id="{8EF9C9BD-F256-0A4F-80DE-C53239C5A32F}" type="slidenum">
              <a:rPr lang="en-US" smtClean="0"/>
              <a:t>9</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Pure: (257-345 degrees)</a:t>
            </a:r>
          </a:p>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60</a:t>
            </a:fld>
            <a:endParaRPr lang="en-US"/>
          </a:p>
        </p:txBody>
      </p:sp>
    </p:spTree>
    <p:extLst>
      <p:ext uri="{BB962C8B-B14F-4D97-AF65-F5344CB8AC3E}">
        <p14:creationId xmlns:p14="http://schemas.microsoft.com/office/powerpoint/2010/main" val="3537532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mtClean="0"/>
              <a:t>Pure: (257-345 degrees)</a:t>
            </a:r>
          </a:p>
          <a:p>
            <a:endParaRPr lang="en-US"/>
          </a:p>
        </p:txBody>
      </p:sp>
      <p:sp>
        <p:nvSpPr>
          <p:cNvPr id="4" name="Slide Number Placeholder 3"/>
          <p:cNvSpPr>
            <a:spLocks noGrp="1"/>
          </p:cNvSpPr>
          <p:nvPr>
            <p:ph type="sldNum" sz="quarter" idx="10"/>
          </p:nvPr>
        </p:nvSpPr>
        <p:spPr/>
        <p:txBody>
          <a:bodyPr/>
          <a:lstStyle/>
          <a:p>
            <a:fld id="{8EF9C9BD-F256-0A4F-80DE-C53239C5A32F}" type="slidenum">
              <a:rPr lang="en-US" smtClean="0"/>
              <a:t>64</a:t>
            </a:fld>
            <a:endParaRPr lang="en-US"/>
          </a:p>
        </p:txBody>
      </p:sp>
    </p:spTree>
    <p:extLst>
      <p:ext uri="{BB962C8B-B14F-4D97-AF65-F5344CB8AC3E}">
        <p14:creationId xmlns:p14="http://schemas.microsoft.com/office/powerpoint/2010/main" val="353753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11</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1D ocean model results</a:t>
            </a:r>
          </a:p>
          <a:p>
            <a:r>
              <a:rPr lang="en-US" baseline="0" dirty="0" smtClean="0"/>
              <a:t>Include WRF </a:t>
            </a:r>
            <a:r>
              <a:rPr lang="en-US" baseline="0" dirty="0" err="1" smtClean="0"/>
              <a:t>namelist</a:t>
            </a:r>
            <a:r>
              <a:rPr lang="en-US" baseline="0" dirty="0" smtClean="0"/>
              <a:t> options? – in a table</a:t>
            </a:r>
            <a:r>
              <a:rPr lang="en-US" baseline="0" smtClean="0"/>
              <a:t>/description</a:t>
            </a:r>
          </a:p>
          <a:p>
            <a:endParaRPr lang="en-US" baseline="0" dirty="0" smtClean="0"/>
          </a:p>
        </p:txBody>
      </p:sp>
      <p:sp>
        <p:nvSpPr>
          <p:cNvPr id="4" name="Slide Number Placeholder 3"/>
          <p:cNvSpPr>
            <a:spLocks noGrp="1"/>
          </p:cNvSpPr>
          <p:nvPr>
            <p:ph type="sldNum" sz="quarter" idx="10"/>
          </p:nvPr>
        </p:nvSpPr>
        <p:spPr/>
        <p:txBody>
          <a:bodyPr/>
          <a:lstStyle/>
          <a:p>
            <a:fld id="{8EF9C9BD-F256-0A4F-80DE-C53239C5A32F}" type="slidenum">
              <a:rPr lang="en-US" smtClean="0"/>
              <a:t>15</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words: warm SST flux goes to ___ W m-2, sensitivity to air sea flux parameterizations for warm SST run did not change fluxes much, esp. latent</a:t>
            </a:r>
          </a:p>
          <a:p>
            <a:r>
              <a:rPr lang="en-US" baseline="0" dirty="0" smtClean="0"/>
              <a:t>Negative latent heat flux not allowed in WRF V3.6.1…</a:t>
            </a:r>
          </a:p>
        </p:txBody>
      </p:sp>
      <p:sp>
        <p:nvSpPr>
          <p:cNvPr id="4" name="Slide Number Placeholder 3"/>
          <p:cNvSpPr>
            <a:spLocks noGrp="1"/>
          </p:cNvSpPr>
          <p:nvPr>
            <p:ph type="sldNum" sz="quarter" idx="10"/>
          </p:nvPr>
        </p:nvSpPr>
        <p:spPr/>
        <p:txBody>
          <a:bodyPr/>
          <a:lstStyle/>
          <a:p>
            <a:fld id="{8EF9C9BD-F256-0A4F-80DE-C53239C5A32F}" type="slidenum">
              <a:rPr lang="en-US" smtClean="0"/>
              <a:t>19</a:t>
            </a:fld>
            <a:endParaRPr lang="en-US"/>
          </a:p>
        </p:txBody>
      </p:sp>
    </p:spTree>
    <p:extLst>
      <p:ext uri="{BB962C8B-B14F-4D97-AF65-F5344CB8AC3E}">
        <p14:creationId xmlns:p14="http://schemas.microsoft.com/office/powerpoint/2010/main" val="90998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-Extrapolated cooling process from glider to across MAB cont. shelf (via satellite SST) to identify intensity impact</a:t>
            </a:r>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21</a:t>
            </a:fld>
            <a:endParaRPr lang="en-US"/>
          </a:p>
        </p:txBody>
      </p:sp>
    </p:spTree>
    <p:extLst>
      <p:ext uri="{BB962C8B-B14F-4D97-AF65-F5344CB8AC3E}">
        <p14:creationId xmlns:p14="http://schemas.microsoft.com/office/powerpoint/2010/main" val="71892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36</a:t>
            </a:fld>
            <a:endParaRPr lang="en-US"/>
          </a:p>
        </p:txBody>
      </p:sp>
    </p:spTree>
    <p:extLst>
      <p:ext uri="{BB962C8B-B14F-4D97-AF65-F5344CB8AC3E}">
        <p14:creationId xmlns:p14="http://schemas.microsoft.com/office/powerpoint/2010/main" val="87815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39</a:t>
            </a:fld>
            <a:endParaRPr lang="en-US"/>
          </a:p>
        </p:txBody>
      </p:sp>
    </p:spTree>
    <p:extLst>
      <p:ext uri="{BB962C8B-B14F-4D97-AF65-F5344CB8AC3E}">
        <p14:creationId xmlns:p14="http://schemas.microsoft.com/office/powerpoint/2010/main" val="87815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40</a:t>
            </a:fld>
            <a:endParaRPr lang="en-US"/>
          </a:p>
        </p:txBody>
      </p:sp>
    </p:spTree>
    <p:extLst>
      <p:ext uri="{BB962C8B-B14F-4D97-AF65-F5344CB8AC3E}">
        <p14:creationId xmlns:p14="http://schemas.microsoft.com/office/powerpoint/2010/main" val="87815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353352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107882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3502295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192222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B5DA93-18D4-3448-8CF1-DB75C140C13E}"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224915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B5DA93-18D4-3448-8CF1-DB75C140C13E}"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72028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B5DA93-18D4-3448-8CF1-DB75C140C13E}" type="datetimeFigureOut">
              <a:rPr lang="en-US" smtClean="0"/>
              <a:t>5/11/16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202092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B5DA93-18D4-3448-8CF1-DB75C140C13E}" type="datetimeFigureOut">
              <a:rPr lang="en-US" smtClean="0"/>
              <a:t>5/11/16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55321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5DA93-18D4-3448-8CF1-DB75C140C13E}" type="datetimeFigureOut">
              <a:rPr lang="en-US" smtClean="0"/>
              <a:t>5/11/16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143343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5DA93-18D4-3448-8CF1-DB75C140C13E}"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244579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5DA93-18D4-3448-8CF1-DB75C140C13E}"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3499172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5DA93-18D4-3448-8CF1-DB75C140C13E}" type="datetimeFigureOut">
              <a:rPr lang="en-US" smtClean="0"/>
              <a:t>5/11/16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C10E2-5BCC-D04B-A634-B42DBFA6F81C}" type="slidenum">
              <a:rPr lang="en-US" smtClean="0"/>
              <a:t>‹#›</a:t>
            </a:fld>
            <a:endParaRPr lang="en-US"/>
          </a:p>
        </p:txBody>
      </p:sp>
    </p:spTree>
    <p:extLst>
      <p:ext uri="{BB962C8B-B14F-4D97-AF65-F5344CB8AC3E}">
        <p14:creationId xmlns:p14="http://schemas.microsoft.com/office/powerpoint/2010/main" val="392155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gi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34.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gif"/><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gif"/></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Committee Meeting</a:t>
            </a:r>
            <a:endParaRPr lang="en-US" dirty="0"/>
          </a:p>
        </p:txBody>
      </p:sp>
      <p:sp>
        <p:nvSpPr>
          <p:cNvPr id="3" name="Subtitle 2"/>
          <p:cNvSpPr>
            <a:spLocks noGrp="1"/>
          </p:cNvSpPr>
          <p:nvPr>
            <p:ph type="subTitle" idx="1"/>
          </p:nvPr>
        </p:nvSpPr>
        <p:spPr/>
        <p:txBody>
          <a:bodyPr/>
          <a:lstStyle/>
          <a:p>
            <a:r>
              <a:rPr lang="en-US" dirty="0"/>
              <a:t>4</a:t>
            </a:r>
            <a:r>
              <a:rPr lang="en-US" dirty="0" smtClean="0"/>
              <a:t>/27/2016</a:t>
            </a:r>
          </a:p>
          <a:p>
            <a:r>
              <a:rPr lang="en-US" dirty="0" smtClean="0"/>
              <a:t>Greg Seroka</a:t>
            </a:r>
            <a:endParaRPr lang="en-US" dirty="0"/>
          </a:p>
        </p:txBody>
      </p:sp>
    </p:spTree>
    <p:extLst>
      <p:ext uri="{BB962C8B-B14F-4D97-AF65-F5344CB8AC3E}">
        <p14:creationId xmlns:p14="http://schemas.microsoft.com/office/powerpoint/2010/main" val="11425876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0525"/>
            <a:ext cx="8229600" cy="5355347"/>
          </a:xfrm>
        </p:spPr>
        <p:txBody>
          <a:bodyPr>
            <a:normAutofit/>
          </a:bodyPr>
          <a:lstStyle/>
          <a:p>
            <a:r>
              <a:rPr lang="en-US" dirty="0" smtClean="0"/>
              <a:t>Reviewer #1: Major</a:t>
            </a:r>
          </a:p>
          <a:p>
            <a:pPr lvl="1"/>
            <a:r>
              <a:rPr lang="en-US" dirty="0" smtClean="0"/>
              <a:t>Humidity/Dry air intrusion</a:t>
            </a:r>
          </a:p>
          <a:p>
            <a:pPr lvl="2"/>
            <a:r>
              <a:rPr lang="en-US" dirty="0" smtClean="0"/>
              <a:t>KWAL: southern half; added KALB for northern half</a:t>
            </a:r>
          </a:p>
          <a:p>
            <a:pPr lvl="2"/>
            <a:r>
              <a:rPr lang="en-US" dirty="0" smtClean="0"/>
              <a:t>Moved analysis from 300 to 200 hPa to highlight difference between KWAL &amp; KALB</a:t>
            </a:r>
          </a:p>
          <a:p>
            <a:pPr marL="457200" lvl="1" indent="0">
              <a:buNone/>
            </a:pPr>
            <a:endParaRPr lang="en-US" dirty="0" smtClean="0"/>
          </a:p>
          <a:p>
            <a:pPr lvl="2"/>
            <a:endParaRPr lang="en-US" sz="2000" dirty="0" smtClean="0"/>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Cooling</a:t>
            </a:r>
            <a:br>
              <a:rPr lang="en-US" sz="2700" dirty="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225890267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2" name="Picture 1" descr="lcs_agl_rd_2012_08_13_20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80087818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3" name="Picture 2" descr="lcs_agl_rd_2012_08_13_21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49976767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2" name="Picture 1" descr="lcs_agl_rd_2012_08_13_22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361984877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2" name="Picture 1" descr="lcs_agl_rd_2012_08_13_23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251496197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2" name="Picture 1" descr="lcs_agl_rd_2012_08_13_17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299966220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2_08_13_18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379407674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2" name="Picture 1" descr="lcs_agl_rd_2012_08_13_19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86087252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2_08_13_20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43638666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2" name="Picture 1" descr="lcs_agl_rd_2012_08_13_21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379342161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2_08_13_22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5991538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3_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489" y="0"/>
            <a:ext cx="8229600" cy="6858000"/>
          </a:xfrm>
          <a:prstGeom prst="rect">
            <a:avLst/>
          </a:prstGeom>
        </p:spPr>
      </p:pic>
      <p:sp>
        <p:nvSpPr>
          <p:cNvPr id="4" name="Rectangle 3"/>
          <p:cNvSpPr/>
          <p:nvPr/>
        </p:nvSpPr>
        <p:spPr>
          <a:xfrm>
            <a:off x="160477" y="132834"/>
            <a:ext cx="1055134" cy="369332"/>
          </a:xfrm>
          <a:prstGeom prst="rect">
            <a:avLst/>
          </a:prstGeom>
        </p:spPr>
        <p:txBody>
          <a:bodyPr wrap="none">
            <a:spAutoFit/>
          </a:bodyPr>
          <a:lstStyle/>
          <a:p>
            <a:r>
              <a:rPr lang="en-US" dirty="0" smtClean="0"/>
              <a:t>Figure 13</a:t>
            </a:r>
            <a:endParaRPr lang="en-US" dirty="0"/>
          </a:p>
        </p:txBody>
      </p:sp>
    </p:spTree>
    <p:extLst>
      <p:ext uri="{BB962C8B-B14F-4D97-AF65-F5344CB8AC3E}">
        <p14:creationId xmlns:p14="http://schemas.microsoft.com/office/powerpoint/2010/main" val="356488172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2_08_13_2300_10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0496899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id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08" y="1090575"/>
            <a:ext cx="5486400" cy="5486400"/>
          </a:xfrm>
          <a:prstGeom prst="rect">
            <a:avLst/>
          </a:prstGeom>
        </p:spPr>
      </p:pic>
      <p:sp>
        <p:nvSpPr>
          <p:cNvPr id="6"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Tree>
    <p:extLst>
      <p:ext uri="{BB962C8B-B14F-4D97-AF65-F5344CB8AC3E}">
        <p14:creationId xmlns:p14="http://schemas.microsoft.com/office/powerpoint/2010/main" val="141631752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17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428514870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18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221146653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19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415773870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20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306839478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21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42502539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22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409095813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fontScale="90000"/>
          </a:bodyPr>
          <a:lstStyle/>
          <a:p>
            <a:pPr algn="l"/>
            <a:r>
              <a:rPr lang="en-US" sz="3000" dirty="0">
                <a:solidFill>
                  <a:srgbClr val="000000"/>
                </a:solidFill>
                <a:cs typeface="Calibri"/>
              </a:rPr>
              <a:t>2-3. April 27, 2013: </a:t>
            </a:r>
            <a:r>
              <a:rPr lang="en-US" sz="3000" dirty="0" smtClean="0">
                <a:solidFill>
                  <a:srgbClr val="000000"/>
                </a:solidFill>
                <a:cs typeface="Calibri"/>
              </a:rPr>
              <a:t>pure</a:t>
            </a:r>
            <a:r>
              <a:rPr lang="en-US" sz="3000" dirty="0">
                <a:solidFill>
                  <a:srgbClr val="000000"/>
                </a:solidFill>
                <a:cs typeface="Calibri"/>
              </a:rPr>
              <a:t>, </a:t>
            </a:r>
            <a:r>
              <a:rPr lang="en-US" sz="3000" dirty="0">
                <a:solidFill>
                  <a:srgbClr val="3366FF"/>
                </a:solidFill>
                <a:cs typeface="Calibri"/>
              </a:rPr>
              <a:t>upwelling</a:t>
            </a:r>
            <a:r>
              <a:rPr lang="en-US" sz="3000" b="1" dirty="0">
                <a:solidFill>
                  <a:srgbClr val="3366FF"/>
                </a:solidFill>
                <a:cs typeface="Calibri"/>
              </a:rPr>
              <a:t> </a:t>
            </a:r>
            <a:r>
              <a:rPr lang="en-US" sz="3000" dirty="0" smtClean="0">
                <a:cs typeface="Calibri"/>
              </a:rPr>
              <a:t>minus </a:t>
            </a:r>
            <a:r>
              <a:rPr lang="en-US" sz="3000" dirty="0" smtClean="0">
                <a:solidFill>
                  <a:srgbClr val="FF0000"/>
                </a:solidFill>
                <a:cs typeface="Calibri"/>
              </a:rPr>
              <a:t>non</a:t>
            </a:r>
            <a:r>
              <a:rPr lang="en-US" sz="3000" dirty="0">
                <a:solidFill>
                  <a:srgbClr val="FF0000"/>
                </a:solidFill>
                <a:cs typeface="Calibri"/>
              </a:rPr>
              <a:t>-upwelling</a:t>
            </a:r>
            <a:r>
              <a:rPr lang="en-US" sz="3000" b="1" dirty="0">
                <a:solidFill>
                  <a:srgbClr val="FF0000"/>
                </a:solidFill>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2_08_13_2300_v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216344745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353"/>
            <a:ext cx="8229600" cy="1143000"/>
          </a:xfrm>
        </p:spPr>
        <p:txBody>
          <a:bodyPr/>
          <a:lstStyle/>
          <a:p>
            <a:pPr algn="l"/>
            <a:r>
              <a:rPr lang="en-US" b="1" dirty="0" smtClean="0"/>
              <a:t>Ongoing work</a:t>
            </a:r>
            <a:endParaRPr lang="en-US" b="1" dirty="0"/>
          </a:p>
        </p:txBody>
      </p:sp>
      <p:sp>
        <p:nvSpPr>
          <p:cNvPr id="3" name="Content Placeholder 2"/>
          <p:cNvSpPr>
            <a:spLocks noGrp="1"/>
          </p:cNvSpPr>
          <p:nvPr>
            <p:ph idx="1"/>
          </p:nvPr>
        </p:nvSpPr>
        <p:spPr>
          <a:xfrm>
            <a:off x="252307" y="1140237"/>
            <a:ext cx="8767162" cy="4766568"/>
          </a:xfrm>
        </p:spPr>
        <p:txBody>
          <a:bodyPr>
            <a:normAutofit/>
          </a:bodyPr>
          <a:lstStyle/>
          <a:p>
            <a:r>
              <a:rPr lang="en-US" dirty="0" err="1" smtClean="0"/>
              <a:t>Hovmoller</a:t>
            </a:r>
            <a:r>
              <a:rPr lang="en-US" dirty="0" smtClean="0"/>
              <a:t> for Case 2 and 3, difference</a:t>
            </a:r>
          </a:p>
          <a:p>
            <a:r>
              <a:rPr lang="en-US" dirty="0" smtClean="0"/>
              <a:t>Sensitivity to MYNN vs. YSU PBL schemes</a:t>
            </a:r>
          </a:p>
          <a:p>
            <a:r>
              <a:rPr lang="en-US" dirty="0" smtClean="0"/>
              <a:t>Sensitivity to NARR B.C. vs. NAM B.C.</a:t>
            </a:r>
          </a:p>
          <a:p>
            <a:r>
              <a:rPr lang="en-US" dirty="0" smtClean="0"/>
              <a:t>Increased vertical resolution of LCS between 150 and 1000m</a:t>
            </a:r>
          </a:p>
          <a:p>
            <a:r>
              <a:rPr lang="en-US" dirty="0" smtClean="0"/>
              <a:t>LCS on CODAR for sea breeze</a:t>
            </a:r>
          </a:p>
          <a:p>
            <a:pPr lvl="1"/>
            <a:r>
              <a:rPr lang="en-US" dirty="0" err="1" smtClean="0"/>
              <a:t>Detided</a:t>
            </a:r>
            <a:r>
              <a:rPr lang="en-US" smtClean="0"/>
              <a:t> data or not?</a:t>
            </a:r>
            <a:endParaRPr lang="en-US" dirty="0" smtClean="0"/>
          </a:p>
          <a:p>
            <a:endParaRPr lang="en-US" dirty="0" smtClean="0"/>
          </a:p>
        </p:txBody>
      </p:sp>
    </p:spTree>
    <p:extLst>
      <p:ext uri="{BB962C8B-B14F-4D97-AF65-F5344CB8AC3E}">
        <p14:creationId xmlns:p14="http://schemas.microsoft.com/office/powerpoint/2010/main" val="19627131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#2: Minor</a:t>
            </a:r>
          </a:p>
          <a:p>
            <a:pPr lvl="1"/>
            <a:r>
              <a:rPr lang="en-US" sz="2400" dirty="0" smtClean="0"/>
              <a:t>Most insightful results from “realistic ocean stratification and the 3D PWP mixing scheme”</a:t>
            </a:r>
          </a:p>
          <a:p>
            <a:pPr lvl="2"/>
            <a:r>
              <a:rPr lang="en-US" sz="2000" dirty="0" smtClean="0"/>
              <a:t>No coastlines, bathymetry, and </a:t>
            </a:r>
            <a:r>
              <a:rPr lang="en-US" sz="2000" dirty="0" smtClean="0">
                <a:solidFill>
                  <a:srgbClr val="FF0000"/>
                </a:solidFill>
              </a:rPr>
              <a:t>no realistic 3D stratification</a:t>
            </a:r>
          </a:p>
          <a:p>
            <a:pPr lvl="3"/>
            <a:r>
              <a:rPr lang="en-US" sz="1600" dirty="0" smtClean="0">
                <a:solidFill>
                  <a:srgbClr val="000000"/>
                </a:solidFill>
              </a:rPr>
              <a:t>“Observed glider stratification at </a:t>
            </a:r>
            <a:r>
              <a:rPr lang="en-US" sz="1600" b="1" dirty="0" smtClean="0">
                <a:solidFill>
                  <a:srgbClr val="000000"/>
                </a:solidFill>
              </a:rPr>
              <a:t>40m</a:t>
            </a:r>
            <a:r>
              <a:rPr lang="en-US" sz="1600" dirty="0" smtClean="0">
                <a:solidFill>
                  <a:srgbClr val="000000"/>
                </a:solidFill>
              </a:rPr>
              <a:t> </a:t>
            </a:r>
            <a:r>
              <a:rPr lang="en-US" sz="1600" dirty="0"/>
              <a:t>(26C surface, strong thermocline at 10m, 8C to the bottom, 12UTC 27 Aug on RR Fig. 7) could be applied </a:t>
            </a:r>
            <a:r>
              <a:rPr lang="en-US" sz="1600" b="1" dirty="0"/>
              <a:t>uniformly across the entire domain</a:t>
            </a:r>
            <a:r>
              <a:rPr lang="en-US" sz="1600" dirty="0"/>
              <a:t> and could be held </a:t>
            </a:r>
            <a:r>
              <a:rPr lang="en-US" sz="1600" b="1" dirty="0"/>
              <a:t>constant from a depth of 40m to </a:t>
            </a:r>
            <a:r>
              <a:rPr lang="en-US" sz="1600" b="1" dirty="0" smtClean="0"/>
              <a:t>400m”</a:t>
            </a:r>
          </a:p>
          <a:p>
            <a:pPr marL="914400" lvl="2" indent="0">
              <a:buNone/>
            </a:pPr>
            <a:endParaRPr lang="en-US" dirty="0" smtClean="0"/>
          </a:p>
          <a:p>
            <a:pPr lvl="1"/>
            <a:endParaRPr lang="en-US" b="1" dirty="0" smtClean="0">
              <a:solidFill>
                <a:srgbClr val="000000"/>
              </a:solidFill>
            </a:endParaRPr>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a:t>
            </a:r>
            <a:r>
              <a:rPr lang="en-US" sz="2700" dirty="0" smtClean="0">
                <a:solidFill>
                  <a:srgbClr val="7F7F7F"/>
                </a:solidFill>
              </a:rPr>
              <a:t>Cooling</a:t>
            </a:r>
            <a:br>
              <a:rPr lang="en-US" sz="2700" dirty="0" smtClean="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25937324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#2: Minor</a:t>
            </a:r>
          </a:p>
          <a:p>
            <a:pPr lvl="1"/>
            <a:r>
              <a:rPr lang="en-US" sz="2400" dirty="0" smtClean="0"/>
              <a:t>3D PWP </a:t>
            </a:r>
            <a:r>
              <a:rPr lang="en-US" sz="2400" b="1" dirty="0" smtClean="0"/>
              <a:t>storm intensity fluctuations </a:t>
            </a:r>
            <a:r>
              <a:rPr lang="en-US" sz="2400" dirty="0" smtClean="0"/>
              <a:t>similar to cold SST; wanted us to include 3D PWP in</a:t>
            </a:r>
            <a:r>
              <a:rPr lang="en-US" sz="2400" b="1" dirty="0" smtClean="0"/>
              <a:t> wind shear, RH analyses</a:t>
            </a:r>
            <a:r>
              <a:rPr lang="en-US" sz="2400" dirty="0" smtClean="0"/>
              <a:t>; underscore importance of 3D PWP </a:t>
            </a:r>
            <a:r>
              <a:rPr lang="en-US" sz="2400" b="1" dirty="0" smtClean="0"/>
              <a:t>physics</a:t>
            </a:r>
            <a:r>
              <a:rPr lang="en-US" sz="2400" dirty="0" smtClean="0"/>
              <a:t>; present 3D PWP </a:t>
            </a:r>
            <a:r>
              <a:rPr lang="en-US" sz="2400" b="1" dirty="0" smtClean="0"/>
              <a:t>SST response</a:t>
            </a:r>
          </a:p>
          <a:p>
            <a:pPr lvl="2"/>
            <a:r>
              <a:rPr lang="en-US" sz="2000" dirty="0" smtClean="0"/>
              <a:t>“The </a:t>
            </a:r>
            <a:r>
              <a:rPr lang="en-US" sz="2000" dirty="0"/>
              <a:t>3D ocean PWP model resolves 3D open ocean, deepwater processes, including Ekman pumping/upwelling and mixing across the base of the mixed layer caused by shear instability when the surface layer flows over a relatively quiescent and deep bottom layer</a:t>
            </a:r>
            <a:r>
              <a:rPr lang="en-US" sz="2000" dirty="0" smtClean="0"/>
              <a:t>.” </a:t>
            </a:r>
          </a:p>
          <a:p>
            <a:pPr lvl="2"/>
            <a:r>
              <a:rPr lang="en-US" sz="2000" dirty="0" smtClean="0"/>
              <a:t>Glenn et al. (2016) </a:t>
            </a:r>
            <a:r>
              <a:rPr lang="en-US" sz="2000" b="1" dirty="0" smtClean="0"/>
              <a:t>coastal</a:t>
            </a:r>
            <a:r>
              <a:rPr lang="en-US" sz="2000" dirty="0" smtClean="0"/>
              <a:t> baroclinic mixing processes different</a:t>
            </a:r>
          </a:p>
          <a:p>
            <a:pPr lvl="2"/>
            <a:r>
              <a:rPr lang="en-US" sz="2000" dirty="0" smtClean="0"/>
              <a:t>Resulting cooling from 3D PWP different in magnitude and timing</a:t>
            </a:r>
          </a:p>
          <a:p>
            <a:pPr lvl="2"/>
            <a:r>
              <a:rPr lang="en-US" sz="2000" dirty="0" smtClean="0"/>
              <a:t>Accuracy of intensity prediction of 3D PWP decreased</a:t>
            </a:r>
            <a:endParaRPr lang="en-US" dirty="0" smtClean="0"/>
          </a:p>
          <a:p>
            <a:pPr lvl="2"/>
            <a:endParaRPr lang="en-US" sz="2000" b="1" dirty="0" smtClean="0"/>
          </a:p>
          <a:p>
            <a:pPr lvl="2"/>
            <a:endParaRPr lang="en-US" dirty="0" smtClean="0"/>
          </a:p>
          <a:p>
            <a:pPr lvl="1"/>
            <a:endParaRPr lang="en-US" b="1" dirty="0" smtClean="0">
              <a:solidFill>
                <a:srgbClr val="000000"/>
              </a:solidFill>
            </a:endParaRPr>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a:t>
            </a:r>
            <a:r>
              <a:rPr lang="en-US" sz="2700" dirty="0" smtClean="0">
                <a:solidFill>
                  <a:srgbClr val="7F7F7F"/>
                </a:solidFill>
              </a:rPr>
              <a:t>Cooling</a:t>
            </a:r>
            <a:br>
              <a:rPr lang="en-US" sz="2700" dirty="0" smtClean="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2685121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#2: Minor</a:t>
            </a:r>
          </a:p>
          <a:p>
            <a:pPr lvl="2"/>
            <a:r>
              <a:rPr lang="en-US" dirty="0" smtClean="0"/>
              <a:t>Suggested 3D PWP simulation </a:t>
            </a:r>
            <a:r>
              <a:rPr lang="en-US" dirty="0" err="1" smtClean="0"/>
              <a:t>init.</a:t>
            </a:r>
            <a:r>
              <a:rPr lang="en-US" dirty="0" smtClean="0"/>
              <a:t> w/ HWRF-HYCOM (400m)</a:t>
            </a:r>
          </a:p>
          <a:p>
            <a:pPr lvl="3"/>
            <a:r>
              <a:rPr lang="en-US" dirty="0" smtClean="0"/>
              <a:t>Useful to determine poor ocean initialization contribution to error</a:t>
            </a:r>
          </a:p>
          <a:p>
            <a:pPr lvl="3"/>
            <a:endParaRPr lang="en-US" dirty="0"/>
          </a:p>
          <a:p>
            <a:pPr lvl="3"/>
            <a:endParaRPr lang="en-US" dirty="0" smtClean="0"/>
          </a:p>
          <a:p>
            <a:pPr lvl="3"/>
            <a:endParaRPr lang="en-US" dirty="0"/>
          </a:p>
          <a:p>
            <a:pPr lvl="3"/>
            <a:endParaRPr lang="en-US" dirty="0" smtClean="0"/>
          </a:p>
          <a:p>
            <a:pPr lvl="3"/>
            <a:endParaRPr lang="en-US" dirty="0"/>
          </a:p>
          <a:p>
            <a:pPr lvl="3"/>
            <a:endParaRPr lang="en-US" dirty="0" smtClean="0"/>
          </a:p>
          <a:p>
            <a:pPr lvl="3"/>
            <a:r>
              <a:rPr lang="en-US" dirty="0" smtClean="0"/>
              <a:t>Sensitivity equivalent to 1D deepwater, open ocean mixing</a:t>
            </a:r>
          </a:p>
          <a:p>
            <a:pPr lvl="3"/>
            <a:endParaRPr lang="en-US" dirty="0"/>
          </a:p>
          <a:p>
            <a:pPr lvl="3"/>
            <a:endParaRPr lang="en-US" dirty="0" smtClean="0"/>
          </a:p>
          <a:p>
            <a:pPr lvl="3"/>
            <a:endParaRPr lang="en-US" dirty="0"/>
          </a:p>
          <a:p>
            <a:pPr lvl="3"/>
            <a:endParaRPr lang="en-US" dirty="0" smtClean="0"/>
          </a:p>
          <a:p>
            <a:pPr lvl="3"/>
            <a:endParaRPr lang="en-US" dirty="0"/>
          </a:p>
          <a:p>
            <a:pPr lvl="3"/>
            <a:endParaRPr lang="en-US" dirty="0" smtClean="0"/>
          </a:p>
          <a:p>
            <a:pPr marL="1371600" lvl="3" indent="0">
              <a:buNone/>
            </a:pPr>
            <a:endParaRPr lang="en-US" dirty="0" smtClean="0"/>
          </a:p>
          <a:p>
            <a:pPr lvl="2"/>
            <a:endParaRPr lang="en-US" dirty="0" smtClean="0"/>
          </a:p>
          <a:p>
            <a:pPr lvl="1"/>
            <a:endParaRPr lang="en-US" b="1" dirty="0" smtClean="0">
              <a:solidFill>
                <a:srgbClr val="000000"/>
              </a:solidFill>
            </a:endParaRPr>
          </a:p>
        </p:txBody>
      </p:sp>
      <p:pic>
        <p:nvPicPr>
          <p:cNvPr id="9" name="Picture 8" descr="HYCOM_T_xslice_cyc000_11082600_romsslice_30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025" y="2659063"/>
            <a:ext cx="2048933" cy="2048933"/>
          </a:xfrm>
          <a:prstGeom prst="rect">
            <a:avLst/>
          </a:prstGeom>
        </p:spPr>
      </p:pic>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a:t>
            </a:r>
            <a:r>
              <a:rPr lang="en-US" sz="2700" dirty="0" smtClean="0">
                <a:solidFill>
                  <a:srgbClr val="7F7F7F"/>
                </a:solidFill>
              </a:rPr>
              <a:t>Cooling</a:t>
            </a:r>
            <a:br>
              <a:rPr lang="en-US" sz="2700" dirty="0" smtClean="0">
                <a:solidFill>
                  <a:srgbClr val="7F7F7F"/>
                </a:solidFill>
              </a:rPr>
            </a:br>
            <a:endParaRPr lang="en-US" sz="2700" dirty="0">
              <a:solidFill>
                <a:srgbClr val="7F7F7F"/>
              </a:solidFill>
            </a:endParaRPr>
          </a:p>
        </p:txBody>
      </p:sp>
      <p:sp>
        <p:nvSpPr>
          <p:cNvPr id="7" name="TextBox 6"/>
          <p:cNvSpPr txBox="1"/>
          <p:nvPr/>
        </p:nvSpPr>
        <p:spPr>
          <a:xfrm>
            <a:off x="2514846" y="3827464"/>
            <a:ext cx="1488829" cy="615553"/>
          </a:xfrm>
          <a:prstGeom prst="rect">
            <a:avLst/>
          </a:prstGeom>
          <a:noFill/>
        </p:spPr>
        <p:txBody>
          <a:bodyPr wrap="square" rtlCol="0">
            <a:spAutoFit/>
          </a:bodyPr>
          <a:lstStyle/>
          <a:p>
            <a:r>
              <a:rPr lang="en-US" sz="1700" dirty="0" smtClean="0">
                <a:latin typeface="Calibri"/>
                <a:cs typeface="Calibri"/>
              </a:rPr>
              <a:t>HWRF-HYCOM</a:t>
            </a:r>
          </a:p>
          <a:p>
            <a:r>
              <a:rPr lang="en-US" sz="1700" dirty="0" smtClean="0">
                <a:latin typeface="Calibri"/>
                <a:cs typeface="Calibri"/>
              </a:rPr>
              <a:t>Before</a:t>
            </a:r>
            <a:endParaRPr lang="en-US" sz="1700" dirty="0">
              <a:latin typeface="Calibri"/>
              <a:cs typeface="Calibri"/>
            </a:endParaRPr>
          </a:p>
        </p:txBody>
      </p:sp>
      <p:cxnSp>
        <p:nvCxnSpPr>
          <p:cNvPr id="10" name="Straight Connector 9"/>
          <p:cNvCxnSpPr/>
          <p:nvPr/>
        </p:nvCxnSpPr>
        <p:spPr>
          <a:xfrm flipV="1">
            <a:off x="2886059" y="2833688"/>
            <a:ext cx="0" cy="30278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1" name="Picture 10" descr="RU16_201108_Irene_temperature_v2.png"/>
          <p:cNvPicPr>
            <a:picLocks noChangeAspect="1"/>
          </p:cNvPicPr>
          <p:nvPr/>
        </p:nvPicPr>
        <p:blipFill rotWithShape="1">
          <a:blip r:embed="rId3">
            <a:extLst>
              <a:ext uri="{28A0092B-C50C-407E-A947-70E740481C1C}">
                <a14:useLocalDpi xmlns:a14="http://schemas.microsoft.com/office/drawing/2010/main" val="0"/>
              </a:ext>
            </a:extLst>
          </a:blip>
          <a:srcRect l="6005" r="7177"/>
          <a:stretch/>
        </p:blipFill>
        <p:spPr>
          <a:xfrm>
            <a:off x="4550330" y="2550708"/>
            <a:ext cx="3269963" cy="2259877"/>
          </a:xfrm>
          <a:prstGeom prst="rect">
            <a:avLst/>
          </a:prstGeom>
        </p:spPr>
      </p:pic>
      <p:sp>
        <p:nvSpPr>
          <p:cNvPr id="12" name="TextBox 11"/>
          <p:cNvSpPr txBox="1"/>
          <p:nvPr/>
        </p:nvSpPr>
        <p:spPr>
          <a:xfrm>
            <a:off x="4710031" y="4117721"/>
            <a:ext cx="1488829" cy="353943"/>
          </a:xfrm>
          <a:prstGeom prst="rect">
            <a:avLst/>
          </a:prstGeom>
          <a:noFill/>
        </p:spPr>
        <p:txBody>
          <a:bodyPr wrap="square" rtlCol="0">
            <a:spAutoFit/>
          </a:bodyPr>
          <a:lstStyle/>
          <a:p>
            <a:r>
              <a:rPr lang="en-US" sz="1700" dirty="0" smtClean="0">
                <a:latin typeface="Calibri"/>
                <a:cs typeface="Calibri"/>
              </a:rPr>
              <a:t>RU16 Glider</a:t>
            </a:r>
            <a:endParaRPr lang="en-US" sz="1700" dirty="0">
              <a:latin typeface="Calibri"/>
              <a:cs typeface="Calibri"/>
            </a:endParaRPr>
          </a:p>
        </p:txBody>
      </p:sp>
      <p:cxnSp>
        <p:nvCxnSpPr>
          <p:cNvPr id="14" name="Straight Connector 13"/>
          <p:cNvCxnSpPr/>
          <p:nvPr/>
        </p:nvCxnSpPr>
        <p:spPr>
          <a:xfrm flipV="1">
            <a:off x="5150714" y="2669135"/>
            <a:ext cx="0" cy="92890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093129" y="2728217"/>
            <a:ext cx="1488829" cy="353943"/>
          </a:xfrm>
          <a:prstGeom prst="rect">
            <a:avLst/>
          </a:prstGeom>
          <a:noFill/>
        </p:spPr>
        <p:txBody>
          <a:bodyPr wrap="square" rtlCol="0">
            <a:spAutoFit/>
          </a:bodyPr>
          <a:lstStyle/>
          <a:p>
            <a:r>
              <a:rPr lang="en-US" sz="1700" dirty="0" smtClean="0">
                <a:latin typeface="Calibri"/>
                <a:cs typeface="Calibri"/>
              </a:rPr>
              <a:t>Before</a:t>
            </a:r>
            <a:endParaRPr lang="en-US" sz="1700" dirty="0">
              <a:latin typeface="Calibri"/>
              <a:cs typeface="Calibri"/>
            </a:endParaRPr>
          </a:p>
        </p:txBody>
      </p:sp>
      <p:sp>
        <p:nvSpPr>
          <p:cNvPr id="2" name="Oval 1"/>
          <p:cNvSpPr/>
          <p:nvPr/>
        </p:nvSpPr>
        <p:spPr>
          <a:xfrm>
            <a:off x="2610881" y="2728217"/>
            <a:ext cx="536376" cy="52970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82526" y="3097032"/>
            <a:ext cx="536376" cy="52970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4013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77" y="132834"/>
            <a:ext cx="941283" cy="369332"/>
          </a:xfrm>
          <a:prstGeom prst="rect">
            <a:avLst/>
          </a:prstGeom>
        </p:spPr>
        <p:txBody>
          <a:bodyPr wrap="none">
            <a:spAutoFit/>
          </a:bodyPr>
          <a:lstStyle/>
          <a:p>
            <a:r>
              <a:rPr lang="en-US" dirty="0" smtClean="0"/>
              <a:t>Figure 4</a:t>
            </a:r>
            <a:endParaRPr lang="en-US" dirty="0"/>
          </a:p>
        </p:txBody>
      </p:sp>
      <p:pic>
        <p:nvPicPr>
          <p:cNvPr id="2" name="Picture 1" descr="figure4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77" y="806886"/>
            <a:ext cx="8267700" cy="4940300"/>
          </a:xfrm>
          <a:prstGeom prst="rect">
            <a:avLst/>
          </a:prstGeom>
        </p:spPr>
      </p:pic>
      <p:cxnSp>
        <p:nvCxnSpPr>
          <p:cNvPr id="6" name="Straight Arrow Connector 5"/>
          <p:cNvCxnSpPr/>
          <p:nvPr/>
        </p:nvCxnSpPr>
        <p:spPr>
          <a:xfrm flipH="1">
            <a:off x="8063273" y="5127535"/>
            <a:ext cx="899727"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29703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77" y="132834"/>
            <a:ext cx="938140" cy="369332"/>
          </a:xfrm>
          <a:prstGeom prst="rect">
            <a:avLst/>
          </a:prstGeom>
        </p:spPr>
        <p:txBody>
          <a:bodyPr wrap="none">
            <a:spAutoFit/>
          </a:bodyPr>
          <a:lstStyle/>
          <a:p>
            <a:r>
              <a:rPr lang="en-US" dirty="0" smtClean="0"/>
              <a:t>Figure 3</a:t>
            </a:r>
            <a:endParaRPr lang="en-US" dirty="0"/>
          </a:p>
        </p:txBody>
      </p:sp>
      <p:pic>
        <p:nvPicPr>
          <p:cNvPr id="3" name="Picture 2" descr="figure3_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062" y="0"/>
            <a:ext cx="6858000" cy="6858000"/>
          </a:xfrm>
          <a:prstGeom prst="rect">
            <a:avLst/>
          </a:prstGeom>
        </p:spPr>
      </p:pic>
      <p:cxnSp>
        <p:nvCxnSpPr>
          <p:cNvPr id="5" name="Straight Arrow Connector 4"/>
          <p:cNvCxnSpPr/>
          <p:nvPr/>
        </p:nvCxnSpPr>
        <p:spPr>
          <a:xfrm flipH="1">
            <a:off x="4037399" y="5310177"/>
            <a:ext cx="1121260"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19391" y="704334"/>
            <a:ext cx="2700679" cy="1015663"/>
          </a:xfrm>
          <a:prstGeom prst="rect">
            <a:avLst/>
          </a:prstGeom>
        </p:spPr>
        <p:txBody>
          <a:bodyPr wrap="none">
            <a:spAutoFit/>
          </a:bodyPr>
          <a:lstStyle/>
          <a:p>
            <a:r>
              <a:rPr lang="en-US" sz="2400" b="1" dirty="0"/>
              <a:t>Reviewer #2: </a:t>
            </a:r>
            <a:r>
              <a:rPr lang="en-US" sz="2400" b="1" dirty="0" smtClean="0"/>
              <a:t>Minor</a:t>
            </a:r>
          </a:p>
          <a:p>
            <a:pPr marL="285750" indent="-285750">
              <a:buFont typeface="Arial"/>
              <a:buChar char="•"/>
            </a:pPr>
            <a:r>
              <a:rPr lang="en-US" dirty="0" smtClean="0"/>
              <a:t>Add standard deviation </a:t>
            </a:r>
            <a:br>
              <a:rPr lang="en-US" dirty="0" smtClean="0"/>
            </a:br>
            <a:r>
              <a:rPr lang="en-US" dirty="0" smtClean="0"/>
              <a:t>to Fig. 3 time series</a:t>
            </a:r>
            <a:endParaRPr lang="en-US" dirty="0"/>
          </a:p>
        </p:txBody>
      </p:sp>
      <p:cxnSp>
        <p:nvCxnSpPr>
          <p:cNvPr id="7" name="Straight Arrow Connector 6"/>
          <p:cNvCxnSpPr/>
          <p:nvPr/>
        </p:nvCxnSpPr>
        <p:spPr>
          <a:xfrm flipH="1">
            <a:off x="6595596" y="5667676"/>
            <a:ext cx="740112" cy="0"/>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6755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#3: Minor</a:t>
            </a:r>
          </a:p>
          <a:p>
            <a:pPr lvl="1"/>
            <a:r>
              <a:rPr lang="en-US" sz="2400" dirty="0" smtClean="0"/>
              <a:t>Also had issues with KBUF for wind shear</a:t>
            </a:r>
          </a:p>
          <a:p>
            <a:pPr lvl="1"/>
            <a:r>
              <a:rPr lang="en-US" sz="2400" dirty="0" smtClean="0"/>
              <a:t>Asked for more details on flux parameterizations (roughness lengths, exchange coefficients, exchange coefficient ratios)</a:t>
            </a:r>
          </a:p>
          <a:p>
            <a:pPr lvl="2"/>
            <a:r>
              <a:rPr lang="en-US" sz="1800" dirty="0"/>
              <a:t>“The reader is encouraged to refer to Green and Zhang (2013) for a detailed look at the impact of </a:t>
            </a:r>
            <a:r>
              <a:rPr lang="en-US" sz="1800" dirty="0" err="1"/>
              <a:t>isftcflx</a:t>
            </a:r>
            <a:r>
              <a:rPr lang="en-US" sz="1800" dirty="0"/>
              <a:t>=0, 1 and 2 on roughness lengths, exchange coefficients, and exchange coefficient ratios </a:t>
            </a:r>
            <a:r>
              <a:rPr lang="en-US" sz="1800" b="1" dirty="0"/>
              <a:t>C</a:t>
            </a:r>
            <a:r>
              <a:rPr lang="en-US" sz="1800" b="1" baseline="-25000" dirty="0"/>
              <a:t>H</a:t>
            </a:r>
            <a:r>
              <a:rPr lang="en-US" sz="1800" b="1" dirty="0"/>
              <a:t>/C</a:t>
            </a:r>
            <a:r>
              <a:rPr lang="en-US" sz="1800" b="1" baseline="-25000" dirty="0"/>
              <a:t>D</a:t>
            </a:r>
            <a:r>
              <a:rPr lang="en-US" sz="1800" b="1" dirty="0"/>
              <a:t>, C</a:t>
            </a:r>
            <a:r>
              <a:rPr lang="en-US" sz="1800" b="1" baseline="-25000" dirty="0"/>
              <a:t>Q</a:t>
            </a:r>
            <a:r>
              <a:rPr lang="en-US" sz="1800" b="1" dirty="0"/>
              <a:t>/C</a:t>
            </a:r>
            <a:r>
              <a:rPr lang="en-US" sz="1800" b="1" baseline="-25000" dirty="0"/>
              <a:t>D</a:t>
            </a:r>
            <a:r>
              <a:rPr lang="en-US" sz="1800" b="1" dirty="0"/>
              <a:t>, and C</a:t>
            </a:r>
            <a:r>
              <a:rPr lang="en-US" sz="1800" b="1" baseline="-25000" dirty="0"/>
              <a:t>K</a:t>
            </a:r>
            <a:r>
              <a:rPr lang="en-US" sz="1800" b="1" dirty="0"/>
              <a:t>/C</a:t>
            </a:r>
            <a:r>
              <a:rPr lang="en-US" sz="1800" b="1" baseline="-25000" dirty="0"/>
              <a:t>D</a:t>
            </a:r>
            <a:r>
              <a:rPr lang="en-US" sz="1800" b="1" dirty="0"/>
              <a:t>, where C</a:t>
            </a:r>
            <a:r>
              <a:rPr lang="en-US" sz="1800" b="1" baseline="-25000" dirty="0"/>
              <a:t>K</a:t>
            </a:r>
            <a:r>
              <a:rPr lang="en-US" sz="1800" b="1" dirty="0"/>
              <a:t>=C</a:t>
            </a:r>
            <a:r>
              <a:rPr lang="en-US" sz="1800" b="1" baseline="-25000" dirty="0"/>
              <a:t>H</a:t>
            </a:r>
            <a:r>
              <a:rPr lang="en-US" sz="1800" b="1" dirty="0"/>
              <a:t>+C</a:t>
            </a:r>
            <a:r>
              <a:rPr lang="en-US" sz="1800" b="1" baseline="-25000" dirty="0"/>
              <a:t>Q</a:t>
            </a:r>
            <a:r>
              <a:rPr lang="en-US" sz="1800" dirty="0"/>
              <a:t>. Some key points from their paper are that, at wind speeds of 33 m s</a:t>
            </a:r>
            <a:r>
              <a:rPr lang="en-US" sz="1800" baseline="30000" dirty="0"/>
              <a:t>-1</a:t>
            </a:r>
            <a:r>
              <a:rPr lang="en-US" sz="1800" dirty="0"/>
              <a:t> or greater, </a:t>
            </a:r>
            <a:r>
              <a:rPr lang="en-US" sz="1800" b="1" dirty="0" err="1"/>
              <a:t>isftcflx</a:t>
            </a:r>
            <a:r>
              <a:rPr lang="en-US" sz="1800" b="1" dirty="0"/>
              <a:t>=1 has the largest C</a:t>
            </a:r>
            <a:r>
              <a:rPr lang="en-US" sz="1800" b="1" baseline="-25000" dirty="0"/>
              <a:t>K</a:t>
            </a:r>
            <a:r>
              <a:rPr lang="en-US" sz="1800" b="1" dirty="0"/>
              <a:t>/C</a:t>
            </a:r>
            <a:r>
              <a:rPr lang="en-US" sz="1800" b="1" baseline="-25000" dirty="0"/>
              <a:t>D</a:t>
            </a:r>
            <a:r>
              <a:rPr lang="en-US" sz="1800" b="1" dirty="0"/>
              <a:t> ratio</a:t>
            </a:r>
            <a:r>
              <a:rPr lang="en-US" sz="1800" dirty="0"/>
              <a:t> and shares with </a:t>
            </a:r>
            <a:r>
              <a:rPr lang="en-US" sz="1800" dirty="0" err="1"/>
              <a:t>isftcflx</a:t>
            </a:r>
            <a:r>
              <a:rPr lang="en-US" sz="1800" dirty="0"/>
              <a:t>=2 the lowest C</a:t>
            </a:r>
            <a:r>
              <a:rPr lang="en-US" sz="1800" baseline="-25000" dirty="0"/>
              <a:t>D</a:t>
            </a:r>
            <a:r>
              <a:rPr lang="en-US" sz="1800" dirty="0"/>
              <a:t>. As a result, they found that for Hurricane Katrina (2005), </a:t>
            </a:r>
            <a:r>
              <a:rPr lang="en-US" sz="1800" b="1" dirty="0"/>
              <a:t>using </a:t>
            </a:r>
            <a:r>
              <a:rPr lang="en-US" sz="1800" b="1" dirty="0" err="1"/>
              <a:t>isftcflx</a:t>
            </a:r>
            <a:r>
              <a:rPr lang="en-US" sz="1800" b="1" dirty="0"/>
              <a:t>=1 produced the most intense storm</a:t>
            </a:r>
            <a:r>
              <a:rPr lang="en-US" sz="1800" dirty="0"/>
              <a:t> in terms of minimum SLP and max winds.</a:t>
            </a:r>
            <a:r>
              <a:rPr lang="en-US" sz="1800" dirty="0" smtClean="0"/>
              <a:t>”</a:t>
            </a:r>
          </a:p>
          <a:p>
            <a:pPr lvl="2"/>
            <a:r>
              <a:rPr lang="en-US" sz="1800" dirty="0" smtClean="0"/>
              <a:t>“</a:t>
            </a:r>
            <a:r>
              <a:rPr lang="en-US" sz="1800" b="1" dirty="0" smtClean="0"/>
              <a:t>Consistent</a:t>
            </a:r>
            <a:r>
              <a:rPr lang="en-US" sz="1800" dirty="0" smtClean="0"/>
              <a:t> </a:t>
            </a:r>
            <a:r>
              <a:rPr lang="en-US" sz="1800" dirty="0"/>
              <a:t>with the results found by Green and Zhang (2013), </a:t>
            </a:r>
            <a:r>
              <a:rPr lang="en-US" sz="1800" b="1" dirty="0" err="1"/>
              <a:t>isftcflx</a:t>
            </a:r>
            <a:r>
              <a:rPr lang="en-US" sz="1800" b="1" dirty="0"/>
              <a:t>=1 produced the most intense storm </a:t>
            </a:r>
            <a:r>
              <a:rPr lang="en-US" sz="1800" dirty="0"/>
              <a:t>using both minimum SLP and max winds intensity metrics, for both the warm pre-storm SST and cold post-storm </a:t>
            </a:r>
            <a:r>
              <a:rPr lang="en-US" sz="1800" dirty="0" smtClean="0"/>
              <a:t>SST”</a:t>
            </a:r>
            <a:endParaRPr lang="en-US" sz="1800" dirty="0"/>
          </a:p>
          <a:p>
            <a:pPr lvl="2"/>
            <a:endParaRPr lang="en-US" dirty="0" smtClean="0"/>
          </a:p>
          <a:p>
            <a:pPr lvl="1"/>
            <a:endParaRPr lang="en-US" b="1" dirty="0" smtClean="0">
              <a:solidFill>
                <a:srgbClr val="000000"/>
              </a:solidFill>
            </a:endParaRPr>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a:t>
            </a:r>
            <a:r>
              <a:rPr lang="en-US" sz="2700" dirty="0" smtClean="0">
                <a:solidFill>
                  <a:srgbClr val="7F7F7F"/>
                </a:solidFill>
              </a:rPr>
              <a:t>Cooling</a:t>
            </a:r>
            <a:br>
              <a:rPr lang="en-US" sz="2700" dirty="0" smtClean="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2572794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#3: Minor</a:t>
            </a:r>
          </a:p>
          <a:p>
            <a:pPr lvl="1"/>
            <a:r>
              <a:rPr lang="en-US" sz="2400" dirty="0" smtClean="0"/>
              <a:t>Need to show q&gt;</a:t>
            </a:r>
            <a:r>
              <a:rPr lang="en-US" sz="2400" dirty="0" err="1" smtClean="0"/>
              <a:t>q</a:t>
            </a:r>
            <a:r>
              <a:rPr lang="en-US" sz="2400" baseline="-25000" dirty="0" err="1" smtClean="0"/>
              <a:t>sfc</a:t>
            </a:r>
            <a:r>
              <a:rPr lang="en-US" sz="2400" dirty="0"/>
              <a:t> </a:t>
            </a:r>
            <a:r>
              <a:rPr lang="en-US" sz="2400" dirty="0" smtClean="0"/>
              <a:t>for negative latent heat flux, not T&gt;</a:t>
            </a:r>
            <a:r>
              <a:rPr lang="en-US" sz="2400" baseline="-25000" dirty="0" err="1" smtClean="0"/>
              <a:t>Tsfc</a:t>
            </a:r>
            <a:r>
              <a:rPr lang="en-US" sz="2400" dirty="0" smtClean="0"/>
              <a:t> </a:t>
            </a:r>
          </a:p>
          <a:p>
            <a:pPr lvl="2"/>
            <a:r>
              <a:rPr lang="en-US" sz="2000" dirty="0" smtClean="0"/>
              <a:t>Added q, </a:t>
            </a:r>
            <a:r>
              <a:rPr lang="en-US" sz="2000" dirty="0" err="1" smtClean="0"/>
              <a:t>q</a:t>
            </a:r>
            <a:r>
              <a:rPr lang="en-US" sz="2000" baseline="-25000" dirty="0" err="1" smtClean="0"/>
              <a:t>sfc</a:t>
            </a:r>
            <a:r>
              <a:rPr lang="en-US" sz="2000" dirty="0" smtClean="0"/>
              <a:t> to Fig. 11</a:t>
            </a:r>
            <a:endParaRPr lang="en-US" sz="2000" baseline="-25000" dirty="0"/>
          </a:p>
          <a:p>
            <a:pPr lvl="2"/>
            <a:endParaRPr lang="en-US" dirty="0" smtClean="0"/>
          </a:p>
          <a:p>
            <a:pPr lvl="1"/>
            <a:endParaRPr lang="en-US" b="1" dirty="0" smtClean="0">
              <a:solidFill>
                <a:srgbClr val="000000"/>
              </a:solidFill>
            </a:endParaRPr>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a:t>
            </a:r>
            <a:r>
              <a:rPr lang="en-US" sz="2700" dirty="0" smtClean="0">
                <a:solidFill>
                  <a:srgbClr val="7F7F7F"/>
                </a:solidFill>
              </a:rPr>
              <a:t>Cooling</a:t>
            </a:r>
            <a:br>
              <a:rPr lang="en-US" sz="2700" dirty="0" smtClean="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27123909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77" y="132834"/>
            <a:ext cx="1055134" cy="369332"/>
          </a:xfrm>
          <a:prstGeom prst="rect">
            <a:avLst/>
          </a:prstGeom>
        </p:spPr>
        <p:txBody>
          <a:bodyPr wrap="none">
            <a:spAutoFit/>
          </a:bodyPr>
          <a:lstStyle/>
          <a:p>
            <a:r>
              <a:rPr lang="en-US" dirty="0" smtClean="0"/>
              <a:t>Figure 11</a:t>
            </a:r>
            <a:endParaRPr lang="en-US" dirty="0"/>
          </a:p>
        </p:txBody>
      </p:sp>
      <p:pic>
        <p:nvPicPr>
          <p:cNvPr id="2" name="Picture 1" descr="figure11_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0"/>
            <a:ext cx="6515100" cy="6858000"/>
          </a:xfrm>
          <a:prstGeom prst="rect">
            <a:avLst/>
          </a:prstGeom>
        </p:spPr>
      </p:pic>
      <p:cxnSp>
        <p:nvCxnSpPr>
          <p:cNvPr id="5" name="Straight Arrow Connector 4"/>
          <p:cNvCxnSpPr/>
          <p:nvPr/>
        </p:nvCxnSpPr>
        <p:spPr>
          <a:xfrm flipH="1">
            <a:off x="7823200" y="1333489"/>
            <a:ext cx="899727"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24202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888"/>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865596"/>
            <a:ext cx="8229600" cy="6067241"/>
          </a:xfrm>
        </p:spPr>
        <p:txBody>
          <a:bodyPr>
            <a:normAutofit fontScale="85000" lnSpcReduction="20000"/>
          </a:bodyPr>
          <a:lstStyle/>
          <a:p>
            <a:r>
              <a:rPr lang="en-US" b="1" dirty="0" smtClean="0"/>
              <a:t>Introduction</a:t>
            </a:r>
          </a:p>
          <a:p>
            <a:pPr lvl="1"/>
            <a:r>
              <a:rPr lang="en-US" dirty="0" smtClean="0"/>
              <a:t>Commonalities among chapters</a:t>
            </a:r>
          </a:p>
          <a:p>
            <a:r>
              <a:rPr lang="en-US" b="1" dirty="0" smtClean="0"/>
              <a:t>Chapter 1</a:t>
            </a:r>
          </a:p>
          <a:p>
            <a:pPr marL="457200" lvl="1" indent="0">
              <a:buNone/>
            </a:pPr>
            <a:r>
              <a:rPr lang="en-US" i="1" dirty="0" smtClean="0"/>
              <a:t>Hurricane </a:t>
            </a:r>
            <a:r>
              <a:rPr lang="en-US" i="1" dirty="0"/>
              <a:t>Irene Sensitivity to Stratified Coastal Ocean </a:t>
            </a:r>
            <a:r>
              <a:rPr lang="en-US" i="1" dirty="0" smtClean="0"/>
              <a:t>Cooling </a:t>
            </a:r>
          </a:p>
          <a:p>
            <a:pPr lvl="1"/>
            <a:r>
              <a:rPr lang="en-US" dirty="0">
                <a:solidFill>
                  <a:srgbClr val="FF0000"/>
                </a:solidFill>
              </a:rPr>
              <a:t>TC </a:t>
            </a:r>
            <a:r>
              <a:rPr lang="en-US" dirty="0" smtClean="0">
                <a:solidFill>
                  <a:srgbClr val="FF0000"/>
                </a:solidFill>
              </a:rPr>
              <a:t>coastal atmospheric </a:t>
            </a:r>
            <a:r>
              <a:rPr lang="en-US" dirty="0">
                <a:solidFill>
                  <a:srgbClr val="FF0000"/>
                </a:solidFill>
              </a:rPr>
              <a:t>investigation</a:t>
            </a:r>
          </a:p>
          <a:p>
            <a:pPr lvl="1"/>
            <a:r>
              <a:rPr lang="en-US" dirty="0" smtClean="0"/>
              <a:t>Revision #1 resubmitted to </a:t>
            </a:r>
            <a:r>
              <a:rPr lang="en-US" i="1" dirty="0" smtClean="0"/>
              <a:t>Monthly Weather Review</a:t>
            </a:r>
          </a:p>
          <a:p>
            <a:r>
              <a:rPr lang="en-US" b="1" dirty="0" smtClean="0"/>
              <a:t>Chapter 2</a:t>
            </a:r>
          </a:p>
          <a:p>
            <a:pPr marL="457200" lvl="1" indent="0">
              <a:buNone/>
            </a:pPr>
            <a:r>
              <a:rPr lang="en-US" i="1" dirty="0" smtClean="0"/>
              <a:t>Spatiotemporal variability of stratified coastal ocean cooling processes in MAB hurricanes</a:t>
            </a:r>
          </a:p>
          <a:p>
            <a:pPr lvl="1"/>
            <a:r>
              <a:rPr lang="en-US" dirty="0">
                <a:solidFill>
                  <a:srgbClr val="0000FF"/>
                </a:solidFill>
              </a:rPr>
              <a:t>TC </a:t>
            </a:r>
            <a:r>
              <a:rPr lang="en-US" dirty="0" smtClean="0">
                <a:solidFill>
                  <a:srgbClr val="0000FF"/>
                </a:solidFill>
              </a:rPr>
              <a:t>coastal oceanic investigation</a:t>
            </a:r>
          </a:p>
          <a:p>
            <a:pPr lvl="1"/>
            <a:r>
              <a:rPr lang="en-US" dirty="0" smtClean="0"/>
              <a:t>Outline of ideas, methods</a:t>
            </a:r>
          </a:p>
          <a:p>
            <a:r>
              <a:rPr lang="en-US" b="1" dirty="0" smtClean="0"/>
              <a:t>Chapter 3</a:t>
            </a:r>
            <a:endParaRPr lang="en-US" i="1" dirty="0" smtClean="0"/>
          </a:p>
          <a:p>
            <a:pPr marL="457200" lvl="1" indent="0">
              <a:buNone/>
            </a:pPr>
            <a:r>
              <a:rPr lang="en-US" i="1" dirty="0" smtClean="0"/>
              <a:t>Examination </a:t>
            </a:r>
            <a:r>
              <a:rPr lang="en-US" i="1" dirty="0"/>
              <a:t>of Sea Breeze for Offshore Wind Energy using WRF and Lagrangian Coherent </a:t>
            </a:r>
            <a:r>
              <a:rPr lang="en-US" i="1" dirty="0" smtClean="0"/>
              <a:t>Structures</a:t>
            </a:r>
          </a:p>
          <a:p>
            <a:pPr lvl="1"/>
            <a:r>
              <a:rPr lang="en-US" dirty="0" smtClean="0">
                <a:solidFill>
                  <a:srgbClr val="FF0000"/>
                </a:solidFill>
              </a:rPr>
              <a:t>Sea breeze coastal </a:t>
            </a:r>
            <a:r>
              <a:rPr lang="en-US" dirty="0">
                <a:solidFill>
                  <a:srgbClr val="FF0000"/>
                </a:solidFill>
              </a:rPr>
              <a:t>atmospheric </a:t>
            </a:r>
            <a:r>
              <a:rPr lang="en-US" dirty="0" smtClean="0">
                <a:solidFill>
                  <a:srgbClr val="FF0000"/>
                </a:solidFill>
              </a:rPr>
              <a:t>investigation</a:t>
            </a:r>
            <a:endParaRPr lang="en-US" dirty="0" smtClean="0"/>
          </a:p>
          <a:p>
            <a:pPr lvl="1"/>
            <a:r>
              <a:rPr lang="en-US" dirty="0" smtClean="0"/>
              <a:t>Figures</a:t>
            </a:r>
            <a:endParaRPr lang="en-US" dirty="0"/>
          </a:p>
        </p:txBody>
      </p:sp>
    </p:spTree>
    <p:extLst>
      <p:ext uri="{BB962C8B-B14F-4D97-AF65-F5344CB8AC3E}">
        <p14:creationId xmlns:p14="http://schemas.microsoft.com/office/powerpoint/2010/main" val="1369098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a:t>
            </a:r>
            <a:r>
              <a:rPr lang="en-US" dirty="0"/>
              <a:t>2</a:t>
            </a:r>
          </a:p>
        </p:txBody>
      </p:sp>
      <p:sp>
        <p:nvSpPr>
          <p:cNvPr id="3" name="Subtitle 2"/>
          <p:cNvSpPr>
            <a:spLocks noGrp="1"/>
          </p:cNvSpPr>
          <p:nvPr>
            <p:ph type="subTitle" idx="1"/>
          </p:nvPr>
        </p:nvSpPr>
        <p:spPr/>
        <p:txBody>
          <a:bodyPr>
            <a:normAutofit/>
          </a:bodyPr>
          <a:lstStyle/>
          <a:p>
            <a:pPr lvl="1"/>
            <a:r>
              <a:rPr lang="en-US" sz="3200" dirty="0"/>
              <a:t>Spatiotemporal variability of stratified coastal ocean cooling processes in MAB hurricanes</a:t>
            </a:r>
          </a:p>
        </p:txBody>
      </p:sp>
    </p:spTree>
    <p:extLst>
      <p:ext uri="{BB962C8B-B14F-4D97-AF65-F5344CB8AC3E}">
        <p14:creationId xmlns:p14="http://schemas.microsoft.com/office/powerpoint/2010/main" val="38365149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65526"/>
            <a:ext cx="8229600" cy="1143000"/>
          </a:xfrm>
        </p:spPr>
        <p:txBody>
          <a:bodyPr>
            <a:normAutofit fontScale="90000"/>
          </a:bodyPr>
          <a:lstStyle/>
          <a:p>
            <a:r>
              <a:rPr lang="en-US" dirty="0" smtClean="0"/>
              <a:t>Chapter 2</a:t>
            </a:r>
            <a:r>
              <a:rPr lang="en-US" dirty="0" smtClean="0">
                <a:solidFill>
                  <a:srgbClr val="7F7F7F"/>
                </a:solidFill>
              </a:rPr>
              <a:t/>
            </a:r>
            <a:br>
              <a:rPr lang="en-US" dirty="0" smtClean="0">
                <a:solidFill>
                  <a:srgbClr val="7F7F7F"/>
                </a:solidFill>
              </a:rPr>
            </a:br>
            <a:r>
              <a:rPr lang="en-US" sz="2700" dirty="0">
                <a:solidFill>
                  <a:srgbClr val="7F7F7F"/>
                </a:solidFill>
              </a:rPr>
              <a:t>Spatiotemporal variability of stratified coastal ocean cooling processes in MAB hurricanes</a:t>
            </a:r>
            <a:br>
              <a:rPr lang="en-US" sz="2700" dirty="0">
                <a:solidFill>
                  <a:srgbClr val="7F7F7F"/>
                </a:solidFill>
              </a:rPr>
            </a:br>
            <a:r>
              <a:rPr lang="en-US" sz="2700" dirty="0" smtClean="0">
                <a:solidFill>
                  <a:srgbClr val="7F7F7F"/>
                </a:solidFill>
              </a:rPr>
              <a:t/>
            </a:r>
            <a:br>
              <a:rPr lang="en-US" sz="2700" dirty="0" smtClean="0">
                <a:solidFill>
                  <a:srgbClr val="7F7F7F"/>
                </a:solidFill>
              </a:rPr>
            </a:br>
            <a:endParaRPr lang="en-US" sz="2700" dirty="0">
              <a:solidFill>
                <a:srgbClr val="7F7F7F"/>
              </a:solidFill>
            </a:endParaRPr>
          </a:p>
        </p:txBody>
      </p:sp>
      <p:sp>
        <p:nvSpPr>
          <p:cNvPr id="4" name="Content Placeholder 2"/>
          <p:cNvSpPr>
            <a:spLocks noGrp="1"/>
          </p:cNvSpPr>
          <p:nvPr>
            <p:ph idx="1"/>
          </p:nvPr>
        </p:nvSpPr>
        <p:spPr>
          <a:xfrm>
            <a:off x="301625" y="1603375"/>
            <a:ext cx="8564563" cy="5196448"/>
          </a:xfrm>
        </p:spPr>
        <p:txBody>
          <a:bodyPr>
            <a:normAutofit fontScale="85000" lnSpcReduction="20000"/>
          </a:bodyPr>
          <a:lstStyle/>
          <a:p>
            <a:pPr marL="514350" indent="-514350">
              <a:buClr>
                <a:srgbClr val="FF0000"/>
              </a:buClr>
              <a:buFont typeface="+mj-lt"/>
              <a:buAutoNum type="arabicPeriod"/>
            </a:pPr>
            <a:r>
              <a:rPr lang="en-US" sz="2800" dirty="0" smtClean="0"/>
              <a:t>Baroclinic coastal ocean cooling processes identified in Irene (2011) (Glenn et al. 2016)</a:t>
            </a:r>
          </a:p>
          <a:p>
            <a:pPr marL="514350" indent="-514350">
              <a:buClr>
                <a:srgbClr val="FF0000"/>
              </a:buClr>
              <a:buFont typeface="+mj-lt"/>
              <a:buAutoNum type="arabicPeriod"/>
            </a:pPr>
            <a:r>
              <a:rPr lang="en-US" sz="2800" dirty="0" smtClean="0"/>
              <a:t>Ahead-of-eye-center cooling (AOEC) signal present in 11 MAB storms since 1985, Typhoon </a:t>
            </a:r>
            <a:r>
              <a:rPr lang="en-US" sz="2800" dirty="0" err="1" smtClean="0"/>
              <a:t>Muifa</a:t>
            </a:r>
            <a:r>
              <a:rPr lang="en-US" sz="2800" dirty="0" smtClean="0"/>
              <a:t> (2011) in Yellow Sea (Glenn et al. 2016) </a:t>
            </a:r>
          </a:p>
          <a:p>
            <a:pPr marL="514350" indent="-514350">
              <a:buClr>
                <a:srgbClr val="FF0000"/>
              </a:buClr>
              <a:buFont typeface="+mj-lt"/>
              <a:buAutoNum type="arabicPeriod"/>
            </a:pPr>
            <a:r>
              <a:rPr lang="en-US" sz="2800" dirty="0" smtClean="0"/>
              <a:t>Cooling had large impact on Irene’s intensity (Seroka et al. 2016, Chapter 1)</a:t>
            </a:r>
          </a:p>
          <a:p>
            <a:pPr marL="0" indent="0">
              <a:buNone/>
            </a:pPr>
            <a:r>
              <a:rPr lang="en-US" sz="2800" i="1" dirty="0" smtClean="0">
                <a:sym typeface="Wingdings"/>
              </a:rPr>
              <a:t>Remaining questions:</a:t>
            </a:r>
          </a:p>
          <a:p>
            <a:r>
              <a:rPr lang="en-US" sz="2800" dirty="0" smtClean="0"/>
              <a:t>Did mixing dominate advection and was dominant force balance PGF vs. wind stress in other 10 MAB storms? Did these lead to the AOEC signal identified? </a:t>
            </a:r>
            <a:r>
              <a:rPr lang="en-US" sz="2800" dirty="0" smtClean="0">
                <a:solidFill>
                  <a:srgbClr val="FF0000"/>
                </a:solidFill>
              </a:rPr>
              <a:t>(1)</a:t>
            </a:r>
          </a:p>
          <a:p>
            <a:r>
              <a:rPr lang="en-US" sz="2700" dirty="0"/>
              <a:t>Spatial variability of baroclinic coastal ocean </a:t>
            </a:r>
            <a:r>
              <a:rPr lang="en-US" sz="2700" dirty="0" smtClean="0"/>
              <a:t>processes, force balances, mixing/advection for </a:t>
            </a:r>
            <a:r>
              <a:rPr lang="en-US" sz="2700" dirty="0"/>
              <a:t>Irene? </a:t>
            </a:r>
            <a:r>
              <a:rPr lang="en-US" sz="2700" dirty="0" smtClean="0"/>
              <a:t>For other 10 MAB storms? </a:t>
            </a:r>
            <a:r>
              <a:rPr lang="en-US" sz="2700" dirty="0" smtClean="0">
                <a:solidFill>
                  <a:srgbClr val="FF0000"/>
                </a:solidFill>
              </a:rPr>
              <a:t>(1)</a:t>
            </a:r>
          </a:p>
          <a:p>
            <a:r>
              <a:rPr lang="en-US" sz="2800" dirty="0" smtClean="0"/>
              <a:t>What was the impact of the AOEC on other 10 MAB storm intensities? </a:t>
            </a:r>
            <a:r>
              <a:rPr lang="en-US" sz="2800" dirty="0" smtClean="0">
                <a:solidFill>
                  <a:srgbClr val="FF0000"/>
                </a:solidFill>
              </a:rPr>
              <a:t>(3)    </a:t>
            </a:r>
            <a:r>
              <a:rPr lang="en-US" sz="2800" dirty="0" smtClean="0">
                <a:solidFill>
                  <a:srgbClr val="FF6600"/>
                </a:solidFill>
                <a:sym typeface="Wingdings"/>
              </a:rPr>
              <a:t></a:t>
            </a:r>
            <a:r>
              <a:rPr lang="en-US" sz="2800" dirty="0" smtClean="0">
                <a:solidFill>
                  <a:srgbClr val="FF6600"/>
                </a:solidFill>
              </a:rPr>
              <a:t> Another study…</a:t>
            </a:r>
          </a:p>
          <a:p>
            <a:pPr lvl="1"/>
            <a:endParaRPr lang="en-US" b="1" dirty="0" smtClean="0">
              <a:solidFill>
                <a:srgbClr val="000000"/>
              </a:solidFill>
            </a:endParaRPr>
          </a:p>
        </p:txBody>
      </p:sp>
    </p:spTree>
    <p:extLst>
      <p:ext uri="{BB962C8B-B14F-4D97-AF65-F5344CB8AC3E}">
        <p14:creationId xmlns:p14="http://schemas.microsoft.com/office/powerpoint/2010/main" val="3194496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65526"/>
            <a:ext cx="8229600" cy="1143000"/>
          </a:xfrm>
        </p:spPr>
        <p:txBody>
          <a:bodyPr>
            <a:normAutofit fontScale="90000"/>
          </a:bodyPr>
          <a:lstStyle/>
          <a:p>
            <a:r>
              <a:rPr lang="en-US" dirty="0" smtClean="0"/>
              <a:t>Chapter 2</a:t>
            </a:r>
            <a:r>
              <a:rPr lang="en-US" dirty="0" smtClean="0">
                <a:solidFill>
                  <a:srgbClr val="7F7F7F"/>
                </a:solidFill>
              </a:rPr>
              <a:t/>
            </a:r>
            <a:br>
              <a:rPr lang="en-US" dirty="0" smtClean="0">
                <a:solidFill>
                  <a:srgbClr val="7F7F7F"/>
                </a:solidFill>
              </a:rPr>
            </a:br>
            <a:r>
              <a:rPr lang="en-US" sz="2700" dirty="0">
                <a:solidFill>
                  <a:srgbClr val="7F7F7F"/>
                </a:solidFill>
              </a:rPr>
              <a:t>Spatiotemporal variability of stratified coastal ocean cooling processes in MAB hurricanes</a:t>
            </a:r>
            <a:br>
              <a:rPr lang="en-US" sz="2700" dirty="0">
                <a:solidFill>
                  <a:srgbClr val="7F7F7F"/>
                </a:solidFill>
              </a:rPr>
            </a:br>
            <a:r>
              <a:rPr lang="en-US" sz="2700" dirty="0" smtClean="0">
                <a:solidFill>
                  <a:srgbClr val="7F7F7F"/>
                </a:solidFill>
              </a:rPr>
              <a:t/>
            </a:r>
            <a:br>
              <a:rPr lang="en-US" sz="2700" dirty="0" smtClean="0">
                <a:solidFill>
                  <a:srgbClr val="7F7F7F"/>
                </a:solidFill>
              </a:rPr>
            </a:br>
            <a:endParaRPr lang="en-US" sz="2700" dirty="0">
              <a:solidFill>
                <a:srgbClr val="7F7F7F"/>
              </a:solidFill>
            </a:endParaRPr>
          </a:p>
        </p:txBody>
      </p:sp>
      <p:sp>
        <p:nvSpPr>
          <p:cNvPr id="4" name="Content Placeholder 2"/>
          <p:cNvSpPr>
            <a:spLocks noGrp="1"/>
          </p:cNvSpPr>
          <p:nvPr>
            <p:ph idx="1"/>
          </p:nvPr>
        </p:nvSpPr>
        <p:spPr>
          <a:xfrm>
            <a:off x="301625" y="1603375"/>
            <a:ext cx="8564563" cy="5062497"/>
          </a:xfrm>
        </p:spPr>
        <p:txBody>
          <a:bodyPr>
            <a:normAutofit/>
          </a:bodyPr>
          <a:lstStyle/>
          <a:p>
            <a:r>
              <a:rPr lang="en-US" dirty="0" smtClean="0"/>
              <a:t>Full range of storm “personalities” in atm. &amp; OCEAN</a:t>
            </a:r>
          </a:p>
          <a:p>
            <a:pPr lvl="1"/>
            <a:r>
              <a:rPr lang="en-US" dirty="0" smtClean="0"/>
              <a:t>Standard operational model performance metrics (e.g. HWRF) take mean across all storms simulated</a:t>
            </a:r>
          </a:p>
          <a:p>
            <a:r>
              <a:rPr lang="en-US" dirty="0" smtClean="0"/>
              <a:t>Investigate spatiotemporal variability of stratified coastal ocean cooling response over MAB continental shelf for Barry (2007), Irene (2011), and Arthur (2014), for better understanding of TC baroclinic ocean response </a:t>
            </a:r>
          </a:p>
          <a:p>
            <a:pPr marL="914400" lvl="2" indent="0">
              <a:buNone/>
            </a:pPr>
            <a:endParaRPr lang="en-US" dirty="0" smtClean="0"/>
          </a:p>
        </p:txBody>
      </p:sp>
    </p:spTree>
    <p:extLst>
      <p:ext uri="{BB962C8B-B14F-4D97-AF65-F5344CB8AC3E}">
        <p14:creationId xmlns:p14="http://schemas.microsoft.com/office/powerpoint/2010/main" val="911874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26 at 2.51.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876"/>
            <a:ext cx="9144000" cy="4137374"/>
          </a:xfrm>
          <a:prstGeom prst="rect">
            <a:avLst/>
          </a:prstGeom>
        </p:spPr>
      </p:pic>
      <p:pic>
        <p:nvPicPr>
          <p:cNvPr id="7" name="Picture 6" descr="Screen Shot 2016-04-26 at 2.51.21 PM.png"/>
          <p:cNvPicPr>
            <a:picLocks noChangeAspect="1"/>
          </p:cNvPicPr>
          <p:nvPr/>
        </p:nvPicPr>
        <p:blipFill rotWithShape="1">
          <a:blip r:embed="rId2">
            <a:extLst>
              <a:ext uri="{28A0092B-C50C-407E-A947-70E740481C1C}">
                <a14:useLocalDpi xmlns:a14="http://schemas.microsoft.com/office/drawing/2010/main" val="0"/>
              </a:ext>
            </a:extLst>
          </a:blip>
          <a:srcRect l="20383" t="13510" r="73801" b="16081"/>
          <a:stretch/>
        </p:blipFill>
        <p:spPr>
          <a:xfrm>
            <a:off x="2182814" y="1722437"/>
            <a:ext cx="531814" cy="2913063"/>
          </a:xfrm>
          <a:prstGeom prst="rect">
            <a:avLst/>
          </a:prstGeom>
        </p:spPr>
      </p:pic>
      <p:pic>
        <p:nvPicPr>
          <p:cNvPr id="8" name="Picture 7" descr="Screen Shot 2016-04-26 at 2.51.21 PM.png"/>
          <p:cNvPicPr>
            <a:picLocks noChangeAspect="1"/>
          </p:cNvPicPr>
          <p:nvPr/>
        </p:nvPicPr>
        <p:blipFill rotWithShape="1">
          <a:blip r:embed="rId2">
            <a:extLst>
              <a:ext uri="{28A0092B-C50C-407E-A947-70E740481C1C}">
                <a14:useLocalDpi xmlns:a14="http://schemas.microsoft.com/office/drawing/2010/main" val="0"/>
              </a:ext>
            </a:extLst>
          </a:blip>
          <a:srcRect l="15260" t="13702" r="79532" b="16273"/>
          <a:stretch/>
        </p:blipFill>
        <p:spPr>
          <a:xfrm>
            <a:off x="1714504" y="1730380"/>
            <a:ext cx="476251" cy="2897187"/>
          </a:xfrm>
          <a:prstGeom prst="rect">
            <a:avLst/>
          </a:prstGeom>
        </p:spPr>
      </p:pic>
      <p:sp>
        <p:nvSpPr>
          <p:cNvPr id="6" name="TextBox 5"/>
          <p:cNvSpPr txBox="1"/>
          <p:nvPr/>
        </p:nvSpPr>
        <p:spPr>
          <a:xfrm>
            <a:off x="1039811" y="1849428"/>
            <a:ext cx="1928813" cy="276999"/>
          </a:xfrm>
          <a:prstGeom prst="rect">
            <a:avLst/>
          </a:prstGeom>
          <a:noFill/>
        </p:spPr>
        <p:txBody>
          <a:bodyPr wrap="square" rtlCol="0">
            <a:spAutoFit/>
          </a:bodyPr>
          <a:lstStyle/>
          <a:p>
            <a:r>
              <a:rPr lang="en-US" sz="1200" dirty="0" smtClean="0">
                <a:solidFill>
                  <a:srgbClr val="FF0000"/>
                </a:solidFill>
              </a:rPr>
              <a:t>Glider w/ ADCP</a:t>
            </a:r>
            <a:endParaRPr lang="en-US" sz="1200" dirty="0">
              <a:solidFill>
                <a:srgbClr val="FF0000"/>
              </a:solidFill>
            </a:endParaRPr>
          </a:p>
        </p:txBody>
      </p:sp>
      <p:sp>
        <p:nvSpPr>
          <p:cNvPr id="9" name="TextBox 8"/>
          <p:cNvSpPr txBox="1"/>
          <p:nvPr/>
        </p:nvSpPr>
        <p:spPr>
          <a:xfrm>
            <a:off x="1039811" y="2017704"/>
            <a:ext cx="1928813" cy="276999"/>
          </a:xfrm>
          <a:prstGeom prst="rect">
            <a:avLst/>
          </a:prstGeom>
          <a:noFill/>
        </p:spPr>
        <p:txBody>
          <a:bodyPr wrap="square" rtlCol="0">
            <a:spAutoFit/>
          </a:bodyPr>
          <a:lstStyle/>
          <a:p>
            <a:r>
              <a:rPr lang="en-US" sz="1200" dirty="0" smtClean="0">
                <a:solidFill>
                  <a:srgbClr val="FF0000"/>
                </a:solidFill>
              </a:rPr>
              <a:t>Glider</a:t>
            </a:r>
            <a:endParaRPr lang="en-US" sz="1200" dirty="0">
              <a:solidFill>
                <a:srgbClr val="FF0000"/>
              </a:solidFill>
            </a:endParaRPr>
          </a:p>
        </p:txBody>
      </p:sp>
      <p:sp>
        <p:nvSpPr>
          <p:cNvPr id="10" name="TextBox 9"/>
          <p:cNvSpPr txBox="1"/>
          <p:nvPr/>
        </p:nvSpPr>
        <p:spPr>
          <a:xfrm>
            <a:off x="1041389" y="2193918"/>
            <a:ext cx="1928813" cy="276999"/>
          </a:xfrm>
          <a:prstGeom prst="rect">
            <a:avLst/>
          </a:prstGeom>
          <a:noFill/>
        </p:spPr>
        <p:txBody>
          <a:bodyPr wrap="square" rtlCol="0">
            <a:spAutoFit/>
          </a:bodyPr>
          <a:lstStyle/>
          <a:p>
            <a:r>
              <a:rPr lang="en-US" sz="1200" dirty="0" smtClean="0">
                <a:solidFill>
                  <a:srgbClr val="FF0000"/>
                </a:solidFill>
              </a:rPr>
              <a:t>Glider</a:t>
            </a:r>
            <a:endParaRPr lang="en-US" sz="1200" dirty="0">
              <a:solidFill>
                <a:srgbClr val="FF0000"/>
              </a:solidFill>
            </a:endParaRPr>
          </a:p>
        </p:txBody>
      </p:sp>
      <p:sp>
        <p:nvSpPr>
          <p:cNvPr id="11" name="Oval 10"/>
          <p:cNvSpPr/>
          <p:nvPr/>
        </p:nvSpPr>
        <p:spPr>
          <a:xfrm>
            <a:off x="8064501" y="1920875"/>
            <a:ext cx="563562" cy="55004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961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65526"/>
            <a:ext cx="8229600" cy="1143000"/>
          </a:xfrm>
        </p:spPr>
        <p:txBody>
          <a:bodyPr>
            <a:normAutofit fontScale="90000"/>
          </a:bodyPr>
          <a:lstStyle/>
          <a:p>
            <a:r>
              <a:rPr lang="en-US" dirty="0" smtClean="0"/>
              <a:t>Chapter 2</a:t>
            </a:r>
            <a:r>
              <a:rPr lang="en-US" dirty="0" smtClean="0">
                <a:solidFill>
                  <a:srgbClr val="7F7F7F"/>
                </a:solidFill>
              </a:rPr>
              <a:t/>
            </a:r>
            <a:br>
              <a:rPr lang="en-US" dirty="0" smtClean="0">
                <a:solidFill>
                  <a:srgbClr val="7F7F7F"/>
                </a:solidFill>
              </a:rPr>
            </a:br>
            <a:r>
              <a:rPr lang="en-US" sz="2700" dirty="0">
                <a:solidFill>
                  <a:srgbClr val="7F7F7F"/>
                </a:solidFill>
              </a:rPr>
              <a:t>Spatiotemporal variability of stratified coastal ocean cooling processes in MAB hurricanes</a:t>
            </a:r>
            <a:br>
              <a:rPr lang="en-US" sz="2700" dirty="0">
                <a:solidFill>
                  <a:srgbClr val="7F7F7F"/>
                </a:solidFill>
              </a:rPr>
            </a:br>
            <a:r>
              <a:rPr lang="en-US" sz="2700" dirty="0" smtClean="0">
                <a:solidFill>
                  <a:srgbClr val="7F7F7F"/>
                </a:solidFill>
              </a:rPr>
              <a:t/>
            </a:r>
            <a:br>
              <a:rPr lang="en-US" sz="2700" dirty="0" smtClean="0">
                <a:solidFill>
                  <a:srgbClr val="7F7F7F"/>
                </a:solidFill>
              </a:rPr>
            </a:br>
            <a:endParaRPr lang="en-US" sz="2700" dirty="0">
              <a:solidFill>
                <a:srgbClr val="7F7F7F"/>
              </a:solidFill>
            </a:endParaRPr>
          </a:p>
        </p:txBody>
      </p:sp>
      <p:sp>
        <p:nvSpPr>
          <p:cNvPr id="4" name="Content Placeholder 2"/>
          <p:cNvSpPr>
            <a:spLocks noGrp="1"/>
          </p:cNvSpPr>
          <p:nvPr>
            <p:ph idx="1"/>
          </p:nvPr>
        </p:nvSpPr>
        <p:spPr>
          <a:xfrm>
            <a:off x="301625" y="1603375"/>
            <a:ext cx="8564563" cy="5062497"/>
          </a:xfrm>
        </p:spPr>
        <p:txBody>
          <a:bodyPr>
            <a:normAutofit fontScale="92500" lnSpcReduction="10000"/>
          </a:bodyPr>
          <a:lstStyle/>
          <a:p>
            <a:r>
              <a:rPr lang="en-US" dirty="0" smtClean="0"/>
              <a:t>Full range of storm “personalities” in atm. &amp; OCEAN</a:t>
            </a:r>
          </a:p>
          <a:p>
            <a:pPr lvl="1"/>
            <a:r>
              <a:rPr lang="en-US" dirty="0" smtClean="0"/>
              <a:t>Standard operational model performance metrics (e.g. HWRF) take mean across all storms simulated</a:t>
            </a:r>
          </a:p>
          <a:p>
            <a:r>
              <a:rPr lang="en-US" dirty="0" smtClean="0"/>
              <a:t>Investigate spatiotemporal variability of stratified coastal ocean cooling response over MAB continental shelf for Barry (2007), Irene (2011), and Arthur (2014)</a:t>
            </a:r>
          </a:p>
          <a:p>
            <a:pPr lvl="1"/>
            <a:r>
              <a:rPr lang="en-US" dirty="0" smtClean="0"/>
              <a:t>Dominant processes? Details?</a:t>
            </a:r>
          </a:p>
          <a:p>
            <a:pPr lvl="2"/>
            <a:r>
              <a:rPr lang="en-US" dirty="0" smtClean="0"/>
              <a:t>Vertical mixing or </a:t>
            </a:r>
            <a:r>
              <a:rPr lang="en-US" dirty="0"/>
              <a:t>(</a:t>
            </a:r>
            <a:r>
              <a:rPr lang="en-US" dirty="0" err="1" smtClean="0"/>
              <a:t>horiz</a:t>
            </a:r>
            <a:r>
              <a:rPr lang="en-US" dirty="0" smtClean="0"/>
              <a:t> </a:t>
            </a:r>
            <a:r>
              <a:rPr lang="en-US" dirty="0"/>
              <a:t>or </a:t>
            </a:r>
            <a:r>
              <a:rPr lang="en-US" dirty="0" err="1" smtClean="0"/>
              <a:t>vert</a:t>
            </a:r>
            <a:r>
              <a:rPr lang="en-US" dirty="0" smtClean="0"/>
              <a:t>) advection? </a:t>
            </a:r>
          </a:p>
          <a:p>
            <a:pPr lvl="2"/>
            <a:r>
              <a:rPr lang="en-US" dirty="0" smtClean="0"/>
              <a:t>Cross-shore and/or along-shore shear across thermocline?</a:t>
            </a:r>
          </a:p>
          <a:p>
            <a:pPr lvl="2"/>
            <a:r>
              <a:rPr lang="en-US" dirty="0" smtClean="0"/>
              <a:t>How far offshore, </a:t>
            </a:r>
            <a:r>
              <a:rPr lang="en-US" dirty="0" err="1" smtClean="0"/>
              <a:t>upshelf</a:t>
            </a:r>
            <a:r>
              <a:rPr lang="en-US" dirty="0" smtClean="0"/>
              <a:t>/</a:t>
            </a:r>
            <a:r>
              <a:rPr lang="en-US" dirty="0" err="1" smtClean="0"/>
              <a:t>downshelf</a:t>
            </a:r>
            <a:r>
              <a:rPr lang="en-US" dirty="0" smtClean="0"/>
              <a:t> does PGF=wind stress dominate?</a:t>
            </a:r>
          </a:p>
          <a:p>
            <a:pPr marL="914400" lvl="2" indent="0">
              <a:buNone/>
            </a:pPr>
            <a:endParaRPr lang="en-US" dirty="0" smtClean="0"/>
          </a:p>
        </p:txBody>
      </p:sp>
    </p:spTree>
    <p:extLst>
      <p:ext uri="{BB962C8B-B14F-4D97-AF65-F5344CB8AC3E}">
        <p14:creationId xmlns:p14="http://schemas.microsoft.com/office/powerpoint/2010/main" val="841138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65526"/>
            <a:ext cx="8229600" cy="1143000"/>
          </a:xfrm>
        </p:spPr>
        <p:txBody>
          <a:bodyPr>
            <a:normAutofit fontScale="90000"/>
          </a:bodyPr>
          <a:lstStyle/>
          <a:p>
            <a:r>
              <a:rPr lang="en-US" dirty="0" smtClean="0"/>
              <a:t>Chapter 2</a:t>
            </a:r>
            <a:r>
              <a:rPr lang="en-US" dirty="0" smtClean="0">
                <a:solidFill>
                  <a:srgbClr val="7F7F7F"/>
                </a:solidFill>
              </a:rPr>
              <a:t/>
            </a:r>
            <a:br>
              <a:rPr lang="en-US" dirty="0" smtClean="0">
                <a:solidFill>
                  <a:srgbClr val="7F7F7F"/>
                </a:solidFill>
              </a:rPr>
            </a:br>
            <a:r>
              <a:rPr lang="en-US" sz="2700" dirty="0">
                <a:solidFill>
                  <a:srgbClr val="7F7F7F"/>
                </a:solidFill>
              </a:rPr>
              <a:t>Spatiotemporal variability of stratified coastal ocean cooling processes in MAB hurricanes</a:t>
            </a:r>
            <a:br>
              <a:rPr lang="en-US" sz="2700" dirty="0">
                <a:solidFill>
                  <a:srgbClr val="7F7F7F"/>
                </a:solidFill>
              </a:rPr>
            </a:br>
            <a:r>
              <a:rPr lang="en-US" sz="2700" dirty="0" smtClean="0">
                <a:solidFill>
                  <a:srgbClr val="7F7F7F"/>
                </a:solidFill>
              </a:rPr>
              <a:t/>
            </a:r>
            <a:br>
              <a:rPr lang="en-US" sz="2700" dirty="0" smtClean="0">
                <a:solidFill>
                  <a:srgbClr val="7F7F7F"/>
                </a:solidFill>
              </a:rPr>
            </a:br>
            <a:endParaRPr lang="en-US" sz="2700" dirty="0">
              <a:solidFill>
                <a:srgbClr val="7F7F7F"/>
              </a:solidFill>
            </a:endParaRPr>
          </a:p>
        </p:txBody>
      </p:sp>
      <p:sp>
        <p:nvSpPr>
          <p:cNvPr id="4" name="Content Placeholder 2"/>
          <p:cNvSpPr>
            <a:spLocks noGrp="1"/>
          </p:cNvSpPr>
          <p:nvPr>
            <p:ph idx="1"/>
          </p:nvPr>
        </p:nvSpPr>
        <p:spPr>
          <a:xfrm>
            <a:off x="301625" y="1603375"/>
            <a:ext cx="8564563" cy="5062497"/>
          </a:xfrm>
        </p:spPr>
        <p:txBody>
          <a:bodyPr>
            <a:normAutofit lnSpcReduction="10000"/>
          </a:bodyPr>
          <a:lstStyle/>
          <a:p>
            <a:r>
              <a:rPr lang="en-US" dirty="0" smtClean="0"/>
              <a:t>Implications:</a:t>
            </a:r>
          </a:p>
          <a:p>
            <a:pPr lvl="1"/>
            <a:r>
              <a:rPr lang="en-US" dirty="0" smtClean="0"/>
              <a:t>Informs sampling strategies for future coastal ocean observatories for TCs</a:t>
            </a:r>
          </a:p>
          <a:p>
            <a:pPr lvl="2"/>
            <a:r>
              <a:rPr lang="en-US" dirty="0" smtClean="0"/>
              <a:t>Target extent of MAB Cold Pool?</a:t>
            </a:r>
          </a:p>
          <a:p>
            <a:pPr lvl="2"/>
            <a:r>
              <a:rPr lang="en-US" dirty="0" smtClean="0"/>
              <a:t>Target areas of greatest remaining uncertainty? Near Hudson Canyon?</a:t>
            </a:r>
          </a:p>
          <a:p>
            <a:pPr lvl="1"/>
            <a:r>
              <a:rPr lang="en-US" dirty="0" smtClean="0"/>
              <a:t>Improves modeling of full range of stratified coastal ocean TC response</a:t>
            </a:r>
          </a:p>
          <a:p>
            <a:pPr lvl="2"/>
            <a:r>
              <a:rPr lang="en-US" dirty="0" smtClean="0"/>
              <a:t>Target sampling not just for initial conditions (IC) but also for physical responses (forward integration)</a:t>
            </a:r>
          </a:p>
          <a:p>
            <a:pPr marL="914400" lvl="2" indent="0">
              <a:buNone/>
            </a:pPr>
            <a:r>
              <a:rPr lang="en-US" dirty="0" smtClean="0">
                <a:sym typeface="Wingdings"/>
              </a:rPr>
              <a:t></a:t>
            </a:r>
            <a:r>
              <a:rPr lang="en-US" dirty="0" smtClean="0"/>
              <a:t>Improved data assimilation (IC) + parameterizations/modeling of important processes (forward integration)</a:t>
            </a:r>
          </a:p>
          <a:p>
            <a:pPr marL="914400" lvl="2" indent="0">
              <a:buNone/>
            </a:pPr>
            <a:endParaRPr lang="en-US" dirty="0" smtClean="0"/>
          </a:p>
        </p:txBody>
      </p:sp>
    </p:spTree>
    <p:extLst>
      <p:ext uri="{BB962C8B-B14F-4D97-AF65-F5344CB8AC3E}">
        <p14:creationId xmlns:p14="http://schemas.microsoft.com/office/powerpoint/2010/main" val="1804423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65526"/>
            <a:ext cx="8229600" cy="1143000"/>
          </a:xfrm>
        </p:spPr>
        <p:txBody>
          <a:bodyPr>
            <a:normAutofit fontScale="90000"/>
          </a:bodyPr>
          <a:lstStyle/>
          <a:p>
            <a:r>
              <a:rPr lang="en-US" dirty="0" smtClean="0"/>
              <a:t>Chapter 2</a:t>
            </a:r>
            <a:r>
              <a:rPr lang="en-US" dirty="0" smtClean="0">
                <a:solidFill>
                  <a:srgbClr val="7F7F7F"/>
                </a:solidFill>
              </a:rPr>
              <a:t/>
            </a:r>
            <a:br>
              <a:rPr lang="en-US" dirty="0" smtClean="0">
                <a:solidFill>
                  <a:srgbClr val="7F7F7F"/>
                </a:solidFill>
              </a:rPr>
            </a:br>
            <a:r>
              <a:rPr lang="en-US" sz="2700" dirty="0">
                <a:solidFill>
                  <a:srgbClr val="7F7F7F"/>
                </a:solidFill>
              </a:rPr>
              <a:t>Spatiotemporal variability of stratified coastal ocean cooling processes in MAB hurricanes</a:t>
            </a:r>
            <a:br>
              <a:rPr lang="en-US" sz="2700" dirty="0">
                <a:solidFill>
                  <a:srgbClr val="7F7F7F"/>
                </a:solidFill>
              </a:rPr>
            </a:br>
            <a:r>
              <a:rPr lang="en-US" sz="2700" dirty="0" smtClean="0">
                <a:solidFill>
                  <a:srgbClr val="7F7F7F"/>
                </a:solidFill>
              </a:rPr>
              <a:t/>
            </a:r>
            <a:br>
              <a:rPr lang="en-US" sz="2700" dirty="0" smtClean="0">
                <a:solidFill>
                  <a:srgbClr val="7F7F7F"/>
                </a:solidFill>
              </a:rPr>
            </a:br>
            <a:endParaRPr lang="en-US" sz="2700" dirty="0">
              <a:solidFill>
                <a:srgbClr val="7F7F7F"/>
              </a:solidFill>
            </a:endParaRPr>
          </a:p>
        </p:txBody>
      </p:sp>
      <p:sp>
        <p:nvSpPr>
          <p:cNvPr id="4" name="Content Placeholder 2"/>
          <p:cNvSpPr>
            <a:spLocks noGrp="1"/>
          </p:cNvSpPr>
          <p:nvPr>
            <p:ph idx="1"/>
          </p:nvPr>
        </p:nvSpPr>
        <p:spPr>
          <a:xfrm>
            <a:off x="301625" y="1603375"/>
            <a:ext cx="8564563" cy="5254625"/>
          </a:xfrm>
        </p:spPr>
        <p:txBody>
          <a:bodyPr>
            <a:normAutofit fontScale="85000" lnSpcReduction="20000"/>
          </a:bodyPr>
          <a:lstStyle/>
          <a:p>
            <a:pPr marL="0" indent="0">
              <a:buNone/>
            </a:pPr>
            <a:r>
              <a:rPr lang="en-US" sz="3600" b="1" dirty="0" smtClean="0"/>
              <a:t>Methods:</a:t>
            </a:r>
          </a:p>
          <a:p>
            <a:pPr marL="514350" indent="-514350">
              <a:buFont typeface="+mj-lt"/>
              <a:buAutoNum type="arabicPeriod"/>
            </a:pPr>
            <a:r>
              <a:rPr lang="en-US" dirty="0" smtClean="0"/>
              <a:t>Evaluate existing ROMS </a:t>
            </a:r>
            <a:r>
              <a:rPr lang="en-US" dirty="0" err="1" smtClean="0"/>
              <a:t>ESPreSSO</a:t>
            </a:r>
            <a:endParaRPr lang="en-US" dirty="0" smtClean="0"/>
          </a:p>
          <a:p>
            <a:pPr lvl="1"/>
            <a:r>
              <a:rPr lang="en-US" dirty="0" smtClean="0"/>
              <a:t>Is pre-storm stratification adequate? (yes for Irene; TBD for Barry, Arthur)</a:t>
            </a:r>
          </a:p>
          <a:p>
            <a:pPr marL="514350" indent="-514350">
              <a:buFont typeface="+mj-lt"/>
              <a:buAutoNum type="arabicPeriod"/>
            </a:pPr>
            <a:r>
              <a:rPr lang="en-US" dirty="0" smtClean="0"/>
              <a:t>Re-run </a:t>
            </a:r>
            <a:r>
              <a:rPr lang="en-US" dirty="0" err="1" smtClean="0"/>
              <a:t>ESPreSSO</a:t>
            </a:r>
            <a:r>
              <a:rPr lang="en-US" dirty="0" smtClean="0"/>
              <a:t> with diagnostics turned on (force balances, temp diagnostics)- can use Yi’s Irene run</a:t>
            </a:r>
          </a:p>
          <a:p>
            <a:pPr lvl="1"/>
            <a:r>
              <a:rPr lang="en-US" dirty="0" smtClean="0"/>
              <a:t>Use NAM winds first, then maybe WRF winds</a:t>
            </a:r>
          </a:p>
          <a:p>
            <a:pPr marL="514350" indent="-514350">
              <a:buFont typeface="+mj-lt"/>
              <a:buAutoNum type="arabicPeriod"/>
            </a:pPr>
            <a:r>
              <a:rPr lang="en-US" dirty="0" smtClean="0"/>
              <a:t>Compare </a:t>
            </a:r>
            <a:r>
              <a:rPr lang="en-US" dirty="0" err="1" smtClean="0"/>
              <a:t>ESPreSSO</a:t>
            </a:r>
            <a:r>
              <a:rPr lang="en-US" dirty="0" smtClean="0"/>
              <a:t> runs to obs.</a:t>
            </a:r>
          </a:p>
          <a:p>
            <a:pPr lvl="1"/>
            <a:r>
              <a:rPr lang="en-US" dirty="0" smtClean="0"/>
              <a:t>T: </a:t>
            </a:r>
          </a:p>
          <a:p>
            <a:pPr lvl="2"/>
            <a:r>
              <a:rPr lang="en-US" dirty="0" smtClean="0"/>
              <a:t>Glider profile, buoy surface (Barry, Irene, Arthur)</a:t>
            </a:r>
          </a:p>
          <a:p>
            <a:pPr lvl="1"/>
            <a:r>
              <a:rPr lang="en-US" dirty="0" smtClean="0"/>
              <a:t>Currents: </a:t>
            </a:r>
          </a:p>
          <a:p>
            <a:pPr lvl="2"/>
            <a:r>
              <a:rPr lang="en-US" dirty="0" smtClean="0"/>
              <a:t>Glider depth-</a:t>
            </a:r>
            <a:r>
              <a:rPr lang="en-US" dirty="0" err="1" smtClean="0"/>
              <a:t>avg</a:t>
            </a:r>
            <a:r>
              <a:rPr lang="en-US" dirty="0" smtClean="0"/>
              <a:t> + CODAR surface for bottom currents (Barry, Irene, Arthur)</a:t>
            </a:r>
          </a:p>
          <a:p>
            <a:pPr lvl="2"/>
            <a:r>
              <a:rPr lang="en-US" dirty="0" smtClean="0"/>
              <a:t>Glider profile (Arthur only- ADCP) </a:t>
            </a:r>
          </a:p>
        </p:txBody>
      </p:sp>
    </p:spTree>
    <p:extLst>
      <p:ext uri="{BB962C8B-B14F-4D97-AF65-F5344CB8AC3E}">
        <p14:creationId xmlns:p14="http://schemas.microsoft.com/office/powerpoint/2010/main" val="1954988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55224"/>
            <a:ext cx="8229600" cy="1143000"/>
          </a:xfrm>
        </p:spPr>
        <p:txBody>
          <a:bodyPr>
            <a:normAutofit/>
          </a:bodyPr>
          <a:lstStyle/>
          <a:p>
            <a:r>
              <a:rPr lang="en-US" dirty="0" smtClean="0"/>
              <a:t>Chapter 2</a:t>
            </a:r>
            <a:endParaRPr lang="en-US" sz="2700" dirty="0">
              <a:solidFill>
                <a:srgbClr val="7F7F7F"/>
              </a:solidFill>
            </a:endParaRPr>
          </a:p>
        </p:txBody>
      </p:sp>
      <p:sp>
        <p:nvSpPr>
          <p:cNvPr id="4" name="Content Placeholder 2"/>
          <p:cNvSpPr>
            <a:spLocks noGrp="1"/>
          </p:cNvSpPr>
          <p:nvPr>
            <p:ph idx="1"/>
          </p:nvPr>
        </p:nvSpPr>
        <p:spPr>
          <a:xfrm>
            <a:off x="301625" y="723126"/>
            <a:ext cx="8564563" cy="5062497"/>
          </a:xfrm>
        </p:spPr>
        <p:txBody>
          <a:bodyPr>
            <a:normAutofit/>
          </a:bodyPr>
          <a:lstStyle/>
          <a:p>
            <a:pPr marL="0" indent="0">
              <a:buNone/>
            </a:pPr>
            <a:r>
              <a:rPr lang="en-US" sz="3600" b="1" dirty="0" smtClean="0"/>
              <a:t>Methods (cont’d):</a:t>
            </a:r>
          </a:p>
          <a:p>
            <a:pPr marL="514350" indent="-514350">
              <a:buFont typeface="+mj-lt"/>
              <a:buAutoNum type="arabicPeriod" startAt="4"/>
            </a:pPr>
            <a:r>
              <a:rPr lang="en-US" dirty="0" smtClean="0"/>
              <a:t>Sample </a:t>
            </a:r>
            <a:r>
              <a:rPr lang="en-US" dirty="0" err="1" smtClean="0"/>
              <a:t>ESPreSSO</a:t>
            </a:r>
            <a:r>
              <a:rPr lang="en-US" dirty="0" smtClean="0"/>
              <a:t> at 3-4 MAB cross sections</a:t>
            </a:r>
          </a:p>
          <a:p>
            <a:pPr marL="914400" lvl="1" indent="-514350"/>
            <a:r>
              <a:rPr lang="en-US" dirty="0" smtClean="0"/>
              <a:t>Temperature; u, v before/during/after storm</a:t>
            </a:r>
          </a:p>
        </p:txBody>
      </p:sp>
      <p:grpSp>
        <p:nvGrpSpPr>
          <p:cNvPr id="8" name="Group 7"/>
          <p:cNvGrpSpPr/>
          <p:nvPr/>
        </p:nvGrpSpPr>
        <p:grpSpPr>
          <a:xfrm>
            <a:off x="11102" y="3046370"/>
            <a:ext cx="3884612" cy="3447932"/>
            <a:chOff x="2139951" y="3419433"/>
            <a:chExt cx="3884612" cy="3447932"/>
          </a:xfrm>
        </p:grpSpPr>
        <p:pic>
          <p:nvPicPr>
            <p:cNvPr id="2" name="Picture 1" descr="map.png"/>
            <p:cNvPicPr>
              <a:picLocks noChangeAspect="1"/>
            </p:cNvPicPr>
            <p:nvPr/>
          </p:nvPicPr>
          <p:blipFill rotWithShape="1">
            <a:blip r:embed="rId2">
              <a:extLst>
                <a:ext uri="{28A0092B-C50C-407E-A947-70E740481C1C}">
                  <a14:useLocalDpi xmlns:a14="http://schemas.microsoft.com/office/drawing/2010/main" val="0"/>
                </a:ext>
              </a:extLst>
            </a:blip>
            <a:srcRect t="22164" b="18663"/>
            <a:stretch/>
          </p:blipFill>
          <p:spPr>
            <a:xfrm>
              <a:off x="2139951" y="3419433"/>
              <a:ext cx="3884612" cy="3447932"/>
            </a:xfrm>
            <a:prstGeom prst="rect">
              <a:avLst/>
            </a:prstGeom>
          </p:spPr>
        </p:pic>
        <p:cxnSp>
          <p:nvCxnSpPr>
            <p:cNvPr id="6" name="Straight Connector 5"/>
            <p:cNvCxnSpPr/>
            <p:nvPr/>
          </p:nvCxnSpPr>
          <p:spPr>
            <a:xfrm flipH="1">
              <a:off x="3451209" y="5667380"/>
              <a:ext cx="501666" cy="1"/>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4016375" y="4287844"/>
              <a:ext cx="420688" cy="371469"/>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98935" y="4548184"/>
              <a:ext cx="1785938" cy="307777"/>
            </a:xfrm>
            <a:prstGeom prst="rect">
              <a:avLst/>
            </a:prstGeom>
            <a:noFill/>
          </p:spPr>
          <p:txBody>
            <a:bodyPr wrap="square" rtlCol="0">
              <a:spAutoFit/>
            </a:bodyPr>
            <a:lstStyle/>
            <a:p>
              <a:r>
                <a:rPr lang="en-US" sz="1400" dirty="0" smtClean="0">
                  <a:solidFill>
                    <a:srgbClr val="FF0000"/>
                  </a:solidFill>
                </a:rPr>
                <a:t>Endurance line?</a:t>
              </a:r>
              <a:endParaRPr lang="en-US" sz="1400" dirty="0">
                <a:solidFill>
                  <a:srgbClr val="FF0000"/>
                </a:solidFill>
              </a:endParaRPr>
            </a:p>
          </p:txBody>
        </p:sp>
        <p:cxnSp>
          <p:nvCxnSpPr>
            <p:cNvPr id="10" name="Straight Connector 9"/>
            <p:cNvCxnSpPr/>
            <p:nvPr/>
          </p:nvCxnSpPr>
          <p:spPr>
            <a:xfrm flipH="1" flipV="1">
              <a:off x="3660781" y="4911528"/>
              <a:ext cx="427032" cy="295472"/>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572001" y="3667125"/>
              <a:ext cx="357187" cy="523876"/>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11" name="Picture 10" descr="Screen Shot 2016-04-26 at 6.32.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916" y="2968626"/>
            <a:ext cx="5577083" cy="3317060"/>
          </a:xfrm>
          <a:prstGeom prst="rect">
            <a:avLst/>
          </a:prstGeom>
        </p:spPr>
      </p:pic>
      <p:sp>
        <p:nvSpPr>
          <p:cNvPr id="20" name="TextBox 19"/>
          <p:cNvSpPr txBox="1"/>
          <p:nvPr/>
        </p:nvSpPr>
        <p:spPr>
          <a:xfrm>
            <a:off x="4143373" y="2595563"/>
            <a:ext cx="4519613" cy="373063"/>
          </a:xfrm>
          <a:prstGeom prst="rect">
            <a:avLst/>
          </a:prstGeom>
          <a:noFill/>
        </p:spPr>
        <p:txBody>
          <a:bodyPr wrap="square" rtlCol="0">
            <a:spAutoFit/>
          </a:bodyPr>
          <a:lstStyle/>
          <a:p>
            <a:pPr algn="ctr"/>
            <a:r>
              <a:rPr lang="en-US" i="1" dirty="0" smtClean="0"/>
              <a:t>Irene example from Yi</a:t>
            </a:r>
            <a:endParaRPr lang="en-US" i="1" dirty="0"/>
          </a:p>
        </p:txBody>
      </p:sp>
      <p:pic>
        <p:nvPicPr>
          <p:cNvPr id="21" name="Picture 20" descr="Screen Shot 2016-04-26 at 6.36.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916" y="2944812"/>
            <a:ext cx="5633503" cy="3399604"/>
          </a:xfrm>
          <a:prstGeom prst="rect">
            <a:avLst/>
          </a:prstGeom>
        </p:spPr>
      </p:pic>
    </p:spTree>
    <p:extLst>
      <p:ext uri="{BB962C8B-B14F-4D97-AF65-F5344CB8AC3E}">
        <p14:creationId xmlns:p14="http://schemas.microsoft.com/office/powerpoint/2010/main" val="720897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55224"/>
            <a:ext cx="8229600" cy="1143000"/>
          </a:xfrm>
        </p:spPr>
        <p:txBody>
          <a:bodyPr>
            <a:normAutofit/>
          </a:bodyPr>
          <a:lstStyle/>
          <a:p>
            <a:r>
              <a:rPr lang="en-US" dirty="0" smtClean="0"/>
              <a:t>Chapter 2</a:t>
            </a:r>
            <a:endParaRPr lang="en-US" sz="2700" dirty="0">
              <a:solidFill>
                <a:srgbClr val="7F7F7F"/>
              </a:solidFill>
            </a:endParaRPr>
          </a:p>
        </p:txBody>
      </p:sp>
      <p:sp>
        <p:nvSpPr>
          <p:cNvPr id="4" name="Content Placeholder 2"/>
          <p:cNvSpPr>
            <a:spLocks noGrp="1"/>
          </p:cNvSpPr>
          <p:nvPr>
            <p:ph idx="1"/>
          </p:nvPr>
        </p:nvSpPr>
        <p:spPr>
          <a:xfrm>
            <a:off x="301625" y="723126"/>
            <a:ext cx="8564563" cy="5062497"/>
          </a:xfrm>
        </p:spPr>
        <p:txBody>
          <a:bodyPr>
            <a:normAutofit/>
          </a:bodyPr>
          <a:lstStyle/>
          <a:p>
            <a:pPr marL="0" indent="0">
              <a:buNone/>
            </a:pPr>
            <a:r>
              <a:rPr lang="en-US" sz="3600" b="1" dirty="0" smtClean="0"/>
              <a:t>Methods (cont’d):</a:t>
            </a:r>
          </a:p>
          <a:p>
            <a:pPr marL="514350" indent="-514350">
              <a:buFont typeface="+mj-lt"/>
              <a:buAutoNum type="arabicPeriod" startAt="4"/>
            </a:pPr>
            <a:r>
              <a:rPr lang="en-US" dirty="0" smtClean="0"/>
              <a:t>Sample </a:t>
            </a:r>
            <a:r>
              <a:rPr lang="en-US" dirty="0" err="1" smtClean="0"/>
              <a:t>ESPreSSO</a:t>
            </a:r>
            <a:r>
              <a:rPr lang="en-US" dirty="0" smtClean="0"/>
              <a:t> at 3-4 MAB cross sections</a:t>
            </a:r>
          </a:p>
          <a:p>
            <a:pPr marL="914400" lvl="1" indent="-514350"/>
            <a:r>
              <a:rPr lang="en-US" dirty="0" err="1" smtClean="0"/>
              <a:t>Hovmoeller</a:t>
            </a:r>
            <a:r>
              <a:rPr lang="en-US" dirty="0" smtClean="0"/>
              <a:t> of depth-</a:t>
            </a:r>
            <a:r>
              <a:rPr lang="en-US" dirty="0" err="1" smtClean="0"/>
              <a:t>avg</a:t>
            </a:r>
            <a:r>
              <a:rPr lang="en-US" dirty="0" smtClean="0"/>
              <a:t> forces: cross-, along-shelf</a:t>
            </a:r>
          </a:p>
        </p:txBody>
      </p:sp>
      <p:grpSp>
        <p:nvGrpSpPr>
          <p:cNvPr id="8" name="Group 7"/>
          <p:cNvGrpSpPr/>
          <p:nvPr/>
        </p:nvGrpSpPr>
        <p:grpSpPr>
          <a:xfrm>
            <a:off x="11102" y="3046370"/>
            <a:ext cx="3884612" cy="3447932"/>
            <a:chOff x="2139951" y="3419433"/>
            <a:chExt cx="3884612" cy="3447932"/>
          </a:xfrm>
        </p:grpSpPr>
        <p:pic>
          <p:nvPicPr>
            <p:cNvPr id="2" name="Picture 1" descr="map.png"/>
            <p:cNvPicPr>
              <a:picLocks noChangeAspect="1"/>
            </p:cNvPicPr>
            <p:nvPr/>
          </p:nvPicPr>
          <p:blipFill rotWithShape="1">
            <a:blip r:embed="rId2">
              <a:extLst>
                <a:ext uri="{28A0092B-C50C-407E-A947-70E740481C1C}">
                  <a14:useLocalDpi xmlns:a14="http://schemas.microsoft.com/office/drawing/2010/main" val="0"/>
                </a:ext>
              </a:extLst>
            </a:blip>
            <a:srcRect t="22164" b="18663"/>
            <a:stretch/>
          </p:blipFill>
          <p:spPr>
            <a:xfrm>
              <a:off x="2139951" y="3419433"/>
              <a:ext cx="3884612" cy="3447932"/>
            </a:xfrm>
            <a:prstGeom prst="rect">
              <a:avLst/>
            </a:prstGeom>
          </p:spPr>
        </p:pic>
        <p:cxnSp>
          <p:nvCxnSpPr>
            <p:cNvPr id="6" name="Straight Connector 5"/>
            <p:cNvCxnSpPr/>
            <p:nvPr/>
          </p:nvCxnSpPr>
          <p:spPr>
            <a:xfrm flipH="1">
              <a:off x="3451209" y="5667380"/>
              <a:ext cx="501666" cy="1"/>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4016375" y="4287844"/>
              <a:ext cx="420688" cy="371469"/>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98935" y="4548184"/>
              <a:ext cx="1785938" cy="307777"/>
            </a:xfrm>
            <a:prstGeom prst="rect">
              <a:avLst/>
            </a:prstGeom>
            <a:noFill/>
          </p:spPr>
          <p:txBody>
            <a:bodyPr wrap="square" rtlCol="0">
              <a:spAutoFit/>
            </a:bodyPr>
            <a:lstStyle/>
            <a:p>
              <a:r>
                <a:rPr lang="en-US" sz="1400" dirty="0" smtClean="0">
                  <a:solidFill>
                    <a:srgbClr val="FF0000"/>
                  </a:solidFill>
                </a:rPr>
                <a:t>Endurance line?</a:t>
              </a:r>
              <a:endParaRPr lang="en-US" sz="1400" dirty="0">
                <a:solidFill>
                  <a:srgbClr val="FF0000"/>
                </a:solidFill>
              </a:endParaRPr>
            </a:p>
          </p:txBody>
        </p:sp>
        <p:cxnSp>
          <p:nvCxnSpPr>
            <p:cNvPr id="10" name="Straight Connector 9"/>
            <p:cNvCxnSpPr/>
            <p:nvPr/>
          </p:nvCxnSpPr>
          <p:spPr>
            <a:xfrm flipH="1" flipV="1">
              <a:off x="3660781" y="4911528"/>
              <a:ext cx="427032" cy="295472"/>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572001" y="3667125"/>
              <a:ext cx="357187" cy="523876"/>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4143373" y="2595563"/>
            <a:ext cx="4519613" cy="373063"/>
          </a:xfrm>
          <a:prstGeom prst="rect">
            <a:avLst/>
          </a:prstGeom>
          <a:noFill/>
        </p:spPr>
        <p:txBody>
          <a:bodyPr wrap="square" rtlCol="0">
            <a:spAutoFit/>
          </a:bodyPr>
          <a:lstStyle/>
          <a:p>
            <a:pPr algn="ctr"/>
            <a:r>
              <a:rPr lang="en-US" i="1" dirty="0" smtClean="0"/>
              <a:t>Irene example from Yi</a:t>
            </a:r>
            <a:endParaRPr lang="en-US" i="1" dirty="0"/>
          </a:p>
        </p:txBody>
      </p:sp>
      <p:pic>
        <p:nvPicPr>
          <p:cNvPr id="12" name="Picture 11" descr="Screen Shot 2016-04-26 at 6.3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500" y="2438399"/>
            <a:ext cx="6189500" cy="4419601"/>
          </a:xfrm>
          <a:prstGeom prst="rect">
            <a:avLst/>
          </a:prstGeom>
        </p:spPr>
      </p:pic>
    </p:spTree>
    <p:extLst>
      <p:ext uri="{BB962C8B-B14F-4D97-AF65-F5344CB8AC3E}">
        <p14:creationId xmlns:p14="http://schemas.microsoft.com/office/powerpoint/2010/main" val="2081289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55224"/>
            <a:ext cx="8229600" cy="1143000"/>
          </a:xfrm>
        </p:spPr>
        <p:txBody>
          <a:bodyPr>
            <a:normAutofit/>
          </a:bodyPr>
          <a:lstStyle/>
          <a:p>
            <a:r>
              <a:rPr lang="en-US" dirty="0" smtClean="0"/>
              <a:t>Chapter 2</a:t>
            </a:r>
            <a:endParaRPr lang="en-US" sz="2700" dirty="0">
              <a:solidFill>
                <a:srgbClr val="7F7F7F"/>
              </a:solidFill>
            </a:endParaRPr>
          </a:p>
        </p:txBody>
      </p:sp>
      <p:sp>
        <p:nvSpPr>
          <p:cNvPr id="4" name="Content Placeholder 2"/>
          <p:cNvSpPr>
            <a:spLocks noGrp="1"/>
          </p:cNvSpPr>
          <p:nvPr>
            <p:ph idx="1"/>
          </p:nvPr>
        </p:nvSpPr>
        <p:spPr>
          <a:xfrm>
            <a:off x="301625" y="723126"/>
            <a:ext cx="8564563" cy="5062497"/>
          </a:xfrm>
        </p:spPr>
        <p:txBody>
          <a:bodyPr>
            <a:normAutofit/>
          </a:bodyPr>
          <a:lstStyle/>
          <a:p>
            <a:pPr marL="0" indent="0">
              <a:buNone/>
            </a:pPr>
            <a:r>
              <a:rPr lang="en-US" sz="3600" b="1" dirty="0" smtClean="0"/>
              <a:t>Methods (cont’d):</a:t>
            </a:r>
          </a:p>
          <a:p>
            <a:pPr marL="514350" indent="-514350">
              <a:buFont typeface="+mj-lt"/>
              <a:buAutoNum type="arabicPeriod" startAt="4"/>
            </a:pPr>
            <a:r>
              <a:rPr lang="en-US" dirty="0" smtClean="0"/>
              <a:t>Sample </a:t>
            </a:r>
            <a:r>
              <a:rPr lang="en-US" dirty="0" err="1" smtClean="0"/>
              <a:t>ESPreSSO</a:t>
            </a:r>
            <a:r>
              <a:rPr lang="en-US" dirty="0" smtClean="0"/>
              <a:t> at 3-4 MAB cross sections</a:t>
            </a:r>
          </a:p>
          <a:p>
            <a:pPr marL="914400" lvl="2" indent="-514350"/>
            <a:r>
              <a:rPr lang="en-US" dirty="0" err="1" smtClean="0"/>
              <a:t>Hovmoeller</a:t>
            </a:r>
            <a:r>
              <a:rPr lang="en-US" dirty="0" smtClean="0"/>
              <a:t> of </a:t>
            </a:r>
            <a:br>
              <a:rPr lang="en-US" dirty="0" smtClean="0"/>
            </a:br>
            <a:r>
              <a:rPr lang="en-US" dirty="0" err="1" smtClean="0"/>
              <a:t>Ric</a:t>
            </a:r>
            <a:r>
              <a:rPr lang="en-US" dirty="0" smtClean="0"/>
              <a:t># (</a:t>
            </a:r>
            <a:r>
              <a:rPr lang="en-US" dirty="0" err="1" smtClean="0"/>
              <a:t>tcline</a:t>
            </a:r>
            <a:r>
              <a:rPr lang="en-US" dirty="0" smtClean="0"/>
              <a:t> </a:t>
            </a:r>
            <a:r>
              <a:rPr lang="en-US" dirty="0" err="1" smtClean="0"/>
              <a:t>avg</a:t>
            </a:r>
            <a:r>
              <a:rPr lang="en-US" dirty="0" smtClean="0"/>
              <a:t>)</a:t>
            </a:r>
          </a:p>
        </p:txBody>
      </p:sp>
      <p:grpSp>
        <p:nvGrpSpPr>
          <p:cNvPr id="8" name="Group 7"/>
          <p:cNvGrpSpPr/>
          <p:nvPr/>
        </p:nvGrpSpPr>
        <p:grpSpPr>
          <a:xfrm>
            <a:off x="11102" y="3046370"/>
            <a:ext cx="3884612" cy="3447932"/>
            <a:chOff x="2139951" y="3419433"/>
            <a:chExt cx="3884612" cy="3447932"/>
          </a:xfrm>
        </p:grpSpPr>
        <p:pic>
          <p:nvPicPr>
            <p:cNvPr id="2" name="Picture 1" descr="map.png"/>
            <p:cNvPicPr>
              <a:picLocks noChangeAspect="1"/>
            </p:cNvPicPr>
            <p:nvPr/>
          </p:nvPicPr>
          <p:blipFill rotWithShape="1">
            <a:blip r:embed="rId2">
              <a:extLst>
                <a:ext uri="{28A0092B-C50C-407E-A947-70E740481C1C}">
                  <a14:useLocalDpi xmlns:a14="http://schemas.microsoft.com/office/drawing/2010/main" val="0"/>
                </a:ext>
              </a:extLst>
            </a:blip>
            <a:srcRect t="22164" b="18663"/>
            <a:stretch/>
          </p:blipFill>
          <p:spPr>
            <a:xfrm>
              <a:off x="2139951" y="3419433"/>
              <a:ext cx="3884612" cy="3447932"/>
            </a:xfrm>
            <a:prstGeom prst="rect">
              <a:avLst/>
            </a:prstGeom>
          </p:spPr>
        </p:pic>
        <p:cxnSp>
          <p:nvCxnSpPr>
            <p:cNvPr id="6" name="Straight Connector 5"/>
            <p:cNvCxnSpPr/>
            <p:nvPr/>
          </p:nvCxnSpPr>
          <p:spPr>
            <a:xfrm flipH="1">
              <a:off x="3451209" y="5667380"/>
              <a:ext cx="501666" cy="1"/>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4016375" y="4287844"/>
              <a:ext cx="420688" cy="371469"/>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98935" y="4548184"/>
              <a:ext cx="1785938" cy="307777"/>
            </a:xfrm>
            <a:prstGeom prst="rect">
              <a:avLst/>
            </a:prstGeom>
            <a:noFill/>
          </p:spPr>
          <p:txBody>
            <a:bodyPr wrap="square" rtlCol="0">
              <a:spAutoFit/>
            </a:bodyPr>
            <a:lstStyle/>
            <a:p>
              <a:r>
                <a:rPr lang="en-US" sz="1400" dirty="0" smtClean="0">
                  <a:solidFill>
                    <a:srgbClr val="FF0000"/>
                  </a:solidFill>
                </a:rPr>
                <a:t>Endurance line?</a:t>
              </a:r>
              <a:endParaRPr lang="en-US" sz="1400" dirty="0">
                <a:solidFill>
                  <a:srgbClr val="FF0000"/>
                </a:solidFill>
              </a:endParaRPr>
            </a:p>
          </p:txBody>
        </p:sp>
        <p:cxnSp>
          <p:nvCxnSpPr>
            <p:cNvPr id="10" name="Straight Connector 9"/>
            <p:cNvCxnSpPr/>
            <p:nvPr/>
          </p:nvCxnSpPr>
          <p:spPr>
            <a:xfrm flipH="1" flipV="1">
              <a:off x="3660781" y="4911528"/>
              <a:ext cx="427032" cy="295472"/>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572001" y="3667125"/>
              <a:ext cx="357187" cy="523876"/>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pic>
        <p:nvPicPr>
          <p:cNvPr id="13" name="Picture 12" descr="Screen Shot 2016-04-26 at 6.43.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785" y="1823507"/>
            <a:ext cx="5558215" cy="3200936"/>
          </a:xfrm>
          <a:prstGeom prst="rect">
            <a:avLst/>
          </a:prstGeom>
        </p:spPr>
      </p:pic>
      <p:pic>
        <p:nvPicPr>
          <p:cNvPr id="12" name="Picture 11" descr="Screen Shot 2016-04-26 at 6.39.47 PM.png"/>
          <p:cNvPicPr>
            <a:picLocks noChangeAspect="1"/>
          </p:cNvPicPr>
          <p:nvPr/>
        </p:nvPicPr>
        <p:blipFill rotWithShape="1">
          <a:blip r:embed="rId4">
            <a:extLst>
              <a:ext uri="{28A0092B-C50C-407E-A947-70E740481C1C}">
                <a14:useLocalDpi xmlns:a14="http://schemas.microsoft.com/office/drawing/2010/main" val="0"/>
              </a:ext>
            </a:extLst>
          </a:blip>
          <a:srcRect l="68324" t="48815"/>
          <a:stretch/>
        </p:blipFill>
        <p:spPr>
          <a:xfrm>
            <a:off x="2177243" y="4584292"/>
            <a:ext cx="1960562" cy="2262187"/>
          </a:xfrm>
          <a:prstGeom prst="rect">
            <a:avLst/>
          </a:prstGeom>
        </p:spPr>
      </p:pic>
      <p:sp>
        <p:nvSpPr>
          <p:cNvPr id="14" name="TextBox 13"/>
          <p:cNvSpPr txBox="1"/>
          <p:nvPr/>
        </p:nvSpPr>
        <p:spPr>
          <a:xfrm>
            <a:off x="5769498" y="5500458"/>
            <a:ext cx="4519613" cy="923330"/>
          </a:xfrm>
          <a:prstGeom prst="rect">
            <a:avLst/>
          </a:prstGeom>
          <a:noFill/>
        </p:spPr>
        <p:txBody>
          <a:bodyPr wrap="square" rtlCol="0">
            <a:spAutoFit/>
          </a:bodyPr>
          <a:lstStyle/>
          <a:p>
            <a:pPr algn="ctr"/>
            <a:r>
              <a:rPr lang="en-US" i="1" dirty="0" smtClean="0"/>
              <a:t>Physics: Mixing or</a:t>
            </a:r>
            <a:br>
              <a:rPr lang="en-US" i="1" dirty="0" smtClean="0"/>
            </a:br>
            <a:r>
              <a:rPr lang="en-US" i="1" dirty="0" smtClean="0"/>
              <a:t>Total (</a:t>
            </a:r>
            <a:r>
              <a:rPr lang="en-US" i="1" dirty="0" err="1" smtClean="0"/>
              <a:t>u,v,w</a:t>
            </a:r>
            <a:r>
              <a:rPr lang="en-US" i="1" dirty="0" smtClean="0"/>
              <a:t>) </a:t>
            </a:r>
            <a:br>
              <a:rPr lang="en-US" i="1" dirty="0" smtClean="0"/>
            </a:br>
            <a:r>
              <a:rPr lang="en-US" i="1" dirty="0" smtClean="0"/>
              <a:t>advection?</a:t>
            </a:r>
            <a:endParaRPr lang="en-US" i="1" dirty="0"/>
          </a:p>
        </p:txBody>
      </p:sp>
      <p:pic>
        <p:nvPicPr>
          <p:cNvPr id="16" name="Picture 15" descr="Screen Shot 2016-04-26 at 6.39.47 PM.png"/>
          <p:cNvPicPr>
            <a:picLocks noChangeAspect="1"/>
          </p:cNvPicPr>
          <p:nvPr/>
        </p:nvPicPr>
        <p:blipFill rotWithShape="1">
          <a:blip r:embed="rId4">
            <a:extLst>
              <a:ext uri="{28A0092B-C50C-407E-A947-70E740481C1C}">
                <a14:useLocalDpi xmlns:a14="http://schemas.microsoft.com/office/drawing/2010/main" val="0"/>
              </a:ext>
            </a:extLst>
          </a:blip>
          <a:srcRect l="68324" t="48815"/>
          <a:stretch/>
        </p:blipFill>
        <p:spPr>
          <a:xfrm>
            <a:off x="5006230" y="4584292"/>
            <a:ext cx="1960562" cy="2262187"/>
          </a:xfrm>
          <a:prstGeom prst="rect">
            <a:avLst/>
          </a:prstGeom>
        </p:spPr>
      </p:pic>
      <p:sp>
        <p:nvSpPr>
          <p:cNvPr id="3" name="Rectangle 2"/>
          <p:cNvSpPr/>
          <p:nvPr/>
        </p:nvSpPr>
        <p:spPr>
          <a:xfrm>
            <a:off x="2310114" y="4677827"/>
            <a:ext cx="1331937" cy="18673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10114" y="4557257"/>
            <a:ext cx="1331937" cy="369332"/>
          </a:xfrm>
          <a:prstGeom prst="rect">
            <a:avLst/>
          </a:prstGeom>
          <a:noFill/>
        </p:spPr>
        <p:txBody>
          <a:bodyPr wrap="square" rtlCol="0">
            <a:spAutoFit/>
          </a:bodyPr>
          <a:lstStyle/>
          <a:p>
            <a:r>
              <a:rPr lang="en-US" dirty="0" err="1" smtClean="0"/>
              <a:t>Ric</a:t>
            </a:r>
            <a:r>
              <a:rPr lang="en-US" dirty="0"/>
              <a:t> </a:t>
            </a:r>
            <a:r>
              <a:rPr lang="en-US" dirty="0" smtClean="0"/>
              <a:t># (</a:t>
            </a:r>
            <a:r>
              <a:rPr lang="en-US" dirty="0" err="1" smtClean="0"/>
              <a:t>tcline</a:t>
            </a:r>
            <a:r>
              <a:rPr lang="en-US" dirty="0" smtClean="0"/>
              <a:t>)</a:t>
            </a:r>
            <a:endParaRPr lang="en-US" dirty="0"/>
          </a:p>
        </p:txBody>
      </p:sp>
      <p:cxnSp>
        <p:nvCxnSpPr>
          <p:cNvPr id="18" name="Straight Arrow Connector 17"/>
          <p:cNvCxnSpPr/>
          <p:nvPr/>
        </p:nvCxnSpPr>
        <p:spPr>
          <a:xfrm flipH="1">
            <a:off x="3158855" y="3046370"/>
            <a:ext cx="1847375" cy="16314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480366" y="5500458"/>
            <a:ext cx="2074164" cy="373063"/>
          </a:xfrm>
          <a:prstGeom prst="rect">
            <a:avLst/>
          </a:prstGeom>
          <a:noFill/>
        </p:spPr>
        <p:txBody>
          <a:bodyPr wrap="square" rtlCol="0">
            <a:spAutoFit/>
          </a:bodyPr>
          <a:lstStyle/>
          <a:p>
            <a:pPr algn="ctr"/>
            <a:r>
              <a:rPr lang="en-US" i="1" dirty="0" smtClean="0"/>
              <a:t>VS</a:t>
            </a:r>
            <a:endParaRPr lang="en-US" i="1" dirty="0"/>
          </a:p>
        </p:txBody>
      </p:sp>
    </p:spTree>
    <p:extLst>
      <p:ext uri="{BB962C8B-B14F-4D97-AF65-F5344CB8AC3E}">
        <p14:creationId xmlns:p14="http://schemas.microsoft.com/office/powerpoint/2010/main" val="2478048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161787" y="969207"/>
            <a:ext cx="8849750" cy="5704753"/>
          </a:xfrm>
        </p:spPr>
        <p:txBody>
          <a:bodyPr>
            <a:normAutofit lnSpcReduction="10000"/>
          </a:bodyPr>
          <a:lstStyle/>
          <a:p>
            <a:pPr marL="0" indent="0">
              <a:buNone/>
            </a:pPr>
            <a:r>
              <a:rPr lang="en-US" b="1" dirty="0" smtClean="0"/>
              <a:t>Commonalities/common threads among chapters:</a:t>
            </a:r>
          </a:p>
          <a:p>
            <a:r>
              <a:rPr lang="en-US" sz="2400" dirty="0" smtClean="0"/>
              <a:t>Highly stratified ocean over wide, shallow continental shelves</a:t>
            </a:r>
          </a:p>
          <a:p>
            <a:r>
              <a:rPr lang="en-US" sz="2400" dirty="0" err="1" smtClean="0"/>
              <a:t>Downwelling</a:t>
            </a:r>
            <a:r>
              <a:rPr lang="en-US" sz="2400" dirty="0" smtClean="0"/>
              <a:t>, upwelling circulation; how they influence weather and vice versa; how they interact</a:t>
            </a:r>
          </a:p>
          <a:p>
            <a:r>
              <a:rPr lang="en-US" sz="2400" b="1" dirty="0" smtClean="0"/>
              <a:t>Both timely: </a:t>
            </a:r>
            <a:r>
              <a:rPr lang="en-US" sz="2400" dirty="0" smtClean="0"/>
              <a:t>TC intensity prediction problem </a:t>
            </a:r>
            <a:r>
              <a:rPr lang="en-US" sz="2400" dirty="0"/>
              <a:t>[</a:t>
            </a:r>
            <a:r>
              <a:rPr lang="en-US" sz="2400" dirty="0" smtClean="0"/>
              <a:t>even more important for landfalling storms (impacts)], offshore wind resource and variability (sea breeze) assessment for burgeoning industry</a:t>
            </a:r>
          </a:p>
          <a:p>
            <a:r>
              <a:rPr lang="en-US" sz="2400" b="1" dirty="0" smtClean="0"/>
              <a:t>Track</a:t>
            </a:r>
            <a:r>
              <a:rPr lang="en-US" sz="2400" dirty="0" smtClean="0"/>
              <a:t> of storms predicted well, </a:t>
            </a:r>
            <a:r>
              <a:rPr lang="en-US" sz="2400" b="1" dirty="0" smtClean="0"/>
              <a:t>intensity</a:t>
            </a:r>
            <a:r>
              <a:rPr lang="en-US" sz="2400" dirty="0" smtClean="0"/>
              <a:t> prediction lags (Rogers et al. 2006, </a:t>
            </a:r>
            <a:r>
              <a:rPr lang="en-US" sz="2400" dirty="0" err="1" smtClean="0"/>
              <a:t>Cangialosi</a:t>
            </a:r>
            <a:r>
              <a:rPr lang="en-US" sz="2400" dirty="0" smtClean="0"/>
              <a:t> and Franklin 2013); </a:t>
            </a:r>
            <a:r>
              <a:rPr lang="en-US" sz="2400" b="1" dirty="0" smtClean="0"/>
              <a:t>inshore</a:t>
            </a:r>
            <a:r>
              <a:rPr lang="en-US" sz="2400" dirty="0" smtClean="0"/>
              <a:t> side of sea breeze well-observed + understood, </a:t>
            </a:r>
            <a:r>
              <a:rPr lang="en-US" sz="2400" b="1" dirty="0" smtClean="0"/>
              <a:t>offshore</a:t>
            </a:r>
            <a:r>
              <a:rPr lang="en-US" sz="2400" dirty="0" smtClean="0"/>
              <a:t> side not (Steele et al. 2014)</a:t>
            </a:r>
          </a:p>
          <a:p>
            <a:r>
              <a:rPr lang="en-US" sz="2400" dirty="0" smtClean="0"/>
              <a:t>New techniques to better understand coastal processes</a:t>
            </a:r>
          </a:p>
          <a:p>
            <a:pPr lvl="1"/>
            <a:r>
              <a:rPr lang="en-US" sz="2000" dirty="0" smtClean="0"/>
              <a:t>Integration of atmospheric/ocean modeling (WRF, ROMS) and monitoring [gliders (w/ ADCP), HF radar, buoys, satellites) for TCs</a:t>
            </a:r>
          </a:p>
          <a:p>
            <a:pPr lvl="1"/>
            <a:r>
              <a:rPr lang="en-US" sz="2000" dirty="0" smtClean="0"/>
              <a:t>Integration of atmospheric modeling (WRF), monitoring (weather radar, satellites), and LCS techniques for sea breeze/upwelling</a:t>
            </a:r>
          </a:p>
          <a:p>
            <a:endParaRPr lang="en-US" sz="2400" dirty="0" smtClean="0"/>
          </a:p>
          <a:p>
            <a:endParaRPr lang="en-US" sz="2400" dirty="0"/>
          </a:p>
        </p:txBody>
      </p:sp>
    </p:spTree>
    <p:extLst>
      <p:ext uri="{BB962C8B-B14F-4D97-AF65-F5344CB8AC3E}">
        <p14:creationId xmlns:p14="http://schemas.microsoft.com/office/powerpoint/2010/main" val="2751660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55224"/>
            <a:ext cx="8229600" cy="1143000"/>
          </a:xfrm>
        </p:spPr>
        <p:txBody>
          <a:bodyPr>
            <a:normAutofit/>
          </a:bodyPr>
          <a:lstStyle/>
          <a:p>
            <a:r>
              <a:rPr lang="en-US" dirty="0" smtClean="0"/>
              <a:t>Chapter 2</a:t>
            </a:r>
            <a:endParaRPr lang="en-US" sz="2700" dirty="0">
              <a:solidFill>
                <a:srgbClr val="7F7F7F"/>
              </a:solidFill>
            </a:endParaRPr>
          </a:p>
        </p:txBody>
      </p:sp>
      <p:sp>
        <p:nvSpPr>
          <p:cNvPr id="4" name="Content Placeholder 2"/>
          <p:cNvSpPr>
            <a:spLocks noGrp="1"/>
          </p:cNvSpPr>
          <p:nvPr>
            <p:ph idx="1"/>
          </p:nvPr>
        </p:nvSpPr>
        <p:spPr>
          <a:xfrm>
            <a:off x="301625" y="723126"/>
            <a:ext cx="8564563" cy="5062497"/>
          </a:xfrm>
        </p:spPr>
        <p:txBody>
          <a:bodyPr>
            <a:normAutofit/>
          </a:bodyPr>
          <a:lstStyle/>
          <a:p>
            <a:pPr marL="0" indent="0">
              <a:buNone/>
            </a:pPr>
            <a:r>
              <a:rPr lang="en-US" sz="3600" b="1" dirty="0" smtClean="0"/>
              <a:t>Methods (cont’d):</a:t>
            </a:r>
          </a:p>
          <a:p>
            <a:pPr marL="514350" indent="-514350">
              <a:buFont typeface="+mj-lt"/>
              <a:buAutoNum type="arabicPeriod" startAt="5"/>
            </a:pPr>
            <a:r>
              <a:rPr lang="en-US" dirty="0"/>
              <a:t>3 </a:t>
            </a:r>
            <a:r>
              <a:rPr lang="en-US" dirty="0" err="1"/>
              <a:t>pts</a:t>
            </a:r>
            <a:r>
              <a:rPr lang="en-US" dirty="0"/>
              <a:t>: inshore, </a:t>
            </a:r>
            <a:r>
              <a:rPr lang="en-US" dirty="0" err="1"/>
              <a:t>midshelf</a:t>
            </a:r>
            <a:r>
              <a:rPr lang="en-US" dirty="0"/>
              <a:t>, shelf </a:t>
            </a:r>
            <a:r>
              <a:rPr lang="en-US" dirty="0" smtClean="0"/>
              <a:t>break</a:t>
            </a:r>
          </a:p>
          <a:p>
            <a:pPr marL="514350" indent="-514350">
              <a:buFont typeface="+mj-lt"/>
              <a:buAutoNum type="arabicPeriod" startAt="5"/>
            </a:pPr>
            <a:endParaRPr lang="en-US" dirty="0"/>
          </a:p>
          <a:p>
            <a:pPr marL="514350" indent="-514350">
              <a:buFont typeface="+mj-lt"/>
              <a:buAutoNum type="arabicPeriod" startAt="5"/>
            </a:pPr>
            <a:endParaRPr lang="en-US" dirty="0" smtClean="0"/>
          </a:p>
          <a:p>
            <a:pPr marL="914400" lvl="1" indent="-514350"/>
            <a:r>
              <a:rPr lang="en-US" dirty="0" smtClean="0"/>
              <a:t>Temperature diagnostic terms at each point:</a:t>
            </a:r>
            <a:endParaRPr lang="en-US" dirty="0"/>
          </a:p>
        </p:txBody>
      </p:sp>
      <p:grpSp>
        <p:nvGrpSpPr>
          <p:cNvPr id="13" name="Group 12"/>
          <p:cNvGrpSpPr/>
          <p:nvPr/>
        </p:nvGrpSpPr>
        <p:grpSpPr>
          <a:xfrm>
            <a:off x="1784117" y="1935785"/>
            <a:ext cx="5158019" cy="1330084"/>
            <a:chOff x="846137" y="4864095"/>
            <a:chExt cx="7083425" cy="1826583"/>
          </a:xfrm>
        </p:grpSpPr>
        <p:grpSp>
          <p:nvGrpSpPr>
            <p:cNvPr id="14" name="Group 13"/>
            <p:cNvGrpSpPr/>
            <p:nvPr/>
          </p:nvGrpSpPr>
          <p:grpSpPr>
            <a:xfrm>
              <a:off x="846137" y="4864095"/>
              <a:ext cx="7083425" cy="1826583"/>
              <a:chOff x="2139951" y="3657600"/>
              <a:chExt cx="3884612" cy="1001714"/>
            </a:xfrm>
          </p:grpSpPr>
          <p:pic>
            <p:nvPicPr>
              <p:cNvPr id="23" name="Picture 22" descr="map.png"/>
              <p:cNvPicPr>
                <a:picLocks noChangeAspect="1"/>
              </p:cNvPicPr>
              <p:nvPr/>
            </p:nvPicPr>
            <p:blipFill rotWithShape="1">
              <a:blip r:embed="rId2">
                <a:extLst>
                  <a:ext uri="{28A0092B-C50C-407E-A947-70E740481C1C}">
                    <a14:useLocalDpi xmlns:a14="http://schemas.microsoft.com/office/drawing/2010/main" val="0"/>
                  </a:ext>
                </a:extLst>
              </a:blip>
              <a:srcRect t="26251" b="56557"/>
              <a:stretch/>
            </p:blipFill>
            <p:spPr>
              <a:xfrm>
                <a:off x="2139951" y="3657600"/>
                <a:ext cx="3884612" cy="1001714"/>
              </a:xfrm>
              <a:prstGeom prst="rect">
                <a:avLst/>
              </a:prstGeom>
            </p:spPr>
          </p:pic>
          <p:cxnSp>
            <p:nvCxnSpPr>
              <p:cNvPr id="24" name="Straight Connector 23"/>
              <p:cNvCxnSpPr/>
              <p:nvPr/>
            </p:nvCxnSpPr>
            <p:spPr>
              <a:xfrm flipH="1" flipV="1">
                <a:off x="4016375" y="4287844"/>
                <a:ext cx="420688" cy="371469"/>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4572001" y="3667125"/>
                <a:ext cx="357187" cy="523876"/>
              </a:xfrm>
              <a:prstGeom prst="line">
                <a:avLst/>
              </a:prstGeom>
              <a:ln>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6" name="Oval 15"/>
            <p:cNvSpPr/>
            <p:nvPr/>
          </p:nvSpPr>
          <p:spPr>
            <a:xfrm>
              <a:off x="4333875" y="6056312"/>
              <a:ext cx="127000" cy="127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565647" y="6264274"/>
              <a:ext cx="127000" cy="127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805361" y="6472236"/>
              <a:ext cx="127000" cy="127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299200" y="4954587"/>
              <a:ext cx="127000" cy="127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507158" y="5249859"/>
              <a:ext cx="127000" cy="127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715000" y="5562600"/>
              <a:ext cx="127000" cy="127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Screen Shot 2016-04-26 at 6.4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221" y="3587750"/>
            <a:ext cx="4522614" cy="3280811"/>
          </a:xfrm>
          <a:prstGeom prst="rect">
            <a:avLst/>
          </a:prstGeom>
        </p:spPr>
      </p:pic>
      <p:sp>
        <p:nvSpPr>
          <p:cNvPr id="26" name="TextBox 25"/>
          <p:cNvSpPr txBox="1"/>
          <p:nvPr/>
        </p:nvSpPr>
        <p:spPr>
          <a:xfrm>
            <a:off x="5013447" y="4873647"/>
            <a:ext cx="4519613" cy="923330"/>
          </a:xfrm>
          <a:prstGeom prst="rect">
            <a:avLst/>
          </a:prstGeom>
          <a:noFill/>
        </p:spPr>
        <p:txBody>
          <a:bodyPr wrap="square" rtlCol="0">
            <a:spAutoFit/>
          </a:bodyPr>
          <a:lstStyle/>
          <a:p>
            <a:pPr algn="ctr"/>
            <a:r>
              <a:rPr lang="en-US" i="1" dirty="0" smtClean="0"/>
              <a:t>Thermal response: </a:t>
            </a:r>
            <a:br>
              <a:rPr lang="en-US" i="1" dirty="0" smtClean="0"/>
            </a:br>
            <a:r>
              <a:rPr lang="en-US" i="1" dirty="0" smtClean="0"/>
              <a:t>Due to vertical mixing or </a:t>
            </a:r>
            <a:br>
              <a:rPr lang="en-US" i="1" dirty="0" smtClean="0"/>
            </a:br>
            <a:r>
              <a:rPr lang="en-US" i="1" dirty="0" smtClean="0"/>
              <a:t>advection?</a:t>
            </a:r>
            <a:endParaRPr lang="en-US" i="1" dirty="0"/>
          </a:p>
        </p:txBody>
      </p:sp>
    </p:spTree>
    <p:extLst>
      <p:ext uri="{BB962C8B-B14F-4D97-AF65-F5344CB8AC3E}">
        <p14:creationId xmlns:p14="http://schemas.microsoft.com/office/powerpoint/2010/main" val="1966099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3</a:t>
            </a:r>
            <a:endParaRPr lang="en-US" dirty="0"/>
          </a:p>
        </p:txBody>
      </p:sp>
      <p:sp>
        <p:nvSpPr>
          <p:cNvPr id="3" name="Subtitle 2"/>
          <p:cNvSpPr>
            <a:spLocks noGrp="1"/>
          </p:cNvSpPr>
          <p:nvPr>
            <p:ph type="subTitle" idx="1"/>
          </p:nvPr>
        </p:nvSpPr>
        <p:spPr/>
        <p:txBody>
          <a:bodyPr/>
          <a:lstStyle/>
          <a:p>
            <a:r>
              <a:rPr lang="en-US" dirty="0"/>
              <a:t>Examination of Sea Breeze for Offshore Wind Energy using WRF and Lagrangian Coherent Structures</a:t>
            </a:r>
          </a:p>
        </p:txBody>
      </p:sp>
    </p:spTree>
    <p:extLst>
      <p:ext uri="{BB962C8B-B14F-4D97-AF65-F5344CB8AC3E}">
        <p14:creationId xmlns:p14="http://schemas.microsoft.com/office/powerpoint/2010/main" val="15274968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sst_20130427.png"/>
          <p:cNvPicPr>
            <a:picLocks noChangeAspect="1"/>
          </p:cNvPicPr>
          <p:nvPr/>
        </p:nvPicPr>
        <p:blipFill rotWithShape="1">
          <a:blip r:embed="rId2">
            <a:extLst>
              <a:ext uri="{28A0092B-C50C-407E-A947-70E740481C1C}">
                <a14:useLocalDpi xmlns:a14="http://schemas.microsoft.com/office/drawing/2010/main" val="0"/>
              </a:ext>
            </a:extLst>
          </a:blip>
          <a:srcRect l="4507" t="9892" r="6815" b="9590"/>
          <a:stretch/>
        </p:blipFill>
        <p:spPr>
          <a:xfrm>
            <a:off x="1" y="1289497"/>
            <a:ext cx="3107816" cy="2821826"/>
          </a:xfrm>
          <a:prstGeom prst="rect">
            <a:avLst/>
          </a:prstGeom>
        </p:spPr>
      </p:pic>
      <p:pic>
        <p:nvPicPr>
          <p:cNvPr id="6" name="Picture 5" descr="russt_20120813.png"/>
          <p:cNvPicPr>
            <a:picLocks noChangeAspect="1"/>
          </p:cNvPicPr>
          <p:nvPr/>
        </p:nvPicPr>
        <p:blipFill rotWithShape="1">
          <a:blip r:embed="rId3">
            <a:extLst>
              <a:ext uri="{28A0092B-C50C-407E-A947-70E740481C1C}">
                <a14:useLocalDpi xmlns:a14="http://schemas.microsoft.com/office/drawing/2010/main" val="0"/>
              </a:ext>
            </a:extLst>
          </a:blip>
          <a:srcRect l="8647" t="8742" r="7965" b="10625"/>
          <a:stretch/>
        </p:blipFill>
        <p:spPr>
          <a:xfrm>
            <a:off x="3107818" y="1289498"/>
            <a:ext cx="2831740" cy="2738196"/>
          </a:xfrm>
          <a:prstGeom prst="rect">
            <a:avLst/>
          </a:prstGeom>
        </p:spPr>
      </p:pic>
      <p:pic>
        <p:nvPicPr>
          <p:cNvPr id="7" name="Picture 6" descr="russt_20120811.png"/>
          <p:cNvPicPr>
            <a:picLocks noChangeAspect="1"/>
          </p:cNvPicPr>
          <p:nvPr/>
        </p:nvPicPr>
        <p:blipFill rotWithShape="1">
          <a:blip r:embed="rId4">
            <a:extLst>
              <a:ext uri="{28A0092B-C50C-407E-A947-70E740481C1C}">
                <a14:useLocalDpi xmlns:a14="http://schemas.microsoft.com/office/drawing/2010/main" val="0"/>
              </a:ext>
            </a:extLst>
          </a:blip>
          <a:srcRect l="8648" t="8627" r="7849" b="10856"/>
          <a:stretch/>
        </p:blipFill>
        <p:spPr>
          <a:xfrm>
            <a:off x="5939558" y="1289497"/>
            <a:ext cx="2833576" cy="2732294"/>
          </a:xfrm>
          <a:prstGeom prst="rect">
            <a:avLst/>
          </a:prstGeom>
        </p:spPr>
      </p:pic>
      <p:sp>
        <p:nvSpPr>
          <p:cNvPr id="8" name="TextBox 7"/>
          <p:cNvSpPr txBox="1"/>
          <p:nvPr/>
        </p:nvSpPr>
        <p:spPr>
          <a:xfrm>
            <a:off x="244524" y="268206"/>
            <a:ext cx="780898" cy="369332"/>
          </a:xfrm>
          <a:prstGeom prst="rect">
            <a:avLst/>
          </a:prstGeom>
          <a:noFill/>
        </p:spPr>
        <p:txBody>
          <a:bodyPr wrap="square" rtlCol="0">
            <a:spAutoFit/>
          </a:bodyPr>
          <a:lstStyle/>
          <a:p>
            <a:r>
              <a:rPr lang="en-US" dirty="0" smtClean="0"/>
              <a:t>Fig 1</a:t>
            </a:r>
            <a:endParaRPr lang="en-US" dirty="0"/>
          </a:p>
        </p:txBody>
      </p:sp>
      <p:pic>
        <p:nvPicPr>
          <p:cNvPr id="9" name="Picture 8" descr="Screen Shot 2016-04-27 at 11.19.3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442" y="4275783"/>
            <a:ext cx="2641500" cy="2329787"/>
          </a:xfrm>
          <a:prstGeom prst="rect">
            <a:avLst/>
          </a:prstGeom>
        </p:spPr>
      </p:pic>
      <p:sp>
        <p:nvSpPr>
          <p:cNvPr id="10" name="TextBox 9"/>
          <p:cNvSpPr txBox="1"/>
          <p:nvPr/>
        </p:nvSpPr>
        <p:spPr>
          <a:xfrm>
            <a:off x="1106831" y="920165"/>
            <a:ext cx="780898" cy="369332"/>
          </a:xfrm>
          <a:prstGeom prst="rect">
            <a:avLst/>
          </a:prstGeom>
          <a:noFill/>
        </p:spPr>
        <p:txBody>
          <a:bodyPr wrap="square" rtlCol="0">
            <a:spAutoFit/>
          </a:bodyPr>
          <a:lstStyle/>
          <a:p>
            <a:r>
              <a:rPr lang="en-US" dirty="0" smtClean="0"/>
              <a:t>Case 1</a:t>
            </a:r>
            <a:endParaRPr lang="en-US" dirty="0"/>
          </a:p>
        </p:txBody>
      </p:sp>
      <p:sp>
        <p:nvSpPr>
          <p:cNvPr id="11" name="TextBox 10"/>
          <p:cNvSpPr txBox="1"/>
          <p:nvPr/>
        </p:nvSpPr>
        <p:spPr>
          <a:xfrm>
            <a:off x="4122523" y="920166"/>
            <a:ext cx="780898" cy="369332"/>
          </a:xfrm>
          <a:prstGeom prst="rect">
            <a:avLst/>
          </a:prstGeom>
          <a:noFill/>
        </p:spPr>
        <p:txBody>
          <a:bodyPr wrap="square" rtlCol="0">
            <a:spAutoFit/>
          </a:bodyPr>
          <a:lstStyle/>
          <a:p>
            <a:r>
              <a:rPr lang="en-US" dirty="0" smtClean="0"/>
              <a:t>Case 2</a:t>
            </a:r>
            <a:endParaRPr lang="en-US" dirty="0"/>
          </a:p>
        </p:txBody>
      </p:sp>
      <p:sp>
        <p:nvSpPr>
          <p:cNvPr id="12" name="TextBox 11"/>
          <p:cNvSpPr txBox="1"/>
          <p:nvPr/>
        </p:nvSpPr>
        <p:spPr>
          <a:xfrm>
            <a:off x="6972570" y="920165"/>
            <a:ext cx="780898" cy="369332"/>
          </a:xfrm>
          <a:prstGeom prst="rect">
            <a:avLst/>
          </a:prstGeom>
          <a:noFill/>
        </p:spPr>
        <p:txBody>
          <a:bodyPr wrap="square" rtlCol="0">
            <a:spAutoFit/>
          </a:bodyPr>
          <a:lstStyle/>
          <a:p>
            <a:r>
              <a:rPr lang="en-US" dirty="0" smtClean="0"/>
              <a:t>Case 3</a:t>
            </a:r>
            <a:endParaRPr lang="en-US" dirty="0"/>
          </a:p>
        </p:txBody>
      </p:sp>
      <p:sp>
        <p:nvSpPr>
          <p:cNvPr id="13" name="TextBox 12"/>
          <p:cNvSpPr txBox="1"/>
          <p:nvPr/>
        </p:nvSpPr>
        <p:spPr>
          <a:xfrm>
            <a:off x="5939558" y="5056221"/>
            <a:ext cx="2563553" cy="923330"/>
          </a:xfrm>
          <a:prstGeom prst="rect">
            <a:avLst/>
          </a:prstGeom>
          <a:noFill/>
        </p:spPr>
        <p:txBody>
          <a:bodyPr wrap="square" rtlCol="0">
            <a:spAutoFit/>
          </a:bodyPr>
          <a:lstStyle/>
          <a:p>
            <a:r>
              <a:rPr lang="en-US" dirty="0" smtClean="0"/>
              <a:t>As above but over full WRF domain </a:t>
            </a:r>
            <a:br>
              <a:rPr lang="en-US" dirty="0" smtClean="0"/>
            </a:br>
            <a:r>
              <a:rPr lang="en-US" dirty="0" smtClean="0"/>
              <a:t>(to depict WRF domain)</a:t>
            </a:r>
            <a:endParaRPr lang="en-US" dirty="0"/>
          </a:p>
        </p:txBody>
      </p:sp>
      <p:cxnSp>
        <p:nvCxnSpPr>
          <p:cNvPr id="15" name="Straight Arrow Connector 14"/>
          <p:cNvCxnSpPr/>
          <p:nvPr/>
        </p:nvCxnSpPr>
        <p:spPr>
          <a:xfrm flipH="1">
            <a:off x="5212942" y="5529786"/>
            <a:ext cx="7887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6403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4524" y="268206"/>
            <a:ext cx="780898" cy="369332"/>
          </a:xfrm>
          <a:prstGeom prst="rect">
            <a:avLst/>
          </a:prstGeom>
          <a:noFill/>
        </p:spPr>
        <p:txBody>
          <a:bodyPr wrap="square" rtlCol="0">
            <a:spAutoFit/>
          </a:bodyPr>
          <a:lstStyle/>
          <a:p>
            <a:r>
              <a:rPr lang="en-US" dirty="0" smtClean="0"/>
              <a:t>Fig 2</a:t>
            </a:r>
            <a:endParaRPr lang="en-US" dirty="0"/>
          </a:p>
        </p:txBody>
      </p:sp>
      <p:sp>
        <p:nvSpPr>
          <p:cNvPr id="10" name="TextBox 9"/>
          <p:cNvSpPr txBox="1"/>
          <p:nvPr/>
        </p:nvSpPr>
        <p:spPr>
          <a:xfrm>
            <a:off x="8222160" y="69988"/>
            <a:ext cx="780898" cy="369332"/>
          </a:xfrm>
          <a:prstGeom prst="rect">
            <a:avLst/>
          </a:prstGeom>
          <a:noFill/>
        </p:spPr>
        <p:txBody>
          <a:bodyPr wrap="square" rtlCol="0">
            <a:spAutoFit/>
          </a:bodyPr>
          <a:lstStyle/>
          <a:p>
            <a:r>
              <a:rPr lang="en-US" dirty="0" smtClean="0"/>
              <a:t>Case 1</a:t>
            </a:r>
            <a:endParaRPr lang="en-US" dirty="0"/>
          </a:p>
        </p:txBody>
      </p:sp>
      <p:pic>
        <p:nvPicPr>
          <p:cNvPr id="14" name="Picture 13" descr="KDIX_20130427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760" y="6884"/>
            <a:ext cx="3360228" cy="2259647"/>
          </a:xfrm>
          <a:prstGeom prst="rect">
            <a:avLst/>
          </a:prstGeom>
        </p:spPr>
      </p:pic>
      <p:pic>
        <p:nvPicPr>
          <p:cNvPr id="16" name="Picture 15" descr="KDIX_20130427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60" y="2279761"/>
            <a:ext cx="3359337" cy="2259048"/>
          </a:xfrm>
          <a:prstGeom prst="rect">
            <a:avLst/>
          </a:prstGeom>
        </p:spPr>
      </p:pic>
      <p:pic>
        <p:nvPicPr>
          <p:cNvPr id="18" name="Picture 17" descr="KDIX_2013042718.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61" y="4556025"/>
            <a:ext cx="3360228" cy="2259647"/>
          </a:xfrm>
          <a:prstGeom prst="rect">
            <a:avLst/>
          </a:prstGeom>
        </p:spPr>
      </p:pic>
      <p:pic>
        <p:nvPicPr>
          <p:cNvPr id="19" name="Picture 18" descr="lcs_agl_rd_2013_04_27_1700_100m_v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859" y="0"/>
            <a:ext cx="2266531" cy="2266531"/>
          </a:xfrm>
          <a:prstGeom prst="rect">
            <a:avLst/>
          </a:prstGeom>
        </p:spPr>
      </p:pic>
      <p:pic>
        <p:nvPicPr>
          <p:cNvPr id="21" name="Picture 20" descr="lcs_agl_rd_2013_04_27_2300_100m_v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59" y="4558882"/>
            <a:ext cx="2299118" cy="2299118"/>
          </a:xfrm>
          <a:prstGeom prst="rect">
            <a:avLst/>
          </a:prstGeom>
        </p:spPr>
      </p:pic>
      <p:pic>
        <p:nvPicPr>
          <p:cNvPr id="22" name="Picture 21" descr="lcs_agl_rd_2013_04_27_2000_100m_v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9859" y="2303424"/>
            <a:ext cx="2266531" cy="2266531"/>
          </a:xfrm>
          <a:prstGeom prst="rect">
            <a:avLst/>
          </a:prstGeom>
        </p:spPr>
      </p:pic>
    </p:spTree>
    <p:extLst>
      <p:ext uri="{BB962C8B-B14F-4D97-AF65-F5344CB8AC3E}">
        <p14:creationId xmlns:p14="http://schemas.microsoft.com/office/powerpoint/2010/main" val="26774290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4524" y="268206"/>
            <a:ext cx="780898" cy="369332"/>
          </a:xfrm>
          <a:prstGeom prst="rect">
            <a:avLst/>
          </a:prstGeom>
          <a:noFill/>
        </p:spPr>
        <p:txBody>
          <a:bodyPr wrap="square" rtlCol="0">
            <a:spAutoFit/>
          </a:bodyPr>
          <a:lstStyle/>
          <a:p>
            <a:r>
              <a:rPr lang="en-US" dirty="0" smtClean="0"/>
              <a:t>Fig 3</a:t>
            </a:r>
            <a:endParaRPr lang="en-US" dirty="0"/>
          </a:p>
        </p:txBody>
      </p:sp>
      <p:sp>
        <p:nvSpPr>
          <p:cNvPr id="10" name="TextBox 9"/>
          <p:cNvSpPr txBox="1"/>
          <p:nvPr/>
        </p:nvSpPr>
        <p:spPr>
          <a:xfrm>
            <a:off x="7627559" y="69988"/>
            <a:ext cx="1375499" cy="2308324"/>
          </a:xfrm>
          <a:prstGeom prst="rect">
            <a:avLst/>
          </a:prstGeom>
          <a:noFill/>
        </p:spPr>
        <p:txBody>
          <a:bodyPr wrap="square" rtlCol="0">
            <a:spAutoFit/>
          </a:bodyPr>
          <a:lstStyle/>
          <a:p>
            <a:r>
              <a:rPr lang="en-US" dirty="0" smtClean="0"/>
              <a:t>Case 2-</a:t>
            </a:r>
            <a:br>
              <a:rPr lang="en-US" dirty="0" smtClean="0"/>
            </a:br>
            <a:r>
              <a:rPr lang="en-US" dirty="0" smtClean="0"/>
              <a:t>Case 3</a:t>
            </a:r>
          </a:p>
          <a:p>
            <a:endParaRPr lang="en-US" dirty="0"/>
          </a:p>
          <a:p>
            <a:r>
              <a:rPr lang="en-US" dirty="0" smtClean="0"/>
              <a:t>Or</a:t>
            </a:r>
          </a:p>
          <a:p>
            <a:endParaRPr lang="en-US" dirty="0"/>
          </a:p>
          <a:p>
            <a:r>
              <a:rPr lang="en-US" dirty="0" smtClean="0"/>
              <a:t>Case 2, </a:t>
            </a:r>
          </a:p>
          <a:p>
            <a:r>
              <a:rPr lang="en-US" dirty="0" smtClean="0"/>
              <a:t>Case 3 separately?</a:t>
            </a:r>
            <a:endParaRPr lang="en-US" dirty="0"/>
          </a:p>
        </p:txBody>
      </p:sp>
      <p:pic>
        <p:nvPicPr>
          <p:cNvPr id="11" name="Picture 10" descr="KDIX_20120813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760" y="7888"/>
            <a:ext cx="3343811" cy="2248607"/>
          </a:xfrm>
          <a:prstGeom prst="rect">
            <a:avLst/>
          </a:prstGeom>
        </p:spPr>
      </p:pic>
      <p:pic>
        <p:nvPicPr>
          <p:cNvPr id="12" name="Picture 11" descr="KDIX_20120813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761" y="2279761"/>
            <a:ext cx="3342239" cy="2247550"/>
          </a:xfrm>
          <a:prstGeom prst="rect">
            <a:avLst/>
          </a:prstGeom>
        </p:spPr>
      </p:pic>
      <p:pic>
        <p:nvPicPr>
          <p:cNvPr id="13" name="Picture 12" descr="KDIX_2012081318.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60" y="4547345"/>
            <a:ext cx="3342240" cy="2247551"/>
          </a:xfrm>
          <a:prstGeom prst="rect">
            <a:avLst/>
          </a:prstGeom>
        </p:spPr>
      </p:pic>
      <p:pic>
        <p:nvPicPr>
          <p:cNvPr id="15" name="Picture 14" descr="lcs_agl_rd_2012_08_13_2000_100m_v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859" y="2279761"/>
            <a:ext cx="2266531" cy="2266531"/>
          </a:xfrm>
          <a:prstGeom prst="rect">
            <a:avLst/>
          </a:prstGeom>
        </p:spPr>
      </p:pic>
      <p:pic>
        <p:nvPicPr>
          <p:cNvPr id="17" name="Picture 16" descr="lcs_agl_rd_2012_08_13_1700_100m_v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859" y="0"/>
            <a:ext cx="2256495" cy="2256495"/>
          </a:xfrm>
          <a:prstGeom prst="rect">
            <a:avLst/>
          </a:prstGeom>
        </p:spPr>
      </p:pic>
      <p:pic>
        <p:nvPicPr>
          <p:cNvPr id="20" name="Picture 19" descr="lcs_agl_rd_2012_08_13_2300_100m_v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9859" y="4560697"/>
            <a:ext cx="2265751" cy="2265751"/>
          </a:xfrm>
          <a:prstGeom prst="rect">
            <a:avLst/>
          </a:prstGeom>
        </p:spPr>
      </p:pic>
    </p:spTree>
    <p:extLst>
      <p:ext uri="{BB962C8B-B14F-4D97-AF65-F5344CB8AC3E}">
        <p14:creationId xmlns:p14="http://schemas.microsoft.com/office/powerpoint/2010/main" val="27614571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4524" y="268206"/>
            <a:ext cx="780898" cy="369332"/>
          </a:xfrm>
          <a:prstGeom prst="rect">
            <a:avLst/>
          </a:prstGeom>
          <a:noFill/>
        </p:spPr>
        <p:txBody>
          <a:bodyPr wrap="square" rtlCol="0">
            <a:spAutoFit/>
          </a:bodyPr>
          <a:lstStyle/>
          <a:p>
            <a:r>
              <a:rPr lang="en-US" dirty="0" smtClean="0"/>
              <a:t>Fig 4</a:t>
            </a:r>
            <a:endParaRPr lang="en-US" dirty="0"/>
          </a:p>
        </p:txBody>
      </p:sp>
      <p:sp>
        <p:nvSpPr>
          <p:cNvPr id="10" name="TextBox 9"/>
          <p:cNvSpPr txBox="1"/>
          <p:nvPr/>
        </p:nvSpPr>
        <p:spPr>
          <a:xfrm>
            <a:off x="2438298" y="14769"/>
            <a:ext cx="1375499" cy="369332"/>
          </a:xfrm>
          <a:prstGeom prst="rect">
            <a:avLst/>
          </a:prstGeom>
          <a:noFill/>
        </p:spPr>
        <p:txBody>
          <a:bodyPr wrap="square" rtlCol="0">
            <a:spAutoFit/>
          </a:bodyPr>
          <a:lstStyle/>
          <a:p>
            <a:r>
              <a:rPr lang="en-US" dirty="0" smtClean="0"/>
              <a:t>Case 1</a:t>
            </a:r>
          </a:p>
        </p:txBody>
      </p:sp>
      <p:pic>
        <p:nvPicPr>
          <p:cNvPr id="14" name="Picture 13" descr="lcs_agl_rd_crosssection_2013_04_27_17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685" y="342943"/>
            <a:ext cx="2886956" cy="2245410"/>
          </a:xfrm>
          <a:prstGeom prst="rect">
            <a:avLst/>
          </a:prstGeom>
        </p:spPr>
      </p:pic>
      <p:pic>
        <p:nvPicPr>
          <p:cNvPr id="16" name="Picture 15" descr="lcs_agl_rd_crosssection_2013_04_27_2000_v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366" y="2476192"/>
            <a:ext cx="2886328" cy="2244921"/>
          </a:xfrm>
          <a:prstGeom prst="rect">
            <a:avLst/>
          </a:prstGeom>
        </p:spPr>
      </p:pic>
      <p:pic>
        <p:nvPicPr>
          <p:cNvPr id="18" name="Picture 17" descr="lcs_agl_rd_crosssection_2013_04_27_2300_v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685" y="4610681"/>
            <a:ext cx="2889410" cy="2247319"/>
          </a:xfrm>
          <a:prstGeom prst="rect">
            <a:avLst/>
          </a:prstGeom>
        </p:spPr>
      </p:pic>
      <p:sp>
        <p:nvSpPr>
          <p:cNvPr id="19" name="TextBox 18"/>
          <p:cNvSpPr txBox="1"/>
          <p:nvPr/>
        </p:nvSpPr>
        <p:spPr>
          <a:xfrm>
            <a:off x="5611747" y="32058"/>
            <a:ext cx="1755512" cy="369332"/>
          </a:xfrm>
          <a:prstGeom prst="rect">
            <a:avLst/>
          </a:prstGeom>
          <a:noFill/>
        </p:spPr>
        <p:txBody>
          <a:bodyPr wrap="square" rtlCol="0">
            <a:spAutoFit/>
          </a:bodyPr>
          <a:lstStyle/>
          <a:p>
            <a:r>
              <a:rPr lang="en-US" dirty="0" smtClean="0"/>
              <a:t>Case 2-Case 3</a:t>
            </a:r>
          </a:p>
        </p:txBody>
      </p:sp>
      <p:pic>
        <p:nvPicPr>
          <p:cNvPr id="21" name="Picture 20" descr="lcs_agl_rd_crosssection_2012_08_13_1700_v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195" y="342943"/>
            <a:ext cx="2886956" cy="2245410"/>
          </a:xfrm>
          <a:prstGeom prst="rect">
            <a:avLst/>
          </a:prstGeom>
        </p:spPr>
      </p:pic>
      <p:pic>
        <p:nvPicPr>
          <p:cNvPr id="22" name="Picture 21" descr="lcs_agl_rd_crosssection_2012_08_13_2000_v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4196" y="2476192"/>
            <a:ext cx="2886956" cy="2245410"/>
          </a:xfrm>
          <a:prstGeom prst="rect">
            <a:avLst/>
          </a:prstGeom>
        </p:spPr>
      </p:pic>
      <p:pic>
        <p:nvPicPr>
          <p:cNvPr id="23" name="Picture 22" descr="lcs_agl_rd_crosssection_2012_08_13_2300_v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196" y="4610680"/>
            <a:ext cx="2889410" cy="2247319"/>
          </a:xfrm>
          <a:prstGeom prst="rect">
            <a:avLst/>
          </a:prstGeom>
        </p:spPr>
      </p:pic>
      <p:sp>
        <p:nvSpPr>
          <p:cNvPr id="24" name="TextBox 23"/>
          <p:cNvSpPr txBox="1"/>
          <p:nvPr/>
        </p:nvSpPr>
        <p:spPr>
          <a:xfrm>
            <a:off x="7627559" y="69988"/>
            <a:ext cx="1375499" cy="2308324"/>
          </a:xfrm>
          <a:prstGeom prst="rect">
            <a:avLst/>
          </a:prstGeom>
          <a:noFill/>
        </p:spPr>
        <p:txBody>
          <a:bodyPr wrap="square" rtlCol="0">
            <a:spAutoFit/>
          </a:bodyPr>
          <a:lstStyle/>
          <a:p>
            <a:r>
              <a:rPr lang="en-US" dirty="0" smtClean="0"/>
              <a:t>Case 2-</a:t>
            </a:r>
            <a:br>
              <a:rPr lang="en-US" dirty="0" smtClean="0"/>
            </a:br>
            <a:r>
              <a:rPr lang="en-US" dirty="0" smtClean="0"/>
              <a:t>Case 3</a:t>
            </a:r>
          </a:p>
          <a:p>
            <a:endParaRPr lang="en-US" dirty="0"/>
          </a:p>
          <a:p>
            <a:r>
              <a:rPr lang="en-US" dirty="0" smtClean="0"/>
              <a:t>Or</a:t>
            </a:r>
          </a:p>
          <a:p>
            <a:endParaRPr lang="en-US" dirty="0"/>
          </a:p>
          <a:p>
            <a:r>
              <a:rPr lang="en-US" dirty="0" smtClean="0"/>
              <a:t>Case 2, </a:t>
            </a:r>
          </a:p>
          <a:p>
            <a:r>
              <a:rPr lang="en-US" dirty="0" smtClean="0"/>
              <a:t>Case 3 separately?</a:t>
            </a:r>
            <a:endParaRPr lang="en-US" dirty="0"/>
          </a:p>
        </p:txBody>
      </p:sp>
    </p:spTree>
    <p:extLst>
      <p:ext uri="{BB962C8B-B14F-4D97-AF65-F5344CB8AC3E}">
        <p14:creationId xmlns:p14="http://schemas.microsoft.com/office/powerpoint/2010/main" val="41555872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cs_agl_rd_hovmoller_2013_04_27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097" y="163225"/>
            <a:ext cx="4488192" cy="3490816"/>
          </a:xfrm>
          <a:prstGeom prst="rect">
            <a:avLst/>
          </a:prstGeom>
        </p:spPr>
      </p:pic>
      <p:sp>
        <p:nvSpPr>
          <p:cNvPr id="8" name="TextBox 7"/>
          <p:cNvSpPr txBox="1"/>
          <p:nvPr/>
        </p:nvSpPr>
        <p:spPr>
          <a:xfrm>
            <a:off x="244524" y="268206"/>
            <a:ext cx="780898" cy="369332"/>
          </a:xfrm>
          <a:prstGeom prst="rect">
            <a:avLst/>
          </a:prstGeom>
          <a:noFill/>
        </p:spPr>
        <p:txBody>
          <a:bodyPr wrap="square" rtlCol="0">
            <a:spAutoFit/>
          </a:bodyPr>
          <a:lstStyle/>
          <a:p>
            <a:r>
              <a:rPr lang="en-US" dirty="0" smtClean="0"/>
              <a:t>Fig 5</a:t>
            </a:r>
            <a:endParaRPr lang="en-US" dirty="0"/>
          </a:p>
        </p:txBody>
      </p:sp>
      <p:sp>
        <p:nvSpPr>
          <p:cNvPr id="10" name="TextBox 9"/>
          <p:cNvSpPr txBox="1"/>
          <p:nvPr/>
        </p:nvSpPr>
        <p:spPr>
          <a:xfrm>
            <a:off x="1062799" y="1687115"/>
            <a:ext cx="1375499" cy="369332"/>
          </a:xfrm>
          <a:prstGeom prst="rect">
            <a:avLst/>
          </a:prstGeom>
          <a:noFill/>
        </p:spPr>
        <p:txBody>
          <a:bodyPr wrap="square" rtlCol="0">
            <a:spAutoFit/>
          </a:bodyPr>
          <a:lstStyle/>
          <a:p>
            <a:r>
              <a:rPr lang="en-US" dirty="0" smtClean="0"/>
              <a:t>Case 1</a:t>
            </a:r>
          </a:p>
        </p:txBody>
      </p:sp>
      <p:sp>
        <p:nvSpPr>
          <p:cNvPr id="19" name="TextBox 18"/>
          <p:cNvSpPr txBox="1"/>
          <p:nvPr/>
        </p:nvSpPr>
        <p:spPr>
          <a:xfrm>
            <a:off x="871144" y="4528461"/>
            <a:ext cx="1755512" cy="369332"/>
          </a:xfrm>
          <a:prstGeom prst="rect">
            <a:avLst/>
          </a:prstGeom>
          <a:noFill/>
        </p:spPr>
        <p:txBody>
          <a:bodyPr wrap="square" rtlCol="0">
            <a:spAutoFit/>
          </a:bodyPr>
          <a:lstStyle/>
          <a:p>
            <a:r>
              <a:rPr lang="en-US" dirty="0" smtClean="0"/>
              <a:t>Case 2-Case 3</a:t>
            </a:r>
          </a:p>
        </p:txBody>
      </p:sp>
      <p:sp>
        <p:nvSpPr>
          <p:cNvPr id="24" name="TextBox 23"/>
          <p:cNvSpPr txBox="1"/>
          <p:nvPr/>
        </p:nvSpPr>
        <p:spPr>
          <a:xfrm>
            <a:off x="7627559" y="69988"/>
            <a:ext cx="1375499" cy="2308324"/>
          </a:xfrm>
          <a:prstGeom prst="rect">
            <a:avLst/>
          </a:prstGeom>
          <a:noFill/>
        </p:spPr>
        <p:txBody>
          <a:bodyPr wrap="square" rtlCol="0">
            <a:spAutoFit/>
          </a:bodyPr>
          <a:lstStyle/>
          <a:p>
            <a:r>
              <a:rPr lang="en-US" dirty="0" smtClean="0"/>
              <a:t>Case 2-</a:t>
            </a:r>
            <a:br>
              <a:rPr lang="en-US" dirty="0" smtClean="0"/>
            </a:br>
            <a:r>
              <a:rPr lang="en-US" dirty="0" smtClean="0"/>
              <a:t>Case 3</a:t>
            </a:r>
          </a:p>
          <a:p>
            <a:endParaRPr lang="en-US" dirty="0"/>
          </a:p>
          <a:p>
            <a:r>
              <a:rPr lang="en-US" dirty="0" smtClean="0"/>
              <a:t>Or</a:t>
            </a:r>
          </a:p>
          <a:p>
            <a:endParaRPr lang="en-US" dirty="0"/>
          </a:p>
          <a:p>
            <a:r>
              <a:rPr lang="en-US" dirty="0" smtClean="0"/>
              <a:t>Case 2, </a:t>
            </a:r>
          </a:p>
          <a:p>
            <a:r>
              <a:rPr lang="en-US" dirty="0" smtClean="0"/>
              <a:t>Case 3 separately?</a:t>
            </a:r>
            <a:endParaRPr lang="en-US" dirty="0"/>
          </a:p>
        </p:txBody>
      </p:sp>
      <p:pic>
        <p:nvPicPr>
          <p:cNvPr id="4" name="Picture 3" descr="lcs_agl_rd_hovmoller_2012_08_13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097" y="3367184"/>
            <a:ext cx="4488192" cy="3490816"/>
          </a:xfrm>
          <a:prstGeom prst="rect">
            <a:avLst/>
          </a:prstGeom>
        </p:spPr>
      </p:pic>
    </p:spTree>
    <p:extLst>
      <p:ext uri="{BB962C8B-B14F-4D97-AF65-F5344CB8AC3E}">
        <p14:creationId xmlns:p14="http://schemas.microsoft.com/office/powerpoint/2010/main" val="19791465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353"/>
            <a:ext cx="8229600" cy="1143000"/>
          </a:xfrm>
        </p:spPr>
        <p:txBody>
          <a:bodyPr/>
          <a:lstStyle/>
          <a:p>
            <a:pPr algn="l"/>
            <a:r>
              <a:rPr lang="en-US" b="1" dirty="0" smtClean="0"/>
              <a:t>Final tasks</a:t>
            </a:r>
            <a:endParaRPr lang="en-US" b="1" dirty="0"/>
          </a:p>
        </p:txBody>
      </p:sp>
      <p:sp>
        <p:nvSpPr>
          <p:cNvPr id="3" name="Content Placeholder 2"/>
          <p:cNvSpPr>
            <a:spLocks noGrp="1"/>
          </p:cNvSpPr>
          <p:nvPr>
            <p:ph idx="1"/>
          </p:nvPr>
        </p:nvSpPr>
        <p:spPr>
          <a:xfrm>
            <a:off x="252307" y="1140236"/>
            <a:ext cx="8767162" cy="5572813"/>
          </a:xfrm>
        </p:spPr>
        <p:txBody>
          <a:bodyPr>
            <a:normAutofit fontScale="62500" lnSpcReduction="20000"/>
          </a:bodyPr>
          <a:lstStyle/>
          <a:p>
            <a:r>
              <a:rPr lang="en-US" dirty="0" err="1" smtClean="0"/>
              <a:t>Hovmoller</a:t>
            </a:r>
            <a:r>
              <a:rPr lang="en-US" dirty="0"/>
              <a:t> </a:t>
            </a:r>
            <a:r>
              <a:rPr lang="en-US" dirty="0" smtClean="0"/>
              <a:t>additions</a:t>
            </a:r>
          </a:p>
          <a:p>
            <a:pPr lvl="1"/>
            <a:r>
              <a:rPr lang="en-US" dirty="0" smtClean="0"/>
              <a:t>SST along cross section </a:t>
            </a:r>
            <a:r>
              <a:rPr lang="en-US" smtClean="0"/>
              <a:t>as bottom panel</a:t>
            </a:r>
            <a:endParaRPr lang="en-US" dirty="0" smtClean="0"/>
          </a:p>
          <a:p>
            <a:pPr lvl="1"/>
            <a:r>
              <a:rPr lang="en-US" dirty="0" smtClean="0"/>
              <a:t>Distance </a:t>
            </a:r>
            <a:r>
              <a:rPr lang="en-US" dirty="0"/>
              <a:t>on x-axis, 0 at coast, 0 at inland </a:t>
            </a:r>
            <a:r>
              <a:rPr lang="en-US" dirty="0" smtClean="0"/>
              <a:t>front</a:t>
            </a:r>
          </a:p>
          <a:p>
            <a:pPr lvl="1"/>
            <a:r>
              <a:rPr lang="en-US" dirty="0" smtClean="0"/>
              <a:t>Wind speed </a:t>
            </a:r>
            <a:r>
              <a:rPr lang="en-US" dirty="0" err="1" smtClean="0"/>
              <a:t>Hovmoller</a:t>
            </a:r>
            <a:r>
              <a:rPr lang="en-US" dirty="0" smtClean="0"/>
              <a:t>? (with vectors?)</a:t>
            </a:r>
          </a:p>
          <a:p>
            <a:pPr lvl="1"/>
            <a:r>
              <a:rPr lang="en-US" dirty="0" smtClean="0"/>
              <a:t>Correlation LCS vs. wind speed </a:t>
            </a:r>
            <a:r>
              <a:rPr lang="en-US" dirty="0" err="1" smtClean="0"/>
              <a:t>Hovmoller</a:t>
            </a:r>
            <a:r>
              <a:rPr lang="en-US" dirty="0" smtClean="0"/>
              <a:t>?</a:t>
            </a:r>
          </a:p>
          <a:p>
            <a:r>
              <a:rPr lang="en-US" dirty="0" smtClean="0"/>
              <a:t>Time series of boxes</a:t>
            </a:r>
          </a:p>
          <a:p>
            <a:pPr lvl="1"/>
            <a:r>
              <a:rPr lang="en-US" dirty="0" smtClean="0"/>
              <a:t>LCS </a:t>
            </a:r>
            <a:r>
              <a:rPr lang="en-US" dirty="0" err="1" smtClean="0"/>
              <a:t>avg</a:t>
            </a:r>
            <a:r>
              <a:rPr lang="en-US" dirty="0" smtClean="0"/>
              <a:t> in 50-150m box over NJ WEA (Lagrangian) vs. </a:t>
            </a:r>
            <a:r>
              <a:rPr lang="en-US" dirty="0" err="1" smtClean="0"/>
              <a:t>wspd</a:t>
            </a:r>
            <a:r>
              <a:rPr lang="en-US" dirty="0" smtClean="0"/>
              <a:t> in box (</a:t>
            </a:r>
            <a:r>
              <a:rPr lang="en-US" dirty="0" err="1" smtClean="0"/>
              <a:t>Eulerian</a:t>
            </a:r>
            <a:r>
              <a:rPr lang="en-US" dirty="0" smtClean="0"/>
              <a:t>)- correlate wind speed and divergence?</a:t>
            </a:r>
          </a:p>
          <a:p>
            <a:pPr lvl="1"/>
            <a:r>
              <a:rPr lang="en-US" dirty="0"/>
              <a:t>LCS </a:t>
            </a:r>
            <a:r>
              <a:rPr lang="en-US" dirty="0" err="1"/>
              <a:t>avg</a:t>
            </a:r>
            <a:r>
              <a:rPr lang="en-US" dirty="0"/>
              <a:t> in 50-150m box </a:t>
            </a:r>
            <a:r>
              <a:rPr lang="en-US" dirty="0" smtClean="0"/>
              <a:t>onshore same distance as offshore </a:t>
            </a:r>
            <a:r>
              <a:rPr lang="en-US" dirty="0"/>
              <a:t>NJ WEA (Lagrangian) vs. </a:t>
            </a:r>
            <a:r>
              <a:rPr lang="en-US" dirty="0" err="1"/>
              <a:t>wspd</a:t>
            </a:r>
            <a:r>
              <a:rPr lang="en-US" dirty="0"/>
              <a:t> in box (</a:t>
            </a:r>
            <a:r>
              <a:rPr lang="en-US" dirty="0" err="1"/>
              <a:t>Eulerian</a:t>
            </a:r>
            <a:r>
              <a:rPr lang="en-US" dirty="0"/>
              <a:t>)- correlate wind speed and </a:t>
            </a:r>
            <a:r>
              <a:rPr lang="en-US" dirty="0" smtClean="0"/>
              <a:t>convergence?</a:t>
            </a:r>
          </a:p>
          <a:p>
            <a:r>
              <a:rPr lang="en-US" dirty="0" smtClean="0"/>
              <a:t>Other time series</a:t>
            </a:r>
          </a:p>
          <a:p>
            <a:pPr lvl="1"/>
            <a:r>
              <a:rPr lang="en-US" dirty="0" smtClean="0"/>
              <a:t>Max convergence, divergence</a:t>
            </a:r>
          </a:p>
          <a:p>
            <a:pPr lvl="1"/>
            <a:r>
              <a:rPr lang="en-US" dirty="0" smtClean="0"/>
              <a:t>Width, height divergence</a:t>
            </a:r>
          </a:p>
          <a:p>
            <a:pPr lvl="1"/>
            <a:r>
              <a:rPr lang="en-US" dirty="0" smtClean="0"/>
              <a:t>Height of reversal from surface </a:t>
            </a:r>
            <a:r>
              <a:rPr lang="en-US" dirty="0" err="1" smtClean="0"/>
              <a:t>conv</a:t>
            </a:r>
            <a:r>
              <a:rPr lang="en-US" dirty="0" smtClean="0"/>
              <a:t> to aloft div</a:t>
            </a:r>
          </a:p>
          <a:p>
            <a:r>
              <a:rPr lang="en-US" dirty="0" smtClean="0"/>
              <a:t>Sensitivity to MYNN vs. YSU PBL schemes</a:t>
            </a:r>
          </a:p>
          <a:p>
            <a:r>
              <a:rPr lang="en-US" dirty="0" smtClean="0"/>
              <a:t>Increased vertical resolution of LCS between 150 and 1000m</a:t>
            </a:r>
          </a:p>
          <a:p>
            <a:r>
              <a:rPr lang="en-US" dirty="0" smtClean="0"/>
              <a:t>LCS on CODAR for sea breeze</a:t>
            </a:r>
          </a:p>
          <a:p>
            <a:pPr lvl="1"/>
            <a:r>
              <a:rPr lang="en-US" dirty="0" err="1" smtClean="0"/>
              <a:t>Detided</a:t>
            </a:r>
            <a:r>
              <a:rPr lang="en-US" dirty="0" smtClean="0"/>
              <a:t> (method?) 10min shorts, gap filled with </a:t>
            </a:r>
            <a:r>
              <a:rPr lang="en-US" dirty="0" err="1" smtClean="0"/>
              <a:t>Fredj</a:t>
            </a:r>
            <a:r>
              <a:rPr lang="en-US" dirty="0" smtClean="0"/>
              <a:t> method</a:t>
            </a:r>
          </a:p>
          <a:p>
            <a:endParaRPr lang="en-US" dirty="0" smtClean="0"/>
          </a:p>
        </p:txBody>
      </p:sp>
    </p:spTree>
    <p:extLst>
      <p:ext uri="{BB962C8B-B14F-4D97-AF65-F5344CB8AC3E}">
        <p14:creationId xmlns:p14="http://schemas.microsoft.com/office/powerpoint/2010/main" val="461592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 since 4/27 committee meeting</a:t>
            </a:r>
            <a:endParaRPr lang="en-US" dirty="0"/>
          </a:p>
        </p:txBody>
      </p:sp>
      <p:sp>
        <p:nvSpPr>
          <p:cNvPr id="3" name="TextBox 2"/>
          <p:cNvSpPr txBox="1"/>
          <p:nvPr/>
        </p:nvSpPr>
        <p:spPr>
          <a:xfrm>
            <a:off x="1530229" y="4078424"/>
            <a:ext cx="5846903" cy="646331"/>
          </a:xfrm>
          <a:prstGeom prst="rect">
            <a:avLst/>
          </a:prstGeom>
          <a:noFill/>
        </p:spPr>
        <p:txBody>
          <a:bodyPr wrap="square" rtlCol="0">
            <a:spAutoFit/>
          </a:bodyPr>
          <a:lstStyle/>
          <a:p>
            <a:r>
              <a:rPr lang="en-US" dirty="0" smtClean="0"/>
              <a:t>Look at along-shelf sensitivity to cross section location, add SST cross section to see </a:t>
            </a:r>
            <a:r>
              <a:rPr lang="en-US" dirty="0" smtClean="0"/>
              <a:t>its influence on relative dispersion</a:t>
            </a:r>
            <a:endParaRPr lang="en-US" dirty="0"/>
          </a:p>
        </p:txBody>
      </p:sp>
    </p:spTree>
    <p:extLst>
      <p:ext uri="{BB962C8B-B14F-4D97-AF65-F5344CB8AC3E}">
        <p14:creationId xmlns:p14="http://schemas.microsoft.com/office/powerpoint/2010/main" val="42168321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4523" y="268206"/>
            <a:ext cx="1527243" cy="646331"/>
          </a:xfrm>
          <a:prstGeom prst="rect">
            <a:avLst/>
          </a:prstGeom>
          <a:noFill/>
        </p:spPr>
        <p:txBody>
          <a:bodyPr wrap="square" rtlCol="0">
            <a:spAutoFit/>
          </a:bodyPr>
          <a:lstStyle/>
          <a:p>
            <a:r>
              <a:rPr lang="en-US" dirty="0" smtClean="0"/>
              <a:t>Cross section locations</a:t>
            </a:r>
            <a:endParaRPr lang="en-US" dirty="0"/>
          </a:p>
        </p:txBody>
      </p:sp>
      <p:sp>
        <p:nvSpPr>
          <p:cNvPr id="10" name="TextBox 9"/>
          <p:cNvSpPr txBox="1"/>
          <p:nvPr/>
        </p:nvSpPr>
        <p:spPr>
          <a:xfrm>
            <a:off x="1062799" y="1687115"/>
            <a:ext cx="1375499" cy="369332"/>
          </a:xfrm>
          <a:prstGeom prst="rect">
            <a:avLst/>
          </a:prstGeom>
          <a:noFill/>
        </p:spPr>
        <p:txBody>
          <a:bodyPr wrap="square" rtlCol="0">
            <a:spAutoFit/>
          </a:bodyPr>
          <a:lstStyle/>
          <a:p>
            <a:r>
              <a:rPr lang="en-US" dirty="0" smtClean="0"/>
              <a:t>Case 1</a:t>
            </a:r>
          </a:p>
        </p:txBody>
      </p:sp>
      <p:pic>
        <p:nvPicPr>
          <p:cNvPr id="2" name="Picture 1" descr="cross_section_sst_2013_04_27_v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268" y="203839"/>
            <a:ext cx="4452458" cy="3339821"/>
          </a:xfrm>
          <a:prstGeom prst="rect">
            <a:avLst/>
          </a:prstGeom>
        </p:spPr>
      </p:pic>
      <p:pic>
        <p:nvPicPr>
          <p:cNvPr id="5" name="Picture 4" descr="cross_section_sst_2012_08_13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33" y="3355500"/>
            <a:ext cx="4452458" cy="3339820"/>
          </a:xfrm>
          <a:prstGeom prst="rect">
            <a:avLst/>
          </a:prstGeom>
        </p:spPr>
      </p:pic>
      <p:pic>
        <p:nvPicPr>
          <p:cNvPr id="6" name="Picture 5" descr="cross_section_sst_2012_08_13_v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065" y="3355500"/>
            <a:ext cx="4452935" cy="3340178"/>
          </a:xfrm>
          <a:prstGeom prst="rect">
            <a:avLst/>
          </a:prstGeom>
        </p:spPr>
      </p:pic>
      <p:sp>
        <p:nvSpPr>
          <p:cNvPr id="19" name="TextBox 18"/>
          <p:cNvSpPr txBox="1"/>
          <p:nvPr/>
        </p:nvSpPr>
        <p:spPr>
          <a:xfrm>
            <a:off x="16254" y="4528461"/>
            <a:ext cx="1755512" cy="369332"/>
          </a:xfrm>
          <a:prstGeom prst="rect">
            <a:avLst/>
          </a:prstGeom>
          <a:noFill/>
        </p:spPr>
        <p:txBody>
          <a:bodyPr wrap="square" rtlCol="0">
            <a:spAutoFit/>
          </a:bodyPr>
          <a:lstStyle/>
          <a:p>
            <a:r>
              <a:rPr lang="en-US" dirty="0" smtClean="0"/>
              <a:t>Case </a:t>
            </a:r>
            <a:r>
              <a:rPr lang="en-US" dirty="0" smtClean="0"/>
              <a:t>2</a:t>
            </a:r>
            <a:endParaRPr lang="en-US" dirty="0" smtClean="0"/>
          </a:p>
        </p:txBody>
      </p:sp>
      <p:sp>
        <p:nvSpPr>
          <p:cNvPr id="11" name="TextBox 10"/>
          <p:cNvSpPr txBox="1"/>
          <p:nvPr/>
        </p:nvSpPr>
        <p:spPr>
          <a:xfrm>
            <a:off x="6440400" y="3316300"/>
            <a:ext cx="1755512" cy="369332"/>
          </a:xfrm>
          <a:prstGeom prst="rect">
            <a:avLst/>
          </a:prstGeom>
          <a:noFill/>
        </p:spPr>
        <p:txBody>
          <a:bodyPr wrap="square" rtlCol="0">
            <a:spAutoFit/>
          </a:bodyPr>
          <a:lstStyle/>
          <a:p>
            <a:r>
              <a:rPr lang="en-US" dirty="0" smtClean="0"/>
              <a:t>Case </a:t>
            </a:r>
            <a:r>
              <a:rPr lang="en-US" dirty="0"/>
              <a:t>3</a:t>
            </a:r>
            <a:endParaRPr lang="en-US" dirty="0" smtClean="0"/>
          </a:p>
        </p:txBody>
      </p:sp>
    </p:spTree>
    <p:extLst>
      <p:ext uri="{BB962C8B-B14F-4D97-AF65-F5344CB8AC3E}">
        <p14:creationId xmlns:p14="http://schemas.microsoft.com/office/powerpoint/2010/main" val="2733906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1</a:t>
            </a:r>
            <a:endParaRPr lang="en-US" dirty="0"/>
          </a:p>
        </p:txBody>
      </p:sp>
      <p:sp>
        <p:nvSpPr>
          <p:cNvPr id="3" name="Subtitle 2"/>
          <p:cNvSpPr>
            <a:spLocks noGrp="1"/>
          </p:cNvSpPr>
          <p:nvPr>
            <p:ph type="subTitle" idx="1"/>
          </p:nvPr>
        </p:nvSpPr>
        <p:spPr/>
        <p:txBody>
          <a:bodyPr/>
          <a:lstStyle/>
          <a:p>
            <a:r>
              <a:rPr lang="en-US" dirty="0"/>
              <a:t>Hurricane Irene Sensitivity to Stratified Coastal Ocean Cooling</a:t>
            </a:r>
          </a:p>
        </p:txBody>
      </p:sp>
    </p:spTree>
    <p:extLst>
      <p:ext uri="{BB962C8B-B14F-4D97-AF65-F5344CB8AC3E}">
        <p14:creationId xmlns:p14="http://schemas.microsoft.com/office/powerpoint/2010/main" val="15811253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cs_agl_rd_hovmoller_2013_04_27_v3_nor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93" y="-150375"/>
            <a:ext cx="3674979" cy="3674979"/>
          </a:xfrm>
          <a:prstGeom prst="rect">
            <a:avLst/>
          </a:prstGeom>
        </p:spPr>
      </p:pic>
      <p:pic>
        <p:nvPicPr>
          <p:cNvPr id="2" name="Picture 1" descr="lcs_agl_rd_hovmoller_2012_08_13_v3_nor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021" y="3339820"/>
            <a:ext cx="3674979" cy="3674979"/>
          </a:xfrm>
          <a:prstGeom prst="rect">
            <a:avLst/>
          </a:prstGeom>
        </p:spPr>
      </p:pic>
      <p:sp>
        <p:nvSpPr>
          <p:cNvPr id="8" name="TextBox 7"/>
          <p:cNvSpPr txBox="1"/>
          <p:nvPr/>
        </p:nvSpPr>
        <p:spPr>
          <a:xfrm>
            <a:off x="244523" y="268206"/>
            <a:ext cx="1229335" cy="646331"/>
          </a:xfrm>
          <a:prstGeom prst="rect">
            <a:avLst/>
          </a:prstGeom>
          <a:noFill/>
        </p:spPr>
        <p:txBody>
          <a:bodyPr wrap="square" rtlCol="0">
            <a:spAutoFit/>
          </a:bodyPr>
          <a:lstStyle/>
          <a:p>
            <a:r>
              <a:rPr lang="en-US" dirty="0" smtClean="0"/>
              <a:t>North (magenta)</a:t>
            </a:r>
            <a:endParaRPr lang="en-US" dirty="0"/>
          </a:p>
        </p:txBody>
      </p:sp>
      <p:sp>
        <p:nvSpPr>
          <p:cNvPr id="11" name="TextBox 10"/>
          <p:cNvSpPr txBox="1"/>
          <p:nvPr/>
        </p:nvSpPr>
        <p:spPr>
          <a:xfrm>
            <a:off x="1062799" y="1687115"/>
            <a:ext cx="1375499" cy="369332"/>
          </a:xfrm>
          <a:prstGeom prst="rect">
            <a:avLst/>
          </a:prstGeom>
          <a:noFill/>
        </p:spPr>
        <p:txBody>
          <a:bodyPr wrap="square" rtlCol="0">
            <a:spAutoFit/>
          </a:bodyPr>
          <a:lstStyle/>
          <a:p>
            <a:r>
              <a:rPr lang="en-US" dirty="0" smtClean="0"/>
              <a:t>Case 1</a:t>
            </a:r>
          </a:p>
        </p:txBody>
      </p:sp>
      <p:sp>
        <p:nvSpPr>
          <p:cNvPr id="15" name="TextBox 14"/>
          <p:cNvSpPr txBox="1"/>
          <p:nvPr/>
        </p:nvSpPr>
        <p:spPr>
          <a:xfrm>
            <a:off x="16254" y="4528461"/>
            <a:ext cx="1755512" cy="369332"/>
          </a:xfrm>
          <a:prstGeom prst="rect">
            <a:avLst/>
          </a:prstGeom>
          <a:noFill/>
        </p:spPr>
        <p:txBody>
          <a:bodyPr wrap="square" rtlCol="0">
            <a:spAutoFit/>
          </a:bodyPr>
          <a:lstStyle/>
          <a:p>
            <a:r>
              <a:rPr lang="en-US" dirty="0" smtClean="0"/>
              <a:t>Case </a:t>
            </a:r>
            <a:r>
              <a:rPr lang="en-US" dirty="0" smtClean="0"/>
              <a:t>2</a:t>
            </a:r>
            <a:endParaRPr lang="en-US" dirty="0" smtClean="0"/>
          </a:p>
        </p:txBody>
      </p:sp>
      <p:sp>
        <p:nvSpPr>
          <p:cNvPr id="16" name="TextBox 15"/>
          <p:cNvSpPr txBox="1"/>
          <p:nvPr/>
        </p:nvSpPr>
        <p:spPr>
          <a:xfrm>
            <a:off x="4877254" y="4413893"/>
            <a:ext cx="1755512" cy="369332"/>
          </a:xfrm>
          <a:prstGeom prst="rect">
            <a:avLst/>
          </a:prstGeom>
          <a:noFill/>
        </p:spPr>
        <p:txBody>
          <a:bodyPr wrap="square" rtlCol="0">
            <a:spAutoFit/>
          </a:bodyPr>
          <a:lstStyle/>
          <a:p>
            <a:r>
              <a:rPr lang="en-US" dirty="0" smtClean="0"/>
              <a:t>Case </a:t>
            </a:r>
            <a:r>
              <a:rPr lang="en-US" dirty="0"/>
              <a:t>3</a:t>
            </a:r>
            <a:endParaRPr lang="en-US" dirty="0" smtClean="0"/>
          </a:p>
        </p:txBody>
      </p:sp>
      <p:pic>
        <p:nvPicPr>
          <p:cNvPr id="6" name="Picture 5" descr="lcs_agl_rd_hovmoller_2012_08_13_v3_nort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59" y="3339820"/>
            <a:ext cx="3674979" cy="3674979"/>
          </a:xfrm>
          <a:prstGeom prst="rect">
            <a:avLst/>
          </a:prstGeom>
        </p:spPr>
      </p:pic>
    </p:spTree>
    <p:extLst>
      <p:ext uri="{BB962C8B-B14F-4D97-AF65-F5344CB8AC3E}">
        <p14:creationId xmlns:p14="http://schemas.microsoft.com/office/powerpoint/2010/main" val="25027761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cs_agl_rd_hovmoller_2012_08_13_v3_orig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59" y="3339820"/>
            <a:ext cx="3643619" cy="3643619"/>
          </a:xfrm>
          <a:prstGeom prst="rect">
            <a:avLst/>
          </a:prstGeom>
        </p:spPr>
      </p:pic>
      <p:pic>
        <p:nvPicPr>
          <p:cNvPr id="3" name="Picture 2" descr="lcs_agl_rd_hovmoller_2013_04_27_v3_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893" y="-134696"/>
            <a:ext cx="3674979" cy="3674979"/>
          </a:xfrm>
          <a:prstGeom prst="rect">
            <a:avLst/>
          </a:prstGeom>
        </p:spPr>
      </p:pic>
      <p:sp>
        <p:nvSpPr>
          <p:cNvPr id="8" name="TextBox 7"/>
          <p:cNvSpPr txBox="1"/>
          <p:nvPr/>
        </p:nvSpPr>
        <p:spPr>
          <a:xfrm>
            <a:off x="244523" y="268206"/>
            <a:ext cx="1229335" cy="646331"/>
          </a:xfrm>
          <a:prstGeom prst="rect">
            <a:avLst/>
          </a:prstGeom>
          <a:noFill/>
        </p:spPr>
        <p:txBody>
          <a:bodyPr wrap="square" rtlCol="0">
            <a:spAutoFit/>
          </a:bodyPr>
          <a:lstStyle/>
          <a:p>
            <a:r>
              <a:rPr lang="en-US" dirty="0" smtClean="0"/>
              <a:t>Center (red)</a:t>
            </a:r>
            <a:endParaRPr lang="en-US" dirty="0"/>
          </a:p>
        </p:txBody>
      </p:sp>
      <p:sp>
        <p:nvSpPr>
          <p:cNvPr id="11" name="TextBox 10"/>
          <p:cNvSpPr txBox="1"/>
          <p:nvPr/>
        </p:nvSpPr>
        <p:spPr>
          <a:xfrm>
            <a:off x="1062799" y="1687115"/>
            <a:ext cx="1375499" cy="369332"/>
          </a:xfrm>
          <a:prstGeom prst="rect">
            <a:avLst/>
          </a:prstGeom>
          <a:noFill/>
        </p:spPr>
        <p:txBody>
          <a:bodyPr wrap="square" rtlCol="0">
            <a:spAutoFit/>
          </a:bodyPr>
          <a:lstStyle/>
          <a:p>
            <a:r>
              <a:rPr lang="en-US" dirty="0" smtClean="0"/>
              <a:t>Case 1</a:t>
            </a:r>
          </a:p>
        </p:txBody>
      </p:sp>
      <p:sp>
        <p:nvSpPr>
          <p:cNvPr id="15" name="TextBox 14"/>
          <p:cNvSpPr txBox="1"/>
          <p:nvPr/>
        </p:nvSpPr>
        <p:spPr>
          <a:xfrm>
            <a:off x="16254" y="4528461"/>
            <a:ext cx="1755512" cy="369332"/>
          </a:xfrm>
          <a:prstGeom prst="rect">
            <a:avLst/>
          </a:prstGeom>
          <a:noFill/>
        </p:spPr>
        <p:txBody>
          <a:bodyPr wrap="square" rtlCol="0">
            <a:spAutoFit/>
          </a:bodyPr>
          <a:lstStyle/>
          <a:p>
            <a:r>
              <a:rPr lang="en-US" dirty="0" smtClean="0"/>
              <a:t>Case </a:t>
            </a:r>
            <a:r>
              <a:rPr lang="en-US" dirty="0" smtClean="0"/>
              <a:t>2</a:t>
            </a:r>
            <a:endParaRPr lang="en-US" dirty="0" smtClean="0"/>
          </a:p>
        </p:txBody>
      </p:sp>
      <p:sp>
        <p:nvSpPr>
          <p:cNvPr id="16" name="TextBox 15"/>
          <p:cNvSpPr txBox="1"/>
          <p:nvPr/>
        </p:nvSpPr>
        <p:spPr>
          <a:xfrm>
            <a:off x="4877254" y="4413893"/>
            <a:ext cx="1755512" cy="369332"/>
          </a:xfrm>
          <a:prstGeom prst="rect">
            <a:avLst/>
          </a:prstGeom>
          <a:noFill/>
        </p:spPr>
        <p:txBody>
          <a:bodyPr wrap="square" rtlCol="0">
            <a:spAutoFit/>
          </a:bodyPr>
          <a:lstStyle/>
          <a:p>
            <a:r>
              <a:rPr lang="en-US" dirty="0" smtClean="0"/>
              <a:t>Case </a:t>
            </a:r>
            <a:r>
              <a:rPr lang="en-US" dirty="0"/>
              <a:t>3</a:t>
            </a:r>
            <a:endParaRPr lang="en-US" dirty="0" smtClean="0"/>
          </a:p>
        </p:txBody>
      </p:sp>
      <p:pic>
        <p:nvPicPr>
          <p:cNvPr id="5" name="Picture 4" descr="lcs_agl_rd_hovmoller_2012_08_13_v3_origin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829" y="3339819"/>
            <a:ext cx="3666171" cy="3666171"/>
          </a:xfrm>
          <a:prstGeom prst="rect">
            <a:avLst/>
          </a:prstGeom>
        </p:spPr>
      </p:pic>
    </p:spTree>
    <p:extLst>
      <p:ext uri="{BB962C8B-B14F-4D97-AF65-F5344CB8AC3E}">
        <p14:creationId xmlns:p14="http://schemas.microsoft.com/office/powerpoint/2010/main" val="33019387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cs_agl_rd_hovmoller_2013_04_27_v3_sou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92" y="-134697"/>
            <a:ext cx="3674979" cy="3674979"/>
          </a:xfrm>
          <a:prstGeom prst="rect">
            <a:avLst/>
          </a:prstGeom>
        </p:spPr>
      </p:pic>
      <p:pic>
        <p:nvPicPr>
          <p:cNvPr id="6" name="Picture 5" descr="lcs_agl_rd_hovmoller_2012_08_13_v3_sou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160" y="3339820"/>
            <a:ext cx="3643618" cy="3643618"/>
          </a:xfrm>
          <a:prstGeom prst="rect">
            <a:avLst/>
          </a:prstGeom>
        </p:spPr>
      </p:pic>
      <p:pic>
        <p:nvPicPr>
          <p:cNvPr id="2" name="Picture 1" descr="lcs_agl_rd_hovmoller_2012_08_13_v3_sout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829" y="3339819"/>
            <a:ext cx="3635779" cy="3635779"/>
          </a:xfrm>
          <a:prstGeom prst="rect">
            <a:avLst/>
          </a:prstGeom>
        </p:spPr>
      </p:pic>
      <p:sp>
        <p:nvSpPr>
          <p:cNvPr id="8" name="TextBox 7"/>
          <p:cNvSpPr txBox="1"/>
          <p:nvPr/>
        </p:nvSpPr>
        <p:spPr>
          <a:xfrm>
            <a:off x="244523" y="268206"/>
            <a:ext cx="1229335" cy="646331"/>
          </a:xfrm>
          <a:prstGeom prst="rect">
            <a:avLst/>
          </a:prstGeom>
          <a:noFill/>
        </p:spPr>
        <p:txBody>
          <a:bodyPr wrap="square" rtlCol="0">
            <a:spAutoFit/>
          </a:bodyPr>
          <a:lstStyle/>
          <a:p>
            <a:r>
              <a:rPr lang="en-US" dirty="0" smtClean="0"/>
              <a:t>South (green)</a:t>
            </a:r>
            <a:endParaRPr lang="en-US" dirty="0"/>
          </a:p>
        </p:txBody>
      </p:sp>
      <p:sp>
        <p:nvSpPr>
          <p:cNvPr id="11" name="TextBox 10"/>
          <p:cNvSpPr txBox="1"/>
          <p:nvPr/>
        </p:nvSpPr>
        <p:spPr>
          <a:xfrm>
            <a:off x="1062799" y="1687115"/>
            <a:ext cx="1375499" cy="369332"/>
          </a:xfrm>
          <a:prstGeom prst="rect">
            <a:avLst/>
          </a:prstGeom>
          <a:noFill/>
        </p:spPr>
        <p:txBody>
          <a:bodyPr wrap="square" rtlCol="0">
            <a:spAutoFit/>
          </a:bodyPr>
          <a:lstStyle/>
          <a:p>
            <a:r>
              <a:rPr lang="en-US" dirty="0" smtClean="0"/>
              <a:t>Case 1</a:t>
            </a:r>
          </a:p>
        </p:txBody>
      </p:sp>
      <p:sp>
        <p:nvSpPr>
          <p:cNvPr id="15" name="TextBox 14"/>
          <p:cNvSpPr txBox="1"/>
          <p:nvPr/>
        </p:nvSpPr>
        <p:spPr>
          <a:xfrm>
            <a:off x="16254" y="4528461"/>
            <a:ext cx="1755512" cy="369332"/>
          </a:xfrm>
          <a:prstGeom prst="rect">
            <a:avLst/>
          </a:prstGeom>
          <a:noFill/>
        </p:spPr>
        <p:txBody>
          <a:bodyPr wrap="square" rtlCol="0">
            <a:spAutoFit/>
          </a:bodyPr>
          <a:lstStyle/>
          <a:p>
            <a:r>
              <a:rPr lang="en-US" dirty="0" smtClean="0"/>
              <a:t>Case </a:t>
            </a:r>
            <a:r>
              <a:rPr lang="en-US" dirty="0" smtClean="0"/>
              <a:t>2</a:t>
            </a:r>
            <a:endParaRPr lang="en-US" dirty="0" smtClean="0"/>
          </a:p>
        </p:txBody>
      </p:sp>
      <p:sp>
        <p:nvSpPr>
          <p:cNvPr id="16" name="TextBox 15"/>
          <p:cNvSpPr txBox="1"/>
          <p:nvPr/>
        </p:nvSpPr>
        <p:spPr>
          <a:xfrm>
            <a:off x="4877254" y="4413893"/>
            <a:ext cx="1755512" cy="369332"/>
          </a:xfrm>
          <a:prstGeom prst="rect">
            <a:avLst/>
          </a:prstGeom>
          <a:noFill/>
        </p:spPr>
        <p:txBody>
          <a:bodyPr wrap="square" rtlCol="0">
            <a:spAutoFit/>
          </a:bodyPr>
          <a:lstStyle/>
          <a:p>
            <a:r>
              <a:rPr lang="en-US" dirty="0" smtClean="0"/>
              <a:t>Case </a:t>
            </a:r>
            <a:r>
              <a:rPr lang="en-US" dirty="0"/>
              <a:t>3</a:t>
            </a:r>
            <a:endParaRPr lang="en-US" dirty="0" smtClean="0"/>
          </a:p>
        </p:txBody>
      </p:sp>
    </p:spTree>
    <p:extLst>
      <p:ext uri="{BB962C8B-B14F-4D97-AF65-F5344CB8AC3E}">
        <p14:creationId xmlns:p14="http://schemas.microsoft.com/office/powerpoint/2010/main" val="17418032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34642010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353"/>
            <a:ext cx="8229600" cy="1143000"/>
          </a:xfrm>
        </p:spPr>
        <p:txBody>
          <a:bodyPr/>
          <a:lstStyle/>
          <a:p>
            <a:pPr algn="l"/>
            <a:r>
              <a:rPr lang="en-US" b="1" dirty="0" smtClean="0"/>
              <a:t>Introduction</a:t>
            </a:r>
            <a:endParaRPr lang="en-US" b="1" dirty="0"/>
          </a:p>
        </p:txBody>
      </p:sp>
      <p:sp>
        <p:nvSpPr>
          <p:cNvPr id="3" name="Content Placeholder 2"/>
          <p:cNvSpPr>
            <a:spLocks noGrp="1"/>
          </p:cNvSpPr>
          <p:nvPr>
            <p:ph idx="1"/>
          </p:nvPr>
        </p:nvSpPr>
        <p:spPr>
          <a:xfrm>
            <a:off x="252307" y="1140237"/>
            <a:ext cx="8767162" cy="4766568"/>
          </a:xfrm>
        </p:spPr>
        <p:txBody>
          <a:bodyPr>
            <a:normAutofit/>
          </a:bodyPr>
          <a:lstStyle/>
          <a:p>
            <a:r>
              <a:rPr lang="en-US" sz="3000" dirty="0" smtClean="0"/>
              <a:t>On November 9, 2015, BOEM issued commercial lease auction for NJ</a:t>
            </a:r>
          </a:p>
          <a:p>
            <a:pPr lvl="1"/>
            <a:r>
              <a:rPr lang="en-US" dirty="0" smtClean="0"/>
              <a:t>Nearly 344,000 acres for leasing offshore wind (OSW)</a:t>
            </a:r>
          </a:p>
          <a:p>
            <a:pPr lvl="1"/>
            <a:r>
              <a:rPr lang="en-US" dirty="0" smtClean="0"/>
              <a:t>5</a:t>
            </a:r>
            <a:r>
              <a:rPr lang="en-US" baseline="30000" dirty="0" smtClean="0"/>
              <a:t>th</a:t>
            </a:r>
            <a:r>
              <a:rPr lang="en-US" dirty="0" smtClean="0"/>
              <a:t> competitive lease auction for OSW in U.S.</a:t>
            </a:r>
          </a:p>
        </p:txBody>
      </p:sp>
      <p:pic>
        <p:nvPicPr>
          <p:cNvPr id="4" name="Picture 3"/>
          <p:cNvPicPr>
            <a:picLocks noChangeAspect="1"/>
          </p:cNvPicPr>
          <p:nvPr/>
        </p:nvPicPr>
        <p:blipFill>
          <a:blip r:embed="rId2"/>
          <a:stretch>
            <a:fillRect/>
          </a:stretch>
        </p:blipFill>
        <p:spPr>
          <a:xfrm>
            <a:off x="5813686" y="3450384"/>
            <a:ext cx="3323957" cy="3323957"/>
          </a:xfrm>
          <a:prstGeom prst="rect">
            <a:avLst/>
          </a:prstGeom>
        </p:spPr>
      </p:pic>
      <p:sp>
        <p:nvSpPr>
          <p:cNvPr id="5" name="Rectangle 4"/>
          <p:cNvSpPr/>
          <p:nvPr/>
        </p:nvSpPr>
        <p:spPr>
          <a:xfrm>
            <a:off x="162173" y="3088077"/>
            <a:ext cx="5770812" cy="3262432"/>
          </a:xfrm>
          <a:prstGeom prst="rect">
            <a:avLst/>
          </a:prstGeom>
        </p:spPr>
        <p:txBody>
          <a:bodyPr wrap="square">
            <a:spAutoFit/>
          </a:bodyPr>
          <a:lstStyle/>
          <a:p>
            <a:pPr marL="285750" indent="-285750">
              <a:buFont typeface="Arial"/>
              <a:buChar char="•"/>
            </a:pPr>
            <a:r>
              <a:rPr lang="en-US" sz="3000" dirty="0" smtClean="0"/>
              <a:t>RES Americas won </a:t>
            </a:r>
            <a:r>
              <a:rPr lang="en-US" sz="3000" dirty="0" smtClean="0">
                <a:solidFill>
                  <a:srgbClr val="008000"/>
                </a:solidFill>
              </a:rPr>
              <a:t>North</a:t>
            </a:r>
            <a:r>
              <a:rPr lang="en-US" sz="3000" dirty="0" smtClean="0"/>
              <a:t> lease (sold lease to Dong Energy)</a:t>
            </a:r>
          </a:p>
          <a:p>
            <a:pPr marL="285750" indent="-285750">
              <a:buFont typeface="Arial"/>
              <a:buChar char="•"/>
            </a:pPr>
            <a:r>
              <a:rPr lang="en-US" sz="3000" dirty="0" smtClean="0"/>
              <a:t>US Wind won </a:t>
            </a:r>
            <a:r>
              <a:rPr lang="en-US" sz="3000" dirty="0" smtClean="0">
                <a:solidFill>
                  <a:schemeClr val="accent6">
                    <a:lumMod val="50000"/>
                  </a:schemeClr>
                </a:solidFill>
              </a:rPr>
              <a:t>South </a:t>
            </a:r>
            <a:r>
              <a:rPr lang="en-US" sz="3000" dirty="0" smtClean="0"/>
              <a:t>lease</a:t>
            </a:r>
          </a:p>
          <a:p>
            <a:pPr marL="285750" indent="-285750">
              <a:buFont typeface="Arial"/>
              <a:buChar char="•"/>
            </a:pPr>
            <a:r>
              <a:rPr lang="en-US" sz="3000" dirty="0" smtClean="0"/>
              <a:t>Will submit </a:t>
            </a:r>
            <a:r>
              <a:rPr lang="en-US" sz="3000" dirty="0"/>
              <a:t>application to develop to </a:t>
            </a:r>
            <a:r>
              <a:rPr lang="en-US" sz="3000" dirty="0" smtClean="0"/>
              <a:t>NJ BPU</a:t>
            </a:r>
            <a:endParaRPr lang="en-US" sz="3000" dirty="0"/>
          </a:p>
          <a:p>
            <a:pPr marL="742950" lvl="1" indent="-285750">
              <a:buFont typeface="Arial"/>
              <a:buChar char="•"/>
            </a:pPr>
            <a:r>
              <a:rPr lang="en-US" sz="2800" dirty="0"/>
              <a:t>Must include wind resource assessment </a:t>
            </a:r>
            <a:r>
              <a:rPr lang="en-US" sz="2800" dirty="0" smtClean="0"/>
              <a:t>&amp; economic </a:t>
            </a:r>
            <a:r>
              <a:rPr lang="en-US" sz="2800" dirty="0"/>
              <a:t>analysis</a:t>
            </a:r>
          </a:p>
        </p:txBody>
      </p:sp>
    </p:spTree>
    <p:extLst>
      <p:ext uri="{BB962C8B-B14F-4D97-AF65-F5344CB8AC3E}">
        <p14:creationId xmlns:p14="http://schemas.microsoft.com/office/powerpoint/2010/main" val="80754582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642172316"/>
              </p:ext>
            </p:extLst>
          </p:nvPr>
        </p:nvGraphicFramePr>
        <p:xfrm>
          <a:off x="423030" y="2771693"/>
          <a:ext cx="8198071" cy="4086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noGrp="1"/>
          </p:cNvGraphicFramePr>
          <p:nvPr>
            <p:extLst>
              <p:ext uri="{D42A27DB-BD31-4B8C-83A1-F6EECF244321}">
                <p14:modId xmlns:p14="http://schemas.microsoft.com/office/powerpoint/2010/main" val="4290141887"/>
              </p:ext>
            </p:extLst>
          </p:nvPr>
        </p:nvGraphicFramePr>
        <p:xfrm>
          <a:off x="423030" y="3217543"/>
          <a:ext cx="8120702" cy="273269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457200" y="-246120"/>
            <a:ext cx="8229600" cy="1143000"/>
          </a:xfrm>
        </p:spPr>
        <p:txBody>
          <a:bodyPr/>
          <a:lstStyle/>
          <a:p>
            <a:pPr algn="l"/>
            <a:r>
              <a:rPr lang="en-US" b="1" dirty="0" smtClean="0"/>
              <a:t>Introduction</a:t>
            </a:r>
            <a:endParaRPr lang="en-US" b="1" dirty="0"/>
          </a:p>
        </p:txBody>
      </p:sp>
      <p:sp>
        <p:nvSpPr>
          <p:cNvPr id="3" name="Content Placeholder 2"/>
          <p:cNvSpPr>
            <a:spLocks noGrp="1"/>
          </p:cNvSpPr>
          <p:nvPr>
            <p:ph idx="1"/>
          </p:nvPr>
        </p:nvSpPr>
        <p:spPr>
          <a:xfrm>
            <a:off x="457200" y="679658"/>
            <a:ext cx="8229600" cy="2092035"/>
          </a:xfrm>
        </p:spPr>
        <p:txBody>
          <a:bodyPr/>
          <a:lstStyle/>
          <a:p>
            <a:r>
              <a:rPr lang="en-US" dirty="0" smtClean="0"/>
              <a:t>NJ BPU Offshore Wind Rules state:</a:t>
            </a:r>
          </a:p>
          <a:p>
            <a:pPr marL="457200" lvl="1" indent="0">
              <a:buNone/>
            </a:pPr>
            <a:r>
              <a:rPr lang="en-US" i="1" dirty="0" smtClean="0"/>
              <a:t>“Applications shall account for…the coincidence between time of generation for the project and </a:t>
            </a:r>
            <a:br>
              <a:rPr lang="en-US" i="1" dirty="0" smtClean="0"/>
            </a:br>
            <a:r>
              <a:rPr lang="en-US" b="1" i="1" dirty="0" smtClean="0">
                <a:solidFill>
                  <a:srgbClr val="595959"/>
                </a:solidFill>
              </a:rPr>
              <a:t>peak electricity demand</a:t>
            </a:r>
            <a:r>
              <a:rPr lang="en-US" i="1" dirty="0" smtClean="0"/>
              <a:t>.” </a:t>
            </a:r>
          </a:p>
          <a:p>
            <a:pPr marL="0" indent="0">
              <a:buNone/>
            </a:pPr>
            <a:endParaRPr lang="en-US" dirty="0"/>
          </a:p>
        </p:txBody>
      </p:sp>
      <p:sp>
        <p:nvSpPr>
          <p:cNvPr id="8" name="TextBox 7"/>
          <p:cNvSpPr txBox="1"/>
          <p:nvPr/>
        </p:nvSpPr>
        <p:spPr>
          <a:xfrm rot="16200000">
            <a:off x="-516069" y="4318914"/>
            <a:ext cx="1573422" cy="369332"/>
          </a:xfrm>
          <a:prstGeom prst="rect">
            <a:avLst/>
          </a:prstGeom>
          <a:noFill/>
        </p:spPr>
        <p:txBody>
          <a:bodyPr wrap="square" rtlCol="0">
            <a:spAutoFit/>
          </a:bodyPr>
          <a:lstStyle/>
          <a:p>
            <a:r>
              <a:rPr lang="en-US" b="1" dirty="0" smtClean="0"/>
              <a:t>Relative Load</a:t>
            </a:r>
            <a:endParaRPr lang="en-US" b="1" dirty="0"/>
          </a:p>
        </p:txBody>
      </p:sp>
      <p:sp>
        <p:nvSpPr>
          <p:cNvPr id="5" name="Rectangle 4"/>
          <p:cNvSpPr/>
          <p:nvPr/>
        </p:nvSpPr>
        <p:spPr>
          <a:xfrm>
            <a:off x="457200" y="1130639"/>
            <a:ext cx="7835266" cy="1077218"/>
          </a:xfrm>
          <a:prstGeom prst="rect">
            <a:avLst/>
          </a:prstGeom>
        </p:spPr>
        <p:txBody>
          <a:bodyPr wrap="square">
            <a:spAutoFit/>
          </a:bodyPr>
          <a:lstStyle/>
          <a:p>
            <a:pPr marL="344488" indent="-344488">
              <a:buFont typeface="Arial"/>
              <a:buChar char="•"/>
            </a:pPr>
            <a:r>
              <a:rPr lang="en-US" sz="3200" dirty="0"/>
              <a:t>NJ </a:t>
            </a:r>
            <a:r>
              <a:rPr lang="en-US" sz="3200" b="1" dirty="0">
                <a:solidFill>
                  <a:srgbClr val="FF0000"/>
                </a:solidFill>
              </a:rPr>
              <a:t>sea breeze</a:t>
            </a:r>
            <a:r>
              <a:rPr lang="en-US" sz="3200" dirty="0"/>
              <a:t> and </a:t>
            </a:r>
            <a:r>
              <a:rPr lang="en-US" sz="3200" b="1" dirty="0">
                <a:solidFill>
                  <a:srgbClr val="0000FF"/>
                </a:solidFill>
              </a:rPr>
              <a:t>coastal upwelling</a:t>
            </a:r>
            <a:r>
              <a:rPr lang="en-US" sz="3200" b="1" dirty="0"/>
              <a:t> </a:t>
            </a:r>
            <a:r>
              <a:rPr lang="en-US" sz="3200" dirty="0"/>
              <a:t>coincident with </a:t>
            </a:r>
            <a:r>
              <a:rPr lang="en-US" sz="3200" b="1" dirty="0">
                <a:solidFill>
                  <a:schemeClr val="tx1">
                    <a:lumMod val="65000"/>
                    <a:lumOff val="35000"/>
                  </a:schemeClr>
                </a:solidFill>
              </a:rPr>
              <a:t>peak electricity demand</a:t>
            </a:r>
            <a:endParaRPr lang="en-US" sz="3200" dirty="0">
              <a:solidFill>
                <a:schemeClr val="tx1">
                  <a:lumMod val="65000"/>
                  <a:lumOff val="35000"/>
                </a:schemeClr>
              </a:solidFill>
            </a:endParaRPr>
          </a:p>
        </p:txBody>
      </p:sp>
      <p:sp>
        <p:nvSpPr>
          <p:cNvPr id="10" name="TextBox 9"/>
          <p:cNvSpPr txBox="1"/>
          <p:nvPr/>
        </p:nvSpPr>
        <p:spPr>
          <a:xfrm rot="5400000">
            <a:off x="7941687" y="4471313"/>
            <a:ext cx="1573422" cy="369332"/>
          </a:xfrm>
          <a:prstGeom prst="rect">
            <a:avLst/>
          </a:prstGeom>
          <a:noFill/>
        </p:spPr>
        <p:txBody>
          <a:bodyPr wrap="square" rtlCol="0">
            <a:spAutoFit/>
          </a:bodyPr>
          <a:lstStyle/>
          <a:p>
            <a:r>
              <a:rPr lang="en-US" b="1" dirty="0" smtClean="0"/>
              <a:t>Frequency</a:t>
            </a:r>
            <a:endParaRPr lang="en-US" b="1" dirty="0"/>
          </a:p>
        </p:txBody>
      </p:sp>
    </p:spTree>
    <p:extLst>
      <p:ext uri="{BB962C8B-B14F-4D97-AF65-F5344CB8AC3E}">
        <p14:creationId xmlns:p14="http://schemas.microsoft.com/office/powerpoint/2010/main" val="3303786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5" grpId="0"/>
      <p:bldP spid="10" grpId="0"/>
      <p:bldP spid="1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17492" y="27594"/>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Introduction</a:t>
            </a:r>
            <a:endParaRPr lang="en-US" b="1" dirty="0"/>
          </a:p>
        </p:txBody>
      </p:sp>
      <p:pic>
        <p:nvPicPr>
          <p:cNvPr id="3" name="Picture 2"/>
          <p:cNvPicPr>
            <a:picLocks noChangeAspect="1"/>
          </p:cNvPicPr>
          <p:nvPr/>
        </p:nvPicPr>
        <p:blipFill>
          <a:blip r:embed="rId3"/>
          <a:stretch>
            <a:fillRect/>
          </a:stretch>
        </p:blipFill>
        <p:spPr>
          <a:xfrm>
            <a:off x="908652" y="793498"/>
            <a:ext cx="7102006" cy="3013295"/>
          </a:xfrm>
          <a:prstGeom prst="rect">
            <a:avLst/>
          </a:prstGeom>
        </p:spPr>
      </p:pic>
      <p:grpSp>
        <p:nvGrpSpPr>
          <p:cNvPr id="12" name="Group 11"/>
          <p:cNvGrpSpPr/>
          <p:nvPr/>
        </p:nvGrpSpPr>
        <p:grpSpPr>
          <a:xfrm>
            <a:off x="2036257" y="3720981"/>
            <a:ext cx="4918219" cy="3202713"/>
            <a:chOff x="2036257" y="3720981"/>
            <a:chExt cx="4918219" cy="3202713"/>
          </a:xfrm>
        </p:grpSpPr>
        <p:pic>
          <p:nvPicPr>
            <p:cNvPr id="10" name="Picture 9"/>
            <p:cNvPicPr>
              <a:picLocks noChangeAspect="1"/>
            </p:cNvPicPr>
            <p:nvPr/>
          </p:nvPicPr>
          <p:blipFill>
            <a:blip r:embed="rId4"/>
            <a:stretch>
              <a:fillRect/>
            </a:stretch>
          </p:blipFill>
          <p:spPr>
            <a:xfrm>
              <a:off x="2123838" y="3720981"/>
              <a:ext cx="4830638" cy="3202713"/>
            </a:xfrm>
            <a:prstGeom prst="rect">
              <a:avLst/>
            </a:prstGeom>
          </p:spPr>
        </p:pic>
        <p:sp>
          <p:nvSpPr>
            <p:cNvPr id="11" name="Rectangle 10"/>
            <p:cNvSpPr/>
            <p:nvPr/>
          </p:nvSpPr>
          <p:spPr>
            <a:xfrm>
              <a:off x="2036257" y="3952485"/>
              <a:ext cx="558329" cy="437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
          <p:cNvSpPr txBox="1">
            <a:spLocks/>
          </p:cNvSpPr>
          <p:nvPr/>
        </p:nvSpPr>
        <p:spPr>
          <a:xfrm>
            <a:off x="6195512" y="642890"/>
            <a:ext cx="2967661"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Sea breeze</a:t>
            </a:r>
            <a:endParaRPr lang="en-US" sz="3600" b="1" dirty="0"/>
          </a:p>
        </p:txBody>
      </p:sp>
      <p:sp>
        <p:nvSpPr>
          <p:cNvPr id="14" name="Title 1"/>
          <p:cNvSpPr txBox="1">
            <a:spLocks/>
          </p:cNvSpPr>
          <p:nvPr/>
        </p:nvSpPr>
        <p:spPr>
          <a:xfrm>
            <a:off x="6216554" y="3952485"/>
            <a:ext cx="2967661"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Coastal upwelling</a:t>
            </a:r>
            <a:endParaRPr lang="en-US" sz="3600" b="1" dirty="0"/>
          </a:p>
        </p:txBody>
      </p:sp>
    </p:spTree>
    <p:extLst>
      <p:ext uri="{BB962C8B-B14F-4D97-AF65-F5344CB8AC3E}">
        <p14:creationId xmlns:p14="http://schemas.microsoft.com/office/powerpoint/2010/main" val="12579907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485" y="820238"/>
            <a:ext cx="4553316" cy="5792785"/>
          </a:xfrm>
        </p:spPr>
        <p:txBody>
          <a:bodyPr>
            <a:normAutofit lnSpcReduction="10000"/>
          </a:bodyPr>
          <a:lstStyle/>
          <a:p>
            <a:pPr>
              <a:spcBef>
                <a:spcPts val="1872"/>
              </a:spcBef>
            </a:pPr>
            <a:r>
              <a:rPr lang="en-US" sz="2800" dirty="0" smtClean="0"/>
              <a:t>Little attention has been paid to sea breeze in </a:t>
            </a:r>
            <a:r>
              <a:rPr lang="en-US" sz="2800" dirty="0"/>
              <a:t>offshore environment </a:t>
            </a:r>
            <a:r>
              <a:rPr lang="en-US" sz="2800" dirty="0" smtClean="0"/>
              <a:t>(Steele </a:t>
            </a:r>
            <a:r>
              <a:rPr lang="en-US" sz="2800" dirty="0"/>
              <a:t>et al. 2014)</a:t>
            </a:r>
            <a:endParaRPr lang="en-US" sz="2800" dirty="0" smtClean="0"/>
          </a:p>
          <a:p>
            <a:pPr>
              <a:spcBef>
                <a:spcPts val="1872"/>
              </a:spcBef>
            </a:pPr>
            <a:r>
              <a:rPr lang="en-US" sz="2800" dirty="0" smtClean="0"/>
              <a:t>Limited to numerical simulations</a:t>
            </a:r>
          </a:p>
          <a:p>
            <a:pPr lvl="1">
              <a:spcBef>
                <a:spcPts val="1872"/>
              </a:spcBef>
            </a:pPr>
            <a:r>
              <a:rPr lang="en-US" sz="2400" dirty="0" smtClean="0"/>
              <a:t>Paucity of offshore obs.</a:t>
            </a:r>
          </a:p>
          <a:p>
            <a:pPr>
              <a:spcBef>
                <a:spcPts val="1872"/>
              </a:spcBef>
            </a:pPr>
            <a:r>
              <a:rPr lang="en-US" sz="2800" dirty="0" smtClean="0"/>
              <a:t>Spatial scales of offshore sea breeze more difficult to distinguish, unlike onshore sea breeze where frontal boundary well defined (Simpson, 1994) </a:t>
            </a:r>
          </a:p>
        </p:txBody>
      </p:sp>
      <p:sp>
        <p:nvSpPr>
          <p:cNvPr id="5" name="Title 1"/>
          <p:cNvSpPr txBox="1">
            <a:spLocks/>
          </p:cNvSpPr>
          <p:nvPr/>
        </p:nvSpPr>
        <p:spPr>
          <a:xfrm>
            <a:off x="457200" y="-24612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Introduction</a:t>
            </a:r>
            <a:endParaRPr lang="en-US" b="1" dirty="0"/>
          </a:p>
        </p:txBody>
      </p:sp>
      <p:grpSp>
        <p:nvGrpSpPr>
          <p:cNvPr id="10" name="Group 9"/>
          <p:cNvGrpSpPr/>
          <p:nvPr/>
        </p:nvGrpSpPr>
        <p:grpSpPr>
          <a:xfrm>
            <a:off x="5794724" y="1932636"/>
            <a:ext cx="2106538" cy="2710032"/>
            <a:chOff x="6580262" y="288407"/>
            <a:chExt cx="2106538" cy="2710032"/>
          </a:xfrm>
        </p:grpSpPr>
        <p:pic>
          <p:nvPicPr>
            <p:cNvPr id="7" name="Picture 6" descr="3rutgers_20130708T060000.png"/>
            <p:cNvPicPr>
              <a:picLocks noChangeAspect="1"/>
            </p:cNvPicPr>
            <p:nvPr/>
          </p:nvPicPr>
          <p:blipFill rotWithShape="1">
            <a:blip r:embed="rId2" cstate="print">
              <a:extLst>
                <a:ext uri="{28A0092B-C50C-407E-A947-70E740481C1C}">
                  <a14:useLocalDpi xmlns:a14="http://schemas.microsoft.com/office/drawing/2010/main" val="0"/>
                </a:ext>
              </a:extLst>
            </a:blip>
            <a:srcRect l="27751" t="6044" r="28321" b="7141"/>
            <a:stretch/>
          </p:blipFill>
          <p:spPr>
            <a:xfrm>
              <a:off x="6580262" y="288407"/>
              <a:ext cx="1828800" cy="2710032"/>
            </a:xfrm>
            <a:prstGeom prst="rect">
              <a:avLst/>
            </a:prstGeom>
          </p:spPr>
        </p:pic>
        <p:sp>
          <p:nvSpPr>
            <p:cNvPr id="8" name="TextBox 7"/>
            <p:cNvSpPr txBox="1"/>
            <p:nvPr/>
          </p:nvSpPr>
          <p:spPr>
            <a:xfrm>
              <a:off x="6935858" y="2193407"/>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Coastal upwelling</a:t>
              </a:r>
            </a:p>
          </p:txBody>
        </p:sp>
      </p:grpSp>
    </p:spTree>
    <p:extLst>
      <p:ext uri="{BB962C8B-B14F-4D97-AF65-F5344CB8AC3E}">
        <p14:creationId xmlns:p14="http://schemas.microsoft.com/office/powerpoint/2010/main" val="20746871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485" y="820238"/>
            <a:ext cx="4553316" cy="5792785"/>
          </a:xfrm>
        </p:spPr>
        <p:txBody>
          <a:bodyPr>
            <a:normAutofit/>
          </a:bodyPr>
          <a:lstStyle/>
          <a:p>
            <a:pPr marL="0" indent="0">
              <a:spcBef>
                <a:spcPts val="1872"/>
              </a:spcBef>
              <a:buNone/>
            </a:pPr>
            <a:r>
              <a:rPr lang="en-US" b="1" dirty="0" smtClean="0"/>
              <a:t>Key Questions:</a:t>
            </a:r>
          </a:p>
          <a:p>
            <a:pPr>
              <a:spcBef>
                <a:spcPts val="1872"/>
              </a:spcBef>
            </a:pPr>
            <a:r>
              <a:rPr lang="en-US" sz="2800" dirty="0" smtClean="0"/>
              <a:t>What does the </a:t>
            </a:r>
            <a:r>
              <a:rPr lang="en-US" sz="2800" b="1" dirty="0" smtClean="0"/>
              <a:t>offshore component of the sea breeze look like</a:t>
            </a:r>
            <a:r>
              <a:rPr lang="en-US" sz="2800" dirty="0" smtClean="0"/>
              <a:t>? Secondary circulation (size, structure)? Offshore divergence? Calm zone?</a:t>
            </a:r>
          </a:p>
          <a:p>
            <a:pPr>
              <a:spcBef>
                <a:spcPts val="1872"/>
              </a:spcBef>
            </a:pPr>
            <a:r>
              <a:rPr lang="en-US" sz="2800" dirty="0" smtClean="0"/>
              <a:t>What effect does </a:t>
            </a:r>
            <a:r>
              <a:rPr lang="en-US" sz="2800" b="1" dirty="0" smtClean="0">
                <a:solidFill>
                  <a:srgbClr val="0000FF"/>
                </a:solidFill>
              </a:rPr>
              <a:t>cold coastally-upwelled water </a:t>
            </a:r>
            <a:r>
              <a:rPr lang="en-US" sz="2800" dirty="0" smtClean="0"/>
              <a:t>have on the coastal/offshore wind resource?</a:t>
            </a:r>
          </a:p>
        </p:txBody>
      </p:sp>
      <p:sp>
        <p:nvSpPr>
          <p:cNvPr id="5" name="Title 1"/>
          <p:cNvSpPr txBox="1">
            <a:spLocks/>
          </p:cNvSpPr>
          <p:nvPr/>
        </p:nvSpPr>
        <p:spPr>
          <a:xfrm>
            <a:off x="457200" y="-24612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Introduction</a:t>
            </a:r>
            <a:endParaRPr lang="en-US" b="1" dirty="0"/>
          </a:p>
        </p:txBody>
      </p:sp>
      <p:grpSp>
        <p:nvGrpSpPr>
          <p:cNvPr id="10" name="Group 9"/>
          <p:cNvGrpSpPr/>
          <p:nvPr/>
        </p:nvGrpSpPr>
        <p:grpSpPr>
          <a:xfrm>
            <a:off x="5882589" y="838391"/>
            <a:ext cx="2106538" cy="2710032"/>
            <a:chOff x="6580262" y="288407"/>
            <a:chExt cx="2106538" cy="2710032"/>
          </a:xfrm>
        </p:grpSpPr>
        <p:pic>
          <p:nvPicPr>
            <p:cNvPr id="7" name="Picture 6" descr="3rutgers_20130708T060000.png"/>
            <p:cNvPicPr>
              <a:picLocks noChangeAspect="1"/>
            </p:cNvPicPr>
            <p:nvPr/>
          </p:nvPicPr>
          <p:blipFill rotWithShape="1">
            <a:blip r:embed="rId2" cstate="print">
              <a:extLst>
                <a:ext uri="{28A0092B-C50C-407E-A947-70E740481C1C}">
                  <a14:useLocalDpi xmlns:a14="http://schemas.microsoft.com/office/drawing/2010/main" val="0"/>
                </a:ext>
              </a:extLst>
            </a:blip>
            <a:srcRect l="27751" t="6044" r="28321" b="7141"/>
            <a:stretch/>
          </p:blipFill>
          <p:spPr>
            <a:xfrm>
              <a:off x="6580262" y="288407"/>
              <a:ext cx="1828800" cy="2710032"/>
            </a:xfrm>
            <a:prstGeom prst="rect">
              <a:avLst/>
            </a:prstGeom>
          </p:spPr>
        </p:pic>
        <p:sp>
          <p:nvSpPr>
            <p:cNvPr id="8" name="TextBox 7"/>
            <p:cNvSpPr txBox="1"/>
            <p:nvPr/>
          </p:nvSpPr>
          <p:spPr>
            <a:xfrm>
              <a:off x="6935858" y="2193407"/>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Coastal upwelling</a:t>
              </a:r>
            </a:p>
          </p:txBody>
        </p:sp>
      </p:grpSp>
      <p:pic>
        <p:nvPicPr>
          <p:cNvPr id="9" name="Picture 8" descr="Screen Shot 2014-10-06 at 3.1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801" y="3756536"/>
            <a:ext cx="4179699" cy="2101025"/>
          </a:xfrm>
          <a:prstGeom prst="rect">
            <a:avLst/>
          </a:prstGeom>
        </p:spPr>
      </p:pic>
      <p:sp>
        <p:nvSpPr>
          <p:cNvPr id="11" name="Oval 10"/>
          <p:cNvSpPr/>
          <p:nvPr/>
        </p:nvSpPr>
        <p:spPr>
          <a:xfrm>
            <a:off x="6404359" y="3853947"/>
            <a:ext cx="1970572" cy="1905075"/>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374931" y="4369127"/>
            <a:ext cx="327283" cy="461665"/>
          </a:xfrm>
          <a:prstGeom prst="rect">
            <a:avLst/>
          </a:prstGeom>
        </p:spPr>
        <p:txBody>
          <a:bodyPr wrap="none">
            <a:spAutoFit/>
          </a:bodyPr>
          <a:lstStyle/>
          <a:p>
            <a:r>
              <a:rPr lang="en-US" sz="2400" b="1" dirty="0"/>
              <a:t>?</a:t>
            </a:r>
            <a:endParaRPr lang="en-US" sz="2400" dirty="0"/>
          </a:p>
        </p:txBody>
      </p:sp>
    </p:spTree>
    <p:extLst>
      <p:ext uri="{BB962C8B-B14F-4D97-AF65-F5344CB8AC3E}">
        <p14:creationId xmlns:p14="http://schemas.microsoft.com/office/powerpoint/2010/main" val="22489269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0405" y="1169036"/>
            <a:ext cx="7071827" cy="553998"/>
          </a:xfrm>
          <a:prstGeom prst="rect">
            <a:avLst/>
          </a:prstGeom>
        </p:spPr>
        <p:txBody>
          <a:bodyPr wrap="none">
            <a:spAutoFit/>
          </a:bodyPr>
          <a:lstStyle/>
          <a:p>
            <a:r>
              <a:rPr lang="en-US" sz="3000" b="1" dirty="0" smtClean="0">
                <a:latin typeface="+mj-lt"/>
                <a:cs typeface="Arial Hebrew"/>
              </a:rPr>
              <a:t>Coastal upwelling + Sea breeze Hypothesis</a:t>
            </a:r>
            <a:endParaRPr lang="en-US" sz="3000" b="1" dirty="0">
              <a:latin typeface="+mj-lt"/>
              <a:cs typeface="Arial Hebrew"/>
            </a:endParaRPr>
          </a:p>
        </p:txBody>
      </p:sp>
      <p:pic>
        <p:nvPicPr>
          <p:cNvPr id="8" name="Picture 7" descr="Screen Shot 2014-10-06 at 3.1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2" y="1957521"/>
            <a:ext cx="7124700" cy="3581400"/>
          </a:xfrm>
          <a:prstGeom prst="rect">
            <a:avLst/>
          </a:prstGeom>
        </p:spPr>
      </p:pic>
      <p:sp>
        <p:nvSpPr>
          <p:cNvPr id="9" name="TextBox 8"/>
          <p:cNvSpPr txBox="1"/>
          <p:nvPr/>
        </p:nvSpPr>
        <p:spPr>
          <a:xfrm>
            <a:off x="3109398" y="5650911"/>
            <a:ext cx="1719941" cy="830997"/>
          </a:xfrm>
          <a:prstGeom prst="rect">
            <a:avLst/>
          </a:prstGeom>
          <a:noFill/>
        </p:spPr>
        <p:txBody>
          <a:bodyPr wrap="square" rtlCol="0">
            <a:spAutoFit/>
          </a:bodyPr>
          <a:lstStyle/>
          <a:p>
            <a:pPr algn="ctr"/>
            <a:r>
              <a:rPr lang="en-US" b="1" dirty="0" smtClean="0">
                <a:solidFill>
                  <a:srgbClr val="000000"/>
                </a:solidFill>
                <a:latin typeface="Calibri"/>
                <a:cs typeface="Calibri"/>
              </a:rPr>
              <a:t>Cold upwelling</a:t>
            </a:r>
            <a:endParaRPr lang="en-US" b="1" dirty="0">
              <a:solidFill>
                <a:srgbClr val="000000"/>
              </a:solidFill>
              <a:latin typeface="Calibri"/>
              <a:cs typeface="Calibri"/>
            </a:endParaRPr>
          </a:p>
        </p:txBody>
      </p:sp>
      <p:sp>
        <p:nvSpPr>
          <p:cNvPr id="10" name="Right Arrow 9"/>
          <p:cNvSpPr/>
          <p:nvPr/>
        </p:nvSpPr>
        <p:spPr>
          <a:xfrm rot="16574488">
            <a:off x="3709351" y="5227031"/>
            <a:ext cx="690826" cy="2308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6" name="TextBox 5"/>
          <p:cNvSpPr txBox="1"/>
          <p:nvPr/>
        </p:nvSpPr>
        <p:spPr>
          <a:xfrm>
            <a:off x="6055360" y="5650911"/>
            <a:ext cx="2631440" cy="646331"/>
          </a:xfrm>
          <a:prstGeom prst="rect">
            <a:avLst/>
          </a:prstGeom>
          <a:noFill/>
        </p:spPr>
        <p:txBody>
          <a:bodyPr wrap="square" rtlCol="0">
            <a:spAutoFit/>
          </a:bodyPr>
          <a:lstStyle/>
          <a:p>
            <a:r>
              <a:rPr lang="en-US" b="1" dirty="0" smtClean="0"/>
              <a:t>Does this occur? </a:t>
            </a:r>
            <a:r>
              <a:rPr lang="en-US" b="1" dirty="0"/>
              <a:t>W</a:t>
            </a:r>
            <a:r>
              <a:rPr lang="en-US" b="1" dirty="0" smtClean="0"/>
              <a:t>ith or without upwelling?</a:t>
            </a:r>
            <a:endParaRPr lang="en-US" b="1" dirty="0"/>
          </a:p>
        </p:txBody>
      </p:sp>
      <p:sp>
        <p:nvSpPr>
          <p:cNvPr id="14" name="Right Arrow 13"/>
          <p:cNvSpPr/>
          <p:nvPr/>
        </p:nvSpPr>
        <p:spPr>
          <a:xfrm rot="14996478">
            <a:off x="6171450" y="5094373"/>
            <a:ext cx="971004" cy="23410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11" name="Title 1"/>
          <p:cNvSpPr txBox="1">
            <a:spLocks/>
          </p:cNvSpPr>
          <p:nvPr/>
        </p:nvSpPr>
        <p:spPr>
          <a:xfrm>
            <a:off x="317492" y="27594"/>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Introduction</a:t>
            </a:r>
            <a:endParaRPr lang="en-US" b="1" dirty="0"/>
          </a:p>
        </p:txBody>
      </p:sp>
    </p:spTree>
    <p:extLst>
      <p:ext uri="{BB962C8B-B14F-4D97-AF65-F5344CB8AC3E}">
        <p14:creationId xmlns:p14="http://schemas.microsoft.com/office/powerpoint/2010/main" val="21208217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Cooling</a:t>
            </a:r>
            <a:br>
              <a:rPr lang="en-US" sz="2700" dirty="0">
                <a:solidFill>
                  <a:srgbClr val="7F7F7F"/>
                </a:solidFill>
              </a:rPr>
            </a:br>
            <a:endParaRPr lang="en-US" sz="2700" dirty="0">
              <a:solidFill>
                <a:srgbClr val="7F7F7F"/>
              </a:solidFill>
            </a:endParaRPr>
          </a:p>
        </p:txBody>
      </p:sp>
      <p:sp>
        <p:nvSpPr>
          <p:cNvPr id="3" name="Content Placeholder 2"/>
          <p:cNvSpPr>
            <a:spLocks noGrp="1"/>
          </p:cNvSpPr>
          <p:nvPr>
            <p:ph idx="1"/>
          </p:nvPr>
        </p:nvSpPr>
        <p:spPr>
          <a:xfrm>
            <a:off x="161787" y="1763544"/>
            <a:ext cx="8849750" cy="5355347"/>
          </a:xfrm>
        </p:spPr>
        <p:txBody>
          <a:bodyPr>
            <a:normAutofit/>
          </a:bodyPr>
          <a:lstStyle/>
          <a:p>
            <a:r>
              <a:rPr lang="en-US" sz="3400" dirty="0" smtClean="0"/>
              <a:t>Submitted to </a:t>
            </a:r>
            <a:r>
              <a:rPr lang="en-US" sz="3400" i="1" dirty="0" smtClean="0"/>
              <a:t>Monthly Weather Review</a:t>
            </a:r>
            <a:r>
              <a:rPr lang="en-US" sz="3400" dirty="0" smtClean="0"/>
              <a:t> Dec 12</a:t>
            </a:r>
          </a:p>
          <a:p>
            <a:r>
              <a:rPr lang="en-US" sz="3600" dirty="0" smtClean="0"/>
              <a:t>First round of reviews came back Mar 9 (one week after last meeting)</a:t>
            </a:r>
          </a:p>
          <a:p>
            <a:pPr lvl="1"/>
            <a:r>
              <a:rPr lang="en-US" sz="3200" dirty="0" smtClean="0"/>
              <a:t>Editor: Major Revision: </a:t>
            </a:r>
          </a:p>
          <a:p>
            <a:pPr lvl="1"/>
            <a:r>
              <a:rPr lang="en-US" sz="3200" dirty="0" smtClean="0"/>
              <a:t>Reviewers: 2 minor, 1 major revisions</a:t>
            </a:r>
            <a:endParaRPr lang="en-US" sz="4000" dirty="0"/>
          </a:p>
          <a:p>
            <a:r>
              <a:rPr lang="en-US" sz="3600" dirty="0" smtClean="0"/>
              <a:t>Resubmitted Apr 25 (due May 8)</a:t>
            </a:r>
          </a:p>
          <a:p>
            <a:pPr marL="0" indent="0">
              <a:buNone/>
            </a:pPr>
            <a:endParaRPr lang="en-US" dirty="0" smtClean="0"/>
          </a:p>
        </p:txBody>
      </p:sp>
    </p:spTree>
    <p:extLst>
      <p:ext uri="{BB962C8B-B14F-4D97-AF65-F5344CB8AC3E}">
        <p14:creationId xmlns:p14="http://schemas.microsoft.com/office/powerpoint/2010/main" val="172521024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824"/>
            <a:ext cx="8229600" cy="762000"/>
          </a:xfrm>
        </p:spPr>
        <p:txBody>
          <a:bodyPr>
            <a:normAutofit/>
          </a:bodyPr>
          <a:lstStyle/>
          <a:p>
            <a:pPr algn="l"/>
            <a:r>
              <a:rPr lang="en-US" sz="4000" b="1" dirty="0" smtClean="0">
                <a:solidFill>
                  <a:srgbClr val="000000"/>
                </a:solidFill>
                <a:latin typeface="Calibri"/>
                <a:cs typeface="Calibri"/>
              </a:rPr>
              <a:t>Materials and Methods</a:t>
            </a:r>
            <a:endParaRPr lang="en-US" sz="4000" b="1" dirty="0">
              <a:solidFill>
                <a:srgbClr val="000000"/>
              </a:solidFill>
              <a:latin typeface="Calibri"/>
              <a:cs typeface="Calibri"/>
            </a:endParaRPr>
          </a:p>
        </p:txBody>
      </p:sp>
      <p:sp>
        <p:nvSpPr>
          <p:cNvPr id="3" name="TextBox 2"/>
          <p:cNvSpPr txBox="1"/>
          <p:nvPr/>
        </p:nvSpPr>
        <p:spPr>
          <a:xfrm>
            <a:off x="1282125" y="1235776"/>
            <a:ext cx="5110431" cy="5324535"/>
          </a:xfrm>
          <a:prstGeom prst="rect">
            <a:avLst/>
          </a:prstGeom>
          <a:noFill/>
        </p:spPr>
        <p:txBody>
          <a:bodyPr wrap="square" rtlCol="0">
            <a:spAutoFit/>
          </a:bodyPr>
          <a:lstStyle/>
          <a:p>
            <a:pPr>
              <a:spcAft>
                <a:spcPts val="1200"/>
              </a:spcAft>
            </a:pPr>
            <a:r>
              <a:rPr lang="en-US" sz="2400" b="1" dirty="0" smtClean="0">
                <a:solidFill>
                  <a:srgbClr val="000000"/>
                </a:solidFill>
                <a:latin typeface="Calibri" panose="020F0502020204030204" pitchFamily="34" charset="0"/>
                <a:cs typeface="Franklin Gothic Book"/>
              </a:rPr>
              <a:t>Satellite</a:t>
            </a:r>
            <a:r>
              <a:rPr lang="en-US" sz="2400" dirty="0" smtClean="0">
                <a:solidFill>
                  <a:srgbClr val="000000"/>
                </a:solidFill>
                <a:latin typeface="Calibri" panose="020F0502020204030204" pitchFamily="34" charset="0"/>
                <a:cs typeface="Franklin Gothic Book"/>
              </a:rPr>
              <a:t>: state-of-the-science </a:t>
            </a:r>
            <a:r>
              <a:rPr lang="en-US" sz="2400" dirty="0" err="1" smtClean="0">
                <a:solidFill>
                  <a:srgbClr val="000000"/>
                </a:solidFill>
                <a:latin typeface="Calibri" panose="020F0502020204030204" pitchFamily="34" charset="0"/>
                <a:cs typeface="Franklin Gothic Book"/>
              </a:rPr>
              <a:t>declouding</a:t>
            </a:r>
            <a:r>
              <a:rPr lang="en-US" sz="2400" dirty="0" smtClean="0">
                <a:solidFill>
                  <a:srgbClr val="000000"/>
                </a:solidFill>
                <a:latin typeface="Calibri" panose="020F0502020204030204" pitchFamily="34" charset="0"/>
                <a:cs typeface="Franklin Gothic Book"/>
              </a:rPr>
              <a:t> and compositing technique designed by Rutgers to determine SST and resolve coastal upwelling</a:t>
            </a:r>
          </a:p>
          <a:p>
            <a:r>
              <a:rPr lang="en-US" sz="2400" b="1" dirty="0" smtClean="0">
                <a:solidFill>
                  <a:srgbClr val="000000"/>
                </a:solidFill>
                <a:latin typeface="Calibri" panose="020F0502020204030204" pitchFamily="34" charset="0"/>
                <a:cs typeface="Franklin Gothic Book"/>
              </a:rPr>
              <a:t>Model</a:t>
            </a:r>
            <a:r>
              <a:rPr lang="en-US" sz="2400" dirty="0" smtClean="0">
                <a:solidFill>
                  <a:srgbClr val="000000"/>
                </a:solidFill>
                <a:latin typeface="Calibri" panose="020F0502020204030204" pitchFamily="34" charset="0"/>
                <a:cs typeface="Franklin Gothic Book"/>
              </a:rPr>
              <a:t>: </a:t>
            </a:r>
            <a:r>
              <a:rPr lang="en-US" sz="2400" i="1" dirty="0" smtClean="0">
                <a:solidFill>
                  <a:srgbClr val="000000"/>
                </a:solidFill>
                <a:latin typeface="Calibri" panose="020F0502020204030204" pitchFamily="34" charset="0"/>
                <a:cs typeface="Franklin Gothic Book"/>
              </a:rPr>
              <a:t>3km</a:t>
            </a:r>
            <a:r>
              <a:rPr lang="en-US" sz="2400" dirty="0" smtClean="0">
                <a:solidFill>
                  <a:srgbClr val="000000"/>
                </a:solidFill>
                <a:latin typeface="Calibri" panose="020F0502020204030204" pitchFamily="34" charset="0"/>
                <a:cs typeface="Franklin Gothic Book"/>
              </a:rPr>
              <a:t>, 600m WRF-ARW 3.6.1; YSU PBL;  MM5 </a:t>
            </a:r>
            <a:r>
              <a:rPr lang="en-US" sz="2400" dirty="0" err="1" smtClean="0">
                <a:solidFill>
                  <a:srgbClr val="000000"/>
                </a:solidFill>
                <a:latin typeface="Calibri" panose="020F0502020204030204" pitchFamily="34" charset="0"/>
                <a:cs typeface="Franklin Gothic Book"/>
              </a:rPr>
              <a:t>Monin-Obukhov</a:t>
            </a:r>
            <a:r>
              <a:rPr lang="en-US" sz="2400" dirty="0" smtClean="0">
                <a:solidFill>
                  <a:srgbClr val="000000"/>
                </a:solidFill>
                <a:latin typeface="Calibri" panose="020F0502020204030204" pitchFamily="34" charset="0"/>
                <a:cs typeface="Franklin Gothic Book"/>
              </a:rPr>
              <a:t> surface layer</a:t>
            </a:r>
          </a:p>
          <a:p>
            <a:pPr marL="342900" indent="-342900">
              <a:spcAft>
                <a:spcPts val="1200"/>
              </a:spcAft>
              <a:buFont typeface="Arial"/>
              <a:buChar char="•"/>
            </a:pPr>
            <a:r>
              <a:rPr lang="en-US" sz="2200" b="1" dirty="0" smtClean="0">
                <a:solidFill>
                  <a:srgbClr val="000000"/>
                </a:solidFill>
                <a:latin typeface="Calibri" panose="020F0502020204030204" pitchFamily="34" charset="0"/>
                <a:cs typeface="Franklin Gothic Book"/>
              </a:rPr>
              <a:t>Advantages </a:t>
            </a:r>
            <a:r>
              <a:rPr lang="en-US" sz="2200" b="1" dirty="0">
                <a:solidFill>
                  <a:srgbClr val="000000"/>
                </a:solidFill>
                <a:latin typeface="Calibri" panose="020F0502020204030204" pitchFamily="34" charset="0"/>
                <a:cs typeface="Franklin Gothic Book"/>
              </a:rPr>
              <a:t>(vs. offshore met tower)</a:t>
            </a:r>
            <a:r>
              <a:rPr lang="en-US" sz="2200" b="1" dirty="0" smtClean="0">
                <a:solidFill>
                  <a:srgbClr val="000000"/>
                </a:solidFill>
                <a:latin typeface="Calibri" panose="020F0502020204030204" pitchFamily="34" charset="0"/>
                <a:cs typeface="Franklin Gothic Book"/>
              </a:rPr>
              <a:t>: </a:t>
            </a:r>
            <a:r>
              <a:rPr lang="en-US" sz="2200" dirty="0" smtClean="0">
                <a:solidFill>
                  <a:srgbClr val="000000"/>
                </a:solidFill>
                <a:latin typeface="Calibri" panose="020F0502020204030204" pitchFamily="34" charset="0"/>
                <a:cs typeface="Franklin Gothic Book"/>
              </a:rPr>
              <a:t>cost, spatial variability, </a:t>
            </a:r>
            <a:r>
              <a:rPr lang="en-US" sz="2200" i="1" dirty="0" smtClean="0">
                <a:solidFill>
                  <a:srgbClr val="000000"/>
                </a:solidFill>
                <a:latin typeface="Calibri" panose="020F0502020204030204" pitchFamily="34" charset="0"/>
                <a:cs typeface="Franklin Gothic Book"/>
              </a:rPr>
              <a:t>prediction</a:t>
            </a:r>
            <a:endParaRPr lang="en-US" sz="2200" b="1" i="1" dirty="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Sea Breeze Cases:</a:t>
            </a:r>
          </a:p>
          <a:p>
            <a:pPr marL="457200" indent="-457200">
              <a:buFont typeface="+mj-lt"/>
              <a:buAutoNum type="arabicPeriod"/>
            </a:pPr>
            <a:r>
              <a:rPr lang="en-US" sz="2100" dirty="0">
                <a:solidFill>
                  <a:srgbClr val="000000"/>
                </a:solidFill>
                <a:latin typeface="Calibri" panose="020F0502020204030204" pitchFamily="34" charset="0"/>
                <a:cs typeface="Franklin Gothic Book"/>
              </a:rPr>
              <a:t>April 27, 2013: pure, </a:t>
            </a:r>
            <a:r>
              <a:rPr lang="en-US" sz="2100" dirty="0">
                <a:solidFill>
                  <a:srgbClr val="FF0000"/>
                </a:solidFill>
                <a:latin typeface="Calibri" panose="020F0502020204030204" pitchFamily="34" charset="0"/>
                <a:cs typeface="Franklin Gothic Book"/>
              </a:rPr>
              <a:t>no upwelling</a:t>
            </a:r>
          </a:p>
          <a:p>
            <a:pPr marL="457200" indent="-457200">
              <a:buFont typeface="+mj-lt"/>
              <a:buAutoNum type="arabicPeriod"/>
            </a:pPr>
            <a:r>
              <a:rPr lang="en-US" sz="2100" dirty="0" smtClean="0">
                <a:solidFill>
                  <a:srgbClr val="000000"/>
                </a:solidFill>
                <a:latin typeface="Calibri" panose="020F0502020204030204" pitchFamily="34" charset="0"/>
                <a:cs typeface="Franklin Gothic Book"/>
              </a:rPr>
              <a:t>Aug 13, 2012: pure, </a:t>
            </a:r>
            <a:r>
              <a:rPr lang="en-US" sz="2100" dirty="0" smtClean="0">
                <a:solidFill>
                  <a:srgbClr val="3366FF"/>
                </a:solidFill>
                <a:latin typeface="Calibri" panose="020F0502020204030204" pitchFamily="34" charset="0"/>
                <a:cs typeface="Franklin Gothic Book"/>
              </a:rPr>
              <a:t>upwelling</a:t>
            </a:r>
          </a:p>
          <a:p>
            <a:pPr marL="457200" indent="-457200">
              <a:buFont typeface="+mj-lt"/>
              <a:buAutoNum type="arabicPeriod"/>
            </a:pPr>
            <a:r>
              <a:rPr lang="en-US" sz="2100" dirty="0">
                <a:solidFill>
                  <a:srgbClr val="000000"/>
                </a:solidFill>
                <a:latin typeface="Calibri" panose="020F0502020204030204" pitchFamily="34" charset="0"/>
                <a:cs typeface="Franklin Gothic Book"/>
              </a:rPr>
              <a:t>Aug 13, 2012: pure, </a:t>
            </a:r>
            <a:r>
              <a:rPr lang="en-US" sz="2100" dirty="0" smtClean="0">
                <a:solidFill>
                  <a:srgbClr val="FF0000"/>
                </a:solidFill>
                <a:latin typeface="Calibri" panose="020F0502020204030204" pitchFamily="34" charset="0"/>
                <a:cs typeface="Franklin Gothic Book"/>
              </a:rPr>
              <a:t>remove upwelling</a:t>
            </a:r>
            <a:endParaRPr lang="en-US" sz="2100" dirty="0">
              <a:solidFill>
                <a:srgbClr val="FF0000"/>
              </a:solidFill>
              <a:latin typeface="Calibri" panose="020F0502020204030204" pitchFamily="34" charset="0"/>
              <a:cs typeface="Franklin Gothic Book"/>
            </a:endParaRPr>
          </a:p>
          <a:p>
            <a:pPr marL="457200" indent="-457200">
              <a:buFont typeface="+mj-lt"/>
              <a:buAutoNum type="arabicPeriod"/>
            </a:pPr>
            <a:endParaRPr lang="en-US" sz="2100" dirty="0">
              <a:solidFill>
                <a:srgbClr val="3366FF"/>
              </a:solidFill>
              <a:latin typeface="Calibri" panose="020F0502020204030204" pitchFamily="34" charset="0"/>
              <a:cs typeface="Franklin Gothic Book"/>
            </a:endParaRPr>
          </a:p>
        </p:txBody>
      </p:sp>
      <p:pic>
        <p:nvPicPr>
          <p:cNvPr id="4" name="Picture 3"/>
          <p:cNvPicPr>
            <a:picLocks noChangeAspect="1"/>
          </p:cNvPicPr>
          <p:nvPr/>
        </p:nvPicPr>
        <p:blipFill>
          <a:blip r:embed="rId3"/>
          <a:stretch>
            <a:fillRect/>
          </a:stretch>
        </p:blipFill>
        <p:spPr>
          <a:xfrm>
            <a:off x="317483" y="3132832"/>
            <a:ext cx="997486" cy="730982"/>
          </a:xfrm>
          <a:prstGeom prst="rect">
            <a:avLst/>
          </a:prstGeom>
        </p:spPr>
      </p:pic>
      <p:pic>
        <p:nvPicPr>
          <p:cNvPr id="6" name="Picture 5"/>
          <p:cNvPicPr>
            <a:picLocks noChangeAspect="1"/>
          </p:cNvPicPr>
          <p:nvPr/>
        </p:nvPicPr>
        <p:blipFill>
          <a:blip r:embed="rId4"/>
          <a:stretch>
            <a:fillRect/>
          </a:stretch>
        </p:blipFill>
        <p:spPr>
          <a:xfrm>
            <a:off x="94037" y="1235776"/>
            <a:ext cx="1220932" cy="857250"/>
          </a:xfrm>
          <a:prstGeom prst="rect">
            <a:avLst/>
          </a:prstGeom>
        </p:spPr>
      </p:pic>
      <p:grpSp>
        <p:nvGrpSpPr>
          <p:cNvPr id="5" name="Group 4"/>
          <p:cNvGrpSpPr/>
          <p:nvPr/>
        </p:nvGrpSpPr>
        <p:grpSpPr>
          <a:xfrm>
            <a:off x="6661824" y="962054"/>
            <a:ext cx="2106538" cy="2710032"/>
            <a:chOff x="6703138" y="1093439"/>
            <a:chExt cx="2106538" cy="2710032"/>
          </a:xfrm>
        </p:grpSpPr>
        <p:pic>
          <p:nvPicPr>
            <p:cNvPr id="15" name="Picture 14" descr="3rutgers_20130708T060000.png"/>
            <p:cNvPicPr>
              <a:picLocks noChangeAspect="1"/>
            </p:cNvPicPr>
            <p:nvPr/>
          </p:nvPicPr>
          <p:blipFill rotWithShape="1">
            <a:blip r:embed="rId5" cstate="print">
              <a:extLst>
                <a:ext uri="{28A0092B-C50C-407E-A947-70E740481C1C}">
                  <a14:useLocalDpi xmlns:a14="http://schemas.microsoft.com/office/drawing/2010/main" val="0"/>
                </a:ext>
              </a:extLst>
            </a:blip>
            <a:srcRect l="27751" t="6044" r="28321" b="7141"/>
            <a:stretch/>
          </p:blipFill>
          <p:spPr>
            <a:xfrm>
              <a:off x="6703138" y="1093439"/>
              <a:ext cx="1828800" cy="2710032"/>
            </a:xfrm>
            <a:prstGeom prst="rect">
              <a:avLst/>
            </a:prstGeom>
          </p:spPr>
        </p:pic>
        <p:sp>
          <p:nvSpPr>
            <p:cNvPr id="16" name="TextBox 15"/>
            <p:cNvSpPr txBox="1"/>
            <p:nvPr/>
          </p:nvSpPr>
          <p:spPr>
            <a:xfrm>
              <a:off x="7058734" y="2998439"/>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Coastal upwelling</a:t>
              </a:r>
            </a:p>
          </p:txBody>
        </p:sp>
      </p:grpSp>
      <p:pic>
        <p:nvPicPr>
          <p:cNvPr id="13" name="Picture 12"/>
          <p:cNvPicPr>
            <a:picLocks noChangeAspect="1"/>
          </p:cNvPicPr>
          <p:nvPr/>
        </p:nvPicPr>
        <p:blipFill>
          <a:blip r:embed="rId6"/>
          <a:stretch>
            <a:fillRect/>
          </a:stretch>
        </p:blipFill>
        <p:spPr>
          <a:xfrm>
            <a:off x="317483" y="5142232"/>
            <a:ext cx="734915" cy="704151"/>
          </a:xfrm>
          <a:prstGeom prst="rect">
            <a:avLst/>
          </a:prstGeom>
        </p:spPr>
      </p:pic>
      <p:pic>
        <p:nvPicPr>
          <p:cNvPr id="14" name="Picture 13" descr="seabreeze_type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888" y="3967929"/>
            <a:ext cx="2893123" cy="2759300"/>
          </a:xfrm>
          <a:prstGeom prst="rect">
            <a:avLst/>
          </a:prstGeom>
        </p:spPr>
      </p:pic>
      <p:sp>
        <p:nvSpPr>
          <p:cNvPr id="17" name="TextBox 16"/>
          <p:cNvSpPr txBox="1"/>
          <p:nvPr/>
        </p:nvSpPr>
        <p:spPr>
          <a:xfrm>
            <a:off x="7765384" y="5958479"/>
            <a:ext cx="751286" cy="338554"/>
          </a:xfrm>
          <a:prstGeom prst="rect">
            <a:avLst/>
          </a:prstGeom>
          <a:noFill/>
        </p:spPr>
        <p:txBody>
          <a:bodyPr wrap="square" rtlCol="0">
            <a:spAutoFit/>
          </a:bodyPr>
          <a:lstStyle/>
          <a:p>
            <a:pPr marL="0" lvl="1" algn="ctr"/>
            <a:r>
              <a:rPr lang="en-US" sz="1600" dirty="0" smtClean="0">
                <a:solidFill>
                  <a:srgbClr val="FF0000"/>
                </a:solidFill>
              </a:rPr>
              <a:t>Pure</a:t>
            </a:r>
            <a:endParaRPr lang="en-US" sz="1600" b="1" dirty="0" smtClean="0">
              <a:solidFill>
                <a:srgbClr val="FF0000"/>
              </a:solidFill>
            </a:endParaRPr>
          </a:p>
        </p:txBody>
      </p:sp>
      <p:sp>
        <p:nvSpPr>
          <p:cNvPr id="18" name="TextBox 17"/>
          <p:cNvSpPr txBox="1"/>
          <p:nvPr/>
        </p:nvSpPr>
        <p:spPr>
          <a:xfrm>
            <a:off x="7718985" y="5113140"/>
            <a:ext cx="1255142" cy="338554"/>
          </a:xfrm>
          <a:prstGeom prst="rect">
            <a:avLst/>
          </a:prstGeom>
          <a:noFill/>
        </p:spPr>
        <p:txBody>
          <a:bodyPr wrap="square" rtlCol="0">
            <a:spAutoFit/>
          </a:bodyPr>
          <a:lstStyle/>
          <a:p>
            <a:pPr marL="0" lvl="1" algn="ctr"/>
            <a:r>
              <a:rPr lang="en-US" sz="1600" dirty="0" smtClean="0">
                <a:solidFill>
                  <a:srgbClr val="FF0000"/>
                </a:solidFill>
              </a:rPr>
              <a:t>Corkscrew</a:t>
            </a:r>
            <a:endParaRPr lang="en-US" sz="1600" b="1" dirty="0" smtClean="0">
              <a:solidFill>
                <a:srgbClr val="FF0000"/>
              </a:solidFill>
            </a:endParaRPr>
          </a:p>
        </p:txBody>
      </p:sp>
      <p:sp>
        <p:nvSpPr>
          <p:cNvPr id="20" name="TextBox 19"/>
          <p:cNvSpPr txBox="1"/>
          <p:nvPr/>
        </p:nvSpPr>
        <p:spPr>
          <a:xfrm>
            <a:off x="7685345" y="4209022"/>
            <a:ext cx="1255142" cy="338554"/>
          </a:xfrm>
          <a:prstGeom prst="rect">
            <a:avLst/>
          </a:prstGeom>
          <a:noFill/>
        </p:spPr>
        <p:txBody>
          <a:bodyPr wrap="square" rtlCol="0">
            <a:spAutoFit/>
          </a:bodyPr>
          <a:lstStyle/>
          <a:p>
            <a:pPr marL="0" lvl="1" algn="ctr"/>
            <a:r>
              <a:rPr lang="en-US" sz="1600" dirty="0" smtClean="0">
                <a:solidFill>
                  <a:srgbClr val="FF0000"/>
                </a:solidFill>
              </a:rPr>
              <a:t>Backdoor</a:t>
            </a:r>
          </a:p>
        </p:txBody>
      </p:sp>
      <p:pic>
        <p:nvPicPr>
          <p:cNvPr id="21" name="Picture 20" descr="seabreeze_types.png"/>
          <p:cNvPicPr>
            <a:picLocks noChangeAspect="1"/>
          </p:cNvPicPr>
          <p:nvPr/>
        </p:nvPicPr>
        <p:blipFill rotWithShape="1">
          <a:blip r:embed="rId7">
            <a:extLst>
              <a:ext uri="{28A0092B-C50C-407E-A947-70E740481C1C}">
                <a14:useLocalDpi xmlns:a14="http://schemas.microsoft.com/office/drawing/2010/main" val="0"/>
              </a:ext>
            </a:extLst>
          </a:blip>
          <a:srcRect l="9860" r="44401"/>
          <a:stretch/>
        </p:blipFill>
        <p:spPr>
          <a:xfrm flipH="1" flipV="1">
            <a:off x="6555466" y="3967929"/>
            <a:ext cx="1323262" cy="2759300"/>
          </a:xfrm>
          <a:prstGeom prst="rect">
            <a:avLst/>
          </a:prstGeom>
        </p:spPr>
      </p:pic>
    </p:spTree>
    <p:extLst>
      <p:ext uri="{BB962C8B-B14F-4D97-AF65-F5344CB8AC3E}">
        <p14:creationId xmlns:p14="http://schemas.microsoft.com/office/powerpoint/2010/main" val="34913832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41272"/>
            <a:ext cx="8229600" cy="5084891"/>
          </a:xfrm>
        </p:spPr>
        <p:txBody>
          <a:bodyPr>
            <a:normAutofit/>
          </a:bodyPr>
          <a:lstStyle/>
          <a:p>
            <a:r>
              <a:rPr lang="en-US" b="1" dirty="0" smtClean="0"/>
              <a:t>Criteria for cases:</a:t>
            </a:r>
          </a:p>
          <a:p>
            <a:pPr lvl="1"/>
            <a:r>
              <a:rPr lang="en-US" dirty="0" smtClean="0"/>
              <a:t>June</a:t>
            </a:r>
            <a:r>
              <a:rPr lang="en-US" dirty="0"/>
              <a:t>-August (peak load</a:t>
            </a:r>
            <a:r>
              <a:rPr lang="en-US" dirty="0" smtClean="0"/>
              <a:t>)</a:t>
            </a:r>
          </a:p>
          <a:p>
            <a:pPr lvl="1"/>
            <a:r>
              <a:rPr lang="en-US" dirty="0" smtClean="0"/>
              <a:t>Pure sea breeze</a:t>
            </a:r>
            <a:endParaRPr lang="en-US" dirty="0"/>
          </a:p>
          <a:p>
            <a:pPr lvl="2"/>
            <a:r>
              <a:rPr lang="en-US" b="1" dirty="0" smtClean="0"/>
              <a:t>largest</a:t>
            </a:r>
            <a:r>
              <a:rPr lang="en-US" dirty="0" smtClean="0"/>
              <a:t> </a:t>
            </a:r>
            <a:r>
              <a:rPr lang="en-US" dirty="0"/>
              <a:t>gradient wind component </a:t>
            </a:r>
            <a:r>
              <a:rPr lang="en-US" b="1" dirty="0"/>
              <a:t>perpendicular</a:t>
            </a:r>
            <a:r>
              <a:rPr lang="en-US" dirty="0"/>
              <a:t> to the coast and in the offshore direction (257-345 </a:t>
            </a:r>
            <a:r>
              <a:rPr lang="en-US" dirty="0" smtClean="0"/>
              <a:t>degrees</a:t>
            </a:r>
            <a:r>
              <a:rPr lang="en-US" dirty="0"/>
              <a:t>)</a:t>
            </a:r>
            <a:endParaRPr lang="en-US" dirty="0" smtClean="0"/>
          </a:p>
          <a:p>
            <a:pPr lvl="2"/>
            <a:r>
              <a:rPr lang="en-US" dirty="0" smtClean="0"/>
              <a:t>12Z </a:t>
            </a:r>
            <a:r>
              <a:rPr lang="en-US" dirty="0"/>
              <a:t>for synoptic 925mb (gradient) winds</a:t>
            </a:r>
          </a:p>
        </p:txBody>
      </p:sp>
      <p:sp>
        <p:nvSpPr>
          <p:cNvPr id="4" name="Title 1"/>
          <p:cNvSpPr>
            <a:spLocks noGrp="1"/>
          </p:cNvSpPr>
          <p:nvPr>
            <p:ph type="title"/>
          </p:nvPr>
        </p:nvSpPr>
        <p:spPr>
          <a:xfrm>
            <a:off x="228600" y="17824"/>
            <a:ext cx="8229600" cy="762000"/>
          </a:xfrm>
        </p:spPr>
        <p:txBody>
          <a:bodyPr>
            <a:normAutofit/>
          </a:bodyPr>
          <a:lstStyle/>
          <a:p>
            <a:pPr algn="l"/>
            <a:r>
              <a:rPr lang="en-US" sz="4000" b="1" dirty="0" smtClean="0">
                <a:solidFill>
                  <a:srgbClr val="000000"/>
                </a:solidFill>
                <a:latin typeface="Calibri"/>
                <a:cs typeface="Calibri"/>
              </a:rPr>
              <a:t>Materials and Methods</a:t>
            </a:r>
            <a:endParaRPr lang="en-US" sz="4000" b="1" dirty="0">
              <a:solidFill>
                <a:srgbClr val="000000"/>
              </a:solidFill>
              <a:latin typeface="Calibri"/>
              <a:cs typeface="Calibri"/>
            </a:endParaRPr>
          </a:p>
        </p:txBody>
      </p:sp>
      <p:pic>
        <p:nvPicPr>
          <p:cNvPr id="6" name="Picture 5" descr="seabreeze_typ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249" y="3967929"/>
            <a:ext cx="2893123" cy="2759300"/>
          </a:xfrm>
          <a:prstGeom prst="rect">
            <a:avLst/>
          </a:prstGeom>
        </p:spPr>
      </p:pic>
      <p:sp>
        <p:nvSpPr>
          <p:cNvPr id="7" name="TextBox 6"/>
          <p:cNvSpPr txBox="1"/>
          <p:nvPr/>
        </p:nvSpPr>
        <p:spPr>
          <a:xfrm>
            <a:off x="4152745" y="5958479"/>
            <a:ext cx="751286" cy="338554"/>
          </a:xfrm>
          <a:prstGeom prst="rect">
            <a:avLst/>
          </a:prstGeom>
          <a:noFill/>
        </p:spPr>
        <p:txBody>
          <a:bodyPr wrap="square" rtlCol="0">
            <a:spAutoFit/>
          </a:bodyPr>
          <a:lstStyle/>
          <a:p>
            <a:pPr marL="0" lvl="1" algn="ctr"/>
            <a:r>
              <a:rPr lang="en-US" sz="1600" dirty="0" smtClean="0">
                <a:solidFill>
                  <a:srgbClr val="FF0000"/>
                </a:solidFill>
              </a:rPr>
              <a:t>Pure</a:t>
            </a:r>
            <a:endParaRPr lang="en-US" sz="1600" b="1" dirty="0" smtClean="0">
              <a:solidFill>
                <a:srgbClr val="FF0000"/>
              </a:solidFill>
            </a:endParaRPr>
          </a:p>
        </p:txBody>
      </p:sp>
      <p:sp>
        <p:nvSpPr>
          <p:cNvPr id="8" name="TextBox 7"/>
          <p:cNvSpPr txBox="1"/>
          <p:nvPr/>
        </p:nvSpPr>
        <p:spPr>
          <a:xfrm>
            <a:off x="4106346" y="5113140"/>
            <a:ext cx="1255142" cy="338554"/>
          </a:xfrm>
          <a:prstGeom prst="rect">
            <a:avLst/>
          </a:prstGeom>
          <a:noFill/>
        </p:spPr>
        <p:txBody>
          <a:bodyPr wrap="square" rtlCol="0">
            <a:spAutoFit/>
          </a:bodyPr>
          <a:lstStyle/>
          <a:p>
            <a:pPr marL="0" lvl="1" algn="ctr"/>
            <a:r>
              <a:rPr lang="en-US" sz="1600" dirty="0" smtClean="0">
                <a:solidFill>
                  <a:srgbClr val="FF0000"/>
                </a:solidFill>
              </a:rPr>
              <a:t>Corkscrew</a:t>
            </a:r>
            <a:endParaRPr lang="en-US" sz="1600" b="1" dirty="0" smtClean="0">
              <a:solidFill>
                <a:srgbClr val="FF0000"/>
              </a:solidFill>
            </a:endParaRPr>
          </a:p>
        </p:txBody>
      </p:sp>
      <p:sp>
        <p:nvSpPr>
          <p:cNvPr id="9" name="TextBox 8"/>
          <p:cNvSpPr txBox="1"/>
          <p:nvPr/>
        </p:nvSpPr>
        <p:spPr>
          <a:xfrm>
            <a:off x="4072706" y="4209022"/>
            <a:ext cx="1255142" cy="338554"/>
          </a:xfrm>
          <a:prstGeom prst="rect">
            <a:avLst/>
          </a:prstGeom>
          <a:noFill/>
        </p:spPr>
        <p:txBody>
          <a:bodyPr wrap="square" rtlCol="0">
            <a:spAutoFit/>
          </a:bodyPr>
          <a:lstStyle/>
          <a:p>
            <a:pPr marL="0" lvl="1" algn="ctr"/>
            <a:r>
              <a:rPr lang="en-US" sz="1600" dirty="0" smtClean="0">
                <a:solidFill>
                  <a:srgbClr val="FF0000"/>
                </a:solidFill>
              </a:rPr>
              <a:t>Backdoor</a:t>
            </a:r>
          </a:p>
        </p:txBody>
      </p:sp>
      <p:pic>
        <p:nvPicPr>
          <p:cNvPr id="10" name="Picture 9" descr="seabreeze_types.png"/>
          <p:cNvPicPr>
            <a:picLocks noChangeAspect="1"/>
          </p:cNvPicPr>
          <p:nvPr/>
        </p:nvPicPr>
        <p:blipFill rotWithShape="1">
          <a:blip r:embed="rId2">
            <a:extLst>
              <a:ext uri="{28A0092B-C50C-407E-A947-70E740481C1C}">
                <a14:useLocalDpi xmlns:a14="http://schemas.microsoft.com/office/drawing/2010/main" val="0"/>
              </a:ext>
            </a:extLst>
          </a:blip>
          <a:srcRect l="9860" r="44401"/>
          <a:stretch/>
        </p:blipFill>
        <p:spPr>
          <a:xfrm flipH="1" flipV="1">
            <a:off x="2942827" y="3967929"/>
            <a:ext cx="1323262" cy="2759300"/>
          </a:xfrm>
          <a:prstGeom prst="rect">
            <a:avLst/>
          </a:prstGeom>
        </p:spPr>
      </p:pic>
    </p:spTree>
    <p:extLst>
      <p:ext uri="{BB962C8B-B14F-4D97-AF65-F5344CB8AC3E}">
        <p14:creationId xmlns:p14="http://schemas.microsoft.com/office/powerpoint/2010/main" val="2931090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usst_20130427.png"/>
          <p:cNvPicPr>
            <a:picLocks noChangeAspect="1"/>
          </p:cNvPicPr>
          <p:nvPr/>
        </p:nvPicPr>
        <p:blipFill rotWithShape="1">
          <a:blip r:embed="rId3">
            <a:extLst>
              <a:ext uri="{28A0092B-C50C-407E-A947-70E740481C1C}">
                <a14:useLocalDpi xmlns:a14="http://schemas.microsoft.com/office/drawing/2010/main" val="0"/>
              </a:ext>
            </a:extLst>
          </a:blip>
          <a:srcRect l="4507" t="9892" r="6815" b="9590"/>
          <a:stretch/>
        </p:blipFill>
        <p:spPr>
          <a:xfrm>
            <a:off x="4361015" y="1983678"/>
            <a:ext cx="4782983" cy="4342839"/>
          </a:xfrm>
          <a:prstGeom prst="rect">
            <a:avLst/>
          </a:prstGeom>
        </p:spPr>
      </p:pic>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2" name="Picture 1" descr="narr-a_221_20130427_1200_000_925mb.png"/>
          <p:cNvPicPr>
            <a:picLocks noChangeAspect="1"/>
          </p:cNvPicPr>
          <p:nvPr/>
        </p:nvPicPr>
        <p:blipFill rotWithShape="1">
          <a:blip r:embed="rId4">
            <a:extLst>
              <a:ext uri="{28A0092B-C50C-407E-A947-70E740481C1C}">
                <a14:useLocalDpi xmlns:a14="http://schemas.microsoft.com/office/drawing/2010/main" val="0"/>
              </a:ext>
            </a:extLst>
          </a:blip>
          <a:srcRect l="13619" t="2977" r="19414" b="2249"/>
          <a:stretch/>
        </p:blipFill>
        <p:spPr>
          <a:xfrm>
            <a:off x="0" y="1889022"/>
            <a:ext cx="4361015" cy="4628866"/>
          </a:xfrm>
          <a:prstGeom prst="rect">
            <a:avLst/>
          </a:prstGeom>
        </p:spPr>
      </p:pic>
    </p:spTree>
    <p:extLst>
      <p:ext uri="{BB962C8B-B14F-4D97-AF65-F5344CB8AC3E}">
        <p14:creationId xmlns:p14="http://schemas.microsoft.com/office/powerpoint/2010/main" val="7157668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usst_20130427.png"/>
          <p:cNvPicPr>
            <a:picLocks noChangeAspect="1"/>
          </p:cNvPicPr>
          <p:nvPr/>
        </p:nvPicPr>
        <p:blipFill rotWithShape="1">
          <a:blip r:embed="rId3">
            <a:extLst>
              <a:ext uri="{28A0092B-C50C-407E-A947-70E740481C1C}">
                <a14:useLocalDpi xmlns:a14="http://schemas.microsoft.com/office/drawing/2010/main" val="0"/>
              </a:ext>
            </a:extLst>
          </a:blip>
          <a:srcRect l="4507" t="9892" r="6815" b="9590"/>
          <a:stretch/>
        </p:blipFill>
        <p:spPr>
          <a:xfrm>
            <a:off x="4361015" y="1983678"/>
            <a:ext cx="4782983" cy="4342839"/>
          </a:xfrm>
          <a:prstGeom prst="rect">
            <a:avLst/>
          </a:prstGeom>
        </p:spPr>
      </p:pic>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3" name="Picture 2" descr="wrf-20130427_1200_000_925mb.png"/>
          <p:cNvPicPr>
            <a:picLocks noChangeAspect="1"/>
          </p:cNvPicPr>
          <p:nvPr/>
        </p:nvPicPr>
        <p:blipFill rotWithShape="1">
          <a:blip r:embed="rId4">
            <a:extLst>
              <a:ext uri="{28A0092B-C50C-407E-A947-70E740481C1C}">
                <a14:useLocalDpi xmlns:a14="http://schemas.microsoft.com/office/drawing/2010/main" val="0"/>
              </a:ext>
            </a:extLst>
          </a:blip>
          <a:srcRect l="13619" t="2831" r="18759" b="1957"/>
          <a:stretch/>
        </p:blipFill>
        <p:spPr>
          <a:xfrm>
            <a:off x="1" y="1889022"/>
            <a:ext cx="4373194" cy="4618004"/>
          </a:xfrm>
          <a:prstGeom prst="rect">
            <a:avLst/>
          </a:prstGeom>
        </p:spPr>
      </p:pic>
    </p:spTree>
    <p:extLst>
      <p:ext uri="{BB962C8B-B14F-4D97-AF65-F5344CB8AC3E}">
        <p14:creationId xmlns:p14="http://schemas.microsoft.com/office/powerpoint/2010/main" val="25679788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usst_20130427.png"/>
          <p:cNvPicPr>
            <a:picLocks noChangeAspect="1"/>
          </p:cNvPicPr>
          <p:nvPr/>
        </p:nvPicPr>
        <p:blipFill rotWithShape="1">
          <a:blip r:embed="rId3">
            <a:extLst>
              <a:ext uri="{28A0092B-C50C-407E-A947-70E740481C1C}">
                <a14:useLocalDpi xmlns:a14="http://schemas.microsoft.com/office/drawing/2010/main" val="0"/>
              </a:ext>
            </a:extLst>
          </a:blip>
          <a:srcRect l="4507" t="9892" r="6815" b="9590"/>
          <a:stretch/>
        </p:blipFill>
        <p:spPr>
          <a:xfrm>
            <a:off x="4361015" y="1983678"/>
            <a:ext cx="4782983" cy="4342839"/>
          </a:xfrm>
          <a:prstGeom prst="rect">
            <a:avLst/>
          </a:prstGeom>
        </p:spPr>
      </p:pic>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2" name="Picture 1" descr="nam-20130427_1200_000_925mb.png"/>
          <p:cNvPicPr>
            <a:picLocks noChangeAspect="1"/>
          </p:cNvPicPr>
          <p:nvPr/>
        </p:nvPicPr>
        <p:blipFill rotWithShape="1">
          <a:blip r:embed="rId4">
            <a:extLst>
              <a:ext uri="{28A0092B-C50C-407E-A947-70E740481C1C}">
                <a14:useLocalDpi xmlns:a14="http://schemas.microsoft.com/office/drawing/2010/main" val="0"/>
              </a:ext>
            </a:extLst>
          </a:blip>
          <a:srcRect l="13619" t="2977" r="18978" b="1521"/>
          <a:stretch/>
        </p:blipFill>
        <p:spPr>
          <a:xfrm>
            <a:off x="-1" y="1888765"/>
            <a:ext cx="4361015" cy="4634191"/>
          </a:xfrm>
          <a:prstGeom prst="rect">
            <a:avLst/>
          </a:prstGeom>
        </p:spPr>
      </p:pic>
    </p:spTree>
    <p:extLst>
      <p:ext uri="{BB962C8B-B14F-4D97-AF65-F5344CB8AC3E}">
        <p14:creationId xmlns:p14="http://schemas.microsoft.com/office/powerpoint/2010/main" val="1518089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4"/>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7" name="Picture 6" descr="KDIX_20130427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49"/>
            <a:ext cx="9144000" cy="6149051"/>
          </a:xfrm>
          <a:prstGeom prst="rect">
            <a:avLst/>
          </a:prstGeom>
        </p:spPr>
      </p:pic>
      <p:sp>
        <p:nvSpPr>
          <p:cNvPr id="10" name="Rectangle 9"/>
          <p:cNvSpPr/>
          <p:nvPr/>
        </p:nvSpPr>
        <p:spPr>
          <a:xfrm>
            <a:off x="6919977" y="285407"/>
            <a:ext cx="1522660" cy="369332"/>
          </a:xfrm>
          <a:prstGeom prst="rect">
            <a:avLst/>
          </a:prstGeom>
        </p:spPr>
        <p:txBody>
          <a:bodyPr wrap="none">
            <a:spAutoFit/>
          </a:bodyPr>
          <a:lstStyle/>
          <a:p>
            <a:r>
              <a:rPr lang="en-US" dirty="0" smtClean="0"/>
              <a:t>NEXRAD radar</a:t>
            </a:r>
            <a:endParaRPr lang="en-US" dirty="0"/>
          </a:p>
        </p:txBody>
      </p:sp>
    </p:spTree>
    <p:extLst>
      <p:ext uri="{BB962C8B-B14F-4D97-AF65-F5344CB8AC3E}">
        <p14:creationId xmlns:p14="http://schemas.microsoft.com/office/powerpoint/2010/main" val="346068223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4"/>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10" name="Rectangle 9"/>
          <p:cNvSpPr/>
          <p:nvPr/>
        </p:nvSpPr>
        <p:spPr>
          <a:xfrm>
            <a:off x="6919977" y="285407"/>
            <a:ext cx="1522660" cy="369332"/>
          </a:xfrm>
          <a:prstGeom prst="rect">
            <a:avLst/>
          </a:prstGeom>
        </p:spPr>
        <p:txBody>
          <a:bodyPr wrap="none">
            <a:spAutoFit/>
          </a:bodyPr>
          <a:lstStyle/>
          <a:p>
            <a:r>
              <a:rPr lang="en-US" dirty="0" smtClean="0"/>
              <a:t>NEXRAD radar</a:t>
            </a:r>
            <a:endParaRPr lang="en-US" dirty="0"/>
          </a:p>
        </p:txBody>
      </p:sp>
      <p:pic>
        <p:nvPicPr>
          <p:cNvPr id="2" name="Picture 1" descr="KDIX_201304271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49"/>
            <a:ext cx="9144000" cy="6149051"/>
          </a:xfrm>
          <a:prstGeom prst="rect">
            <a:avLst/>
          </a:prstGeom>
        </p:spPr>
      </p:pic>
    </p:spTree>
    <p:extLst>
      <p:ext uri="{BB962C8B-B14F-4D97-AF65-F5344CB8AC3E}">
        <p14:creationId xmlns:p14="http://schemas.microsoft.com/office/powerpoint/2010/main" val="1641497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4"/>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10" name="Rectangle 9"/>
          <p:cNvSpPr/>
          <p:nvPr/>
        </p:nvSpPr>
        <p:spPr>
          <a:xfrm>
            <a:off x="6919977" y="285407"/>
            <a:ext cx="1522660" cy="369332"/>
          </a:xfrm>
          <a:prstGeom prst="rect">
            <a:avLst/>
          </a:prstGeom>
        </p:spPr>
        <p:txBody>
          <a:bodyPr wrap="none">
            <a:spAutoFit/>
          </a:bodyPr>
          <a:lstStyle/>
          <a:p>
            <a:r>
              <a:rPr lang="en-US" dirty="0" smtClean="0"/>
              <a:t>NEXRAD radar</a:t>
            </a:r>
            <a:endParaRPr lang="en-US" dirty="0"/>
          </a:p>
        </p:txBody>
      </p:sp>
      <p:pic>
        <p:nvPicPr>
          <p:cNvPr id="3" name="Picture 2" descr="KDIX_201304271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49"/>
            <a:ext cx="9144000" cy="6149051"/>
          </a:xfrm>
          <a:prstGeom prst="rect">
            <a:avLst/>
          </a:prstGeom>
        </p:spPr>
      </p:pic>
    </p:spTree>
    <p:extLst>
      <p:ext uri="{BB962C8B-B14F-4D97-AF65-F5344CB8AC3E}">
        <p14:creationId xmlns:p14="http://schemas.microsoft.com/office/powerpoint/2010/main" val="4166136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a:solidFill>
                  <a:srgbClr val="000000"/>
                </a:solidFill>
                <a:latin typeface="Calibri"/>
                <a:cs typeface="Calibri"/>
              </a:rPr>
              <a:t>2</a:t>
            </a:r>
            <a:r>
              <a:rPr lang="en-US" sz="3000" dirty="0" smtClean="0">
                <a:solidFill>
                  <a:srgbClr val="000000"/>
                </a:solidFill>
                <a:latin typeface="Calibri"/>
                <a:cs typeface="Calibri"/>
              </a:rPr>
              <a:t>. August 13, 2012: pure, </a:t>
            </a:r>
            <a:r>
              <a:rPr lang="en-US" sz="3000" dirty="0" smtClean="0">
                <a:solidFill>
                  <a:srgbClr val="0000FF"/>
                </a:solidFill>
                <a:latin typeface="Calibri"/>
                <a:cs typeface="Calibri"/>
              </a:rPr>
              <a:t>upwelling</a:t>
            </a:r>
            <a:r>
              <a:rPr lang="en-US" sz="3000" b="1" dirty="0" smtClean="0">
                <a:solidFill>
                  <a:srgbClr val="0000FF"/>
                </a:solidFill>
                <a:latin typeface="Calibri"/>
                <a:cs typeface="Calibri"/>
              </a:rPr>
              <a:t> </a:t>
            </a:r>
            <a:endParaRPr lang="en-US" sz="3000" b="1" dirty="0">
              <a:solidFill>
                <a:srgbClr val="0000FF"/>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3" name="Picture 2" descr="russt_20120813.png"/>
          <p:cNvPicPr>
            <a:picLocks noChangeAspect="1"/>
          </p:cNvPicPr>
          <p:nvPr/>
        </p:nvPicPr>
        <p:blipFill rotWithShape="1">
          <a:blip r:embed="rId3">
            <a:extLst>
              <a:ext uri="{28A0092B-C50C-407E-A947-70E740481C1C}">
                <a14:useLocalDpi xmlns:a14="http://schemas.microsoft.com/office/drawing/2010/main" val="0"/>
              </a:ext>
            </a:extLst>
          </a:blip>
          <a:srcRect l="8647" t="8742" r="7965" b="10625"/>
          <a:stretch/>
        </p:blipFill>
        <p:spPr>
          <a:xfrm>
            <a:off x="4317216" y="1888766"/>
            <a:ext cx="4747905" cy="4591063"/>
          </a:xfrm>
          <a:prstGeom prst="rect">
            <a:avLst/>
          </a:prstGeom>
        </p:spPr>
      </p:pic>
      <p:pic>
        <p:nvPicPr>
          <p:cNvPr id="7" name="Picture 6" descr="narr-a_221_20120813_1200_000_925mb.png"/>
          <p:cNvPicPr>
            <a:picLocks noChangeAspect="1"/>
          </p:cNvPicPr>
          <p:nvPr/>
        </p:nvPicPr>
        <p:blipFill rotWithShape="1">
          <a:blip r:embed="rId4">
            <a:extLst>
              <a:ext uri="{28A0092B-C50C-407E-A947-70E740481C1C}">
                <a14:useLocalDpi xmlns:a14="http://schemas.microsoft.com/office/drawing/2010/main" val="0"/>
              </a:ext>
            </a:extLst>
          </a:blip>
          <a:srcRect l="13619" t="3123" r="18759" b="1813"/>
          <a:stretch/>
        </p:blipFill>
        <p:spPr>
          <a:xfrm>
            <a:off x="-1" y="1958985"/>
            <a:ext cx="4217543" cy="4446829"/>
          </a:xfrm>
          <a:prstGeom prst="rect">
            <a:avLst/>
          </a:prstGeom>
        </p:spPr>
      </p:pic>
    </p:spTree>
    <p:extLst>
      <p:ext uri="{BB962C8B-B14F-4D97-AF65-F5344CB8AC3E}">
        <p14:creationId xmlns:p14="http://schemas.microsoft.com/office/powerpoint/2010/main" val="188612779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a:solidFill>
                  <a:srgbClr val="000000"/>
                </a:solidFill>
                <a:latin typeface="Calibri"/>
                <a:cs typeface="Calibri"/>
              </a:rPr>
              <a:t>2</a:t>
            </a:r>
            <a:r>
              <a:rPr lang="en-US" sz="3000" dirty="0" smtClean="0">
                <a:solidFill>
                  <a:srgbClr val="000000"/>
                </a:solidFill>
                <a:latin typeface="Calibri"/>
                <a:cs typeface="Calibri"/>
              </a:rPr>
              <a:t>. August 13, 2012: pure, </a:t>
            </a:r>
            <a:r>
              <a:rPr lang="en-US" sz="3000" dirty="0" smtClean="0">
                <a:solidFill>
                  <a:srgbClr val="0000FF"/>
                </a:solidFill>
                <a:latin typeface="Calibri"/>
                <a:cs typeface="Calibri"/>
              </a:rPr>
              <a:t>upwelling</a:t>
            </a:r>
            <a:r>
              <a:rPr lang="en-US" sz="3000" b="1" dirty="0" smtClean="0">
                <a:solidFill>
                  <a:srgbClr val="0000FF"/>
                </a:solidFill>
                <a:latin typeface="Calibri"/>
                <a:cs typeface="Calibri"/>
              </a:rPr>
              <a:t> </a:t>
            </a:r>
            <a:endParaRPr lang="en-US" sz="3000" b="1" dirty="0">
              <a:solidFill>
                <a:srgbClr val="0000FF"/>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3" name="Picture 2" descr="russt_20120813.png"/>
          <p:cNvPicPr>
            <a:picLocks noChangeAspect="1"/>
          </p:cNvPicPr>
          <p:nvPr/>
        </p:nvPicPr>
        <p:blipFill rotWithShape="1">
          <a:blip r:embed="rId3">
            <a:extLst>
              <a:ext uri="{28A0092B-C50C-407E-A947-70E740481C1C}">
                <a14:useLocalDpi xmlns:a14="http://schemas.microsoft.com/office/drawing/2010/main" val="0"/>
              </a:ext>
            </a:extLst>
          </a:blip>
          <a:srcRect l="8647" t="8742" r="7965" b="10625"/>
          <a:stretch/>
        </p:blipFill>
        <p:spPr>
          <a:xfrm>
            <a:off x="4317216" y="1888766"/>
            <a:ext cx="4747905" cy="4591063"/>
          </a:xfrm>
          <a:prstGeom prst="rect">
            <a:avLst/>
          </a:prstGeom>
        </p:spPr>
      </p:pic>
      <p:pic>
        <p:nvPicPr>
          <p:cNvPr id="2" name="Picture 1" descr="wrf-20120813_1200_000_925mb.png"/>
          <p:cNvPicPr>
            <a:picLocks noChangeAspect="1"/>
          </p:cNvPicPr>
          <p:nvPr/>
        </p:nvPicPr>
        <p:blipFill rotWithShape="1">
          <a:blip r:embed="rId4">
            <a:extLst>
              <a:ext uri="{28A0092B-C50C-407E-A947-70E740481C1C}">
                <a14:useLocalDpi xmlns:a14="http://schemas.microsoft.com/office/drawing/2010/main" val="0"/>
              </a:ext>
            </a:extLst>
          </a:blip>
          <a:srcRect l="13619" t="2249" r="19633" b="1959"/>
          <a:stretch/>
        </p:blipFill>
        <p:spPr>
          <a:xfrm>
            <a:off x="0" y="1889022"/>
            <a:ext cx="4217543" cy="4539521"/>
          </a:xfrm>
          <a:prstGeom prst="rect">
            <a:avLst/>
          </a:prstGeom>
        </p:spPr>
      </p:pic>
    </p:spTree>
    <p:extLst>
      <p:ext uri="{BB962C8B-B14F-4D97-AF65-F5344CB8AC3E}">
        <p14:creationId xmlns:p14="http://schemas.microsoft.com/office/powerpoint/2010/main" val="4073303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#1: Major</a:t>
            </a:r>
          </a:p>
          <a:p>
            <a:pPr lvl="1"/>
            <a:r>
              <a:rPr lang="en-US" sz="2400" dirty="0" smtClean="0"/>
              <a:t>Additional simulation to test sensitivity to aerosols (</a:t>
            </a:r>
            <a:r>
              <a:rPr lang="en-US" sz="2400" dirty="0" err="1" smtClean="0"/>
              <a:t>mp_physics</a:t>
            </a:r>
            <a:r>
              <a:rPr lang="en-US" sz="2400" dirty="0" smtClean="0"/>
              <a:t>=30), Hebrew Univ. Jerusalem, spectral bin microphysics</a:t>
            </a:r>
          </a:p>
          <a:p>
            <a:pPr lvl="2"/>
            <a:r>
              <a:rPr lang="en-US" sz="2000" dirty="0" smtClean="0"/>
              <a:t>Aerosol-induced convection near TC center</a:t>
            </a:r>
            <a:r>
              <a:rPr lang="en-US" sz="2000" dirty="0" smtClean="0">
                <a:sym typeface="Wingdings"/>
              </a:rPr>
              <a:t></a:t>
            </a:r>
            <a:r>
              <a:rPr lang="en-US" sz="2000" dirty="0" smtClean="0"/>
              <a:t> intensification</a:t>
            </a:r>
          </a:p>
          <a:p>
            <a:pPr lvl="2"/>
            <a:r>
              <a:rPr lang="en-US" sz="2000" dirty="0" smtClean="0"/>
              <a:t>Continental aerosol-induced convection at TC periphery</a:t>
            </a:r>
            <a:r>
              <a:rPr lang="en-US" sz="2000" dirty="0" smtClean="0">
                <a:sym typeface="Wingdings"/>
              </a:rPr>
              <a:t> weakening</a:t>
            </a:r>
          </a:p>
          <a:p>
            <a:pPr marL="914400" lvl="2" indent="0">
              <a:buNone/>
            </a:pPr>
            <a:r>
              <a:rPr lang="en-US" dirty="0" smtClean="0">
                <a:sym typeface="Wingdings"/>
              </a:rPr>
              <a:t>SST </a:t>
            </a:r>
            <a:r>
              <a:rPr lang="en-US" dirty="0">
                <a:sym typeface="Wingdings"/>
              </a:rPr>
              <a:t>sensitivity still larger</a:t>
            </a:r>
            <a:endParaRPr lang="en-US" dirty="0" smtClean="0">
              <a:sym typeface="Wingdings"/>
            </a:endParaRPr>
          </a:p>
          <a:p>
            <a:pPr marL="914400" lvl="2" indent="0">
              <a:buNone/>
            </a:pPr>
            <a:endParaRPr lang="en-US" dirty="0" smtClean="0"/>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Cooling</a:t>
            </a:r>
            <a:br>
              <a:rPr lang="en-US" sz="2700" dirty="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411717585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a:solidFill>
                  <a:srgbClr val="000000"/>
                </a:solidFill>
                <a:latin typeface="Calibri"/>
                <a:cs typeface="Calibri"/>
              </a:rPr>
              <a:t>2</a:t>
            </a:r>
            <a:r>
              <a:rPr lang="en-US" sz="3000" dirty="0" smtClean="0">
                <a:solidFill>
                  <a:srgbClr val="000000"/>
                </a:solidFill>
                <a:latin typeface="Calibri"/>
                <a:cs typeface="Calibri"/>
              </a:rPr>
              <a:t>. August 13, 2012: pure, </a:t>
            </a:r>
            <a:r>
              <a:rPr lang="en-US" sz="3000" dirty="0" smtClean="0">
                <a:solidFill>
                  <a:srgbClr val="0000FF"/>
                </a:solidFill>
                <a:latin typeface="Calibri"/>
                <a:cs typeface="Calibri"/>
              </a:rPr>
              <a:t>upwelling</a:t>
            </a:r>
            <a:r>
              <a:rPr lang="en-US" sz="3000" b="1" dirty="0" smtClean="0">
                <a:solidFill>
                  <a:srgbClr val="0000FF"/>
                </a:solidFill>
                <a:latin typeface="Calibri"/>
                <a:cs typeface="Calibri"/>
              </a:rPr>
              <a:t> </a:t>
            </a:r>
            <a:endParaRPr lang="en-US" sz="3000" b="1" dirty="0">
              <a:solidFill>
                <a:srgbClr val="0000FF"/>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3" name="Picture 2" descr="russt_20120813.png"/>
          <p:cNvPicPr>
            <a:picLocks noChangeAspect="1"/>
          </p:cNvPicPr>
          <p:nvPr/>
        </p:nvPicPr>
        <p:blipFill rotWithShape="1">
          <a:blip r:embed="rId3">
            <a:extLst>
              <a:ext uri="{28A0092B-C50C-407E-A947-70E740481C1C}">
                <a14:useLocalDpi xmlns:a14="http://schemas.microsoft.com/office/drawing/2010/main" val="0"/>
              </a:ext>
            </a:extLst>
          </a:blip>
          <a:srcRect l="8647" t="8742" r="7965" b="10625"/>
          <a:stretch/>
        </p:blipFill>
        <p:spPr>
          <a:xfrm>
            <a:off x="4317216" y="1888766"/>
            <a:ext cx="4747905" cy="4591063"/>
          </a:xfrm>
          <a:prstGeom prst="rect">
            <a:avLst/>
          </a:prstGeom>
        </p:spPr>
      </p:pic>
      <p:pic>
        <p:nvPicPr>
          <p:cNvPr id="5" name="Picture 4" descr="nam-20120813_1200_000_925mb.png"/>
          <p:cNvPicPr>
            <a:picLocks noChangeAspect="1"/>
          </p:cNvPicPr>
          <p:nvPr/>
        </p:nvPicPr>
        <p:blipFill rotWithShape="1">
          <a:blip r:embed="rId4">
            <a:extLst>
              <a:ext uri="{28A0092B-C50C-407E-A947-70E740481C1C}">
                <a14:useLocalDpi xmlns:a14="http://schemas.microsoft.com/office/drawing/2010/main" val="0"/>
              </a:ext>
            </a:extLst>
          </a:blip>
          <a:srcRect l="13619" t="2952" r="18323" b="2540"/>
          <a:stretch/>
        </p:blipFill>
        <p:spPr>
          <a:xfrm>
            <a:off x="0" y="1889022"/>
            <a:ext cx="4317216" cy="4496227"/>
          </a:xfrm>
          <a:prstGeom prst="rect">
            <a:avLst/>
          </a:prstGeom>
        </p:spPr>
      </p:pic>
    </p:spTree>
    <p:extLst>
      <p:ext uri="{BB962C8B-B14F-4D97-AF65-F5344CB8AC3E}">
        <p14:creationId xmlns:p14="http://schemas.microsoft.com/office/powerpoint/2010/main" val="3507002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4"/>
            <a:ext cx="8229600" cy="636915"/>
          </a:xfrm>
        </p:spPr>
        <p:txBody>
          <a:bodyPr>
            <a:normAutofit/>
          </a:bodyPr>
          <a:lstStyle/>
          <a:p>
            <a:pPr algn="l"/>
            <a:r>
              <a:rPr lang="en-US" sz="3000" dirty="0">
                <a:solidFill>
                  <a:srgbClr val="000000"/>
                </a:solidFill>
                <a:cs typeface="Calibri"/>
              </a:rPr>
              <a:t>2. August 13, 2012: pure, </a:t>
            </a:r>
            <a:r>
              <a:rPr lang="en-US" sz="3000" dirty="0">
                <a:solidFill>
                  <a:srgbClr val="0000FF"/>
                </a:solidFill>
                <a:cs typeface="Calibri"/>
              </a:rPr>
              <a:t>upwelling</a:t>
            </a:r>
            <a:r>
              <a:rPr lang="en-US" sz="3000" b="1" dirty="0">
                <a:solidFill>
                  <a:srgbClr val="0000FF"/>
                </a:solidFill>
                <a:cs typeface="Calibri"/>
              </a:rPr>
              <a:t> </a:t>
            </a:r>
            <a:endParaRPr lang="en-US" sz="3000" b="1" dirty="0">
              <a:solidFill>
                <a:srgbClr val="000000"/>
              </a:solidFill>
              <a:latin typeface="Calibri"/>
              <a:cs typeface="Calibri"/>
            </a:endParaRPr>
          </a:p>
        </p:txBody>
      </p:sp>
      <p:sp>
        <p:nvSpPr>
          <p:cNvPr id="10" name="Rectangle 9"/>
          <p:cNvSpPr/>
          <p:nvPr/>
        </p:nvSpPr>
        <p:spPr>
          <a:xfrm>
            <a:off x="6919977" y="285407"/>
            <a:ext cx="1522660" cy="369332"/>
          </a:xfrm>
          <a:prstGeom prst="rect">
            <a:avLst/>
          </a:prstGeom>
        </p:spPr>
        <p:txBody>
          <a:bodyPr wrap="none">
            <a:spAutoFit/>
          </a:bodyPr>
          <a:lstStyle/>
          <a:p>
            <a:r>
              <a:rPr lang="en-US" dirty="0" smtClean="0"/>
              <a:t>NEXRAD radar</a:t>
            </a:r>
            <a:endParaRPr lang="en-US" dirty="0"/>
          </a:p>
        </p:txBody>
      </p:sp>
      <p:pic>
        <p:nvPicPr>
          <p:cNvPr id="2" name="Picture 1" descr="KDIX_20120813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49"/>
            <a:ext cx="9144000" cy="6149051"/>
          </a:xfrm>
          <a:prstGeom prst="rect">
            <a:avLst/>
          </a:prstGeom>
        </p:spPr>
      </p:pic>
    </p:spTree>
    <p:extLst>
      <p:ext uri="{BB962C8B-B14F-4D97-AF65-F5344CB8AC3E}">
        <p14:creationId xmlns:p14="http://schemas.microsoft.com/office/powerpoint/2010/main" val="4002575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4"/>
            <a:ext cx="8229600" cy="636915"/>
          </a:xfrm>
        </p:spPr>
        <p:txBody>
          <a:bodyPr>
            <a:normAutofit/>
          </a:bodyPr>
          <a:lstStyle/>
          <a:p>
            <a:pPr algn="l"/>
            <a:r>
              <a:rPr lang="en-US" sz="3000" dirty="0">
                <a:solidFill>
                  <a:srgbClr val="000000"/>
                </a:solidFill>
                <a:cs typeface="Calibri"/>
              </a:rPr>
              <a:t>2. August 13, 2012: pure, </a:t>
            </a:r>
            <a:r>
              <a:rPr lang="en-US" sz="3000" dirty="0">
                <a:solidFill>
                  <a:srgbClr val="0000FF"/>
                </a:solidFill>
                <a:cs typeface="Calibri"/>
              </a:rPr>
              <a:t>upwelling</a:t>
            </a:r>
            <a:r>
              <a:rPr lang="en-US" sz="3000" b="1" dirty="0">
                <a:solidFill>
                  <a:srgbClr val="0000FF"/>
                </a:solidFill>
                <a:cs typeface="Calibri"/>
              </a:rPr>
              <a:t> </a:t>
            </a:r>
            <a:endParaRPr lang="en-US" sz="3000" b="1" dirty="0">
              <a:solidFill>
                <a:srgbClr val="000000"/>
              </a:solidFill>
              <a:latin typeface="Calibri"/>
              <a:cs typeface="Calibri"/>
            </a:endParaRPr>
          </a:p>
        </p:txBody>
      </p:sp>
      <p:sp>
        <p:nvSpPr>
          <p:cNvPr id="10" name="Rectangle 9"/>
          <p:cNvSpPr/>
          <p:nvPr/>
        </p:nvSpPr>
        <p:spPr>
          <a:xfrm>
            <a:off x="6919977" y="285407"/>
            <a:ext cx="1522660" cy="369332"/>
          </a:xfrm>
          <a:prstGeom prst="rect">
            <a:avLst/>
          </a:prstGeom>
        </p:spPr>
        <p:txBody>
          <a:bodyPr wrap="none">
            <a:spAutoFit/>
          </a:bodyPr>
          <a:lstStyle/>
          <a:p>
            <a:r>
              <a:rPr lang="en-US" dirty="0" smtClean="0"/>
              <a:t>NEXRAD radar</a:t>
            </a:r>
            <a:endParaRPr lang="en-US" dirty="0"/>
          </a:p>
        </p:txBody>
      </p:sp>
      <p:pic>
        <p:nvPicPr>
          <p:cNvPr id="3" name="Picture 2" descr="KDIX_201208131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49"/>
            <a:ext cx="9144000" cy="6149051"/>
          </a:xfrm>
          <a:prstGeom prst="rect">
            <a:avLst/>
          </a:prstGeom>
        </p:spPr>
      </p:pic>
    </p:spTree>
    <p:extLst>
      <p:ext uri="{BB962C8B-B14F-4D97-AF65-F5344CB8AC3E}">
        <p14:creationId xmlns:p14="http://schemas.microsoft.com/office/powerpoint/2010/main" val="3524960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7824"/>
            <a:ext cx="8229600" cy="636915"/>
          </a:xfrm>
        </p:spPr>
        <p:txBody>
          <a:bodyPr>
            <a:normAutofit/>
          </a:bodyPr>
          <a:lstStyle/>
          <a:p>
            <a:pPr algn="l"/>
            <a:r>
              <a:rPr lang="en-US" sz="3000" dirty="0">
                <a:solidFill>
                  <a:srgbClr val="000000"/>
                </a:solidFill>
                <a:cs typeface="Calibri"/>
              </a:rPr>
              <a:t>2. August 13, 2012: pure, </a:t>
            </a:r>
            <a:r>
              <a:rPr lang="en-US" sz="3000" dirty="0">
                <a:solidFill>
                  <a:srgbClr val="0000FF"/>
                </a:solidFill>
                <a:cs typeface="Calibri"/>
              </a:rPr>
              <a:t>upwelling</a:t>
            </a:r>
            <a:r>
              <a:rPr lang="en-US" sz="3000" b="1" dirty="0">
                <a:solidFill>
                  <a:srgbClr val="0000FF"/>
                </a:solidFill>
                <a:cs typeface="Calibri"/>
              </a:rPr>
              <a:t> </a:t>
            </a:r>
            <a:endParaRPr lang="en-US" sz="3000" b="1" dirty="0">
              <a:solidFill>
                <a:srgbClr val="000000"/>
              </a:solidFill>
              <a:latin typeface="Calibri"/>
              <a:cs typeface="Calibri"/>
            </a:endParaRPr>
          </a:p>
        </p:txBody>
      </p:sp>
      <p:sp>
        <p:nvSpPr>
          <p:cNvPr id="10" name="Rectangle 9"/>
          <p:cNvSpPr/>
          <p:nvPr/>
        </p:nvSpPr>
        <p:spPr>
          <a:xfrm>
            <a:off x="6919977" y="285407"/>
            <a:ext cx="1522660" cy="369332"/>
          </a:xfrm>
          <a:prstGeom prst="rect">
            <a:avLst/>
          </a:prstGeom>
        </p:spPr>
        <p:txBody>
          <a:bodyPr wrap="none">
            <a:spAutoFit/>
          </a:bodyPr>
          <a:lstStyle/>
          <a:p>
            <a:r>
              <a:rPr lang="en-US" dirty="0" smtClean="0"/>
              <a:t>NEXRAD radar</a:t>
            </a:r>
            <a:endParaRPr lang="en-US" dirty="0"/>
          </a:p>
        </p:txBody>
      </p:sp>
      <p:pic>
        <p:nvPicPr>
          <p:cNvPr id="2" name="Picture 1" descr="KDIX_201208131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49"/>
            <a:ext cx="9144000" cy="6149051"/>
          </a:xfrm>
          <a:prstGeom prst="rect">
            <a:avLst/>
          </a:prstGeom>
        </p:spPr>
      </p:pic>
    </p:spTree>
    <p:extLst>
      <p:ext uri="{BB962C8B-B14F-4D97-AF65-F5344CB8AC3E}">
        <p14:creationId xmlns:p14="http://schemas.microsoft.com/office/powerpoint/2010/main" val="3874783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usst_20120811.png"/>
          <p:cNvPicPr>
            <a:picLocks noChangeAspect="1"/>
          </p:cNvPicPr>
          <p:nvPr/>
        </p:nvPicPr>
        <p:blipFill rotWithShape="1">
          <a:blip r:embed="rId3">
            <a:extLst>
              <a:ext uri="{28A0092B-C50C-407E-A947-70E740481C1C}">
                <a14:useLocalDpi xmlns:a14="http://schemas.microsoft.com/office/drawing/2010/main" val="0"/>
              </a:ext>
            </a:extLst>
          </a:blip>
          <a:srcRect l="8648" t="8627" r="7849" b="10856"/>
          <a:stretch/>
        </p:blipFill>
        <p:spPr>
          <a:xfrm>
            <a:off x="4328416" y="1889022"/>
            <a:ext cx="4736705" cy="4567399"/>
          </a:xfrm>
          <a:prstGeom prst="rect">
            <a:avLst/>
          </a:prstGeom>
        </p:spPr>
      </p:pic>
      <p:sp>
        <p:nvSpPr>
          <p:cNvPr id="4" name="Title 1"/>
          <p:cNvSpPr>
            <a:spLocks noGrp="1"/>
          </p:cNvSpPr>
          <p:nvPr>
            <p:ph type="title"/>
          </p:nvPr>
        </p:nvSpPr>
        <p:spPr>
          <a:xfrm>
            <a:off x="228600" y="17823"/>
            <a:ext cx="8229600" cy="1370539"/>
          </a:xfrm>
        </p:spPr>
        <p:txBody>
          <a:bodyPr>
            <a:normAutofit/>
          </a:bodyPr>
          <a:lstStyle/>
          <a:p>
            <a:pPr algn="l"/>
            <a:r>
              <a:rPr lang="en-US" sz="4000" b="1" dirty="0" smtClean="0">
                <a:solidFill>
                  <a:srgbClr val="000000"/>
                </a:solidFill>
                <a:latin typeface="Calibri"/>
                <a:cs typeface="Calibri"/>
              </a:rPr>
              <a:t>Cases:</a:t>
            </a:r>
            <a:br>
              <a:rPr lang="en-US" sz="4000" b="1" dirty="0" smtClean="0">
                <a:solidFill>
                  <a:srgbClr val="000000"/>
                </a:solidFill>
                <a:latin typeface="Calibri"/>
                <a:cs typeface="Calibri"/>
              </a:rPr>
            </a:br>
            <a:r>
              <a:rPr lang="en-US" sz="3000" dirty="0" smtClean="0">
                <a:solidFill>
                  <a:srgbClr val="000000"/>
                </a:solidFill>
                <a:latin typeface="Calibri"/>
                <a:cs typeface="Calibri"/>
              </a:rPr>
              <a:t>3. August 13, 2012: pure, </a:t>
            </a:r>
            <a:r>
              <a:rPr lang="en-US" sz="3000" dirty="0" smtClean="0">
                <a:solidFill>
                  <a:srgbClr val="FF0000"/>
                </a:solidFill>
                <a:latin typeface="Calibri"/>
                <a:cs typeface="Calibri"/>
              </a:rPr>
              <a:t>remove 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6" name="Rectangle 5"/>
          <p:cNvSpPr/>
          <p:nvPr/>
        </p:nvSpPr>
        <p:spPr>
          <a:xfrm>
            <a:off x="996195" y="1519690"/>
            <a:ext cx="2151025" cy="369332"/>
          </a:xfrm>
          <a:prstGeom prst="rect">
            <a:avLst/>
          </a:prstGeom>
        </p:spPr>
        <p:txBody>
          <a:bodyPr wrap="none">
            <a:spAutoFit/>
          </a:bodyPr>
          <a:lstStyle/>
          <a:p>
            <a:r>
              <a:rPr lang="en-US" dirty="0" smtClean="0"/>
              <a:t>925mb winds (m s</a:t>
            </a:r>
            <a:r>
              <a:rPr lang="en-US" baseline="30000" dirty="0" smtClean="0"/>
              <a:t>-1</a:t>
            </a:r>
            <a:r>
              <a:rPr lang="en-US" dirty="0" smtClean="0"/>
              <a:t>)</a:t>
            </a:r>
            <a:endParaRPr lang="en-US" dirty="0"/>
          </a:p>
        </p:txBody>
      </p:sp>
      <p:sp>
        <p:nvSpPr>
          <p:cNvPr id="9" name="Rectangle 8"/>
          <p:cNvSpPr/>
          <p:nvPr/>
        </p:nvSpPr>
        <p:spPr>
          <a:xfrm>
            <a:off x="6058226" y="1519434"/>
            <a:ext cx="902749" cy="369332"/>
          </a:xfrm>
          <a:prstGeom prst="rect">
            <a:avLst/>
          </a:prstGeom>
        </p:spPr>
        <p:txBody>
          <a:bodyPr wrap="none">
            <a:spAutoFit/>
          </a:bodyPr>
          <a:lstStyle/>
          <a:p>
            <a:r>
              <a:rPr lang="en-US" dirty="0" smtClean="0"/>
              <a:t>SST (°C)</a:t>
            </a:r>
            <a:endParaRPr lang="en-US" dirty="0"/>
          </a:p>
        </p:txBody>
      </p:sp>
      <p:pic>
        <p:nvPicPr>
          <p:cNvPr id="2" name="Picture 1" descr="narr-a_221_20120813_1200_000.png"/>
          <p:cNvPicPr>
            <a:picLocks noChangeAspect="1"/>
          </p:cNvPicPr>
          <p:nvPr/>
        </p:nvPicPr>
        <p:blipFill rotWithShape="1">
          <a:blip r:embed="rId4">
            <a:extLst>
              <a:ext uri="{28A0092B-C50C-407E-A947-70E740481C1C}">
                <a14:useLocalDpi xmlns:a14="http://schemas.microsoft.com/office/drawing/2010/main" val="0"/>
              </a:ext>
            </a:extLst>
          </a:blip>
          <a:srcRect l="13619" r="19776"/>
          <a:stretch/>
        </p:blipFill>
        <p:spPr>
          <a:xfrm>
            <a:off x="1" y="1806448"/>
            <a:ext cx="4411758" cy="4967737"/>
          </a:xfrm>
          <a:prstGeom prst="rect">
            <a:avLst/>
          </a:prstGeom>
        </p:spPr>
      </p:pic>
    </p:spTree>
    <p:extLst>
      <p:ext uri="{BB962C8B-B14F-4D97-AF65-F5344CB8AC3E}">
        <p14:creationId xmlns:p14="http://schemas.microsoft.com/office/powerpoint/2010/main" val="18245752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8269" y="870469"/>
            <a:ext cx="8812146" cy="3354765"/>
          </a:xfrm>
          <a:prstGeom prst="rect">
            <a:avLst/>
          </a:prstGeom>
          <a:noFill/>
        </p:spPr>
        <p:txBody>
          <a:bodyPr wrap="square" rtlCol="0">
            <a:spAutoFit/>
          </a:bodyPr>
          <a:lstStyle/>
          <a:p>
            <a:r>
              <a:rPr lang="en-US" sz="2800" b="1" dirty="0" smtClean="0">
                <a:solidFill>
                  <a:srgbClr val="000000"/>
                </a:solidFill>
                <a:latin typeface="Calibri" panose="020F0502020204030204" pitchFamily="34" charset="0"/>
                <a:cs typeface="Franklin Gothic Book"/>
              </a:rPr>
              <a:t>Lagrangian Coherent Structures (LCSs)</a:t>
            </a:r>
          </a:p>
          <a:p>
            <a:pPr marL="457200" indent="-457200">
              <a:buFont typeface="Arial"/>
              <a:buChar char="•"/>
            </a:pPr>
            <a:r>
              <a:rPr lang="en-US" sz="2600" dirty="0" smtClean="0">
                <a:solidFill>
                  <a:srgbClr val="000000"/>
                </a:solidFill>
                <a:latin typeface="Calibri" panose="020F0502020204030204" pitchFamily="34" charset="0"/>
                <a:cs typeface="Franklin Gothic Book"/>
              </a:rPr>
              <a:t>LCSs are boundaries in a fluid that distinguish regions of differing dynamics </a:t>
            </a:r>
            <a:r>
              <a:rPr lang="en-US" sz="2600" i="1" dirty="0" smtClean="0">
                <a:solidFill>
                  <a:srgbClr val="000000"/>
                </a:solidFill>
                <a:latin typeface="Calibri" panose="020F0502020204030204" pitchFamily="34" charset="0"/>
                <a:cs typeface="Franklin Gothic Book"/>
              </a:rPr>
              <a:t>(e.g. eddies, jets, fronts)</a:t>
            </a:r>
          </a:p>
          <a:p>
            <a:pPr marL="457200" indent="-457200">
              <a:buFont typeface="Arial"/>
              <a:buChar char="•"/>
            </a:pPr>
            <a:r>
              <a:rPr lang="en-US" sz="2600" dirty="0" smtClean="0">
                <a:solidFill>
                  <a:srgbClr val="000000"/>
                </a:solidFill>
                <a:latin typeface="Calibri" panose="020F0502020204030204" pitchFamily="34" charset="0"/>
                <a:cs typeface="Franklin Gothic Book"/>
              </a:rPr>
              <a:t>Particles move away from and along a repelling LCS (A), aggregate and move along attracting LCSs (B)</a:t>
            </a:r>
          </a:p>
          <a:p>
            <a:pPr marL="457200" indent="-457200">
              <a:buFont typeface="Arial"/>
              <a:buChar char="•"/>
            </a:pPr>
            <a:r>
              <a:rPr lang="en-US" sz="2600" dirty="0" smtClean="0">
                <a:solidFill>
                  <a:srgbClr val="000000"/>
                </a:solidFill>
                <a:latin typeface="Calibri" panose="020F0502020204030204" pitchFamily="34" charset="0"/>
                <a:cs typeface="Franklin Gothic Book"/>
              </a:rPr>
              <a:t>LCS maps identify convergence and divergence in a fluid flow (e.g. sea breeze)</a:t>
            </a:r>
            <a:endParaRPr lang="en-US" sz="2600" dirty="0">
              <a:solidFill>
                <a:srgbClr val="000000"/>
              </a:solidFill>
              <a:latin typeface="Calibri" panose="020F0502020204030204" pitchFamily="34" charset="0"/>
              <a:cs typeface="Franklin Gothic Book"/>
            </a:endParaRPr>
          </a:p>
          <a:p>
            <a:endParaRPr lang="en-US" sz="2800" b="1" dirty="0" smtClean="0"/>
          </a:p>
        </p:txBody>
      </p:sp>
      <p:sp>
        <p:nvSpPr>
          <p:cNvPr id="11" name="Title 1"/>
          <p:cNvSpPr>
            <a:spLocks noGrp="1"/>
          </p:cNvSpPr>
          <p:nvPr>
            <p:ph type="title"/>
          </p:nvPr>
        </p:nvSpPr>
        <p:spPr>
          <a:xfrm>
            <a:off x="228600" y="17824"/>
            <a:ext cx="8229600" cy="762000"/>
          </a:xfrm>
        </p:spPr>
        <p:txBody>
          <a:bodyPr>
            <a:normAutofit/>
          </a:bodyPr>
          <a:lstStyle/>
          <a:p>
            <a:pPr algn="l"/>
            <a:r>
              <a:rPr lang="en-US" sz="4000" b="1" dirty="0" smtClean="0">
                <a:solidFill>
                  <a:srgbClr val="000000"/>
                </a:solidFill>
                <a:latin typeface="Calibri"/>
                <a:cs typeface="Calibri"/>
              </a:rPr>
              <a:t>Methods</a:t>
            </a:r>
            <a:endParaRPr lang="en-US" sz="4000" b="1" dirty="0">
              <a:solidFill>
                <a:srgbClr val="000000"/>
              </a:solidFill>
              <a:latin typeface="Calibri"/>
              <a:cs typeface="Calibri"/>
            </a:endParaRPr>
          </a:p>
        </p:txBody>
      </p:sp>
      <p:pic>
        <p:nvPicPr>
          <p:cNvPr id="3" name="Picture 2"/>
          <p:cNvPicPr>
            <a:picLocks noChangeAspect="1"/>
          </p:cNvPicPr>
          <p:nvPr/>
        </p:nvPicPr>
        <p:blipFill rotWithShape="1">
          <a:blip r:embed="rId2"/>
          <a:srcRect b="58332"/>
          <a:stretch/>
        </p:blipFill>
        <p:spPr>
          <a:xfrm>
            <a:off x="2912183" y="4000385"/>
            <a:ext cx="4572000" cy="2857615"/>
          </a:xfrm>
          <a:prstGeom prst="rect">
            <a:avLst/>
          </a:prstGeom>
        </p:spPr>
      </p:pic>
    </p:spTree>
    <p:extLst>
      <p:ext uri="{BB962C8B-B14F-4D97-AF65-F5344CB8AC3E}">
        <p14:creationId xmlns:p14="http://schemas.microsoft.com/office/powerpoint/2010/main" val="386162821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0625"/>
            <a:ext cx="8229600" cy="4525963"/>
          </a:xfrm>
        </p:spPr>
        <p:txBody>
          <a:bodyPr>
            <a:normAutofit lnSpcReduction="10000"/>
          </a:bodyPr>
          <a:lstStyle/>
          <a:p>
            <a:pPr marL="0" indent="0">
              <a:buNone/>
            </a:pPr>
            <a:r>
              <a:rPr lang="en-US" sz="3600" b="1" dirty="0"/>
              <a:t>Benefits of LCS</a:t>
            </a:r>
          </a:p>
          <a:p>
            <a:r>
              <a:rPr lang="en-US" dirty="0" smtClean="0"/>
              <a:t>The </a:t>
            </a:r>
            <a:r>
              <a:rPr lang="en-US" dirty="0"/>
              <a:t>Lagrangian measures are advantageous as they are frame independent and robust with respect to localized noise in the </a:t>
            </a:r>
            <a:r>
              <a:rPr lang="en-US" dirty="0" smtClean="0"/>
              <a:t>data.</a:t>
            </a:r>
          </a:p>
          <a:p>
            <a:r>
              <a:rPr lang="en-US" dirty="0" smtClean="0"/>
              <a:t>Additionally</a:t>
            </a:r>
            <a:r>
              <a:rPr lang="en-US" dirty="0"/>
              <a:t>, LCS analysis 	</a:t>
            </a:r>
            <a:r>
              <a:rPr lang="en-US" dirty="0" smtClean="0"/>
              <a:t>reveals </a:t>
            </a:r>
            <a:r>
              <a:rPr lang="en-US" dirty="0"/>
              <a:t>coherent structures in </a:t>
            </a:r>
            <a:r>
              <a:rPr lang="en-US" b="1" dirty="0"/>
              <a:t>more detail and with better clarity than streamline plots</a:t>
            </a:r>
            <a:r>
              <a:rPr lang="en-US" dirty="0"/>
              <a:t> generated from </a:t>
            </a:r>
            <a:r>
              <a:rPr lang="en-US" dirty="0" smtClean="0"/>
              <a:t>2D </a:t>
            </a:r>
            <a:r>
              <a:rPr lang="en-US" dirty="0"/>
              <a:t>wind retrieval (Chan and Shao 2007; </a:t>
            </a:r>
            <a:r>
              <a:rPr lang="en-US" dirty="0" smtClean="0"/>
              <a:t>Tang </a:t>
            </a:r>
            <a:r>
              <a:rPr lang="en-US" dirty="0"/>
              <a:t>et al. 2011</a:t>
            </a:r>
            <a:r>
              <a:rPr lang="en-US" dirty="0" smtClean="0"/>
              <a:t>)</a:t>
            </a:r>
          </a:p>
        </p:txBody>
      </p:sp>
      <p:sp>
        <p:nvSpPr>
          <p:cNvPr id="4" name="Title 1"/>
          <p:cNvSpPr txBox="1">
            <a:spLocks/>
          </p:cNvSpPr>
          <p:nvPr/>
        </p:nvSpPr>
        <p:spPr>
          <a:xfrm>
            <a:off x="228600" y="17824"/>
            <a:ext cx="82296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000000"/>
                </a:solidFill>
                <a:latin typeface="Calibri"/>
                <a:cs typeface="Calibri"/>
              </a:rPr>
              <a:t>Methods</a:t>
            </a:r>
            <a:endParaRPr lang="en-US" sz="4000" b="1" dirty="0">
              <a:solidFill>
                <a:srgbClr val="000000"/>
              </a:solidFill>
              <a:latin typeface="Calibri"/>
              <a:cs typeface="Calibri"/>
            </a:endParaRPr>
          </a:p>
        </p:txBody>
      </p:sp>
    </p:spTree>
    <p:extLst>
      <p:ext uri="{BB962C8B-B14F-4D97-AF65-F5344CB8AC3E}">
        <p14:creationId xmlns:p14="http://schemas.microsoft.com/office/powerpoint/2010/main" val="231256211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796" t="14424" r="13439" b="11687"/>
          <a:stretch/>
        </p:blipFill>
        <p:spPr>
          <a:xfrm>
            <a:off x="0" y="0"/>
            <a:ext cx="9144000" cy="6688183"/>
          </a:xfrm>
          <a:prstGeom prst="rect">
            <a:avLst/>
          </a:prstGeom>
        </p:spPr>
      </p:pic>
    </p:spTree>
    <p:extLst>
      <p:ext uri="{BB962C8B-B14F-4D97-AF65-F5344CB8AC3E}">
        <p14:creationId xmlns:p14="http://schemas.microsoft.com/office/powerpoint/2010/main" val="27280065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489" t="14244" r="13173" b="11040"/>
          <a:stretch/>
        </p:blipFill>
        <p:spPr>
          <a:xfrm>
            <a:off x="0" y="0"/>
            <a:ext cx="9144000" cy="6712310"/>
          </a:xfrm>
          <a:prstGeom prst="rect">
            <a:avLst/>
          </a:prstGeom>
        </p:spPr>
      </p:pic>
    </p:spTree>
    <p:extLst>
      <p:ext uri="{BB962C8B-B14F-4D97-AF65-F5344CB8AC3E}">
        <p14:creationId xmlns:p14="http://schemas.microsoft.com/office/powerpoint/2010/main" val="425231146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_20150107.png"/>
          <p:cNvPicPr>
            <a:picLocks noChangeAspect="1"/>
          </p:cNvPicPr>
          <p:nvPr/>
        </p:nvPicPr>
        <p:blipFill rotWithShape="1">
          <a:blip r:embed="rId2">
            <a:extLst>
              <a:ext uri="{28A0092B-C50C-407E-A947-70E740481C1C}">
                <a14:useLocalDpi xmlns:a14="http://schemas.microsoft.com/office/drawing/2010/main" val="0"/>
              </a:ext>
            </a:extLst>
          </a:blip>
          <a:srcRect l="12615" t="3396" r="14846" b="7031"/>
          <a:stretch/>
        </p:blipFill>
        <p:spPr>
          <a:xfrm>
            <a:off x="932496" y="-1"/>
            <a:ext cx="7397792" cy="6853197"/>
          </a:xfrm>
          <a:prstGeom prst="rect">
            <a:avLst/>
          </a:prstGeom>
        </p:spPr>
      </p:pic>
    </p:spTree>
    <p:extLst>
      <p:ext uri="{BB962C8B-B14F-4D97-AF65-F5344CB8AC3E}">
        <p14:creationId xmlns:p14="http://schemas.microsoft.com/office/powerpoint/2010/main" val="14567818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77" y="132834"/>
            <a:ext cx="941283" cy="369332"/>
          </a:xfrm>
          <a:prstGeom prst="rect">
            <a:avLst/>
          </a:prstGeom>
        </p:spPr>
        <p:txBody>
          <a:bodyPr wrap="none">
            <a:spAutoFit/>
          </a:bodyPr>
          <a:lstStyle/>
          <a:p>
            <a:r>
              <a:rPr lang="en-US" dirty="0" smtClean="0"/>
              <a:t>Figure 4</a:t>
            </a:r>
            <a:endParaRPr lang="en-US" dirty="0"/>
          </a:p>
        </p:txBody>
      </p:sp>
      <p:pic>
        <p:nvPicPr>
          <p:cNvPr id="2" name="Picture 1" descr="figure4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77" y="806886"/>
            <a:ext cx="8267700" cy="4940300"/>
          </a:xfrm>
          <a:prstGeom prst="rect">
            <a:avLst/>
          </a:prstGeom>
        </p:spPr>
      </p:pic>
      <p:cxnSp>
        <p:nvCxnSpPr>
          <p:cNvPr id="7" name="Straight Arrow Connector 6"/>
          <p:cNvCxnSpPr/>
          <p:nvPr/>
        </p:nvCxnSpPr>
        <p:spPr>
          <a:xfrm flipH="1">
            <a:off x="8063273" y="2052165"/>
            <a:ext cx="899727"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880339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8" y="1021121"/>
            <a:ext cx="8915401" cy="5615002"/>
          </a:xfrm>
        </p:spPr>
        <p:txBody>
          <a:bodyPr>
            <a:normAutofit/>
          </a:bodyPr>
          <a:lstStyle/>
          <a:p>
            <a:pPr marL="0" indent="0">
              <a:buNone/>
            </a:pPr>
            <a:r>
              <a:rPr lang="en-US" sz="3600" b="1" dirty="0" smtClean="0">
                <a:solidFill>
                  <a:srgbClr val="000000"/>
                </a:solidFill>
                <a:latin typeface="Calibri" panose="020F0502020204030204" pitchFamily="34" charset="0"/>
                <a:cs typeface="Franklin Gothic Book"/>
              </a:rPr>
              <a:t>LCS Set-up</a:t>
            </a:r>
          </a:p>
          <a:p>
            <a:r>
              <a:rPr lang="en-US" sz="2800" dirty="0" smtClean="0">
                <a:solidFill>
                  <a:srgbClr val="000000"/>
                </a:solidFill>
                <a:latin typeface="Calibri" panose="020F0502020204030204" pitchFamily="34" charset="0"/>
                <a:cs typeface="Franklin Gothic Book"/>
              </a:rPr>
              <a:t>On 3km WRF 10-min winds</a:t>
            </a:r>
          </a:p>
          <a:p>
            <a:r>
              <a:rPr lang="en-US" sz="2800" dirty="0" smtClean="0">
                <a:solidFill>
                  <a:srgbClr val="000000"/>
                </a:solidFill>
                <a:latin typeface="Calibri" panose="020F0502020204030204" pitchFamily="34" charset="0"/>
                <a:cs typeface="Franklin Gothic Book"/>
              </a:rPr>
              <a:t>Hourly, 1700 UTC to 2300 UTC (peak sea breeze time)</a:t>
            </a:r>
          </a:p>
          <a:p>
            <a:r>
              <a:rPr lang="en-US" sz="2800" dirty="0" smtClean="0">
                <a:solidFill>
                  <a:srgbClr val="000000"/>
                </a:solidFill>
                <a:latin typeface="Calibri" panose="020F0502020204030204" pitchFamily="34" charset="0"/>
                <a:cs typeface="Franklin Gothic Book"/>
              </a:rPr>
              <a:t>10km grid spacing for tracer trajectories (forward)</a:t>
            </a:r>
          </a:p>
          <a:p>
            <a:r>
              <a:rPr lang="en-US" sz="2800" dirty="0" smtClean="0">
                <a:solidFill>
                  <a:srgbClr val="000000"/>
                </a:solidFill>
                <a:latin typeface="Calibri" panose="020F0502020204030204" pitchFamily="34" charset="0"/>
                <a:cs typeface="Franklin Gothic Book"/>
              </a:rPr>
              <a:t>Perform at these levels in WRF:</a:t>
            </a:r>
          </a:p>
          <a:p>
            <a:pPr lvl="1"/>
            <a:r>
              <a:rPr lang="en-US" sz="2400" dirty="0" smtClean="0">
                <a:solidFill>
                  <a:srgbClr val="000000"/>
                </a:solidFill>
                <a:latin typeface="Calibri" panose="020F0502020204030204" pitchFamily="34" charset="0"/>
                <a:cs typeface="Franklin Gothic Book"/>
              </a:rPr>
              <a:t>10, 50, 150, 500, 600, 700, 800, 900, 1000, 1500, 2000, 2500m (through marine boundary layer)</a:t>
            </a:r>
          </a:p>
          <a:p>
            <a:r>
              <a:rPr lang="en-US" sz="2800" dirty="0" smtClean="0">
                <a:solidFill>
                  <a:srgbClr val="000000"/>
                </a:solidFill>
                <a:latin typeface="Calibri" panose="020F0502020204030204" pitchFamily="34" charset="0"/>
                <a:cs typeface="Franklin Gothic Book"/>
              </a:rPr>
              <a:t>Use relative dispersion (RD) to identify LCSs</a:t>
            </a:r>
          </a:p>
          <a:p>
            <a:pPr marL="457200" lvl="1" indent="0">
              <a:buNone/>
            </a:pPr>
            <a:endParaRPr lang="en-US" dirty="0" smtClean="0">
              <a:solidFill>
                <a:srgbClr val="000000"/>
              </a:solidFill>
              <a:latin typeface="Calibri" panose="020F0502020204030204" pitchFamily="34" charset="0"/>
              <a:cs typeface="Franklin Gothic Book"/>
            </a:endParaRPr>
          </a:p>
          <a:p>
            <a:pPr marL="457200" lvl="1" indent="0">
              <a:buNone/>
            </a:pPr>
            <a:endParaRPr lang="en-US" dirty="0" smtClean="0">
              <a:solidFill>
                <a:srgbClr val="000000"/>
              </a:solidFill>
              <a:latin typeface="Calibri" panose="020F0502020204030204" pitchFamily="34" charset="0"/>
              <a:cs typeface="Franklin Gothic Book"/>
            </a:endParaRPr>
          </a:p>
          <a:p>
            <a:pPr marL="457200" lvl="1" indent="0">
              <a:buNone/>
            </a:pPr>
            <a:endParaRPr lang="en-US" dirty="0" smtClean="0">
              <a:solidFill>
                <a:srgbClr val="000000"/>
              </a:solidFill>
              <a:latin typeface="Calibri" panose="020F0502020204030204" pitchFamily="34" charset="0"/>
              <a:cs typeface="Franklin Gothic Book"/>
            </a:endParaRPr>
          </a:p>
          <a:p>
            <a:endParaRPr lang="en-US" dirty="0">
              <a:solidFill>
                <a:srgbClr val="000000"/>
              </a:solidFill>
              <a:latin typeface="Calibri" panose="020F0502020204030204" pitchFamily="34" charset="0"/>
              <a:cs typeface="Franklin Gothic Book"/>
            </a:endParaRPr>
          </a:p>
        </p:txBody>
      </p:sp>
      <p:sp>
        <p:nvSpPr>
          <p:cNvPr id="4" name="Title 1"/>
          <p:cNvSpPr txBox="1">
            <a:spLocks/>
          </p:cNvSpPr>
          <p:nvPr/>
        </p:nvSpPr>
        <p:spPr>
          <a:xfrm>
            <a:off x="228600" y="17824"/>
            <a:ext cx="8229600"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smtClean="0">
                <a:solidFill>
                  <a:srgbClr val="000000"/>
                </a:solidFill>
                <a:latin typeface="Calibri"/>
                <a:cs typeface="Calibri"/>
              </a:rPr>
              <a:t>Methods</a:t>
            </a:r>
            <a:endParaRPr lang="en-US" sz="4000" b="1" dirty="0">
              <a:solidFill>
                <a:srgbClr val="000000"/>
              </a:solidFill>
              <a:latin typeface="Calibri"/>
              <a:cs typeface="Calibri"/>
            </a:endParaRPr>
          </a:p>
        </p:txBody>
      </p:sp>
      <p:pic>
        <p:nvPicPr>
          <p:cNvPr id="2" name="Picture 1" descr="Screen Shot 2015-10-19 at 12.33.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098" y="5227008"/>
            <a:ext cx="4239143" cy="1630992"/>
          </a:xfrm>
          <a:prstGeom prst="rect">
            <a:avLst/>
          </a:prstGeom>
        </p:spPr>
      </p:pic>
      <p:pic>
        <p:nvPicPr>
          <p:cNvPr id="8" name="Picture 7" descr="grid_withoutred.png"/>
          <p:cNvPicPr>
            <a:picLocks noChangeAspect="1"/>
          </p:cNvPicPr>
          <p:nvPr/>
        </p:nvPicPr>
        <p:blipFill rotWithShape="1">
          <a:blip r:embed="rId3">
            <a:extLst>
              <a:ext uri="{28A0092B-C50C-407E-A947-70E740481C1C}">
                <a14:useLocalDpi xmlns:a14="http://schemas.microsoft.com/office/drawing/2010/main" val="0"/>
              </a:ext>
            </a:extLst>
          </a:blip>
          <a:srcRect l="4185" t="4285" r="8590" b="2954"/>
          <a:stretch/>
        </p:blipFill>
        <p:spPr>
          <a:xfrm>
            <a:off x="7239722" y="-19150"/>
            <a:ext cx="1904278" cy="2025169"/>
          </a:xfrm>
          <a:prstGeom prst="rect">
            <a:avLst/>
          </a:prstGeom>
        </p:spPr>
      </p:pic>
      <p:pic>
        <p:nvPicPr>
          <p:cNvPr id="9" name="Picture 8" descr="grid_withoutred_zoomout.png"/>
          <p:cNvPicPr>
            <a:picLocks noChangeAspect="1"/>
          </p:cNvPicPr>
          <p:nvPr/>
        </p:nvPicPr>
        <p:blipFill rotWithShape="1">
          <a:blip r:embed="rId4">
            <a:extLst>
              <a:ext uri="{28A0092B-C50C-407E-A947-70E740481C1C}">
                <a14:useLocalDpi xmlns:a14="http://schemas.microsoft.com/office/drawing/2010/main" val="0"/>
              </a:ext>
            </a:extLst>
          </a:blip>
          <a:srcRect l="3989" t="9402" r="8255" b="7977"/>
          <a:stretch/>
        </p:blipFill>
        <p:spPr>
          <a:xfrm>
            <a:off x="4918887" y="-19150"/>
            <a:ext cx="2320835" cy="2185021"/>
          </a:xfrm>
          <a:prstGeom prst="rect">
            <a:avLst/>
          </a:prstGeom>
        </p:spPr>
      </p:pic>
      <p:sp>
        <p:nvSpPr>
          <p:cNvPr id="10" name="Right Arrow 9"/>
          <p:cNvSpPr/>
          <p:nvPr/>
        </p:nvSpPr>
        <p:spPr>
          <a:xfrm rot="17633420">
            <a:off x="6244909" y="2414549"/>
            <a:ext cx="939726" cy="7084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3066011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Results:</a:t>
            </a:r>
            <a:br>
              <a:rPr lang="en-US" b="1" dirty="0" smtClean="0"/>
            </a:br>
            <a:r>
              <a:rPr lang="en-US" dirty="0" smtClean="0"/>
              <a:t>Case 1</a:t>
            </a:r>
            <a:endParaRPr lang="en-US" b="1" dirty="0"/>
          </a:p>
        </p:txBody>
      </p:sp>
    </p:spTree>
    <p:extLst>
      <p:ext uri="{BB962C8B-B14F-4D97-AF65-F5344CB8AC3E}">
        <p14:creationId xmlns:p14="http://schemas.microsoft.com/office/powerpoint/2010/main" val="1849824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rd_2013_04_27_17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294050768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3" name="Picture 2" descr="lcs_agl_rd_2013_04_27_18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305368777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2" name="Picture 1" descr="lcs_agl_rd_2013_04_27_19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368151310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3" name="Picture 2" descr="lcs_agl_rd_2013_04_27_20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212782090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2" name="Picture 1" descr="lcs_agl_rd_2013_04_27_21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407594958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3" name="Picture 2" descr="lcs_agl_rd_2013_04_27_22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97068451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2" name="Picture 1" descr="lcs_agl_rd_2013_04_27_23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86000771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s_agl_rd_2013_04_27_1700_1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spTree>
    <p:extLst>
      <p:ext uri="{BB962C8B-B14F-4D97-AF65-F5344CB8AC3E}">
        <p14:creationId xmlns:p14="http://schemas.microsoft.com/office/powerpoint/2010/main" val="27871036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10525"/>
            <a:ext cx="9144000" cy="5355347"/>
          </a:xfrm>
        </p:spPr>
        <p:txBody>
          <a:bodyPr>
            <a:normAutofit/>
          </a:bodyPr>
          <a:lstStyle/>
          <a:p>
            <a:r>
              <a:rPr lang="en-US" sz="2800" dirty="0" smtClean="0"/>
              <a:t>Reviewer #1: Major</a:t>
            </a:r>
          </a:p>
          <a:p>
            <a:pPr lvl="1"/>
            <a:r>
              <a:rPr lang="en-US" dirty="0" smtClean="0"/>
              <a:t>Wind shear</a:t>
            </a:r>
          </a:p>
          <a:p>
            <a:pPr lvl="2"/>
            <a:r>
              <a:rPr lang="en-US" dirty="0" smtClean="0"/>
              <a:t>Issues with KBUF, 700km to NW</a:t>
            </a:r>
          </a:p>
          <a:p>
            <a:pPr lvl="2"/>
            <a:r>
              <a:rPr lang="en-US" dirty="0" smtClean="0"/>
              <a:t>“</a:t>
            </a:r>
            <a:r>
              <a:rPr lang="en-US" dirty="0"/>
              <a:t>The outflow from Irene for stream calculations should be taken at distances off to the north and east as it was moving through the MAB as well (KOKX, KALB, KCHH</a:t>
            </a:r>
            <a:r>
              <a:rPr lang="en-US" dirty="0" smtClean="0"/>
              <a:t>)”</a:t>
            </a:r>
          </a:p>
          <a:p>
            <a:pPr lvl="2"/>
            <a:r>
              <a:rPr lang="en-US" dirty="0" smtClean="0"/>
              <a:t>KALB, KCHH, KWAL, 200-800km annulus for 850-200, 850-500 hPa shear time series</a:t>
            </a:r>
          </a:p>
          <a:p>
            <a:pPr lvl="2"/>
            <a:endParaRPr lang="en-US" dirty="0" smtClean="0"/>
          </a:p>
        </p:txBody>
      </p:sp>
      <p:sp>
        <p:nvSpPr>
          <p:cNvPr id="5" name="Title 1"/>
          <p:cNvSpPr>
            <a:spLocks noGrp="1"/>
          </p:cNvSpPr>
          <p:nvPr>
            <p:ph type="title"/>
          </p:nvPr>
        </p:nvSpPr>
        <p:spPr>
          <a:xfrm>
            <a:off x="457200" y="355944"/>
            <a:ext cx="8229600" cy="1143000"/>
          </a:xfrm>
        </p:spPr>
        <p:txBody>
          <a:bodyPr>
            <a:normAutofit fontScale="90000"/>
          </a:bodyPr>
          <a:lstStyle/>
          <a:p>
            <a:r>
              <a:rPr lang="en-US" dirty="0" smtClean="0"/>
              <a:t>Chapter 1</a:t>
            </a:r>
            <a:r>
              <a:rPr lang="en-US" dirty="0" smtClean="0">
                <a:solidFill>
                  <a:srgbClr val="7F7F7F"/>
                </a:solidFill>
              </a:rPr>
              <a:t/>
            </a:r>
            <a:br>
              <a:rPr lang="en-US" dirty="0" smtClean="0">
                <a:solidFill>
                  <a:srgbClr val="7F7F7F"/>
                </a:solidFill>
              </a:rPr>
            </a:br>
            <a:r>
              <a:rPr lang="en-US" sz="2700" dirty="0">
                <a:solidFill>
                  <a:srgbClr val="7F7F7F"/>
                </a:solidFill>
              </a:rPr>
              <a:t>Hurricane Irene Sensitivity to Stratified Coastal Ocean Cooling</a:t>
            </a:r>
            <a:br>
              <a:rPr lang="en-US" sz="2700" dirty="0">
                <a:solidFill>
                  <a:srgbClr val="7F7F7F"/>
                </a:solidFill>
              </a:rPr>
            </a:br>
            <a:endParaRPr lang="en-US" sz="2700" dirty="0">
              <a:solidFill>
                <a:srgbClr val="7F7F7F"/>
              </a:solidFill>
            </a:endParaRPr>
          </a:p>
        </p:txBody>
      </p:sp>
    </p:spTree>
    <p:extLst>
      <p:ext uri="{BB962C8B-B14F-4D97-AF65-F5344CB8AC3E}">
        <p14:creationId xmlns:p14="http://schemas.microsoft.com/office/powerpoint/2010/main" val="85718306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3_04_27_17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354466566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2" name="Picture 1" descr="lcs_agl_rd_2013_04_27_18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0572492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3_04_27_19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67828040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2" name="Picture 1" descr="lcs_agl_rd_2013_04_27_20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361969411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3_04_27_21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62449748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2" name="Picture 1" descr="lcs_agl_rd_2013_04_27_22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233630058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2723636" y="1965642"/>
            <a:ext cx="720044" cy="369332"/>
          </a:xfrm>
          <a:prstGeom prst="rect">
            <a:avLst/>
          </a:prstGeom>
        </p:spPr>
        <p:txBody>
          <a:bodyPr wrap="none">
            <a:spAutoFit/>
          </a:bodyPr>
          <a:lstStyle/>
          <a:p>
            <a:r>
              <a:rPr lang="en-US" dirty="0" smtClean="0"/>
              <a:t>100m</a:t>
            </a:r>
            <a:endParaRPr lang="en-US" dirty="0"/>
          </a:p>
        </p:txBody>
      </p:sp>
      <p:pic>
        <p:nvPicPr>
          <p:cNvPr id="3" name="Picture 2" descr="lcs_agl_rd_2013_04_27_2300_100m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77552549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191370"/>
            <a:ext cx="8229600" cy="636915"/>
          </a:xfrm>
        </p:spPr>
        <p:txBody>
          <a:bodyPr>
            <a:normAutofit fontScale="90000"/>
          </a:bodyPr>
          <a:lstStyle/>
          <a:p>
            <a:pPr algn="l"/>
            <a:r>
              <a:rPr lang="en-US" sz="3000" dirty="0" smtClean="0">
                <a:solidFill>
                  <a:srgbClr val="000000"/>
                </a:solidFill>
                <a:latin typeface="Calibri"/>
                <a:cs typeface="Calibri"/>
              </a:rPr>
              <a:t>1.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pic>
        <p:nvPicPr>
          <p:cNvPr id="2" name="Picture 1" descr="grid_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08" y="1090575"/>
            <a:ext cx="5486400" cy="5486400"/>
          </a:xfrm>
          <a:prstGeom prst="rect">
            <a:avLst/>
          </a:prstGeom>
        </p:spPr>
      </p:pic>
    </p:spTree>
    <p:extLst>
      <p:ext uri="{BB962C8B-B14F-4D97-AF65-F5344CB8AC3E}">
        <p14:creationId xmlns:p14="http://schemas.microsoft.com/office/powerpoint/2010/main" val="335256896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8" name="Picture 7" descr="lcs_agl_rd_crosssection_2013_04_27_17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414083239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3_04_27_18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30154166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2_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12" y="0"/>
            <a:ext cx="7481455" cy="6858000"/>
          </a:xfrm>
          <a:prstGeom prst="rect">
            <a:avLst/>
          </a:prstGeom>
        </p:spPr>
      </p:pic>
      <p:sp>
        <p:nvSpPr>
          <p:cNvPr id="4" name="Rectangle 3"/>
          <p:cNvSpPr/>
          <p:nvPr/>
        </p:nvSpPr>
        <p:spPr>
          <a:xfrm>
            <a:off x="160477" y="132834"/>
            <a:ext cx="1055134" cy="369332"/>
          </a:xfrm>
          <a:prstGeom prst="rect">
            <a:avLst/>
          </a:prstGeom>
        </p:spPr>
        <p:txBody>
          <a:bodyPr wrap="none">
            <a:spAutoFit/>
          </a:bodyPr>
          <a:lstStyle/>
          <a:p>
            <a:r>
              <a:rPr lang="en-US" dirty="0" smtClean="0"/>
              <a:t>Figure 12</a:t>
            </a:r>
          </a:p>
        </p:txBody>
      </p:sp>
    </p:spTree>
    <p:extLst>
      <p:ext uri="{BB962C8B-B14F-4D97-AF65-F5344CB8AC3E}">
        <p14:creationId xmlns:p14="http://schemas.microsoft.com/office/powerpoint/2010/main" val="384634930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3" name="Picture 2" descr="lcs_agl_rd_crosssection_2013_04_27_19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63790673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3_04_27_20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338296496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3_04_27_21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381320165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3_04_27_22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214048260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958992" cy="369332"/>
          </a:xfrm>
          <a:prstGeom prst="rect">
            <a:avLst/>
          </a:prstGeom>
        </p:spPr>
        <p:txBody>
          <a:bodyPr wrap="none">
            <a:spAutoFit/>
          </a:bodyPr>
          <a:lstStyle/>
          <a:p>
            <a:r>
              <a:rPr lang="en-US" dirty="0" err="1" smtClean="0"/>
              <a:t>xsection</a:t>
            </a:r>
            <a:endParaRPr lang="en-US" dirty="0"/>
          </a:p>
        </p:txBody>
      </p:sp>
      <p:pic>
        <p:nvPicPr>
          <p:cNvPr id="2" name="Picture 1" descr="lcs_agl_rd_crosssection_2013_04_27_2300_v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Tree>
    <p:extLst>
      <p:ext uri="{BB962C8B-B14F-4D97-AF65-F5344CB8AC3E}">
        <p14:creationId xmlns:p14="http://schemas.microsoft.com/office/powerpoint/2010/main" val="220968791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cs_agl_rd_hovmoller_2013_04_27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57200"/>
            <a:ext cx="8229600" cy="6400800"/>
          </a:xfrm>
          <a:prstGeom prst="rect">
            <a:avLst/>
          </a:prstGeom>
        </p:spPr>
      </p:pic>
      <p:sp>
        <p:nvSpPr>
          <p:cNvPr id="4" name="Title 1"/>
          <p:cNvSpPr>
            <a:spLocks noGrp="1"/>
          </p:cNvSpPr>
          <p:nvPr>
            <p:ph type="title"/>
          </p:nvPr>
        </p:nvSpPr>
        <p:spPr>
          <a:xfrm>
            <a:off x="228600" y="-86768"/>
            <a:ext cx="8229600" cy="636915"/>
          </a:xfrm>
        </p:spPr>
        <p:txBody>
          <a:bodyPr>
            <a:normAutofit/>
          </a:bodyPr>
          <a:lstStyle/>
          <a:p>
            <a:pPr algn="l"/>
            <a:r>
              <a:rPr lang="en-US" sz="3000" dirty="0" smtClean="0">
                <a:solidFill>
                  <a:srgbClr val="000000"/>
                </a:solidFill>
                <a:latin typeface="Calibri"/>
                <a:cs typeface="Calibri"/>
              </a:rPr>
              <a:t>1. April 27, 2013: pure, </a:t>
            </a:r>
            <a:r>
              <a:rPr lang="en-US" sz="3000" dirty="0" smtClean="0">
                <a:solidFill>
                  <a:srgbClr val="FF0000"/>
                </a:solidFill>
                <a:latin typeface="Calibri"/>
                <a:cs typeface="Calibri"/>
              </a:rPr>
              <a:t>no upwelling</a:t>
            </a:r>
            <a:r>
              <a:rPr lang="en-US" sz="3000" b="1" dirty="0" smtClean="0">
                <a:solidFill>
                  <a:srgbClr val="000000"/>
                </a:solidFill>
                <a:latin typeface="Calibri"/>
                <a:cs typeface="Calibri"/>
              </a:rPr>
              <a:t> </a:t>
            </a:r>
            <a:endParaRPr lang="en-US" sz="3000" b="1" dirty="0">
              <a:solidFill>
                <a:srgbClr val="000000"/>
              </a:solidFill>
              <a:latin typeface="Calibri"/>
              <a:cs typeface="Calibri"/>
            </a:endParaRPr>
          </a:p>
        </p:txBody>
      </p:sp>
      <p:sp>
        <p:nvSpPr>
          <p:cNvPr id="5" name="Rectangle 4"/>
          <p:cNvSpPr/>
          <p:nvPr/>
        </p:nvSpPr>
        <p:spPr>
          <a:xfrm>
            <a:off x="0" y="2454725"/>
            <a:ext cx="1139329" cy="369332"/>
          </a:xfrm>
          <a:prstGeom prst="rect">
            <a:avLst/>
          </a:prstGeom>
        </p:spPr>
        <p:txBody>
          <a:bodyPr wrap="none">
            <a:spAutoFit/>
          </a:bodyPr>
          <a:lstStyle/>
          <a:p>
            <a:r>
              <a:rPr lang="en-US" dirty="0" err="1" smtClean="0"/>
              <a:t>hovmoller</a:t>
            </a:r>
            <a:endParaRPr lang="en-US" dirty="0"/>
          </a:p>
        </p:txBody>
      </p:sp>
    </p:spTree>
    <p:extLst>
      <p:ext uri="{BB962C8B-B14F-4D97-AF65-F5344CB8AC3E}">
        <p14:creationId xmlns:p14="http://schemas.microsoft.com/office/powerpoint/2010/main" val="315982947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Results:</a:t>
            </a:r>
            <a:br>
              <a:rPr lang="en-US" b="1" dirty="0" smtClean="0"/>
            </a:br>
            <a:r>
              <a:rPr lang="en-US" dirty="0" smtClean="0"/>
              <a:t>Case 2 minus 3</a:t>
            </a:r>
            <a:endParaRPr lang="en-US" b="1" dirty="0"/>
          </a:p>
        </p:txBody>
      </p:sp>
    </p:spTree>
    <p:extLst>
      <p:ext uri="{BB962C8B-B14F-4D97-AF65-F5344CB8AC3E}">
        <p14:creationId xmlns:p14="http://schemas.microsoft.com/office/powerpoint/2010/main" val="14147119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3" name="Picture 2" descr="lcs_agl_rd_2012_08_13_17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11752782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2" name="Picture 1" descr="lcs_agl_rd_2012_08_13_18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22706902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62362"/>
            <a:ext cx="8229600" cy="636915"/>
          </a:xfrm>
        </p:spPr>
        <p:txBody>
          <a:bodyPr>
            <a:normAutofit fontScale="90000"/>
          </a:bodyPr>
          <a:lstStyle/>
          <a:p>
            <a:pPr algn="l"/>
            <a:r>
              <a:rPr lang="en-US" sz="3000" dirty="0" smtClean="0">
                <a:solidFill>
                  <a:srgbClr val="000000"/>
                </a:solidFill>
                <a:latin typeface="Calibri"/>
                <a:cs typeface="Calibri"/>
              </a:rPr>
              <a:t>2-3. April 27, 2013: </a:t>
            </a:r>
            <a:br>
              <a:rPr lang="en-US" sz="3000" dirty="0" smtClean="0">
                <a:solidFill>
                  <a:srgbClr val="000000"/>
                </a:solidFill>
                <a:latin typeface="Calibri"/>
                <a:cs typeface="Calibri"/>
              </a:rPr>
            </a:br>
            <a:r>
              <a:rPr lang="en-US" sz="3000" dirty="0" smtClean="0">
                <a:solidFill>
                  <a:srgbClr val="000000"/>
                </a:solidFill>
                <a:latin typeface="Calibri"/>
                <a:cs typeface="Calibri"/>
              </a:rPr>
              <a:t>pure, </a:t>
            </a:r>
            <a:r>
              <a:rPr lang="en-US" sz="3000" dirty="0" smtClean="0">
                <a:solidFill>
                  <a:srgbClr val="3366FF"/>
                </a:solidFill>
                <a:latin typeface="Calibri"/>
                <a:cs typeface="Calibri"/>
              </a:rPr>
              <a:t>upwelling</a:t>
            </a:r>
            <a:r>
              <a:rPr lang="en-US" sz="3000" b="1" dirty="0" smtClean="0">
                <a:solidFill>
                  <a:srgbClr val="3366FF"/>
                </a:solidFill>
                <a:latin typeface="Calibri"/>
                <a:cs typeface="Calibri"/>
              </a:rPr>
              <a:t> </a:t>
            </a:r>
            <a:r>
              <a:rPr lang="en-US" sz="3000" dirty="0" smtClean="0">
                <a:latin typeface="Calibri"/>
                <a:cs typeface="Calibri"/>
              </a:rPr>
              <a:t>minus</a:t>
            </a:r>
            <a:br>
              <a:rPr lang="en-US" sz="3000" dirty="0" smtClean="0">
                <a:latin typeface="Calibri"/>
                <a:cs typeface="Calibri"/>
              </a:rPr>
            </a:br>
            <a:r>
              <a:rPr lang="en-US" sz="3000" dirty="0" smtClean="0">
                <a:solidFill>
                  <a:srgbClr val="FF0000"/>
                </a:solidFill>
                <a:latin typeface="Calibri"/>
                <a:cs typeface="Calibri"/>
              </a:rPr>
              <a:t>non-upwelling</a:t>
            </a:r>
            <a:r>
              <a:rPr lang="en-US" sz="3000" b="1" dirty="0" smtClean="0">
                <a:solidFill>
                  <a:srgbClr val="FF0000"/>
                </a:solidFill>
                <a:latin typeface="Calibri"/>
                <a:cs typeface="Calibri"/>
              </a:rPr>
              <a:t> </a:t>
            </a:r>
            <a:endParaRPr lang="en-US" sz="3000" b="1" dirty="0">
              <a:solidFill>
                <a:srgbClr val="FF0000"/>
              </a:solidFill>
              <a:latin typeface="Calibri"/>
              <a:cs typeface="Calibri"/>
            </a:endParaRPr>
          </a:p>
        </p:txBody>
      </p:sp>
      <p:sp>
        <p:nvSpPr>
          <p:cNvPr id="5" name="Rectangle 4"/>
          <p:cNvSpPr/>
          <p:nvPr/>
        </p:nvSpPr>
        <p:spPr>
          <a:xfrm>
            <a:off x="2723636" y="1965642"/>
            <a:ext cx="603050" cy="369332"/>
          </a:xfrm>
          <a:prstGeom prst="rect">
            <a:avLst/>
          </a:prstGeom>
        </p:spPr>
        <p:txBody>
          <a:bodyPr wrap="none">
            <a:spAutoFit/>
          </a:bodyPr>
          <a:lstStyle/>
          <a:p>
            <a:r>
              <a:rPr lang="en-US" dirty="0" smtClean="0"/>
              <a:t>10m</a:t>
            </a:r>
            <a:endParaRPr lang="en-US" dirty="0"/>
          </a:p>
        </p:txBody>
      </p:sp>
      <p:pic>
        <p:nvPicPr>
          <p:cNvPr id="3" name="Picture 2" descr="lcs_agl_rd_2012_08_13_1900_10m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486400" cy="5486400"/>
          </a:xfrm>
          <a:prstGeom prst="rect">
            <a:avLst/>
          </a:prstGeom>
        </p:spPr>
      </p:pic>
    </p:spTree>
    <p:extLst>
      <p:ext uri="{BB962C8B-B14F-4D97-AF65-F5344CB8AC3E}">
        <p14:creationId xmlns:p14="http://schemas.microsoft.com/office/powerpoint/2010/main" val="2142347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16835</TotalTime>
  <Words>3577</Words>
  <Application>Microsoft Macintosh PowerPoint</Application>
  <PresentationFormat>On-screen Show (4:3)</PresentationFormat>
  <Paragraphs>510</Paragraphs>
  <Slides>119</Slides>
  <Notes>21</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Committee Meeting</vt:lpstr>
      <vt:lpstr>Outline</vt:lpstr>
      <vt:lpstr>Introduction</vt:lpstr>
      <vt:lpstr>Chapter 1</vt:lpstr>
      <vt:lpstr>Chapter 1 Hurricane Irene Sensitivity to Stratified Coastal Ocean Cooling </vt:lpstr>
      <vt:lpstr>Chapter 1 Hurricane Irene Sensitivity to Stratified Coastal Ocean Cooling </vt:lpstr>
      <vt:lpstr>PowerPoint Presentation</vt:lpstr>
      <vt:lpstr>Chapter 1 Hurricane Irene Sensitivity to Stratified Coastal Ocean Cooling </vt:lpstr>
      <vt:lpstr>PowerPoint Presentation</vt:lpstr>
      <vt:lpstr>Chapter 1 Hurricane Irene Sensitivity to Stratified Coastal Ocean Cooling </vt:lpstr>
      <vt:lpstr>PowerPoint Presentation</vt:lpstr>
      <vt:lpstr>Chapter 1 Hurricane Irene Sensitivity to Stratified Coastal Ocean Cooling </vt:lpstr>
      <vt:lpstr>Chapter 1 Hurricane Irene Sensitivity to Stratified Coastal Ocean Cooling </vt:lpstr>
      <vt:lpstr>Chapter 1 Hurricane Irene Sensitivity to Stratified Coastal Ocean Cooling </vt:lpstr>
      <vt:lpstr>PowerPoint Presentation</vt:lpstr>
      <vt:lpstr>PowerPoint Presentation</vt:lpstr>
      <vt:lpstr>Chapter 1 Hurricane Irene Sensitivity to Stratified Coastal Ocean Cooling </vt:lpstr>
      <vt:lpstr>Chapter 1 Hurricane Irene Sensitivity to Stratified Coastal Ocean Cooling </vt:lpstr>
      <vt:lpstr>PowerPoint Presentation</vt:lpstr>
      <vt:lpstr>Chapter 2</vt:lpstr>
      <vt:lpstr>Chapter 2 Spatiotemporal variability of stratified coastal ocean cooling processes in MAB hurricanes  </vt:lpstr>
      <vt:lpstr>Chapter 2 Spatiotemporal variability of stratified coastal ocean cooling processes in MAB hurricanes  </vt:lpstr>
      <vt:lpstr>PowerPoint Presentation</vt:lpstr>
      <vt:lpstr>Chapter 2 Spatiotemporal variability of stratified coastal ocean cooling processes in MAB hurricanes  </vt:lpstr>
      <vt:lpstr>Chapter 2 Spatiotemporal variability of stratified coastal ocean cooling processes in MAB hurricanes  </vt:lpstr>
      <vt:lpstr>Chapter 2 Spatiotemporal variability of stratified coastal ocean cooling processes in MAB hurricanes  </vt:lpstr>
      <vt:lpstr>Chapter 2</vt:lpstr>
      <vt:lpstr>Chapter 2</vt:lpstr>
      <vt:lpstr>Chapter 2</vt:lpstr>
      <vt:lpstr>Chapter 2</vt:lpstr>
      <vt:lpstr>Chapter 3</vt:lpstr>
      <vt:lpstr>PowerPoint Presentation</vt:lpstr>
      <vt:lpstr>PowerPoint Presentation</vt:lpstr>
      <vt:lpstr>PowerPoint Presentation</vt:lpstr>
      <vt:lpstr>PowerPoint Presentation</vt:lpstr>
      <vt:lpstr>PowerPoint Presentation</vt:lpstr>
      <vt:lpstr>Final tasks</vt:lpstr>
      <vt:lpstr>Work since 4/27 committee meeting</vt:lpstr>
      <vt:lpstr>PowerPoint Presentation</vt:lpstr>
      <vt:lpstr>PowerPoint Presentation</vt:lpstr>
      <vt:lpstr>PowerPoint Presentation</vt:lpstr>
      <vt:lpstr>PowerPoint Presentation</vt:lpstr>
      <vt:lpstr>Extra slides</vt:lpstr>
      <vt:lpstr>Introduction</vt:lpstr>
      <vt:lpstr>Introduction</vt:lpstr>
      <vt:lpstr>PowerPoint Presentation</vt:lpstr>
      <vt:lpstr>PowerPoint Presentation</vt:lpstr>
      <vt:lpstr>PowerPoint Presentation</vt:lpstr>
      <vt:lpstr>PowerPoint Presentation</vt:lpstr>
      <vt:lpstr>Materials and Methods</vt:lpstr>
      <vt:lpstr>Materials and Methods</vt:lpstr>
      <vt:lpstr>Cases: 1. April 27, 2013: pure, no upwelling </vt:lpstr>
      <vt:lpstr>Cases: 1. April 27, 2013: pure, no upwelling </vt:lpstr>
      <vt:lpstr>Cases: 1. April 27, 2013: pure, no upwelling </vt:lpstr>
      <vt:lpstr>1. April 27, 2013: pure, no upwelling </vt:lpstr>
      <vt:lpstr>1. April 27, 2013: pure, no upwelling </vt:lpstr>
      <vt:lpstr>1. April 27, 2013: pure, no upwelling </vt:lpstr>
      <vt:lpstr>Cases: 2. August 13, 2012: pure, upwelling </vt:lpstr>
      <vt:lpstr>Cases: 2. August 13, 2012: pure, upwelling </vt:lpstr>
      <vt:lpstr>Cases: 2. August 13, 2012: pure, upwelling </vt:lpstr>
      <vt:lpstr>2. August 13, 2012: pure, upwelling </vt:lpstr>
      <vt:lpstr>2. August 13, 2012: pure, upwelling </vt:lpstr>
      <vt:lpstr>2. August 13, 2012: pure, upwelling </vt:lpstr>
      <vt:lpstr>Cases: 3. August 13, 2012: pure, remove upwelling </vt:lpstr>
      <vt:lpstr>Methods</vt:lpstr>
      <vt:lpstr>PowerPoint Presentation</vt:lpstr>
      <vt:lpstr>PowerPoint Presentation</vt:lpstr>
      <vt:lpstr>PowerPoint Presentation</vt:lpstr>
      <vt:lpstr>PowerPoint Presentation</vt:lpstr>
      <vt:lpstr>PowerPoint Presentation</vt:lpstr>
      <vt:lpstr>Results: Case 1</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1. April 27, 2013: pure, no upwelling </vt:lpstr>
      <vt:lpstr>Results: Case 2 minus 3</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2-3. April 27, 2013: pure, upwelling minus non-upwelling </vt:lpstr>
      <vt:lpstr>Ongoing 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Greg Seroka</cp:lastModifiedBy>
  <cp:revision>501</cp:revision>
  <dcterms:created xsi:type="dcterms:W3CDTF">2014-10-29T19:25:45Z</dcterms:created>
  <dcterms:modified xsi:type="dcterms:W3CDTF">2016-05-11T16:05:57Z</dcterms:modified>
</cp:coreProperties>
</file>