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0"/>
  </p:notesMasterIdLst>
  <p:sldIdLst>
    <p:sldId id="365" r:id="rId2"/>
    <p:sldId id="351" r:id="rId3"/>
    <p:sldId id="352" r:id="rId4"/>
    <p:sldId id="353" r:id="rId5"/>
    <p:sldId id="354" r:id="rId6"/>
    <p:sldId id="355" r:id="rId7"/>
    <p:sldId id="356" r:id="rId8"/>
    <p:sldId id="357" r:id="rId9"/>
    <p:sldId id="358" r:id="rId10"/>
    <p:sldId id="359" r:id="rId11"/>
    <p:sldId id="360" r:id="rId12"/>
    <p:sldId id="361" r:id="rId13"/>
    <p:sldId id="362" r:id="rId14"/>
    <p:sldId id="363" r:id="rId15"/>
    <p:sldId id="364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50" r:id="rId9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7" d="100"/>
          <a:sy n="127" d="100"/>
        </p:scale>
        <p:origin x="-62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printerSettings" Target="printerSettings/printerSettings1.bin"/><Relationship Id="rId102" Type="http://schemas.openxmlformats.org/officeDocument/2006/relationships/presProps" Target="presProps.xml"/><Relationship Id="rId103" Type="http://schemas.openxmlformats.org/officeDocument/2006/relationships/viewProps" Target="viewProps.xml"/><Relationship Id="rId104" Type="http://schemas.openxmlformats.org/officeDocument/2006/relationships/theme" Target="theme/theme1.xml"/><Relationship Id="rId10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%20OSX:Users:seroka:Research:seabr_upwelling:Chapter2:2014-hourly-loads_PJM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%20OSX:Users:seroka:Research:seabr_upwelling:Chapter2:2014-hourly-loads_PJM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%20OSX:Users:seroka:Research:seabr_upwelling:Chapter2:2014-hourly-loads_PJM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%20OSX:Users:seroka:Research:seabr_upwelling:Chapter2:2014-hourly-loads_PJM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000" dirty="0"/>
              <a:t>2013-14 PJM</a:t>
            </a:r>
            <a:r>
              <a:rPr lang="en-US" sz="2000" baseline="0" dirty="0"/>
              <a:t> Mid-Atl. Daily Max Load</a:t>
            </a:r>
            <a:endParaRPr lang="en-US" sz="2000" dirty="0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1"/>
          <c:order val="1"/>
          <c:tx>
            <c:v>2014</c:v>
          </c:tx>
          <c:spPr>
            <a:ln w="19050">
              <a:solidFill>
                <a:schemeClr val="tx1">
                  <a:lumMod val="65000"/>
                  <a:lumOff val="35000"/>
                </a:schemeClr>
              </a:solidFill>
            </a:ln>
          </c:spPr>
          <c:marker>
            <c:symbol val="none"/>
          </c:marker>
          <c:cat>
            <c:strRef>
              <c:f>MIDATL!$A$2:$A$337</c:f>
              <c:strCache>
                <c:ptCount val="336"/>
                <c:pt idx="0">
                  <c:v>1/1/2014</c:v>
                </c:pt>
                <c:pt idx="1">
                  <c:v>1/2/2014</c:v>
                </c:pt>
                <c:pt idx="2">
                  <c:v>1/3/2014</c:v>
                </c:pt>
                <c:pt idx="3">
                  <c:v>1/4/2014</c:v>
                </c:pt>
                <c:pt idx="4">
                  <c:v>1/5/2014</c:v>
                </c:pt>
                <c:pt idx="5">
                  <c:v>1/6/2014</c:v>
                </c:pt>
                <c:pt idx="6">
                  <c:v>1/7/2014</c:v>
                </c:pt>
                <c:pt idx="7">
                  <c:v>1/8/2014</c:v>
                </c:pt>
                <c:pt idx="8">
                  <c:v>1/9/2014</c:v>
                </c:pt>
                <c:pt idx="9">
                  <c:v>1/10/2014</c:v>
                </c:pt>
                <c:pt idx="10">
                  <c:v>1/11/2014</c:v>
                </c:pt>
                <c:pt idx="11">
                  <c:v>1/12/2014</c:v>
                </c:pt>
                <c:pt idx="12">
                  <c:v>1/13/2014</c:v>
                </c:pt>
                <c:pt idx="13">
                  <c:v>1/14/2014</c:v>
                </c:pt>
                <c:pt idx="14">
                  <c:v>1/15/2014</c:v>
                </c:pt>
                <c:pt idx="15">
                  <c:v>1/16/2014</c:v>
                </c:pt>
                <c:pt idx="16">
                  <c:v>1/17/2014</c:v>
                </c:pt>
                <c:pt idx="17">
                  <c:v>1/18/2014</c:v>
                </c:pt>
                <c:pt idx="18">
                  <c:v>1/19/2014</c:v>
                </c:pt>
                <c:pt idx="19">
                  <c:v>1/20/2014</c:v>
                </c:pt>
                <c:pt idx="20">
                  <c:v>1/21/2014</c:v>
                </c:pt>
                <c:pt idx="21">
                  <c:v>1/22/2014</c:v>
                </c:pt>
                <c:pt idx="22">
                  <c:v>1/23/2014</c:v>
                </c:pt>
                <c:pt idx="23">
                  <c:v>1/24/2014</c:v>
                </c:pt>
                <c:pt idx="24">
                  <c:v>1/25/2014</c:v>
                </c:pt>
                <c:pt idx="25">
                  <c:v>1/26/2014</c:v>
                </c:pt>
                <c:pt idx="26">
                  <c:v>1/27/2014</c:v>
                </c:pt>
                <c:pt idx="27">
                  <c:v>1/28/2014</c:v>
                </c:pt>
                <c:pt idx="28">
                  <c:v>1/29/2014</c:v>
                </c:pt>
                <c:pt idx="29">
                  <c:v>1/30/2014</c:v>
                </c:pt>
                <c:pt idx="30">
                  <c:v>1/31/2014</c:v>
                </c:pt>
                <c:pt idx="31">
                  <c:v>2/1/2014</c:v>
                </c:pt>
                <c:pt idx="32">
                  <c:v>2/2/2014</c:v>
                </c:pt>
                <c:pt idx="33">
                  <c:v>2/3/2014</c:v>
                </c:pt>
                <c:pt idx="34">
                  <c:v>2/4/2014</c:v>
                </c:pt>
                <c:pt idx="35">
                  <c:v>2/5/2014</c:v>
                </c:pt>
                <c:pt idx="36">
                  <c:v>2/6/2014</c:v>
                </c:pt>
                <c:pt idx="37">
                  <c:v>2/7/2014</c:v>
                </c:pt>
                <c:pt idx="38">
                  <c:v>2/8/2014</c:v>
                </c:pt>
                <c:pt idx="39">
                  <c:v>2/9/2014</c:v>
                </c:pt>
                <c:pt idx="40">
                  <c:v>2/10/2014</c:v>
                </c:pt>
                <c:pt idx="41">
                  <c:v>2/11/2014</c:v>
                </c:pt>
                <c:pt idx="42">
                  <c:v>2/12/2014</c:v>
                </c:pt>
                <c:pt idx="43">
                  <c:v>2/13/2014</c:v>
                </c:pt>
                <c:pt idx="44">
                  <c:v>2/14/2014</c:v>
                </c:pt>
                <c:pt idx="45">
                  <c:v>2/15/2014</c:v>
                </c:pt>
                <c:pt idx="46">
                  <c:v>2/16/2014</c:v>
                </c:pt>
                <c:pt idx="47">
                  <c:v>2/17/2014</c:v>
                </c:pt>
                <c:pt idx="48">
                  <c:v>2/18/2014</c:v>
                </c:pt>
                <c:pt idx="49">
                  <c:v>2/19/2014</c:v>
                </c:pt>
                <c:pt idx="50">
                  <c:v>2/20/2014</c:v>
                </c:pt>
                <c:pt idx="51">
                  <c:v>2/21/2014</c:v>
                </c:pt>
                <c:pt idx="52">
                  <c:v>2/22/2014</c:v>
                </c:pt>
                <c:pt idx="53">
                  <c:v>2/23/2014</c:v>
                </c:pt>
                <c:pt idx="54">
                  <c:v>2/24/2014</c:v>
                </c:pt>
                <c:pt idx="55">
                  <c:v>2/25/2014</c:v>
                </c:pt>
                <c:pt idx="56">
                  <c:v>2/26/2014</c:v>
                </c:pt>
                <c:pt idx="57">
                  <c:v>2/27/2014</c:v>
                </c:pt>
                <c:pt idx="58">
                  <c:v>2/28/2014</c:v>
                </c:pt>
                <c:pt idx="59">
                  <c:v>3/1/2014</c:v>
                </c:pt>
                <c:pt idx="60">
                  <c:v>3/2/2014</c:v>
                </c:pt>
                <c:pt idx="61">
                  <c:v>3/3/2014</c:v>
                </c:pt>
                <c:pt idx="62">
                  <c:v>3/4/2014</c:v>
                </c:pt>
                <c:pt idx="63">
                  <c:v>3/5/2014</c:v>
                </c:pt>
                <c:pt idx="64">
                  <c:v>3/6/2014</c:v>
                </c:pt>
                <c:pt idx="65">
                  <c:v>3/7/2014</c:v>
                </c:pt>
                <c:pt idx="66">
                  <c:v>3/8/2014</c:v>
                </c:pt>
                <c:pt idx="67">
                  <c:v>3/9/2014</c:v>
                </c:pt>
                <c:pt idx="68">
                  <c:v>3/10/2014</c:v>
                </c:pt>
                <c:pt idx="69">
                  <c:v>3/11/2014</c:v>
                </c:pt>
                <c:pt idx="70">
                  <c:v>3/12/2014</c:v>
                </c:pt>
                <c:pt idx="71">
                  <c:v>3/13/2014</c:v>
                </c:pt>
                <c:pt idx="72">
                  <c:v>3/14/2014</c:v>
                </c:pt>
                <c:pt idx="73">
                  <c:v>3/15/2014</c:v>
                </c:pt>
                <c:pt idx="74">
                  <c:v>3/16/2014</c:v>
                </c:pt>
                <c:pt idx="75">
                  <c:v>3/17/2014</c:v>
                </c:pt>
                <c:pt idx="76">
                  <c:v>3/18/2014</c:v>
                </c:pt>
                <c:pt idx="77">
                  <c:v>3/19/2014</c:v>
                </c:pt>
                <c:pt idx="78">
                  <c:v>3/20/2014</c:v>
                </c:pt>
                <c:pt idx="79">
                  <c:v>3/21/2014</c:v>
                </c:pt>
                <c:pt idx="80">
                  <c:v>3/22/2014</c:v>
                </c:pt>
                <c:pt idx="81">
                  <c:v>3/23/2014</c:v>
                </c:pt>
                <c:pt idx="82">
                  <c:v>3/24/2014</c:v>
                </c:pt>
                <c:pt idx="83">
                  <c:v>3/25/2014</c:v>
                </c:pt>
                <c:pt idx="84">
                  <c:v>3/26/2014</c:v>
                </c:pt>
                <c:pt idx="85">
                  <c:v>3/27/2014</c:v>
                </c:pt>
                <c:pt idx="86">
                  <c:v>3/28/2014</c:v>
                </c:pt>
                <c:pt idx="87">
                  <c:v>3/29/2014</c:v>
                </c:pt>
                <c:pt idx="88">
                  <c:v>3/30/2014</c:v>
                </c:pt>
                <c:pt idx="89">
                  <c:v>3/31/2014</c:v>
                </c:pt>
                <c:pt idx="90">
                  <c:v>4/1/2014</c:v>
                </c:pt>
                <c:pt idx="91">
                  <c:v>4/2/2014</c:v>
                </c:pt>
                <c:pt idx="92">
                  <c:v>4/3/2014</c:v>
                </c:pt>
                <c:pt idx="93">
                  <c:v>4/4/2014</c:v>
                </c:pt>
                <c:pt idx="94">
                  <c:v>4/5/2014</c:v>
                </c:pt>
                <c:pt idx="95">
                  <c:v>4/6/2014</c:v>
                </c:pt>
                <c:pt idx="96">
                  <c:v>4/7/2014</c:v>
                </c:pt>
                <c:pt idx="97">
                  <c:v>4/8/2014</c:v>
                </c:pt>
                <c:pt idx="98">
                  <c:v>4/9/2014</c:v>
                </c:pt>
                <c:pt idx="99">
                  <c:v>4/10/2014</c:v>
                </c:pt>
                <c:pt idx="100">
                  <c:v>4/11/2014</c:v>
                </c:pt>
                <c:pt idx="101">
                  <c:v>4/12/2014</c:v>
                </c:pt>
                <c:pt idx="102">
                  <c:v>4/13/2014</c:v>
                </c:pt>
                <c:pt idx="103">
                  <c:v>4/14/2014</c:v>
                </c:pt>
                <c:pt idx="104">
                  <c:v>4/15/2014</c:v>
                </c:pt>
                <c:pt idx="105">
                  <c:v>4/16/2014</c:v>
                </c:pt>
                <c:pt idx="106">
                  <c:v>4/17/2014</c:v>
                </c:pt>
                <c:pt idx="107">
                  <c:v>4/18/2014</c:v>
                </c:pt>
                <c:pt idx="108">
                  <c:v>4/19/2014</c:v>
                </c:pt>
                <c:pt idx="109">
                  <c:v>4/20/2014</c:v>
                </c:pt>
                <c:pt idx="110">
                  <c:v>4/21/2014</c:v>
                </c:pt>
                <c:pt idx="111">
                  <c:v>4/22/2014</c:v>
                </c:pt>
                <c:pt idx="112">
                  <c:v>4/23/2014</c:v>
                </c:pt>
                <c:pt idx="113">
                  <c:v>4/24/2014</c:v>
                </c:pt>
                <c:pt idx="114">
                  <c:v>4/25/2014</c:v>
                </c:pt>
                <c:pt idx="115">
                  <c:v>4/26/2014</c:v>
                </c:pt>
                <c:pt idx="116">
                  <c:v>4/27/2014</c:v>
                </c:pt>
                <c:pt idx="117">
                  <c:v>4/28/2014</c:v>
                </c:pt>
                <c:pt idx="118">
                  <c:v>4/29/2014</c:v>
                </c:pt>
                <c:pt idx="119">
                  <c:v>4/30/2014</c:v>
                </c:pt>
                <c:pt idx="120">
                  <c:v>5/1/2014</c:v>
                </c:pt>
                <c:pt idx="121">
                  <c:v>5/2/2014</c:v>
                </c:pt>
                <c:pt idx="122">
                  <c:v>5/3/2014</c:v>
                </c:pt>
                <c:pt idx="123">
                  <c:v>5/4/2014</c:v>
                </c:pt>
                <c:pt idx="124">
                  <c:v>5/5/2014</c:v>
                </c:pt>
                <c:pt idx="125">
                  <c:v>5/6/2014</c:v>
                </c:pt>
                <c:pt idx="126">
                  <c:v>5/7/2014</c:v>
                </c:pt>
                <c:pt idx="127">
                  <c:v>5/8/2014</c:v>
                </c:pt>
                <c:pt idx="128">
                  <c:v>5/9/2014</c:v>
                </c:pt>
                <c:pt idx="129">
                  <c:v>5/10/2014</c:v>
                </c:pt>
                <c:pt idx="130">
                  <c:v>5/11/2014</c:v>
                </c:pt>
                <c:pt idx="131">
                  <c:v>5/12/2014</c:v>
                </c:pt>
                <c:pt idx="132">
                  <c:v>5/13/2014</c:v>
                </c:pt>
                <c:pt idx="133">
                  <c:v>5/14/2014</c:v>
                </c:pt>
                <c:pt idx="134">
                  <c:v>5/15/2014</c:v>
                </c:pt>
                <c:pt idx="135">
                  <c:v>5/16/2014</c:v>
                </c:pt>
                <c:pt idx="136">
                  <c:v>5/17/2014</c:v>
                </c:pt>
                <c:pt idx="137">
                  <c:v>5/18/2014</c:v>
                </c:pt>
                <c:pt idx="138">
                  <c:v>5/19/2014</c:v>
                </c:pt>
                <c:pt idx="139">
                  <c:v>5/20/2014</c:v>
                </c:pt>
                <c:pt idx="140">
                  <c:v>5/21/2014</c:v>
                </c:pt>
                <c:pt idx="141">
                  <c:v>5/22/2014</c:v>
                </c:pt>
                <c:pt idx="142">
                  <c:v>5/23/2014</c:v>
                </c:pt>
                <c:pt idx="143">
                  <c:v>5/24/2014</c:v>
                </c:pt>
                <c:pt idx="144">
                  <c:v>5/25/2014</c:v>
                </c:pt>
                <c:pt idx="145">
                  <c:v>5/26/2014</c:v>
                </c:pt>
                <c:pt idx="146">
                  <c:v>5/27/2014</c:v>
                </c:pt>
                <c:pt idx="147">
                  <c:v>5/28/2014</c:v>
                </c:pt>
                <c:pt idx="148">
                  <c:v>5/29/2014</c:v>
                </c:pt>
                <c:pt idx="149">
                  <c:v>5/30/2014</c:v>
                </c:pt>
                <c:pt idx="150">
                  <c:v>5/31/2014</c:v>
                </c:pt>
                <c:pt idx="151">
                  <c:v>6/1/2014</c:v>
                </c:pt>
                <c:pt idx="152">
                  <c:v>6/2/2014</c:v>
                </c:pt>
                <c:pt idx="153">
                  <c:v>6/3/2014</c:v>
                </c:pt>
                <c:pt idx="154">
                  <c:v>6/4/2014</c:v>
                </c:pt>
                <c:pt idx="155">
                  <c:v>6/5/2014</c:v>
                </c:pt>
                <c:pt idx="156">
                  <c:v>6/6/2014</c:v>
                </c:pt>
                <c:pt idx="157">
                  <c:v>6/7/2014</c:v>
                </c:pt>
                <c:pt idx="158">
                  <c:v>6/8/2014</c:v>
                </c:pt>
                <c:pt idx="159">
                  <c:v>6/9/2014</c:v>
                </c:pt>
                <c:pt idx="160">
                  <c:v>6/10/2014</c:v>
                </c:pt>
                <c:pt idx="161">
                  <c:v>6/11/2014</c:v>
                </c:pt>
                <c:pt idx="162">
                  <c:v>6/12/2014</c:v>
                </c:pt>
                <c:pt idx="163">
                  <c:v>6/13/2014</c:v>
                </c:pt>
                <c:pt idx="164">
                  <c:v>6/14/2014</c:v>
                </c:pt>
                <c:pt idx="165">
                  <c:v>6/15/2014</c:v>
                </c:pt>
                <c:pt idx="166">
                  <c:v>6/16/2014</c:v>
                </c:pt>
                <c:pt idx="167">
                  <c:v>6/17/2014</c:v>
                </c:pt>
                <c:pt idx="168">
                  <c:v>6/18/2014</c:v>
                </c:pt>
                <c:pt idx="169">
                  <c:v>6/19/2014</c:v>
                </c:pt>
                <c:pt idx="170">
                  <c:v>6/20/2014</c:v>
                </c:pt>
                <c:pt idx="171">
                  <c:v>6/21/2014</c:v>
                </c:pt>
                <c:pt idx="172">
                  <c:v>6/22/2014</c:v>
                </c:pt>
                <c:pt idx="173">
                  <c:v>6/23/2014</c:v>
                </c:pt>
                <c:pt idx="174">
                  <c:v>6/24/2014</c:v>
                </c:pt>
                <c:pt idx="175">
                  <c:v>6/25/2014</c:v>
                </c:pt>
                <c:pt idx="176">
                  <c:v>6/26/2014</c:v>
                </c:pt>
                <c:pt idx="177">
                  <c:v>6/27/2014</c:v>
                </c:pt>
                <c:pt idx="178">
                  <c:v>6/28/2014</c:v>
                </c:pt>
                <c:pt idx="179">
                  <c:v>6/29/2014</c:v>
                </c:pt>
                <c:pt idx="180">
                  <c:v>6/30/2014</c:v>
                </c:pt>
                <c:pt idx="181">
                  <c:v>7/1/2014</c:v>
                </c:pt>
                <c:pt idx="182">
                  <c:v>7/2/2014</c:v>
                </c:pt>
                <c:pt idx="183">
                  <c:v>7/3/2014</c:v>
                </c:pt>
                <c:pt idx="184">
                  <c:v>7/4/2014</c:v>
                </c:pt>
                <c:pt idx="185">
                  <c:v>7/5/2014</c:v>
                </c:pt>
                <c:pt idx="186">
                  <c:v>7/6/2014</c:v>
                </c:pt>
                <c:pt idx="187">
                  <c:v>7/7/2014</c:v>
                </c:pt>
                <c:pt idx="188">
                  <c:v>7/8/2014</c:v>
                </c:pt>
                <c:pt idx="189">
                  <c:v>7/9/2014</c:v>
                </c:pt>
                <c:pt idx="190">
                  <c:v>7/10/2014</c:v>
                </c:pt>
                <c:pt idx="191">
                  <c:v>7/11/2014</c:v>
                </c:pt>
                <c:pt idx="192">
                  <c:v>7/12/2014</c:v>
                </c:pt>
                <c:pt idx="193">
                  <c:v>7/13/2014</c:v>
                </c:pt>
                <c:pt idx="194">
                  <c:v>7/14/2014</c:v>
                </c:pt>
                <c:pt idx="195">
                  <c:v>7/15/2014</c:v>
                </c:pt>
                <c:pt idx="196">
                  <c:v>7/16/2014</c:v>
                </c:pt>
                <c:pt idx="197">
                  <c:v>7/17/2014</c:v>
                </c:pt>
                <c:pt idx="198">
                  <c:v>7/18/2014</c:v>
                </c:pt>
                <c:pt idx="199">
                  <c:v>7/19/2014</c:v>
                </c:pt>
                <c:pt idx="200">
                  <c:v>7/20/2014</c:v>
                </c:pt>
                <c:pt idx="201">
                  <c:v>7/21/2014</c:v>
                </c:pt>
                <c:pt idx="202">
                  <c:v>7/22/2014</c:v>
                </c:pt>
                <c:pt idx="203">
                  <c:v>7/23/2014</c:v>
                </c:pt>
                <c:pt idx="204">
                  <c:v>7/24/2014</c:v>
                </c:pt>
                <c:pt idx="205">
                  <c:v>7/25/2014</c:v>
                </c:pt>
                <c:pt idx="206">
                  <c:v>7/26/2014</c:v>
                </c:pt>
                <c:pt idx="207">
                  <c:v>7/27/2014</c:v>
                </c:pt>
                <c:pt idx="208">
                  <c:v>7/28/2014</c:v>
                </c:pt>
                <c:pt idx="209">
                  <c:v>7/29/2014</c:v>
                </c:pt>
                <c:pt idx="210">
                  <c:v>7/30/2014</c:v>
                </c:pt>
                <c:pt idx="211">
                  <c:v>7/31/2014</c:v>
                </c:pt>
                <c:pt idx="212">
                  <c:v>8/1/2014</c:v>
                </c:pt>
                <c:pt idx="213">
                  <c:v>8/2/2014</c:v>
                </c:pt>
                <c:pt idx="214">
                  <c:v>8/3/2014</c:v>
                </c:pt>
                <c:pt idx="215">
                  <c:v>8/4/2014</c:v>
                </c:pt>
                <c:pt idx="216">
                  <c:v>8/5/2014</c:v>
                </c:pt>
                <c:pt idx="217">
                  <c:v>8/6/2014</c:v>
                </c:pt>
                <c:pt idx="218">
                  <c:v>8/7/2014</c:v>
                </c:pt>
                <c:pt idx="219">
                  <c:v>8/8/2014</c:v>
                </c:pt>
                <c:pt idx="220">
                  <c:v>8/9/2014</c:v>
                </c:pt>
                <c:pt idx="221">
                  <c:v>8/10/2014</c:v>
                </c:pt>
                <c:pt idx="222">
                  <c:v>8/11/2014</c:v>
                </c:pt>
                <c:pt idx="223">
                  <c:v>8/12/2014</c:v>
                </c:pt>
                <c:pt idx="224">
                  <c:v>8/13/2014</c:v>
                </c:pt>
                <c:pt idx="225">
                  <c:v>8/14/2014</c:v>
                </c:pt>
                <c:pt idx="226">
                  <c:v>8/15/2014</c:v>
                </c:pt>
                <c:pt idx="227">
                  <c:v>8/16/2014</c:v>
                </c:pt>
                <c:pt idx="228">
                  <c:v>8/17/2014</c:v>
                </c:pt>
                <c:pt idx="229">
                  <c:v>8/18/2014</c:v>
                </c:pt>
                <c:pt idx="230">
                  <c:v>8/19/2014</c:v>
                </c:pt>
                <c:pt idx="231">
                  <c:v>8/20/2014</c:v>
                </c:pt>
                <c:pt idx="232">
                  <c:v>8/21/2014</c:v>
                </c:pt>
                <c:pt idx="233">
                  <c:v>8/22/2014</c:v>
                </c:pt>
                <c:pt idx="234">
                  <c:v>8/23/2014</c:v>
                </c:pt>
                <c:pt idx="235">
                  <c:v>8/24/2014</c:v>
                </c:pt>
                <c:pt idx="236">
                  <c:v>8/25/2014</c:v>
                </c:pt>
                <c:pt idx="237">
                  <c:v>8/26/2014</c:v>
                </c:pt>
                <c:pt idx="238">
                  <c:v>8/27/2014</c:v>
                </c:pt>
                <c:pt idx="239">
                  <c:v>8/28/2014</c:v>
                </c:pt>
                <c:pt idx="240">
                  <c:v>8/29/2014</c:v>
                </c:pt>
                <c:pt idx="241">
                  <c:v>8/30/2014</c:v>
                </c:pt>
                <c:pt idx="242">
                  <c:v>8/31/2014</c:v>
                </c:pt>
                <c:pt idx="243">
                  <c:v>9/1/2014</c:v>
                </c:pt>
                <c:pt idx="244">
                  <c:v>9/2/2014</c:v>
                </c:pt>
                <c:pt idx="245">
                  <c:v>9/3/2014</c:v>
                </c:pt>
                <c:pt idx="246">
                  <c:v>9/4/2014</c:v>
                </c:pt>
                <c:pt idx="247">
                  <c:v>9/5/2014</c:v>
                </c:pt>
                <c:pt idx="248">
                  <c:v>9/6/2014</c:v>
                </c:pt>
                <c:pt idx="249">
                  <c:v>9/7/2014</c:v>
                </c:pt>
                <c:pt idx="250">
                  <c:v>9/8/2014</c:v>
                </c:pt>
                <c:pt idx="251">
                  <c:v>9/9/2014</c:v>
                </c:pt>
                <c:pt idx="252">
                  <c:v>9/10/2014</c:v>
                </c:pt>
                <c:pt idx="253">
                  <c:v>9/11/2014</c:v>
                </c:pt>
                <c:pt idx="254">
                  <c:v>9/12/2014</c:v>
                </c:pt>
                <c:pt idx="255">
                  <c:v>9/13/2014</c:v>
                </c:pt>
                <c:pt idx="256">
                  <c:v>9/14/2014</c:v>
                </c:pt>
                <c:pt idx="257">
                  <c:v>9/15/2014</c:v>
                </c:pt>
                <c:pt idx="258">
                  <c:v>9/16/2014</c:v>
                </c:pt>
                <c:pt idx="259">
                  <c:v>9/17/2014</c:v>
                </c:pt>
                <c:pt idx="260">
                  <c:v>9/18/2014</c:v>
                </c:pt>
                <c:pt idx="261">
                  <c:v>9/19/2014</c:v>
                </c:pt>
                <c:pt idx="262">
                  <c:v>9/20/2014</c:v>
                </c:pt>
                <c:pt idx="263">
                  <c:v>9/21/2014</c:v>
                </c:pt>
                <c:pt idx="264">
                  <c:v>9/22/2014</c:v>
                </c:pt>
                <c:pt idx="265">
                  <c:v>9/23/2014</c:v>
                </c:pt>
                <c:pt idx="266">
                  <c:v>9/24/2014</c:v>
                </c:pt>
                <c:pt idx="267">
                  <c:v>9/25/2014</c:v>
                </c:pt>
                <c:pt idx="268">
                  <c:v>9/26/2014</c:v>
                </c:pt>
                <c:pt idx="269">
                  <c:v>9/27/2014</c:v>
                </c:pt>
                <c:pt idx="270">
                  <c:v>9/28/2014</c:v>
                </c:pt>
                <c:pt idx="271">
                  <c:v>9/29/2014</c:v>
                </c:pt>
                <c:pt idx="272">
                  <c:v>9/30/2014</c:v>
                </c:pt>
                <c:pt idx="273">
                  <c:v>10/1/2014</c:v>
                </c:pt>
                <c:pt idx="274">
                  <c:v>10/2/2014</c:v>
                </c:pt>
                <c:pt idx="275">
                  <c:v>10/3/2014</c:v>
                </c:pt>
                <c:pt idx="276">
                  <c:v>10/4/2014</c:v>
                </c:pt>
                <c:pt idx="277">
                  <c:v>10/5/2014</c:v>
                </c:pt>
                <c:pt idx="278">
                  <c:v>10/6/2014</c:v>
                </c:pt>
                <c:pt idx="279">
                  <c:v>10/7/2014</c:v>
                </c:pt>
                <c:pt idx="280">
                  <c:v>10/8/2014</c:v>
                </c:pt>
                <c:pt idx="281">
                  <c:v>10/9/2014</c:v>
                </c:pt>
                <c:pt idx="282">
                  <c:v>10/10/2014</c:v>
                </c:pt>
                <c:pt idx="283">
                  <c:v>10/11/2014</c:v>
                </c:pt>
                <c:pt idx="284">
                  <c:v>10/12/2014</c:v>
                </c:pt>
                <c:pt idx="285">
                  <c:v>10/13/2014</c:v>
                </c:pt>
                <c:pt idx="286">
                  <c:v>10/14/2014</c:v>
                </c:pt>
                <c:pt idx="287">
                  <c:v>10/15/2014</c:v>
                </c:pt>
                <c:pt idx="288">
                  <c:v>10/16/2014</c:v>
                </c:pt>
                <c:pt idx="289">
                  <c:v>10/17/2014</c:v>
                </c:pt>
                <c:pt idx="290">
                  <c:v>10/18/2014</c:v>
                </c:pt>
                <c:pt idx="291">
                  <c:v>10/19/2014</c:v>
                </c:pt>
                <c:pt idx="292">
                  <c:v>10/20/2014</c:v>
                </c:pt>
                <c:pt idx="293">
                  <c:v>10/21/2014</c:v>
                </c:pt>
                <c:pt idx="294">
                  <c:v>10/22/2014</c:v>
                </c:pt>
                <c:pt idx="295">
                  <c:v>10/23/2014</c:v>
                </c:pt>
                <c:pt idx="296">
                  <c:v>10/24/2014</c:v>
                </c:pt>
                <c:pt idx="297">
                  <c:v>10/25/2014</c:v>
                </c:pt>
                <c:pt idx="298">
                  <c:v>10/26/2014</c:v>
                </c:pt>
                <c:pt idx="299">
                  <c:v>10/27/2014</c:v>
                </c:pt>
                <c:pt idx="300">
                  <c:v>10/28/2014</c:v>
                </c:pt>
                <c:pt idx="301">
                  <c:v>10/29/2014</c:v>
                </c:pt>
                <c:pt idx="302">
                  <c:v>10/30/2014</c:v>
                </c:pt>
                <c:pt idx="303">
                  <c:v>10/31/2014</c:v>
                </c:pt>
                <c:pt idx="304">
                  <c:v>11/1/2014</c:v>
                </c:pt>
                <c:pt idx="305">
                  <c:v>11/2/2014</c:v>
                </c:pt>
                <c:pt idx="306">
                  <c:v>11/3/2014</c:v>
                </c:pt>
                <c:pt idx="307">
                  <c:v>11/4/2014</c:v>
                </c:pt>
                <c:pt idx="308">
                  <c:v>11/5/2014</c:v>
                </c:pt>
                <c:pt idx="309">
                  <c:v>11/6/2014</c:v>
                </c:pt>
                <c:pt idx="310">
                  <c:v>11/7/2014</c:v>
                </c:pt>
                <c:pt idx="311">
                  <c:v>11/8/2014</c:v>
                </c:pt>
                <c:pt idx="312">
                  <c:v>11/9/2014</c:v>
                </c:pt>
                <c:pt idx="313">
                  <c:v>11/10/2014</c:v>
                </c:pt>
                <c:pt idx="314">
                  <c:v>11/11/2014</c:v>
                </c:pt>
                <c:pt idx="315">
                  <c:v>11/12/2014</c:v>
                </c:pt>
                <c:pt idx="316">
                  <c:v>11/13/2014</c:v>
                </c:pt>
                <c:pt idx="317">
                  <c:v>11/14/2014</c:v>
                </c:pt>
                <c:pt idx="318">
                  <c:v>11/15/2014</c:v>
                </c:pt>
                <c:pt idx="319">
                  <c:v>11/16/2014</c:v>
                </c:pt>
                <c:pt idx="320">
                  <c:v>11/17/2014</c:v>
                </c:pt>
                <c:pt idx="321">
                  <c:v>11/18/2014</c:v>
                </c:pt>
                <c:pt idx="322">
                  <c:v>11/19/2014</c:v>
                </c:pt>
                <c:pt idx="323">
                  <c:v>11/20/2014</c:v>
                </c:pt>
                <c:pt idx="324">
                  <c:v>11/21/2014</c:v>
                </c:pt>
                <c:pt idx="325">
                  <c:v>11/22/2014</c:v>
                </c:pt>
                <c:pt idx="326">
                  <c:v>11/23/2014</c:v>
                </c:pt>
                <c:pt idx="327">
                  <c:v>11/24/2014</c:v>
                </c:pt>
                <c:pt idx="328">
                  <c:v>11/25/2014</c:v>
                </c:pt>
                <c:pt idx="329">
                  <c:v>11/26/2014</c:v>
                </c:pt>
                <c:pt idx="330">
                  <c:v>11/27/2014</c:v>
                </c:pt>
                <c:pt idx="331">
                  <c:v>11/28/2014</c:v>
                </c:pt>
                <c:pt idx="332">
                  <c:v>11/29/2014</c:v>
                </c:pt>
                <c:pt idx="333">
                  <c:v>11/30/2014</c:v>
                </c:pt>
                <c:pt idx="334">
                  <c:v>12/1/2014</c:v>
                </c:pt>
                <c:pt idx="335">
                  <c:v>12/2/2014</c:v>
                </c:pt>
              </c:strCache>
            </c:strRef>
          </c:cat>
          <c:val>
            <c:numRef>
              <c:f>MIDATL!$AE$2:$AE$337</c:f>
              <c:numCache>
                <c:formatCode>General</c:formatCode>
                <c:ptCount val="336"/>
                <c:pt idx="0">
                  <c:v>36454.721</c:v>
                </c:pt>
                <c:pt idx="1">
                  <c:v>42080.896</c:v>
                </c:pt>
                <c:pt idx="2">
                  <c:v>45253.336</c:v>
                </c:pt>
                <c:pt idx="3">
                  <c:v>40485.63</c:v>
                </c:pt>
                <c:pt idx="4">
                  <c:v>38785.79599999999</c:v>
                </c:pt>
                <c:pt idx="5">
                  <c:v>42305.44</c:v>
                </c:pt>
                <c:pt idx="6">
                  <c:v>49919.79</c:v>
                </c:pt>
                <c:pt idx="7">
                  <c:v>46792.504</c:v>
                </c:pt>
                <c:pt idx="8">
                  <c:v>41793.034</c:v>
                </c:pt>
                <c:pt idx="9">
                  <c:v>39828.426</c:v>
                </c:pt>
                <c:pt idx="10">
                  <c:v>33237.571</c:v>
                </c:pt>
                <c:pt idx="11">
                  <c:v>35134.683</c:v>
                </c:pt>
                <c:pt idx="12">
                  <c:v>37462.815</c:v>
                </c:pt>
                <c:pt idx="13">
                  <c:v>36548.339</c:v>
                </c:pt>
                <c:pt idx="14">
                  <c:v>37001.657</c:v>
                </c:pt>
                <c:pt idx="15">
                  <c:v>38846.097</c:v>
                </c:pt>
                <c:pt idx="16">
                  <c:v>38261.323</c:v>
                </c:pt>
                <c:pt idx="17">
                  <c:v>38198.506</c:v>
                </c:pt>
                <c:pt idx="18">
                  <c:v>36402.304</c:v>
                </c:pt>
                <c:pt idx="19">
                  <c:v>37751.493</c:v>
                </c:pt>
                <c:pt idx="20">
                  <c:v>44823.971</c:v>
                </c:pt>
                <c:pt idx="21">
                  <c:v>47665.882</c:v>
                </c:pt>
                <c:pt idx="22">
                  <c:v>46245.937</c:v>
                </c:pt>
                <c:pt idx="23">
                  <c:v>46159.419</c:v>
                </c:pt>
                <c:pt idx="24">
                  <c:v>41505.27</c:v>
                </c:pt>
                <c:pt idx="25">
                  <c:v>41444.929</c:v>
                </c:pt>
                <c:pt idx="26">
                  <c:v>43067.113</c:v>
                </c:pt>
                <c:pt idx="27">
                  <c:v>47040.007</c:v>
                </c:pt>
                <c:pt idx="28">
                  <c:v>46241.251</c:v>
                </c:pt>
                <c:pt idx="29">
                  <c:v>46727.615</c:v>
                </c:pt>
                <c:pt idx="30">
                  <c:v>41322.317</c:v>
                </c:pt>
                <c:pt idx="31">
                  <c:v>34663.187</c:v>
                </c:pt>
                <c:pt idx="32">
                  <c:v>33472.539</c:v>
                </c:pt>
                <c:pt idx="33">
                  <c:v>40374.479</c:v>
                </c:pt>
                <c:pt idx="34">
                  <c:v>40663.639</c:v>
                </c:pt>
                <c:pt idx="35">
                  <c:v>38910.628</c:v>
                </c:pt>
                <c:pt idx="36">
                  <c:v>40480.784</c:v>
                </c:pt>
                <c:pt idx="37">
                  <c:v>40025.384</c:v>
                </c:pt>
                <c:pt idx="38">
                  <c:v>38332.683</c:v>
                </c:pt>
                <c:pt idx="39">
                  <c:v>39959.446</c:v>
                </c:pt>
                <c:pt idx="40">
                  <c:v>42793.814</c:v>
                </c:pt>
                <c:pt idx="41">
                  <c:v>43602.227</c:v>
                </c:pt>
                <c:pt idx="42">
                  <c:v>44780.758</c:v>
                </c:pt>
                <c:pt idx="43">
                  <c:v>40308.25</c:v>
                </c:pt>
                <c:pt idx="44">
                  <c:v>37352.287</c:v>
                </c:pt>
                <c:pt idx="45">
                  <c:v>38251.686</c:v>
                </c:pt>
                <c:pt idx="46">
                  <c:v>38506.109</c:v>
                </c:pt>
                <c:pt idx="47">
                  <c:v>40796.414</c:v>
                </c:pt>
                <c:pt idx="48">
                  <c:v>39104.723</c:v>
                </c:pt>
                <c:pt idx="49">
                  <c:v>37348.537</c:v>
                </c:pt>
                <c:pt idx="50">
                  <c:v>36603.347</c:v>
                </c:pt>
                <c:pt idx="51">
                  <c:v>35255.783</c:v>
                </c:pt>
                <c:pt idx="52">
                  <c:v>31835.033</c:v>
                </c:pt>
                <c:pt idx="53">
                  <c:v>32163.988</c:v>
                </c:pt>
                <c:pt idx="54">
                  <c:v>39047.205</c:v>
                </c:pt>
                <c:pt idx="55">
                  <c:v>40640.685</c:v>
                </c:pt>
                <c:pt idx="56">
                  <c:v>41560.911</c:v>
                </c:pt>
                <c:pt idx="57">
                  <c:v>42521.144</c:v>
                </c:pt>
                <c:pt idx="58">
                  <c:v>44333.71</c:v>
                </c:pt>
                <c:pt idx="59">
                  <c:v>37743.546</c:v>
                </c:pt>
                <c:pt idx="60">
                  <c:v>36464.452</c:v>
                </c:pt>
                <c:pt idx="61">
                  <c:v>44433.408</c:v>
                </c:pt>
                <c:pt idx="62">
                  <c:v>43529.234</c:v>
                </c:pt>
                <c:pt idx="63">
                  <c:v>40343.79399999999</c:v>
                </c:pt>
                <c:pt idx="64">
                  <c:v>40854.475</c:v>
                </c:pt>
                <c:pt idx="65">
                  <c:v>38865.887</c:v>
                </c:pt>
                <c:pt idx="66">
                  <c:v>31917.883</c:v>
                </c:pt>
                <c:pt idx="67">
                  <c:v>33572.386</c:v>
                </c:pt>
                <c:pt idx="68">
                  <c:v>35253.469</c:v>
                </c:pt>
                <c:pt idx="69">
                  <c:v>33824.417</c:v>
                </c:pt>
                <c:pt idx="70">
                  <c:v>33780.219</c:v>
                </c:pt>
                <c:pt idx="71">
                  <c:v>40495.239</c:v>
                </c:pt>
                <c:pt idx="72">
                  <c:v>39668.946</c:v>
                </c:pt>
                <c:pt idx="73">
                  <c:v>30203.116</c:v>
                </c:pt>
                <c:pt idx="74">
                  <c:v>35147.762</c:v>
                </c:pt>
                <c:pt idx="75">
                  <c:v>39127.079</c:v>
                </c:pt>
                <c:pt idx="76">
                  <c:v>38056.89</c:v>
                </c:pt>
                <c:pt idx="77">
                  <c:v>36268.188</c:v>
                </c:pt>
                <c:pt idx="78">
                  <c:v>34260.246</c:v>
                </c:pt>
                <c:pt idx="79">
                  <c:v>34771.541</c:v>
                </c:pt>
                <c:pt idx="80">
                  <c:v>30376.014</c:v>
                </c:pt>
                <c:pt idx="81">
                  <c:v>33864.065</c:v>
                </c:pt>
                <c:pt idx="82">
                  <c:v>38914.241</c:v>
                </c:pt>
                <c:pt idx="83">
                  <c:v>38837.384</c:v>
                </c:pt>
                <c:pt idx="84">
                  <c:v>39134.218</c:v>
                </c:pt>
                <c:pt idx="85">
                  <c:v>39799.006</c:v>
                </c:pt>
                <c:pt idx="86">
                  <c:v>34426.479</c:v>
                </c:pt>
                <c:pt idx="87">
                  <c:v>30895.855</c:v>
                </c:pt>
                <c:pt idx="88">
                  <c:v>34250.111</c:v>
                </c:pt>
                <c:pt idx="89">
                  <c:v>35009.078</c:v>
                </c:pt>
                <c:pt idx="90">
                  <c:v>33707.29</c:v>
                </c:pt>
                <c:pt idx="91">
                  <c:v>32687.754</c:v>
                </c:pt>
                <c:pt idx="92">
                  <c:v>31375.537</c:v>
                </c:pt>
                <c:pt idx="93">
                  <c:v>32323.449</c:v>
                </c:pt>
                <c:pt idx="94">
                  <c:v>29847.292</c:v>
                </c:pt>
                <c:pt idx="95">
                  <c:v>29756.892</c:v>
                </c:pt>
                <c:pt idx="96">
                  <c:v>34143.621</c:v>
                </c:pt>
                <c:pt idx="97">
                  <c:v>31521.333</c:v>
                </c:pt>
                <c:pt idx="98">
                  <c:v>31636.33</c:v>
                </c:pt>
                <c:pt idx="99">
                  <c:v>31791.86</c:v>
                </c:pt>
                <c:pt idx="100">
                  <c:v>29632.738</c:v>
                </c:pt>
                <c:pt idx="101">
                  <c:v>27450.755</c:v>
                </c:pt>
                <c:pt idx="102">
                  <c:v>29285.41</c:v>
                </c:pt>
                <c:pt idx="103">
                  <c:v>31575.876</c:v>
                </c:pt>
                <c:pt idx="104">
                  <c:v>31620.357</c:v>
                </c:pt>
                <c:pt idx="105">
                  <c:v>33378.472</c:v>
                </c:pt>
                <c:pt idx="106">
                  <c:v>32789.914</c:v>
                </c:pt>
                <c:pt idx="107">
                  <c:v>30407.044</c:v>
                </c:pt>
                <c:pt idx="108">
                  <c:v>27385.305</c:v>
                </c:pt>
                <c:pt idx="109">
                  <c:v>26713.825</c:v>
                </c:pt>
                <c:pt idx="110">
                  <c:v>30332.046</c:v>
                </c:pt>
                <c:pt idx="111">
                  <c:v>30563.333</c:v>
                </c:pt>
                <c:pt idx="112">
                  <c:v>31379.413</c:v>
                </c:pt>
                <c:pt idx="113">
                  <c:v>30658.714</c:v>
                </c:pt>
                <c:pt idx="114">
                  <c:v>29890.839</c:v>
                </c:pt>
                <c:pt idx="115">
                  <c:v>27093.561</c:v>
                </c:pt>
                <c:pt idx="116">
                  <c:v>27823.826</c:v>
                </c:pt>
                <c:pt idx="117">
                  <c:v>30334.131</c:v>
                </c:pt>
                <c:pt idx="118">
                  <c:v>32891.388</c:v>
                </c:pt>
                <c:pt idx="119">
                  <c:v>33123.301</c:v>
                </c:pt>
                <c:pt idx="120">
                  <c:v>31337.436</c:v>
                </c:pt>
                <c:pt idx="121">
                  <c:v>29482.32</c:v>
                </c:pt>
                <c:pt idx="122">
                  <c:v>27151.342</c:v>
                </c:pt>
                <c:pt idx="123">
                  <c:v>27909.594</c:v>
                </c:pt>
                <c:pt idx="124">
                  <c:v>29842.662</c:v>
                </c:pt>
                <c:pt idx="125">
                  <c:v>30202.969</c:v>
                </c:pt>
                <c:pt idx="126">
                  <c:v>30279.325</c:v>
                </c:pt>
                <c:pt idx="127">
                  <c:v>31345.264</c:v>
                </c:pt>
                <c:pt idx="128">
                  <c:v>30486.338</c:v>
                </c:pt>
                <c:pt idx="129">
                  <c:v>28921.101</c:v>
                </c:pt>
                <c:pt idx="130">
                  <c:v>29559.59</c:v>
                </c:pt>
                <c:pt idx="131">
                  <c:v>36418.133</c:v>
                </c:pt>
                <c:pt idx="132">
                  <c:v>35916.663</c:v>
                </c:pt>
                <c:pt idx="133">
                  <c:v>31674.117</c:v>
                </c:pt>
                <c:pt idx="134">
                  <c:v>34484.341</c:v>
                </c:pt>
                <c:pt idx="135">
                  <c:v>32125.636</c:v>
                </c:pt>
                <c:pt idx="136">
                  <c:v>26712.877</c:v>
                </c:pt>
                <c:pt idx="137">
                  <c:v>27176.466</c:v>
                </c:pt>
                <c:pt idx="138">
                  <c:v>30024.825</c:v>
                </c:pt>
                <c:pt idx="139">
                  <c:v>31653.133</c:v>
                </c:pt>
                <c:pt idx="140">
                  <c:v>31818.895</c:v>
                </c:pt>
                <c:pt idx="141">
                  <c:v>34112.714</c:v>
                </c:pt>
                <c:pt idx="142">
                  <c:v>31155.075</c:v>
                </c:pt>
                <c:pt idx="143">
                  <c:v>27413.783</c:v>
                </c:pt>
                <c:pt idx="144">
                  <c:v>28585.271</c:v>
                </c:pt>
                <c:pt idx="145">
                  <c:v>33389.463</c:v>
                </c:pt>
                <c:pt idx="146">
                  <c:v>41389.444</c:v>
                </c:pt>
                <c:pt idx="147">
                  <c:v>34696.653</c:v>
                </c:pt>
                <c:pt idx="148">
                  <c:v>29930.185</c:v>
                </c:pt>
                <c:pt idx="149">
                  <c:v>30977.625</c:v>
                </c:pt>
                <c:pt idx="150">
                  <c:v>28263.495</c:v>
                </c:pt>
                <c:pt idx="151">
                  <c:v>29449.913</c:v>
                </c:pt>
                <c:pt idx="152">
                  <c:v>36341.693</c:v>
                </c:pt>
                <c:pt idx="153">
                  <c:v>41279.652</c:v>
                </c:pt>
                <c:pt idx="154">
                  <c:v>41126.023</c:v>
                </c:pt>
                <c:pt idx="155">
                  <c:v>35529.371</c:v>
                </c:pt>
                <c:pt idx="156">
                  <c:v>34475.038</c:v>
                </c:pt>
                <c:pt idx="157">
                  <c:v>34327.143</c:v>
                </c:pt>
                <c:pt idx="158">
                  <c:v>35285.658</c:v>
                </c:pt>
                <c:pt idx="159">
                  <c:v>38503.88</c:v>
                </c:pt>
                <c:pt idx="160">
                  <c:v>41463.489</c:v>
                </c:pt>
                <c:pt idx="161">
                  <c:v>36289.66</c:v>
                </c:pt>
                <c:pt idx="162">
                  <c:v>34814.548</c:v>
                </c:pt>
                <c:pt idx="163">
                  <c:v>39885.965</c:v>
                </c:pt>
                <c:pt idx="164">
                  <c:v>30897.651</c:v>
                </c:pt>
                <c:pt idx="165">
                  <c:v>33054.156</c:v>
                </c:pt>
                <c:pt idx="166">
                  <c:v>44010.211</c:v>
                </c:pt>
                <c:pt idx="167">
                  <c:v>50989.919</c:v>
                </c:pt>
                <c:pt idx="168">
                  <c:v>52327.059</c:v>
                </c:pt>
                <c:pt idx="169">
                  <c:v>40809.723</c:v>
                </c:pt>
                <c:pt idx="170">
                  <c:v>39122.29199999999</c:v>
                </c:pt>
                <c:pt idx="171">
                  <c:v>32334.526</c:v>
                </c:pt>
                <c:pt idx="172">
                  <c:v>34599.596</c:v>
                </c:pt>
                <c:pt idx="173">
                  <c:v>41229.971</c:v>
                </c:pt>
                <c:pt idx="174">
                  <c:v>44481.023</c:v>
                </c:pt>
                <c:pt idx="175">
                  <c:v>48446.603</c:v>
                </c:pt>
                <c:pt idx="176">
                  <c:v>46631.49</c:v>
                </c:pt>
                <c:pt idx="177">
                  <c:v>43703.694</c:v>
                </c:pt>
                <c:pt idx="178">
                  <c:v>40330.76</c:v>
                </c:pt>
                <c:pt idx="179">
                  <c:v>39734.347</c:v>
                </c:pt>
                <c:pt idx="180">
                  <c:v>47294.162</c:v>
                </c:pt>
                <c:pt idx="181">
                  <c:v>52372.068</c:v>
                </c:pt>
                <c:pt idx="182">
                  <c:v>54947.754</c:v>
                </c:pt>
                <c:pt idx="183">
                  <c:v>51370.734</c:v>
                </c:pt>
                <c:pt idx="184">
                  <c:v>32168.515</c:v>
                </c:pt>
                <c:pt idx="185">
                  <c:v>34379.787</c:v>
                </c:pt>
                <c:pt idx="186">
                  <c:v>38168.589</c:v>
                </c:pt>
                <c:pt idx="187">
                  <c:v>50910.034</c:v>
                </c:pt>
                <c:pt idx="188">
                  <c:v>53534.98</c:v>
                </c:pt>
                <c:pt idx="189">
                  <c:v>48347.471</c:v>
                </c:pt>
                <c:pt idx="190">
                  <c:v>44980.001</c:v>
                </c:pt>
                <c:pt idx="191">
                  <c:v>45429.686</c:v>
                </c:pt>
                <c:pt idx="192">
                  <c:v>43281.662</c:v>
                </c:pt>
                <c:pt idx="193">
                  <c:v>44896.088</c:v>
                </c:pt>
                <c:pt idx="194">
                  <c:v>49049.974</c:v>
                </c:pt>
                <c:pt idx="195">
                  <c:v>46693.077</c:v>
                </c:pt>
                <c:pt idx="196">
                  <c:v>42377.189</c:v>
                </c:pt>
                <c:pt idx="197">
                  <c:v>40783.989</c:v>
                </c:pt>
                <c:pt idx="198">
                  <c:v>40074.717</c:v>
                </c:pt>
                <c:pt idx="199">
                  <c:v>34708.95</c:v>
                </c:pt>
                <c:pt idx="200">
                  <c:v>36036.905</c:v>
                </c:pt>
                <c:pt idx="201">
                  <c:v>43903.162</c:v>
                </c:pt>
                <c:pt idx="202">
                  <c:v>48325.995</c:v>
                </c:pt>
                <c:pt idx="203">
                  <c:v>53149.009</c:v>
                </c:pt>
                <c:pt idx="204">
                  <c:v>41558.659</c:v>
                </c:pt>
                <c:pt idx="205">
                  <c:v>41237.382</c:v>
                </c:pt>
                <c:pt idx="206">
                  <c:v>38236.675</c:v>
                </c:pt>
                <c:pt idx="207">
                  <c:v>44054.715</c:v>
                </c:pt>
                <c:pt idx="208">
                  <c:v>42728.756</c:v>
                </c:pt>
                <c:pt idx="209">
                  <c:v>35801.757</c:v>
                </c:pt>
                <c:pt idx="210">
                  <c:v>37744.905</c:v>
                </c:pt>
                <c:pt idx="211">
                  <c:v>41730.816</c:v>
                </c:pt>
                <c:pt idx="212">
                  <c:v>40890.879</c:v>
                </c:pt>
                <c:pt idx="213">
                  <c:v>33785.625</c:v>
                </c:pt>
                <c:pt idx="214">
                  <c:v>34399.608</c:v>
                </c:pt>
                <c:pt idx="215">
                  <c:v>44360.563</c:v>
                </c:pt>
                <c:pt idx="216">
                  <c:v>47372.198</c:v>
                </c:pt>
                <c:pt idx="217">
                  <c:v>42399.428</c:v>
                </c:pt>
                <c:pt idx="218">
                  <c:v>41429.594</c:v>
                </c:pt>
                <c:pt idx="219">
                  <c:v>39571.039</c:v>
                </c:pt>
                <c:pt idx="220">
                  <c:v>37858.948</c:v>
                </c:pt>
                <c:pt idx="221">
                  <c:v>39844.555</c:v>
                </c:pt>
                <c:pt idx="222">
                  <c:v>42365.713</c:v>
                </c:pt>
                <c:pt idx="223">
                  <c:v>38490.076</c:v>
                </c:pt>
                <c:pt idx="224">
                  <c:v>42141.13</c:v>
                </c:pt>
                <c:pt idx="225">
                  <c:v>37607.459</c:v>
                </c:pt>
                <c:pt idx="226">
                  <c:v>34109.563</c:v>
                </c:pt>
                <c:pt idx="227">
                  <c:v>33179.513</c:v>
                </c:pt>
                <c:pt idx="228">
                  <c:v>36251.882</c:v>
                </c:pt>
                <c:pt idx="229">
                  <c:v>40445.374</c:v>
                </c:pt>
                <c:pt idx="230">
                  <c:v>42740.837</c:v>
                </c:pt>
                <c:pt idx="231">
                  <c:v>43947.583</c:v>
                </c:pt>
                <c:pt idx="232">
                  <c:v>44489.45</c:v>
                </c:pt>
                <c:pt idx="233">
                  <c:v>38840.1</c:v>
                </c:pt>
                <c:pt idx="234">
                  <c:v>31780.482</c:v>
                </c:pt>
                <c:pt idx="235">
                  <c:v>34411.236</c:v>
                </c:pt>
                <c:pt idx="236">
                  <c:v>42043.276</c:v>
                </c:pt>
                <c:pt idx="237">
                  <c:v>45351.081</c:v>
                </c:pt>
                <c:pt idx="238">
                  <c:v>49021.49</c:v>
                </c:pt>
                <c:pt idx="239">
                  <c:v>41526.432</c:v>
                </c:pt>
                <c:pt idx="240">
                  <c:v>37055.681</c:v>
                </c:pt>
                <c:pt idx="241">
                  <c:v>34032.686</c:v>
                </c:pt>
                <c:pt idx="242">
                  <c:v>42594.79</c:v>
                </c:pt>
                <c:pt idx="243">
                  <c:v>45575.447</c:v>
                </c:pt>
                <c:pt idx="244">
                  <c:v>52372.563</c:v>
                </c:pt>
                <c:pt idx="245">
                  <c:v>45607.69</c:v>
                </c:pt>
                <c:pt idx="246">
                  <c:v>47390.79399999999</c:v>
                </c:pt>
                <c:pt idx="247">
                  <c:v>48792.357</c:v>
                </c:pt>
                <c:pt idx="248">
                  <c:v>48007.331</c:v>
                </c:pt>
                <c:pt idx="249">
                  <c:v>35505.904</c:v>
                </c:pt>
                <c:pt idx="250">
                  <c:v>34898.479</c:v>
                </c:pt>
                <c:pt idx="251">
                  <c:v>34858.756</c:v>
                </c:pt>
                <c:pt idx="252">
                  <c:v>37858.236</c:v>
                </c:pt>
                <c:pt idx="253">
                  <c:v>42749.469</c:v>
                </c:pt>
                <c:pt idx="254">
                  <c:v>35714.031</c:v>
                </c:pt>
                <c:pt idx="255">
                  <c:v>29065.576</c:v>
                </c:pt>
                <c:pt idx="256">
                  <c:v>28712.365</c:v>
                </c:pt>
                <c:pt idx="257">
                  <c:v>31909.803</c:v>
                </c:pt>
                <c:pt idx="258">
                  <c:v>32102.733</c:v>
                </c:pt>
                <c:pt idx="259">
                  <c:v>31968.831</c:v>
                </c:pt>
                <c:pt idx="260">
                  <c:v>32179.326</c:v>
                </c:pt>
                <c:pt idx="261">
                  <c:v>30479.793</c:v>
                </c:pt>
                <c:pt idx="262">
                  <c:v>30268.063</c:v>
                </c:pt>
                <c:pt idx="263">
                  <c:v>33741.199</c:v>
                </c:pt>
                <c:pt idx="264">
                  <c:v>31709.501</c:v>
                </c:pt>
                <c:pt idx="265">
                  <c:v>31607.749</c:v>
                </c:pt>
                <c:pt idx="266">
                  <c:v>31520.215</c:v>
                </c:pt>
                <c:pt idx="267">
                  <c:v>31337.477</c:v>
                </c:pt>
                <c:pt idx="268">
                  <c:v>31293.027</c:v>
                </c:pt>
                <c:pt idx="269">
                  <c:v>30756.719</c:v>
                </c:pt>
                <c:pt idx="270">
                  <c:v>32746.764</c:v>
                </c:pt>
                <c:pt idx="271">
                  <c:v>34324.22</c:v>
                </c:pt>
                <c:pt idx="272">
                  <c:v>34260.065</c:v>
                </c:pt>
                <c:pt idx="273">
                  <c:v>33023.93</c:v>
                </c:pt>
                <c:pt idx="274">
                  <c:v>32457.006</c:v>
                </c:pt>
                <c:pt idx="275">
                  <c:v>30975.331</c:v>
                </c:pt>
                <c:pt idx="276">
                  <c:v>27940.065</c:v>
                </c:pt>
                <c:pt idx="277">
                  <c:v>28476.334</c:v>
                </c:pt>
                <c:pt idx="278">
                  <c:v>31596.388</c:v>
                </c:pt>
                <c:pt idx="279">
                  <c:v>31958.386</c:v>
                </c:pt>
                <c:pt idx="280">
                  <c:v>31983.841</c:v>
                </c:pt>
                <c:pt idx="281">
                  <c:v>31516.023</c:v>
                </c:pt>
                <c:pt idx="282">
                  <c:v>29961.246</c:v>
                </c:pt>
                <c:pt idx="283">
                  <c:v>28039.989</c:v>
                </c:pt>
                <c:pt idx="284">
                  <c:v>28245.459</c:v>
                </c:pt>
                <c:pt idx="285">
                  <c:v>31907.926</c:v>
                </c:pt>
                <c:pt idx="286">
                  <c:v>34059.601</c:v>
                </c:pt>
                <c:pt idx="287">
                  <c:v>34571.861</c:v>
                </c:pt>
                <c:pt idx="288">
                  <c:v>32175.85</c:v>
                </c:pt>
                <c:pt idx="289">
                  <c:v>30531.751</c:v>
                </c:pt>
                <c:pt idx="290">
                  <c:v>27668.238</c:v>
                </c:pt>
                <c:pt idx="291">
                  <c:v>29186.463</c:v>
                </c:pt>
                <c:pt idx="292">
                  <c:v>31987.992</c:v>
                </c:pt>
                <c:pt idx="293">
                  <c:v>31676.671</c:v>
                </c:pt>
                <c:pt idx="294">
                  <c:v>32388.713</c:v>
                </c:pt>
                <c:pt idx="295">
                  <c:v>32181.367</c:v>
                </c:pt>
                <c:pt idx="296">
                  <c:v>29838.433</c:v>
                </c:pt>
                <c:pt idx="297">
                  <c:v>27717.339</c:v>
                </c:pt>
                <c:pt idx="298">
                  <c:v>28615.1</c:v>
                </c:pt>
                <c:pt idx="299">
                  <c:v>31407.744</c:v>
                </c:pt>
                <c:pt idx="300">
                  <c:v>31901.58</c:v>
                </c:pt>
                <c:pt idx="301">
                  <c:v>31405.313</c:v>
                </c:pt>
                <c:pt idx="302">
                  <c:v>31648.186</c:v>
                </c:pt>
                <c:pt idx="303">
                  <c:v>31196.978</c:v>
                </c:pt>
                <c:pt idx="304">
                  <c:v>30283.158</c:v>
                </c:pt>
                <c:pt idx="305">
                  <c:v>31988.756</c:v>
                </c:pt>
                <c:pt idx="306">
                  <c:v>33490.795</c:v>
                </c:pt>
                <c:pt idx="307">
                  <c:v>32246.195</c:v>
                </c:pt>
                <c:pt idx="308">
                  <c:v>32496.363</c:v>
                </c:pt>
                <c:pt idx="309">
                  <c:v>33159.997</c:v>
                </c:pt>
                <c:pt idx="310">
                  <c:v>33258.645</c:v>
                </c:pt>
                <c:pt idx="311">
                  <c:v>30692.659</c:v>
                </c:pt>
                <c:pt idx="312">
                  <c:v>30531.794</c:v>
                </c:pt>
                <c:pt idx="313">
                  <c:v>32908.926</c:v>
                </c:pt>
                <c:pt idx="314">
                  <c:v>32639.091</c:v>
                </c:pt>
                <c:pt idx="315">
                  <c:v>32498.056</c:v>
                </c:pt>
                <c:pt idx="316">
                  <c:v>35613.49</c:v>
                </c:pt>
                <c:pt idx="317">
                  <c:v>35989.664</c:v>
                </c:pt>
                <c:pt idx="318">
                  <c:v>33396.373</c:v>
                </c:pt>
                <c:pt idx="319">
                  <c:v>33648.697</c:v>
                </c:pt>
                <c:pt idx="320">
                  <c:v>36056.698</c:v>
                </c:pt>
                <c:pt idx="321">
                  <c:v>41288.038</c:v>
                </c:pt>
                <c:pt idx="322">
                  <c:v>40338.054</c:v>
                </c:pt>
                <c:pt idx="323">
                  <c:v>37391.88</c:v>
                </c:pt>
                <c:pt idx="324">
                  <c:v>38783.996</c:v>
                </c:pt>
                <c:pt idx="325">
                  <c:v>34646.334</c:v>
                </c:pt>
                <c:pt idx="326">
                  <c:v>32287.582</c:v>
                </c:pt>
                <c:pt idx="327">
                  <c:v>33208.162</c:v>
                </c:pt>
                <c:pt idx="328">
                  <c:v>33669.635</c:v>
                </c:pt>
                <c:pt idx="329">
                  <c:v>38226.297</c:v>
                </c:pt>
                <c:pt idx="330">
                  <c:v>32015.828</c:v>
                </c:pt>
                <c:pt idx="331">
                  <c:v>35963.779</c:v>
                </c:pt>
                <c:pt idx="332">
                  <c:v>34705.488</c:v>
                </c:pt>
                <c:pt idx="333">
                  <c:v>32653.833</c:v>
                </c:pt>
                <c:pt idx="334">
                  <c:v>34337.442</c:v>
                </c:pt>
                <c:pt idx="335">
                  <c:v>25607.649</c:v>
                </c:pt>
              </c:numCache>
            </c:numRef>
          </c:val>
          <c:smooth val="0"/>
        </c:ser>
        <c:ser>
          <c:idx val="0"/>
          <c:order val="0"/>
          <c:tx>
            <c:v>2013</c:v>
          </c:tx>
          <c:spPr>
            <a:ln w="19050">
              <a:solidFill>
                <a:schemeClr val="tx1">
                  <a:lumMod val="65000"/>
                  <a:lumOff val="35000"/>
                </a:schemeClr>
              </a:solidFill>
            </a:ln>
          </c:spPr>
          <c:marker>
            <c:symbol val="none"/>
          </c:marker>
          <c:cat>
            <c:strRef>
              <c:f>'[2013-hourly-loads_PJM.xls]MIDATL'!$A$2:$A$366</c:f>
              <c:strCache>
                <c:ptCount val="365"/>
                <c:pt idx="0">
                  <c:v>1/1/2013</c:v>
                </c:pt>
                <c:pt idx="1">
                  <c:v>1/2/2013</c:v>
                </c:pt>
                <c:pt idx="2">
                  <c:v>1/3/2013</c:v>
                </c:pt>
                <c:pt idx="3">
                  <c:v>1/4/2013</c:v>
                </c:pt>
                <c:pt idx="4">
                  <c:v>1/5/2013</c:v>
                </c:pt>
                <c:pt idx="5">
                  <c:v>1/6/2013</c:v>
                </c:pt>
                <c:pt idx="6">
                  <c:v>1/7/2013</c:v>
                </c:pt>
                <c:pt idx="7">
                  <c:v>1/8/2013</c:v>
                </c:pt>
                <c:pt idx="8">
                  <c:v>1/9/2013</c:v>
                </c:pt>
                <c:pt idx="9">
                  <c:v>1/10/2013</c:v>
                </c:pt>
                <c:pt idx="10">
                  <c:v>1/11/2013</c:v>
                </c:pt>
                <c:pt idx="11">
                  <c:v>1/12/2013</c:v>
                </c:pt>
                <c:pt idx="12">
                  <c:v>1/13/2013</c:v>
                </c:pt>
                <c:pt idx="13">
                  <c:v>1/14/2013</c:v>
                </c:pt>
                <c:pt idx="14">
                  <c:v>1/15/2013</c:v>
                </c:pt>
                <c:pt idx="15">
                  <c:v>1/16/2013</c:v>
                </c:pt>
                <c:pt idx="16">
                  <c:v>1/17/2013</c:v>
                </c:pt>
                <c:pt idx="17">
                  <c:v>1/18/2013</c:v>
                </c:pt>
                <c:pt idx="18">
                  <c:v>1/19/2013</c:v>
                </c:pt>
                <c:pt idx="19">
                  <c:v>1/20/2013</c:v>
                </c:pt>
                <c:pt idx="20">
                  <c:v>1/21/2013</c:v>
                </c:pt>
                <c:pt idx="21">
                  <c:v>1/22/2013</c:v>
                </c:pt>
                <c:pt idx="22">
                  <c:v>1/23/2013</c:v>
                </c:pt>
                <c:pt idx="23">
                  <c:v>1/24/2013</c:v>
                </c:pt>
                <c:pt idx="24">
                  <c:v>1/25/2013</c:v>
                </c:pt>
                <c:pt idx="25">
                  <c:v>1/26/2013</c:v>
                </c:pt>
                <c:pt idx="26">
                  <c:v>1/27/2013</c:v>
                </c:pt>
                <c:pt idx="27">
                  <c:v>1/28/2013</c:v>
                </c:pt>
                <c:pt idx="28">
                  <c:v>1/29/2013</c:v>
                </c:pt>
                <c:pt idx="29">
                  <c:v>1/30/2013</c:v>
                </c:pt>
                <c:pt idx="30">
                  <c:v>1/31/2013</c:v>
                </c:pt>
                <c:pt idx="31">
                  <c:v>2/1/2013</c:v>
                </c:pt>
                <c:pt idx="32">
                  <c:v>2/2/2013</c:v>
                </c:pt>
                <c:pt idx="33">
                  <c:v>2/3/2013</c:v>
                </c:pt>
                <c:pt idx="34">
                  <c:v>2/4/2013</c:v>
                </c:pt>
                <c:pt idx="35">
                  <c:v>2/5/2013</c:v>
                </c:pt>
                <c:pt idx="36">
                  <c:v>2/6/2013</c:v>
                </c:pt>
                <c:pt idx="37">
                  <c:v>2/7/2013</c:v>
                </c:pt>
                <c:pt idx="38">
                  <c:v>2/8/2013</c:v>
                </c:pt>
                <c:pt idx="39">
                  <c:v>2/9/2013</c:v>
                </c:pt>
                <c:pt idx="40">
                  <c:v>2/10/2013</c:v>
                </c:pt>
                <c:pt idx="41">
                  <c:v>2/11/2013</c:v>
                </c:pt>
                <c:pt idx="42">
                  <c:v>2/12/2013</c:v>
                </c:pt>
                <c:pt idx="43">
                  <c:v>2/13/2013</c:v>
                </c:pt>
                <c:pt idx="44">
                  <c:v>2/14/2013</c:v>
                </c:pt>
                <c:pt idx="45">
                  <c:v>2/15/2013</c:v>
                </c:pt>
                <c:pt idx="46">
                  <c:v>2/16/2013</c:v>
                </c:pt>
                <c:pt idx="47">
                  <c:v>2/17/2013</c:v>
                </c:pt>
                <c:pt idx="48">
                  <c:v>2/18/2013</c:v>
                </c:pt>
                <c:pt idx="49">
                  <c:v>2/19/2013</c:v>
                </c:pt>
                <c:pt idx="50">
                  <c:v>2/20/2013</c:v>
                </c:pt>
                <c:pt idx="51">
                  <c:v>2/21/2013</c:v>
                </c:pt>
                <c:pt idx="52">
                  <c:v>2/22/2013</c:v>
                </c:pt>
                <c:pt idx="53">
                  <c:v>2/23/2013</c:v>
                </c:pt>
                <c:pt idx="54">
                  <c:v>2/24/2013</c:v>
                </c:pt>
                <c:pt idx="55">
                  <c:v>2/25/2013</c:v>
                </c:pt>
                <c:pt idx="56">
                  <c:v>2/26/2013</c:v>
                </c:pt>
                <c:pt idx="57">
                  <c:v>2/27/2013</c:v>
                </c:pt>
                <c:pt idx="58">
                  <c:v>2/28/2013</c:v>
                </c:pt>
                <c:pt idx="59">
                  <c:v>3/1/2013</c:v>
                </c:pt>
                <c:pt idx="60">
                  <c:v>3/2/2013</c:v>
                </c:pt>
                <c:pt idx="61">
                  <c:v>3/3/2013</c:v>
                </c:pt>
                <c:pt idx="62">
                  <c:v>3/4/2013</c:v>
                </c:pt>
                <c:pt idx="63">
                  <c:v>3/5/2013</c:v>
                </c:pt>
                <c:pt idx="64">
                  <c:v>3/6/2013</c:v>
                </c:pt>
                <c:pt idx="65">
                  <c:v>3/7/2013</c:v>
                </c:pt>
                <c:pt idx="66">
                  <c:v>3/8/2013</c:v>
                </c:pt>
                <c:pt idx="67">
                  <c:v>3/9/2013</c:v>
                </c:pt>
                <c:pt idx="68">
                  <c:v>3/10/2013</c:v>
                </c:pt>
                <c:pt idx="69">
                  <c:v>3/11/2013</c:v>
                </c:pt>
                <c:pt idx="70">
                  <c:v>3/12/2013</c:v>
                </c:pt>
                <c:pt idx="71">
                  <c:v>3/13/2013</c:v>
                </c:pt>
                <c:pt idx="72">
                  <c:v>3/14/2013</c:v>
                </c:pt>
                <c:pt idx="73">
                  <c:v>3/15/2013</c:v>
                </c:pt>
                <c:pt idx="74">
                  <c:v>3/16/2013</c:v>
                </c:pt>
                <c:pt idx="75">
                  <c:v>3/17/2013</c:v>
                </c:pt>
                <c:pt idx="76">
                  <c:v>3/18/2013</c:v>
                </c:pt>
                <c:pt idx="77">
                  <c:v>3/19/2013</c:v>
                </c:pt>
                <c:pt idx="78">
                  <c:v>3/20/2013</c:v>
                </c:pt>
                <c:pt idx="79">
                  <c:v>3/21/2013</c:v>
                </c:pt>
                <c:pt idx="80">
                  <c:v>3/22/2013</c:v>
                </c:pt>
                <c:pt idx="81">
                  <c:v>3/23/2013</c:v>
                </c:pt>
                <c:pt idx="82">
                  <c:v>3/24/2013</c:v>
                </c:pt>
                <c:pt idx="83">
                  <c:v>3/25/2013</c:v>
                </c:pt>
                <c:pt idx="84">
                  <c:v>3/26/2013</c:v>
                </c:pt>
                <c:pt idx="85">
                  <c:v>3/27/2013</c:v>
                </c:pt>
                <c:pt idx="86">
                  <c:v>3/28/2013</c:v>
                </c:pt>
                <c:pt idx="87">
                  <c:v>3/29/2013</c:v>
                </c:pt>
                <c:pt idx="88">
                  <c:v>3/30/2013</c:v>
                </c:pt>
                <c:pt idx="89">
                  <c:v>3/31/2013</c:v>
                </c:pt>
                <c:pt idx="90">
                  <c:v>4/1/2013</c:v>
                </c:pt>
                <c:pt idx="91">
                  <c:v>4/2/2013</c:v>
                </c:pt>
                <c:pt idx="92">
                  <c:v>4/3/2013</c:v>
                </c:pt>
                <c:pt idx="93">
                  <c:v>4/4/2013</c:v>
                </c:pt>
                <c:pt idx="94">
                  <c:v>4/5/2013</c:v>
                </c:pt>
                <c:pt idx="95">
                  <c:v>4/6/2013</c:v>
                </c:pt>
                <c:pt idx="96">
                  <c:v>4/7/2013</c:v>
                </c:pt>
                <c:pt idx="97">
                  <c:v>4/8/2013</c:v>
                </c:pt>
                <c:pt idx="98">
                  <c:v>4/9/2013</c:v>
                </c:pt>
                <c:pt idx="99">
                  <c:v>4/10/2013</c:v>
                </c:pt>
                <c:pt idx="100">
                  <c:v>4/11/2013</c:v>
                </c:pt>
                <c:pt idx="101">
                  <c:v>4/12/2013</c:v>
                </c:pt>
                <c:pt idx="102">
                  <c:v>4/13/2013</c:v>
                </c:pt>
                <c:pt idx="103">
                  <c:v>4/14/2013</c:v>
                </c:pt>
                <c:pt idx="104">
                  <c:v>4/15/2013</c:v>
                </c:pt>
                <c:pt idx="105">
                  <c:v>4/16/2013</c:v>
                </c:pt>
                <c:pt idx="106">
                  <c:v>4/17/2013</c:v>
                </c:pt>
                <c:pt idx="107">
                  <c:v>4/18/2013</c:v>
                </c:pt>
                <c:pt idx="108">
                  <c:v>4/19/2013</c:v>
                </c:pt>
                <c:pt idx="109">
                  <c:v>4/20/2013</c:v>
                </c:pt>
                <c:pt idx="110">
                  <c:v>4/21/2013</c:v>
                </c:pt>
                <c:pt idx="111">
                  <c:v>4/22/2013</c:v>
                </c:pt>
                <c:pt idx="112">
                  <c:v>4/23/2013</c:v>
                </c:pt>
                <c:pt idx="113">
                  <c:v>4/24/2013</c:v>
                </c:pt>
                <c:pt idx="114">
                  <c:v>4/25/2013</c:v>
                </c:pt>
                <c:pt idx="115">
                  <c:v>4/26/2013</c:v>
                </c:pt>
                <c:pt idx="116">
                  <c:v>4/27/2013</c:v>
                </c:pt>
                <c:pt idx="117">
                  <c:v>4/28/2013</c:v>
                </c:pt>
                <c:pt idx="118">
                  <c:v>4/29/2013</c:v>
                </c:pt>
                <c:pt idx="119">
                  <c:v>4/30/2013</c:v>
                </c:pt>
                <c:pt idx="120">
                  <c:v>5/1/2013</c:v>
                </c:pt>
                <c:pt idx="121">
                  <c:v>5/2/2013</c:v>
                </c:pt>
                <c:pt idx="122">
                  <c:v>5/3/2013</c:v>
                </c:pt>
                <c:pt idx="123">
                  <c:v>5/4/2013</c:v>
                </c:pt>
                <c:pt idx="124">
                  <c:v>5/5/2013</c:v>
                </c:pt>
                <c:pt idx="125">
                  <c:v>5/6/2013</c:v>
                </c:pt>
                <c:pt idx="126">
                  <c:v>5/7/2013</c:v>
                </c:pt>
                <c:pt idx="127">
                  <c:v>5/8/2013</c:v>
                </c:pt>
                <c:pt idx="128">
                  <c:v>5/9/2013</c:v>
                </c:pt>
                <c:pt idx="129">
                  <c:v>5/10/2013</c:v>
                </c:pt>
                <c:pt idx="130">
                  <c:v>5/11/2013</c:v>
                </c:pt>
                <c:pt idx="131">
                  <c:v>5/12/2013</c:v>
                </c:pt>
                <c:pt idx="132">
                  <c:v>5/13/2013</c:v>
                </c:pt>
                <c:pt idx="133">
                  <c:v>5/14/2013</c:v>
                </c:pt>
                <c:pt idx="134">
                  <c:v>5/15/2013</c:v>
                </c:pt>
                <c:pt idx="135">
                  <c:v>5/16/2013</c:v>
                </c:pt>
                <c:pt idx="136">
                  <c:v>5/17/2013</c:v>
                </c:pt>
                <c:pt idx="137">
                  <c:v>5/18/2013</c:v>
                </c:pt>
                <c:pt idx="138">
                  <c:v>5/19/2013</c:v>
                </c:pt>
                <c:pt idx="139">
                  <c:v>5/20/2013</c:v>
                </c:pt>
                <c:pt idx="140">
                  <c:v>5/21/2013</c:v>
                </c:pt>
                <c:pt idx="141">
                  <c:v>5/22/2013</c:v>
                </c:pt>
                <c:pt idx="142">
                  <c:v>5/23/2013</c:v>
                </c:pt>
                <c:pt idx="143">
                  <c:v>5/24/2013</c:v>
                </c:pt>
                <c:pt idx="144">
                  <c:v>5/25/2013</c:v>
                </c:pt>
                <c:pt idx="145">
                  <c:v>5/26/2013</c:v>
                </c:pt>
                <c:pt idx="146">
                  <c:v>5/27/2013</c:v>
                </c:pt>
                <c:pt idx="147">
                  <c:v>5/28/2013</c:v>
                </c:pt>
                <c:pt idx="148">
                  <c:v>5/29/2013</c:v>
                </c:pt>
                <c:pt idx="149">
                  <c:v>5/30/2013</c:v>
                </c:pt>
                <c:pt idx="150">
                  <c:v>5/31/2013</c:v>
                </c:pt>
                <c:pt idx="151">
                  <c:v>6/1/2013</c:v>
                </c:pt>
                <c:pt idx="152">
                  <c:v>6/2/2013</c:v>
                </c:pt>
                <c:pt idx="153">
                  <c:v>6/3/2013</c:v>
                </c:pt>
                <c:pt idx="154">
                  <c:v>6/4/2013</c:v>
                </c:pt>
                <c:pt idx="155">
                  <c:v>6/5/2013</c:v>
                </c:pt>
                <c:pt idx="156">
                  <c:v>6/6/2013</c:v>
                </c:pt>
                <c:pt idx="157">
                  <c:v>6/7/2013</c:v>
                </c:pt>
                <c:pt idx="158">
                  <c:v>6/8/2013</c:v>
                </c:pt>
                <c:pt idx="159">
                  <c:v>6/9/2013</c:v>
                </c:pt>
                <c:pt idx="160">
                  <c:v>6/10/2013</c:v>
                </c:pt>
                <c:pt idx="161">
                  <c:v>6/11/2013</c:v>
                </c:pt>
                <c:pt idx="162">
                  <c:v>6/12/2013</c:v>
                </c:pt>
                <c:pt idx="163">
                  <c:v>6/13/2013</c:v>
                </c:pt>
                <c:pt idx="164">
                  <c:v>6/14/2013</c:v>
                </c:pt>
                <c:pt idx="165">
                  <c:v>6/15/2013</c:v>
                </c:pt>
                <c:pt idx="166">
                  <c:v>6/16/2013</c:v>
                </c:pt>
                <c:pt idx="167">
                  <c:v>6/17/2013</c:v>
                </c:pt>
                <c:pt idx="168">
                  <c:v>6/18/2013</c:v>
                </c:pt>
                <c:pt idx="169">
                  <c:v>6/19/2013</c:v>
                </c:pt>
                <c:pt idx="170">
                  <c:v>6/20/2013</c:v>
                </c:pt>
                <c:pt idx="171">
                  <c:v>6/21/2013</c:v>
                </c:pt>
                <c:pt idx="172">
                  <c:v>6/22/2013</c:v>
                </c:pt>
                <c:pt idx="173">
                  <c:v>6/23/2013</c:v>
                </c:pt>
                <c:pt idx="174">
                  <c:v>6/24/2013</c:v>
                </c:pt>
                <c:pt idx="175">
                  <c:v>6/25/2013</c:v>
                </c:pt>
                <c:pt idx="176">
                  <c:v>6/26/2013</c:v>
                </c:pt>
                <c:pt idx="177">
                  <c:v>6/27/2013</c:v>
                </c:pt>
                <c:pt idx="178">
                  <c:v>6/28/2013</c:v>
                </c:pt>
                <c:pt idx="179">
                  <c:v>6/29/2013</c:v>
                </c:pt>
                <c:pt idx="180">
                  <c:v>6/30/2013</c:v>
                </c:pt>
                <c:pt idx="181">
                  <c:v>7/1/2013</c:v>
                </c:pt>
                <c:pt idx="182">
                  <c:v>7/2/2013</c:v>
                </c:pt>
                <c:pt idx="183">
                  <c:v>7/3/2013</c:v>
                </c:pt>
                <c:pt idx="184">
                  <c:v>7/4/2013</c:v>
                </c:pt>
                <c:pt idx="185">
                  <c:v>7/5/2013</c:v>
                </c:pt>
                <c:pt idx="186">
                  <c:v>7/6/2013</c:v>
                </c:pt>
                <c:pt idx="187">
                  <c:v>7/7/2013</c:v>
                </c:pt>
                <c:pt idx="188">
                  <c:v>7/8/2013</c:v>
                </c:pt>
                <c:pt idx="189">
                  <c:v>7/9/2013</c:v>
                </c:pt>
                <c:pt idx="190">
                  <c:v>7/10/2013</c:v>
                </c:pt>
                <c:pt idx="191">
                  <c:v>7/11/2013</c:v>
                </c:pt>
                <c:pt idx="192">
                  <c:v>7/12/2013</c:v>
                </c:pt>
                <c:pt idx="193">
                  <c:v>7/13/2013</c:v>
                </c:pt>
                <c:pt idx="194">
                  <c:v>7/14/2013</c:v>
                </c:pt>
                <c:pt idx="195">
                  <c:v>7/15/2013</c:v>
                </c:pt>
                <c:pt idx="196">
                  <c:v>7/16/2013</c:v>
                </c:pt>
                <c:pt idx="197">
                  <c:v>7/17/2013</c:v>
                </c:pt>
                <c:pt idx="198">
                  <c:v>7/18/2013</c:v>
                </c:pt>
                <c:pt idx="199">
                  <c:v>7/19/2013</c:v>
                </c:pt>
                <c:pt idx="200">
                  <c:v>7/20/2013</c:v>
                </c:pt>
                <c:pt idx="201">
                  <c:v>7/21/2013</c:v>
                </c:pt>
                <c:pt idx="202">
                  <c:v>7/22/2013</c:v>
                </c:pt>
                <c:pt idx="203">
                  <c:v>7/23/2013</c:v>
                </c:pt>
                <c:pt idx="204">
                  <c:v>7/24/2013</c:v>
                </c:pt>
                <c:pt idx="205">
                  <c:v>7/25/2013</c:v>
                </c:pt>
                <c:pt idx="206">
                  <c:v>7/26/2013</c:v>
                </c:pt>
                <c:pt idx="207">
                  <c:v>7/27/2013</c:v>
                </c:pt>
                <c:pt idx="208">
                  <c:v>7/28/2013</c:v>
                </c:pt>
                <c:pt idx="209">
                  <c:v>7/29/2013</c:v>
                </c:pt>
                <c:pt idx="210">
                  <c:v>7/30/2013</c:v>
                </c:pt>
                <c:pt idx="211">
                  <c:v>7/31/2013</c:v>
                </c:pt>
                <c:pt idx="212">
                  <c:v>8/1/2013</c:v>
                </c:pt>
                <c:pt idx="213">
                  <c:v>8/2/2013</c:v>
                </c:pt>
                <c:pt idx="214">
                  <c:v>8/3/2013</c:v>
                </c:pt>
                <c:pt idx="215">
                  <c:v>8/4/2013</c:v>
                </c:pt>
                <c:pt idx="216">
                  <c:v>8/5/2013</c:v>
                </c:pt>
                <c:pt idx="217">
                  <c:v>8/6/2013</c:v>
                </c:pt>
                <c:pt idx="218">
                  <c:v>8/7/2013</c:v>
                </c:pt>
                <c:pt idx="219">
                  <c:v>8/8/2013</c:v>
                </c:pt>
                <c:pt idx="220">
                  <c:v>8/9/2013</c:v>
                </c:pt>
                <c:pt idx="221">
                  <c:v>8/10/2013</c:v>
                </c:pt>
                <c:pt idx="222">
                  <c:v>8/11/2013</c:v>
                </c:pt>
                <c:pt idx="223">
                  <c:v>8/12/2013</c:v>
                </c:pt>
                <c:pt idx="224">
                  <c:v>8/13/2013</c:v>
                </c:pt>
                <c:pt idx="225">
                  <c:v>8/14/2013</c:v>
                </c:pt>
                <c:pt idx="226">
                  <c:v>8/15/2013</c:v>
                </c:pt>
                <c:pt idx="227">
                  <c:v>8/16/2013</c:v>
                </c:pt>
                <c:pt idx="228">
                  <c:v>8/17/2013</c:v>
                </c:pt>
                <c:pt idx="229">
                  <c:v>8/18/2013</c:v>
                </c:pt>
                <c:pt idx="230">
                  <c:v>8/19/2013</c:v>
                </c:pt>
                <c:pt idx="231">
                  <c:v>8/20/2013</c:v>
                </c:pt>
                <c:pt idx="232">
                  <c:v>8/21/2013</c:v>
                </c:pt>
                <c:pt idx="233">
                  <c:v>8/22/2013</c:v>
                </c:pt>
                <c:pt idx="234">
                  <c:v>8/23/2013</c:v>
                </c:pt>
                <c:pt idx="235">
                  <c:v>8/24/2013</c:v>
                </c:pt>
                <c:pt idx="236">
                  <c:v>8/25/2013</c:v>
                </c:pt>
                <c:pt idx="237">
                  <c:v>8/26/2013</c:v>
                </c:pt>
                <c:pt idx="238">
                  <c:v>8/27/2013</c:v>
                </c:pt>
                <c:pt idx="239">
                  <c:v>8/28/2013</c:v>
                </c:pt>
                <c:pt idx="240">
                  <c:v>8/29/2013</c:v>
                </c:pt>
                <c:pt idx="241">
                  <c:v>8/30/2013</c:v>
                </c:pt>
                <c:pt idx="242">
                  <c:v>8/31/2013</c:v>
                </c:pt>
                <c:pt idx="243">
                  <c:v>9/1/2013</c:v>
                </c:pt>
                <c:pt idx="244">
                  <c:v>9/2/2013</c:v>
                </c:pt>
                <c:pt idx="245">
                  <c:v>9/3/2013</c:v>
                </c:pt>
                <c:pt idx="246">
                  <c:v>9/4/2013</c:v>
                </c:pt>
                <c:pt idx="247">
                  <c:v>9/5/2013</c:v>
                </c:pt>
                <c:pt idx="248">
                  <c:v>9/6/2013</c:v>
                </c:pt>
                <c:pt idx="249">
                  <c:v>9/7/2013</c:v>
                </c:pt>
                <c:pt idx="250">
                  <c:v>9/8/2013</c:v>
                </c:pt>
                <c:pt idx="251">
                  <c:v>9/9/2013</c:v>
                </c:pt>
                <c:pt idx="252">
                  <c:v>9/10/2013</c:v>
                </c:pt>
                <c:pt idx="253">
                  <c:v>9/11/2013</c:v>
                </c:pt>
                <c:pt idx="254">
                  <c:v>9/12/2013</c:v>
                </c:pt>
                <c:pt idx="255">
                  <c:v>9/13/2013</c:v>
                </c:pt>
                <c:pt idx="256">
                  <c:v>9/14/2013</c:v>
                </c:pt>
                <c:pt idx="257">
                  <c:v>9/15/2013</c:v>
                </c:pt>
                <c:pt idx="258">
                  <c:v>9/16/2013</c:v>
                </c:pt>
                <c:pt idx="259">
                  <c:v>9/17/2013</c:v>
                </c:pt>
                <c:pt idx="260">
                  <c:v>9/18/2013</c:v>
                </c:pt>
                <c:pt idx="261">
                  <c:v>9/19/2013</c:v>
                </c:pt>
                <c:pt idx="262">
                  <c:v>9/20/2013</c:v>
                </c:pt>
                <c:pt idx="263">
                  <c:v>9/21/2013</c:v>
                </c:pt>
                <c:pt idx="264">
                  <c:v>9/22/2013</c:v>
                </c:pt>
                <c:pt idx="265">
                  <c:v>9/23/2013</c:v>
                </c:pt>
                <c:pt idx="266">
                  <c:v>9/24/2013</c:v>
                </c:pt>
                <c:pt idx="267">
                  <c:v>9/25/2013</c:v>
                </c:pt>
                <c:pt idx="268">
                  <c:v>9/26/2013</c:v>
                </c:pt>
                <c:pt idx="269">
                  <c:v>9/27/2013</c:v>
                </c:pt>
                <c:pt idx="270">
                  <c:v>9/28/2013</c:v>
                </c:pt>
                <c:pt idx="271">
                  <c:v>9/29/2013</c:v>
                </c:pt>
                <c:pt idx="272">
                  <c:v>9/30/2013</c:v>
                </c:pt>
                <c:pt idx="273">
                  <c:v>10/1/2013</c:v>
                </c:pt>
                <c:pt idx="274">
                  <c:v>10/2/2013</c:v>
                </c:pt>
                <c:pt idx="275">
                  <c:v>10/3/2013</c:v>
                </c:pt>
                <c:pt idx="276">
                  <c:v>10/4/2013</c:v>
                </c:pt>
                <c:pt idx="277">
                  <c:v>10/5/2013</c:v>
                </c:pt>
                <c:pt idx="278">
                  <c:v>10/6/2013</c:v>
                </c:pt>
                <c:pt idx="279">
                  <c:v>10/7/2013</c:v>
                </c:pt>
                <c:pt idx="280">
                  <c:v>10/8/2013</c:v>
                </c:pt>
                <c:pt idx="281">
                  <c:v>10/9/2013</c:v>
                </c:pt>
                <c:pt idx="282">
                  <c:v>10/10/2013</c:v>
                </c:pt>
                <c:pt idx="283">
                  <c:v>10/11/2013</c:v>
                </c:pt>
                <c:pt idx="284">
                  <c:v>10/12/2013</c:v>
                </c:pt>
                <c:pt idx="285">
                  <c:v>10/13/2013</c:v>
                </c:pt>
                <c:pt idx="286">
                  <c:v>10/14/2013</c:v>
                </c:pt>
                <c:pt idx="287">
                  <c:v>10/15/2013</c:v>
                </c:pt>
                <c:pt idx="288">
                  <c:v>10/16/2013</c:v>
                </c:pt>
                <c:pt idx="289">
                  <c:v>10/17/2013</c:v>
                </c:pt>
                <c:pt idx="290">
                  <c:v>10/18/2013</c:v>
                </c:pt>
                <c:pt idx="291">
                  <c:v>10/19/2013</c:v>
                </c:pt>
                <c:pt idx="292">
                  <c:v>10/20/2013</c:v>
                </c:pt>
                <c:pt idx="293">
                  <c:v>10/21/2013</c:v>
                </c:pt>
                <c:pt idx="294">
                  <c:v>10/22/2013</c:v>
                </c:pt>
                <c:pt idx="295">
                  <c:v>10/23/2013</c:v>
                </c:pt>
                <c:pt idx="296">
                  <c:v>10/24/2013</c:v>
                </c:pt>
                <c:pt idx="297">
                  <c:v>10/25/2013</c:v>
                </c:pt>
                <c:pt idx="298">
                  <c:v>10/26/2013</c:v>
                </c:pt>
                <c:pt idx="299">
                  <c:v>10/27/2013</c:v>
                </c:pt>
                <c:pt idx="300">
                  <c:v>10/28/2013</c:v>
                </c:pt>
                <c:pt idx="301">
                  <c:v>10/29/2013</c:v>
                </c:pt>
                <c:pt idx="302">
                  <c:v>10/30/2013</c:v>
                </c:pt>
                <c:pt idx="303">
                  <c:v>10/31/2013</c:v>
                </c:pt>
                <c:pt idx="304">
                  <c:v>11/1/2013</c:v>
                </c:pt>
                <c:pt idx="305">
                  <c:v>11/2/2013</c:v>
                </c:pt>
                <c:pt idx="306">
                  <c:v>11/3/2013</c:v>
                </c:pt>
                <c:pt idx="307">
                  <c:v>11/4/2013</c:v>
                </c:pt>
                <c:pt idx="308">
                  <c:v>11/5/2013</c:v>
                </c:pt>
                <c:pt idx="309">
                  <c:v>11/6/2013</c:v>
                </c:pt>
                <c:pt idx="310">
                  <c:v>11/7/2013</c:v>
                </c:pt>
                <c:pt idx="311">
                  <c:v>11/8/2013</c:v>
                </c:pt>
                <c:pt idx="312">
                  <c:v>11/9/2013</c:v>
                </c:pt>
                <c:pt idx="313">
                  <c:v>11/10/2013</c:v>
                </c:pt>
                <c:pt idx="314">
                  <c:v>11/11/2013</c:v>
                </c:pt>
                <c:pt idx="315">
                  <c:v>11/12/2013</c:v>
                </c:pt>
                <c:pt idx="316">
                  <c:v>11/13/2013</c:v>
                </c:pt>
                <c:pt idx="317">
                  <c:v>11/14/2013</c:v>
                </c:pt>
                <c:pt idx="318">
                  <c:v>11/15/2013</c:v>
                </c:pt>
                <c:pt idx="319">
                  <c:v>11/16/2013</c:v>
                </c:pt>
                <c:pt idx="320">
                  <c:v>11/17/2013</c:v>
                </c:pt>
                <c:pt idx="321">
                  <c:v>11/18/2013</c:v>
                </c:pt>
                <c:pt idx="322">
                  <c:v>11/19/2013</c:v>
                </c:pt>
                <c:pt idx="323">
                  <c:v>11/20/2013</c:v>
                </c:pt>
                <c:pt idx="324">
                  <c:v>11/21/2013</c:v>
                </c:pt>
                <c:pt idx="325">
                  <c:v>11/22/2013</c:v>
                </c:pt>
                <c:pt idx="326">
                  <c:v>11/23/2013</c:v>
                </c:pt>
                <c:pt idx="327">
                  <c:v>11/24/2013</c:v>
                </c:pt>
                <c:pt idx="328">
                  <c:v>11/25/2013</c:v>
                </c:pt>
                <c:pt idx="329">
                  <c:v>11/26/2013</c:v>
                </c:pt>
                <c:pt idx="330">
                  <c:v>11/27/2013</c:v>
                </c:pt>
                <c:pt idx="331">
                  <c:v>11/28/2013</c:v>
                </c:pt>
                <c:pt idx="332">
                  <c:v>11/29/2013</c:v>
                </c:pt>
                <c:pt idx="333">
                  <c:v>11/30/2013</c:v>
                </c:pt>
                <c:pt idx="334">
                  <c:v>12/1/2013</c:v>
                </c:pt>
                <c:pt idx="335">
                  <c:v>12/2/2013</c:v>
                </c:pt>
                <c:pt idx="336">
                  <c:v>12/3/2013</c:v>
                </c:pt>
                <c:pt idx="337">
                  <c:v>12/4/2013</c:v>
                </c:pt>
                <c:pt idx="338">
                  <c:v>12/5/2013</c:v>
                </c:pt>
                <c:pt idx="339">
                  <c:v>12/6/2013</c:v>
                </c:pt>
                <c:pt idx="340">
                  <c:v>12/7/2013</c:v>
                </c:pt>
                <c:pt idx="341">
                  <c:v>12/8/2013</c:v>
                </c:pt>
                <c:pt idx="342">
                  <c:v>12/9/2013</c:v>
                </c:pt>
                <c:pt idx="343">
                  <c:v>12/10/2013</c:v>
                </c:pt>
                <c:pt idx="344">
                  <c:v>12/11/2013</c:v>
                </c:pt>
                <c:pt idx="345">
                  <c:v>12/12/2013</c:v>
                </c:pt>
                <c:pt idx="346">
                  <c:v>12/13/2013</c:v>
                </c:pt>
                <c:pt idx="347">
                  <c:v>12/14/2013</c:v>
                </c:pt>
                <c:pt idx="348">
                  <c:v>12/15/2013</c:v>
                </c:pt>
                <c:pt idx="349">
                  <c:v>12/16/2013</c:v>
                </c:pt>
                <c:pt idx="350">
                  <c:v>12/17/2013</c:v>
                </c:pt>
                <c:pt idx="351">
                  <c:v>12/18/2013</c:v>
                </c:pt>
                <c:pt idx="352">
                  <c:v>12/19/2013</c:v>
                </c:pt>
                <c:pt idx="353">
                  <c:v>12/20/2013</c:v>
                </c:pt>
                <c:pt idx="354">
                  <c:v>12/21/2013</c:v>
                </c:pt>
                <c:pt idx="355">
                  <c:v>12/22/2013</c:v>
                </c:pt>
                <c:pt idx="356">
                  <c:v>12/23/2013</c:v>
                </c:pt>
                <c:pt idx="357">
                  <c:v>12/24/2013</c:v>
                </c:pt>
                <c:pt idx="358">
                  <c:v>12/25/2013</c:v>
                </c:pt>
                <c:pt idx="359">
                  <c:v>12/26/2013</c:v>
                </c:pt>
                <c:pt idx="360">
                  <c:v>12/27/2013</c:v>
                </c:pt>
                <c:pt idx="361">
                  <c:v>12/28/2013</c:v>
                </c:pt>
                <c:pt idx="362">
                  <c:v>12/29/2013</c:v>
                </c:pt>
                <c:pt idx="363">
                  <c:v>12/30/2013</c:v>
                </c:pt>
                <c:pt idx="364">
                  <c:v>12/31/2013</c:v>
                </c:pt>
              </c:strCache>
            </c:strRef>
          </c:cat>
          <c:val>
            <c:numRef>
              <c:f>'[2013-hourly-loads_PJM.xls]MIDATL'!$AE$2:$AE$366</c:f>
              <c:numCache>
                <c:formatCode>General</c:formatCode>
                <c:ptCount val="365"/>
                <c:pt idx="0">
                  <c:v>35892.865</c:v>
                </c:pt>
                <c:pt idx="1">
                  <c:v>41197.79599999999</c:v>
                </c:pt>
                <c:pt idx="2">
                  <c:v>41137.895</c:v>
                </c:pt>
                <c:pt idx="3">
                  <c:v>39046.364</c:v>
                </c:pt>
                <c:pt idx="4">
                  <c:v>35903.92</c:v>
                </c:pt>
                <c:pt idx="5">
                  <c:v>34620.5</c:v>
                </c:pt>
                <c:pt idx="6">
                  <c:v>38054.459</c:v>
                </c:pt>
                <c:pt idx="7">
                  <c:v>37822.336</c:v>
                </c:pt>
                <c:pt idx="8">
                  <c:v>37413.498</c:v>
                </c:pt>
                <c:pt idx="9">
                  <c:v>36472.135</c:v>
                </c:pt>
                <c:pt idx="10">
                  <c:v>36528.636</c:v>
                </c:pt>
                <c:pt idx="11">
                  <c:v>32004.197</c:v>
                </c:pt>
                <c:pt idx="12">
                  <c:v>32645.188</c:v>
                </c:pt>
                <c:pt idx="13">
                  <c:v>35178.101</c:v>
                </c:pt>
                <c:pt idx="14">
                  <c:v>37847.321</c:v>
                </c:pt>
                <c:pt idx="15">
                  <c:v>38811.977</c:v>
                </c:pt>
                <c:pt idx="16">
                  <c:v>37964.328</c:v>
                </c:pt>
                <c:pt idx="17">
                  <c:v>39064.61</c:v>
                </c:pt>
                <c:pt idx="18">
                  <c:v>33377.573</c:v>
                </c:pt>
                <c:pt idx="19">
                  <c:v>33523.098</c:v>
                </c:pt>
                <c:pt idx="20">
                  <c:v>39344.608</c:v>
                </c:pt>
                <c:pt idx="21">
                  <c:v>45528.58</c:v>
                </c:pt>
                <c:pt idx="22">
                  <c:v>45381.23</c:v>
                </c:pt>
                <c:pt idx="23">
                  <c:v>44986.427</c:v>
                </c:pt>
                <c:pt idx="24">
                  <c:v>44522.554</c:v>
                </c:pt>
                <c:pt idx="25">
                  <c:v>39659.678</c:v>
                </c:pt>
                <c:pt idx="26">
                  <c:v>38551.598</c:v>
                </c:pt>
                <c:pt idx="27">
                  <c:v>40596.893</c:v>
                </c:pt>
                <c:pt idx="28">
                  <c:v>35845.139</c:v>
                </c:pt>
                <c:pt idx="29">
                  <c:v>34577.619</c:v>
                </c:pt>
                <c:pt idx="30">
                  <c:v>38508.028</c:v>
                </c:pt>
                <c:pt idx="31">
                  <c:v>41804.565</c:v>
                </c:pt>
                <c:pt idx="32">
                  <c:v>39349.387</c:v>
                </c:pt>
                <c:pt idx="33">
                  <c:v>37593.843</c:v>
                </c:pt>
                <c:pt idx="34">
                  <c:v>41484.019</c:v>
                </c:pt>
                <c:pt idx="35">
                  <c:v>40246.255</c:v>
                </c:pt>
                <c:pt idx="36">
                  <c:v>39146.117</c:v>
                </c:pt>
                <c:pt idx="37">
                  <c:v>39957.737</c:v>
                </c:pt>
                <c:pt idx="38">
                  <c:v>38847.152</c:v>
                </c:pt>
                <c:pt idx="39">
                  <c:v>37318.488</c:v>
                </c:pt>
                <c:pt idx="40">
                  <c:v>36259.009</c:v>
                </c:pt>
                <c:pt idx="41">
                  <c:v>37176.917</c:v>
                </c:pt>
                <c:pt idx="42">
                  <c:v>36551.719</c:v>
                </c:pt>
                <c:pt idx="43">
                  <c:v>37730.882</c:v>
                </c:pt>
                <c:pt idx="44">
                  <c:v>36617.881</c:v>
                </c:pt>
                <c:pt idx="45">
                  <c:v>35494.588</c:v>
                </c:pt>
                <c:pt idx="46">
                  <c:v>35390.485</c:v>
                </c:pt>
                <c:pt idx="47">
                  <c:v>39175.402</c:v>
                </c:pt>
                <c:pt idx="48">
                  <c:v>39095.44</c:v>
                </c:pt>
                <c:pt idx="49">
                  <c:v>38278.063</c:v>
                </c:pt>
                <c:pt idx="50">
                  <c:v>41549.428</c:v>
                </c:pt>
                <c:pt idx="51">
                  <c:v>40184.666</c:v>
                </c:pt>
                <c:pt idx="52">
                  <c:v>38862.405</c:v>
                </c:pt>
                <c:pt idx="53">
                  <c:v>34105.502</c:v>
                </c:pt>
                <c:pt idx="54">
                  <c:v>35224.97</c:v>
                </c:pt>
                <c:pt idx="55">
                  <c:v>36953.371</c:v>
                </c:pt>
                <c:pt idx="56">
                  <c:v>38784.394</c:v>
                </c:pt>
                <c:pt idx="57">
                  <c:v>35691.911</c:v>
                </c:pt>
                <c:pt idx="58">
                  <c:v>36527.824</c:v>
                </c:pt>
                <c:pt idx="59">
                  <c:v>36283.634</c:v>
                </c:pt>
                <c:pt idx="60">
                  <c:v>34862.203</c:v>
                </c:pt>
                <c:pt idx="61">
                  <c:v>36358.687</c:v>
                </c:pt>
                <c:pt idx="62">
                  <c:v>38528.901</c:v>
                </c:pt>
                <c:pt idx="63">
                  <c:v>36855.975</c:v>
                </c:pt>
                <c:pt idx="64">
                  <c:v>39228.715</c:v>
                </c:pt>
                <c:pt idx="65">
                  <c:v>36768.357</c:v>
                </c:pt>
                <c:pt idx="66">
                  <c:v>36459.504</c:v>
                </c:pt>
                <c:pt idx="67">
                  <c:v>30824.114</c:v>
                </c:pt>
                <c:pt idx="68">
                  <c:v>31222.544</c:v>
                </c:pt>
                <c:pt idx="69">
                  <c:v>33196.475</c:v>
                </c:pt>
                <c:pt idx="70">
                  <c:v>33442.662</c:v>
                </c:pt>
                <c:pt idx="71">
                  <c:v>35041.542</c:v>
                </c:pt>
                <c:pt idx="72">
                  <c:v>36888.816</c:v>
                </c:pt>
                <c:pt idx="73">
                  <c:v>36860.814</c:v>
                </c:pt>
                <c:pt idx="74">
                  <c:v>32836.795</c:v>
                </c:pt>
                <c:pt idx="75">
                  <c:v>34134.416</c:v>
                </c:pt>
                <c:pt idx="76">
                  <c:v>38545.737</c:v>
                </c:pt>
                <c:pt idx="77">
                  <c:v>35956.924</c:v>
                </c:pt>
                <c:pt idx="78">
                  <c:v>35959.259</c:v>
                </c:pt>
                <c:pt idx="79">
                  <c:v>37714.758</c:v>
                </c:pt>
                <c:pt idx="80">
                  <c:v>37661.75</c:v>
                </c:pt>
                <c:pt idx="81">
                  <c:v>31945.57</c:v>
                </c:pt>
                <c:pt idx="82">
                  <c:v>32889.59</c:v>
                </c:pt>
                <c:pt idx="83">
                  <c:v>36870.659</c:v>
                </c:pt>
                <c:pt idx="84">
                  <c:v>35557.268</c:v>
                </c:pt>
                <c:pt idx="85">
                  <c:v>34372.925</c:v>
                </c:pt>
                <c:pt idx="86">
                  <c:v>33913.356</c:v>
                </c:pt>
                <c:pt idx="87">
                  <c:v>30983.144</c:v>
                </c:pt>
                <c:pt idx="88">
                  <c:v>28901.232</c:v>
                </c:pt>
                <c:pt idx="89">
                  <c:v>29062.435</c:v>
                </c:pt>
                <c:pt idx="90">
                  <c:v>33061.286</c:v>
                </c:pt>
                <c:pt idx="91">
                  <c:v>34977.314</c:v>
                </c:pt>
                <c:pt idx="92">
                  <c:v>35360.583</c:v>
                </c:pt>
                <c:pt idx="93">
                  <c:v>35961.076</c:v>
                </c:pt>
                <c:pt idx="94">
                  <c:v>33070.84</c:v>
                </c:pt>
                <c:pt idx="95">
                  <c:v>29337.277</c:v>
                </c:pt>
                <c:pt idx="96">
                  <c:v>29085.361</c:v>
                </c:pt>
                <c:pt idx="97">
                  <c:v>31354.447</c:v>
                </c:pt>
                <c:pt idx="98">
                  <c:v>33336.234</c:v>
                </c:pt>
                <c:pt idx="99">
                  <c:v>34807.015</c:v>
                </c:pt>
                <c:pt idx="100">
                  <c:v>32696.615</c:v>
                </c:pt>
                <c:pt idx="101">
                  <c:v>31594.903</c:v>
                </c:pt>
                <c:pt idx="102">
                  <c:v>27840.459</c:v>
                </c:pt>
                <c:pt idx="103">
                  <c:v>28908.202</c:v>
                </c:pt>
                <c:pt idx="104">
                  <c:v>31165.319</c:v>
                </c:pt>
                <c:pt idx="105">
                  <c:v>31473.604</c:v>
                </c:pt>
                <c:pt idx="106">
                  <c:v>31205.925</c:v>
                </c:pt>
                <c:pt idx="107">
                  <c:v>31336.631</c:v>
                </c:pt>
                <c:pt idx="108">
                  <c:v>31234.942</c:v>
                </c:pt>
                <c:pt idx="109">
                  <c:v>27697.316</c:v>
                </c:pt>
                <c:pt idx="110">
                  <c:v>29146.437</c:v>
                </c:pt>
                <c:pt idx="111">
                  <c:v>31837.93</c:v>
                </c:pt>
                <c:pt idx="112">
                  <c:v>31572.297</c:v>
                </c:pt>
                <c:pt idx="113">
                  <c:v>31217.882</c:v>
                </c:pt>
                <c:pt idx="114">
                  <c:v>30519.434</c:v>
                </c:pt>
                <c:pt idx="115">
                  <c:v>29275.769</c:v>
                </c:pt>
                <c:pt idx="116">
                  <c:v>27115.668</c:v>
                </c:pt>
                <c:pt idx="117">
                  <c:v>27985.93</c:v>
                </c:pt>
                <c:pt idx="118">
                  <c:v>31150.581</c:v>
                </c:pt>
                <c:pt idx="119">
                  <c:v>30515.251</c:v>
                </c:pt>
                <c:pt idx="120">
                  <c:v>30185.06</c:v>
                </c:pt>
                <c:pt idx="121">
                  <c:v>30444.97</c:v>
                </c:pt>
                <c:pt idx="122">
                  <c:v>28862.141</c:v>
                </c:pt>
                <c:pt idx="123">
                  <c:v>26766.575</c:v>
                </c:pt>
                <c:pt idx="124">
                  <c:v>27578.522</c:v>
                </c:pt>
                <c:pt idx="125">
                  <c:v>30647.264</c:v>
                </c:pt>
                <c:pt idx="126">
                  <c:v>31100.785</c:v>
                </c:pt>
                <c:pt idx="127">
                  <c:v>30773.277</c:v>
                </c:pt>
                <c:pt idx="128">
                  <c:v>31026.159</c:v>
                </c:pt>
                <c:pt idx="129">
                  <c:v>32779.282</c:v>
                </c:pt>
                <c:pt idx="130">
                  <c:v>29162.211</c:v>
                </c:pt>
                <c:pt idx="131">
                  <c:v>27001.209</c:v>
                </c:pt>
                <c:pt idx="132">
                  <c:v>30390.039</c:v>
                </c:pt>
                <c:pt idx="133">
                  <c:v>30259.688</c:v>
                </c:pt>
                <c:pt idx="134">
                  <c:v>31647.546</c:v>
                </c:pt>
                <c:pt idx="135">
                  <c:v>34087.788</c:v>
                </c:pt>
                <c:pt idx="136">
                  <c:v>32507.444</c:v>
                </c:pt>
                <c:pt idx="137">
                  <c:v>27542.391</c:v>
                </c:pt>
                <c:pt idx="138">
                  <c:v>28845.23</c:v>
                </c:pt>
                <c:pt idx="139">
                  <c:v>35296.579</c:v>
                </c:pt>
                <c:pt idx="140">
                  <c:v>41318.343</c:v>
                </c:pt>
                <c:pt idx="141">
                  <c:v>43649.811</c:v>
                </c:pt>
                <c:pt idx="142">
                  <c:v>38521.162</c:v>
                </c:pt>
                <c:pt idx="143">
                  <c:v>31398.823</c:v>
                </c:pt>
                <c:pt idx="144">
                  <c:v>26532.708</c:v>
                </c:pt>
                <c:pt idx="145">
                  <c:v>25838.795</c:v>
                </c:pt>
                <c:pt idx="146">
                  <c:v>27887.9</c:v>
                </c:pt>
                <c:pt idx="147">
                  <c:v>32266.153</c:v>
                </c:pt>
                <c:pt idx="148">
                  <c:v>41451.871</c:v>
                </c:pt>
                <c:pt idx="149">
                  <c:v>48169.992</c:v>
                </c:pt>
                <c:pt idx="150">
                  <c:v>49581.623</c:v>
                </c:pt>
                <c:pt idx="151">
                  <c:v>46062.799</c:v>
                </c:pt>
                <c:pt idx="152">
                  <c:v>42446.314</c:v>
                </c:pt>
                <c:pt idx="153">
                  <c:v>40404.395</c:v>
                </c:pt>
                <c:pt idx="154">
                  <c:v>35487.536</c:v>
                </c:pt>
                <c:pt idx="155">
                  <c:v>35824.578</c:v>
                </c:pt>
                <c:pt idx="156">
                  <c:v>33579.683</c:v>
                </c:pt>
                <c:pt idx="157">
                  <c:v>33655.531</c:v>
                </c:pt>
                <c:pt idx="158">
                  <c:v>32105.591</c:v>
                </c:pt>
                <c:pt idx="159">
                  <c:v>35615.028</c:v>
                </c:pt>
                <c:pt idx="160">
                  <c:v>36926.403</c:v>
                </c:pt>
                <c:pt idx="161">
                  <c:v>40865.561</c:v>
                </c:pt>
                <c:pt idx="162">
                  <c:v>42068.211</c:v>
                </c:pt>
                <c:pt idx="163">
                  <c:v>39132.656</c:v>
                </c:pt>
                <c:pt idx="164">
                  <c:v>33917.356</c:v>
                </c:pt>
                <c:pt idx="165">
                  <c:v>34140.191</c:v>
                </c:pt>
                <c:pt idx="166">
                  <c:v>34483.195</c:v>
                </c:pt>
                <c:pt idx="167">
                  <c:v>45202.081</c:v>
                </c:pt>
                <c:pt idx="168">
                  <c:v>39817.077</c:v>
                </c:pt>
                <c:pt idx="169">
                  <c:v>37308.135</c:v>
                </c:pt>
                <c:pt idx="170">
                  <c:v>39027.155</c:v>
                </c:pt>
                <c:pt idx="171">
                  <c:v>40355.895</c:v>
                </c:pt>
                <c:pt idx="172">
                  <c:v>40244.972</c:v>
                </c:pt>
                <c:pt idx="173">
                  <c:v>41854.553</c:v>
                </c:pt>
                <c:pt idx="174">
                  <c:v>51738.793</c:v>
                </c:pt>
                <c:pt idx="175">
                  <c:v>51856.109</c:v>
                </c:pt>
                <c:pt idx="176">
                  <c:v>49983.987</c:v>
                </c:pt>
                <c:pt idx="177">
                  <c:v>48640.173</c:v>
                </c:pt>
                <c:pt idx="178">
                  <c:v>47071.195</c:v>
                </c:pt>
                <c:pt idx="179">
                  <c:v>42840.374</c:v>
                </c:pt>
                <c:pt idx="180">
                  <c:v>40033.233</c:v>
                </c:pt>
                <c:pt idx="181">
                  <c:v>42134.746</c:v>
                </c:pt>
                <c:pt idx="182">
                  <c:v>45419.963</c:v>
                </c:pt>
                <c:pt idx="183">
                  <c:v>47225.419</c:v>
                </c:pt>
                <c:pt idx="184">
                  <c:v>46307.559</c:v>
                </c:pt>
                <c:pt idx="185">
                  <c:v>51608.335</c:v>
                </c:pt>
                <c:pt idx="186">
                  <c:v>50729.585</c:v>
                </c:pt>
                <c:pt idx="187">
                  <c:v>50897.445</c:v>
                </c:pt>
                <c:pt idx="188">
                  <c:v>49667.749</c:v>
                </c:pt>
                <c:pt idx="189">
                  <c:v>48521.671</c:v>
                </c:pt>
                <c:pt idx="190">
                  <c:v>50945.451</c:v>
                </c:pt>
                <c:pt idx="191">
                  <c:v>47522.473</c:v>
                </c:pt>
                <c:pt idx="192">
                  <c:v>38596.556</c:v>
                </c:pt>
                <c:pt idx="193">
                  <c:v>41964.019</c:v>
                </c:pt>
                <c:pt idx="194">
                  <c:v>48732.073</c:v>
                </c:pt>
                <c:pt idx="195">
                  <c:v>56836.825</c:v>
                </c:pt>
                <c:pt idx="196">
                  <c:v>56067.488</c:v>
                </c:pt>
                <c:pt idx="197">
                  <c:v>57198.413</c:v>
                </c:pt>
                <c:pt idx="198">
                  <c:v>58685.328</c:v>
                </c:pt>
                <c:pt idx="199">
                  <c:v>59118.97</c:v>
                </c:pt>
                <c:pt idx="200">
                  <c:v>52240.885</c:v>
                </c:pt>
                <c:pt idx="201">
                  <c:v>46870.952</c:v>
                </c:pt>
                <c:pt idx="202">
                  <c:v>50384.09</c:v>
                </c:pt>
                <c:pt idx="203">
                  <c:v>50476.685</c:v>
                </c:pt>
                <c:pt idx="204">
                  <c:v>45087.643</c:v>
                </c:pt>
                <c:pt idx="205">
                  <c:v>35840.241</c:v>
                </c:pt>
                <c:pt idx="206">
                  <c:v>41466.462</c:v>
                </c:pt>
                <c:pt idx="207">
                  <c:v>40144.097</c:v>
                </c:pt>
                <c:pt idx="208">
                  <c:v>38831.551</c:v>
                </c:pt>
                <c:pt idx="209">
                  <c:v>43632.421</c:v>
                </c:pt>
                <c:pt idx="210">
                  <c:v>41602.289</c:v>
                </c:pt>
                <c:pt idx="211">
                  <c:v>41505.477</c:v>
                </c:pt>
                <c:pt idx="212">
                  <c:v>38044.048</c:v>
                </c:pt>
                <c:pt idx="213">
                  <c:v>43432.595</c:v>
                </c:pt>
                <c:pt idx="214">
                  <c:v>33877.87</c:v>
                </c:pt>
                <c:pt idx="215">
                  <c:v>35117.075</c:v>
                </c:pt>
                <c:pt idx="216">
                  <c:v>37966.363</c:v>
                </c:pt>
                <c:pt idx="217">
                  <c:v>36407.254</c:v>
                </c:pt>
                <c:pt idx="218">
                  <c:v>38843.484</c:v>
                </c:pt>
                <c:pt idx="219">
                  <c:v>45415.284</c:v>
                </c:pt>
                <c:pt idx="220">
                  <c:v>47294.133</c:v>
                </c:pt>
                <c:pt idx="221">
                  <c:v>40328.503</c:v>
                </c:pt>
                <c:pt idx="222">
                  <c:v>39752.534</c:v>
                </c:pt>
                <c:pt idx="223">
                  <c:v>46043.658</c:v>
                </c:pt>
                <c:pt idx="224">
                  <c:v>44023.27</c:v>
                </c:pt>
                <c:pt idx="225">
                  <c:v>35188.298</c:v>
                </c:pt>
                <c:pt idx="226">
                  <c:v>35972.252</c:v>
                </c:pt>
                <c:pt idx="227">
                  <c:v>36226.24</c:v>
                </c:pt>
                <c:pt idx="228">
                  <c:v>33849.273</c:v>
                </c:pt>
                <c:pt idx="229">
                  <c:v>31812.337</c:v>
                </c:pt>
                <c:pt idx="230">
                  <c:v>36712.279</c:v>
                </c:pt>
                <c:pt idx="231">
                  <c:v>45814.698</c:v>
                </c:pt>
                <c:pt idx="232">
                  <c:v>48463.131</c:v>
                </c:pt>
                <c:pt idx="233">
                  <c:v>44664.88</c:v>
                </c:pt>
                <c:pt idx="234">
                  <c:v>38738.284</c:v>
                </c:pt>
                <c:pt idx="235">
                  <c:v>35155.215</c:v>
                </c:pt>
                <c:pt idx="236">
                  <c:v>35713.8</c:v>
                </c:pt>
                <c:pt idx="237">
                  <c:v>42957.301</c:v>
                </c:pt>
                <c:pt idx="238">
                  <c:v>49056.547</c:v>
                </c:pt>
                <c:pt idx="239">
                  <c:v>41702.099</c:v>
                </c:pt>
                <c:pt idx="240">
                  <c:v>43803.587</c:v>
                </c:pt>
                <c:pt idx="241">
                  <c:v>45389.968</c:v>
                </c:pt>
                <c:pt idx="242">
                  <c:v>44101.857</c:v>
                </c:pt>
                <c:pt idx="243">
                  <c:v>44119.594</c:v>
                </c:pt>
                <c:pt idx="244">
                  <c:v>42975.611</c:v>
                </c:pt>
                <c:pt idx="245">
                  <c:v>44117.331</c:v>
                </c:pt>
                <c:pt idx="246">
                  <c:v>40995.284</c:v>
                </c:pt>
                <c:pt idx="247">
                  <c:v>38596.918</c:v>
                </c:pt>
                <c:pt idx="248">
                  <c:v>33390.89</c:v>
                </c:pt>
                <c:pt idx="249">
                  <c:v>31341.024</c:v>
                </c:pt>
                <c:pt idx="250">
                  <c:v>36070.205</c:v>
                </c:pt>
                <c:pt idx="251">
                  <c:v>35189.243</c:v>
                </c:pt>
                <c:pt idx="252">
                  <c:v>48929.267</c:v>
                </c:pt>
                <c:pt idx="253">
                  <c:v>52612.923</c:v>
                </c:pt>
                <c:pt idx="254">
                  <c:v>47198.743</c:v>
                </c:pt>
                <c:pt idx="255">
                  <c:v>36218.837</c:v>
                </c:pt>
                <c:pt idx="256">
                  <c:v>27970.658</c:v>
                </c:pt>
                <c:pt idx="257">
                  <c:v>29801.499</c:v>
                </c:pt>
                <c:pt idx="258">
                  <c:v>32239.565</c:v>
                </c:pt>
                <c:pt idx="259">
                  <c:v>30945.969</c:v>
                </c:pt>
                <c:pt idx="260">
                  <c:v>31397.767</c:v>
                </c:pt>
                <c:pt idx="261">
                  <c:v>32805.774</c:v>
                </c:pt>
                <c:pt idx="262">
                  <c:v>33987.054</c:v>
                </c:pt>
                <c:pt idx="263">
                  <c:v>31065.436</c:v>
                </c:pt>
                <c:pt idx="264">
                  <c:v>29272.719</c:v>
                </c:pt>
                <c:pt idx="265">
                  <c:v>31316.451</c:v>
                </c:pt>
                <c:pt idx="266">
                  <c:v>31757.492</c:v>
                </c:pt>
                <c:pt idx="267">
                  <c:v>31978.358</c:v>
                </c:pt>
                <c:pt idx="268">
                  <c:v>32109.896</c:v>
                </c:pt>
                <c:pt idx="269">
                  <c:v>30836.275</c:v>
                </c:pt>
                <c:pt idx="270">
                  <c:v>28410.449</c:v>
                </c:pt>
                <c:pt idx="271">
                  <c:v>29385.466</c:v>
                </c:pt>
                <c:pt idx="272">
                  <c:v>32523.268</c:v>
                </c:pt>
                <c:pt idx="273">
                  <c:v>34459.259</c:v>
                </c:pt>
                <c:pt idx="274">
                  <c:v>37005.21</c:v>
                </c:pt>
                <c:pt idx="275">
                  <c:v>36435.876</c:v>
                </c:pt>
                <c:pt idx="276">
                  <c:v>39531.939</c:v>
                </c:pt>
                <c:pt idx="277">
                  <c:v>36257.262</c:v>
                </c:pt>
                <c:pt idx="278">
                  <c:v>36004.51</c:v>
                </c:pt>
                <c:pt idx="279">
                  <c:v>35853.427</c:v>
                </c:pt>
                <c:pt idx="280">
                  <c:v>31645.242</c:v>
                </c:pt>
                <c:pt idx="281">
                  <c:v>31738.654</c:v>
                </c:pt>
                <c:pt idx="282">
                  <c:v>32216.448</c:v>
                </c:pt>
                <c:pt idx="283">
                  <c:v>30950.018</c:v>
                </c:pt>
                <c:pt idx="284">
                  <c:v>28489.26</c:v>
                </c:pt>
                <c:pt idx="285">
                  <c:v>28753.663</c:v>
                </c:pt>
                <c:pt idx="286">
                  <c:v>31760.925</c:v>
                </c:pt>
                <c:pt idx="287">
                  <c:v>31841.196</c:v>
                </c:pt>
                <c:pt idx="288">
                  <c:v>32406.943</c:v>
                </c:pt>
                <c:pt idx="289">
                  <c:v>33181.324</c:v>
                </c:pt>
                <c:pt idx="290">
                  <c:v>29916.405</c:v>
                </c:pt>
                <c:pt idx="291">
                  <c:v>28253.247</c:v>
                </c:pt>
                <c:pt idx="292">
                  <c:v>28782.086</c:v>
                </c:pt>
                <c:pt idx="293">
                  <c:v>31802.455</c:v>
                </c:pt>
                <c:pt idx="294">
                  <c:v>31776.247</c:v>
                </c:pt>
                <c:pt idx="295">
                  <c:v>32796.956</c:v>
                </c:pt>
                <c:pt idx="296">
                  <c:v>33620.047</c:v>
                </c:pt>
                <c:pt idx="297">
                  <c:v>32741.222</c:v>
                </c:pt>
                <c:pt idx="298">
                  <c:v>29479.997</c:v>
                </c:pt>
                <c:pt idx="299">
                  <c:v>30058.545</c:v>
                </c:pt>
                <c:pt idx="300">
                  <c:v>32611.321</c:v>
                </c:pt>
                <c:pt idx="301">
                  <c:v>32615.921</c:v>
                </c:pt>
                <c:pt idx="302">
                  <c:v>32478.503</c:v>
                </c:pt>
                <c:pt idx="303">
                  <c:v>31592.279</c:v>
                </c:pt>
                <c:pt idx="304">
                  <c:v>30972.83</c:v>
                </c:pt>
                <c:pt idx="305">
                  <c:v>28194.319</c:v>
                </c:pt>
                <c:pt idx="306">
                  <c:v>30748.512</c:v>
                </c:pt>
                <c:pt idx="307">
                  <c:v>35734.228</c:v>
                </c:pt>
                <c:pt idx="308">
                  <c:v>33967.399</c:v>
                </c:pt>
                <c:pt idx="309">
                  <c:v>32872.368</c:v>
                </c:pt>
                <c:pt idx="310">
                  <c:v>33418.372</c:v>
                </c:pt>
                <c:pt idx="311">
                  <c:v>34011.208</c:v>
                </c:pt>
                <c:pt idx="312">
                  <c:v>30956.161</c:v>
                </c:pt>
                <c:pt idx="313">
                  <c:v>31401.849</c:v>
                </c:pt>
                <c:pt idx="314">
                  <c:v>34279.157</c:v>
                </c:pt>
                <c:pt idx="315">
                  <c:v>38042.406</c:v>
                </c:pt>
                <c:pt idx="316">
                  <c:v>37777.738</c:v>
                </c:pt>
                <c:pt idx="317">
                  <c:v>35708.431</c:v>
                </c:pt>
                <c:pt idx="318">
                  <c:v>34283.511</c:v>
                </c:pt>
                <c:pt idx="319">
                  <c:v>30370.545</c:v>
                </c:pt>
                <c:pt idx="320">
                  <c:v>30387.874</c:v>
                </c:pt>
                <c:pt idx="321">
                  <c:v>33054.558</c:v>
                </c:pt>
                <c:pt idx="322">
                  <c:v>35982.922</c:v>
                </c:pt>
                <c:pt idx="323">
                  <c:v>36693.352</c:v>
                </c:pt>
                <c:pt idx="324">
                  <c:v>35723.565</c:v>
                </c:pt>
                <c:pt idx="325">
                  <c:v>33591.056</c:v>
                </c:pt>
                <c:pt idx="326">
                  <c:v>33376.182</c:v>
                </c:pt>
                <c:pt idx="327">
                  <c:v>38929.98</c:v>
                </c:pt>
                <c:pt idx="328">
                  <c:v>40269.912</c:v>
                </c:pt>
                <c:pt idx="329">
                  <c:v>39358.523</c:v>
                </c:pt>
                <c:pt idx="330">
                  <c:v>38396.184</c:v>
                </c:pt>
                <c:pt idx="331">
                  <c:v>33158.364</c:v>
                </c:pt>
                <c:pt idx="332">
                  <c:v>35681.614</c:v>
                </c:pt>
                <c:pt idx="333">
                  <c:v>35310.802</c:v>
                </c:pt>
                <c:pt idx="334">
                  <c:v>34508.992</c:v>
                </c:pt>
                <c:pt idx="335">
                  <c:v>36772.265</c:v>
                </c:pt>
                <c:pt idx="336">
                  <c:v>36106.189</c:v>
                </c:pt>
                <c:pt idx="337">
                  <c:v>36198.643</c:v>
                </c:pt>
                <c:pt idx="338">
                  <c:v>35088.408</c:v>
                </c:pt>
                <c:pt idx="339">
                  <c:v>35784.636</c:v>
                </c:pt>
                <c:pt idx="340">
                  <c:v>35701.256</c:v>
                </c:pt>
                <c:pt idx="341">
                  <c:v>40262.693</c:v>
                </c:pt>
                <c:pt idx="342">
                  <c:v>40529.122</c:v>
                </c:pt>
                <c:pt idx="343">
                  <c:v>42096.607</c:v>
                </c:pt>
                <c:pt idx="344">
                  <c:v>41591.827</c:v>
                </c:pt>
                <c:pt idx="345">
                  <c:v>43386.249</c:v>
                </c:pt>
                <c:pt idx="346">
                  <c:v>40535.638</c:v>
                </c:pt>
                <c:pt idx="347">
                  <c:v>40374.254</c:v>
                </c:pt>
                <c:pt idx="348">
                  <c:v>38212.772</c:v>
                </c:pt>
                <c:pt idx="349">
                  <c:v>42520.286</c:v>
                </c:pt>
                <c:pt idx="350">
                  <c:v>42390.604</c:v>
                </c:pt>
                <c:pt idx="351">
                  <c:v>41514.661</c:v>
                </c:pt>
                <c:pt idx="352">
                  <c:v>39836.195</c:v>
                </c:pt>
                <c:pt idx="353">
                  <c:v>36205.221</c:v>
                </c:pt>
                <c:pt idx="354">
                  <c:v>31890.916</c:v>
                </c:pt>
                <c:pt idx="355">
                  <c:v>31844.792</c:v>
                </c:pt>
                <c:pt idx="356">
                  <c:v>34436.263</c:v>
                </c:pt>
                <c:pt idx="357">
                  <c:v>36623.502</c:v>
                </c:pt>
                <c:pt idx="358">
                  <c:v>34717.397</c:v>
                </c:pt>
                <c:pt idx="359">
                  <c:v>38936.046</c:v>
                </c:pt>
                <c:pt idx="360">
                  <c:v>37233.262</c:v>
                </c:pt>
                <c:pt idx="361">
                  <c:v>33166.136</c:v>
                </c:pt>
                <c:pt idx="362">
                  <c:v>34383.27</c:v>
                </c:pt>
                <c:pt idx="363">
                  <c:v>38877.668</c:v>
                </c:pt>
                <c:pt idx="364">
                  <c:v>39237.258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32073128"/>
        <c:axId val="-2132274792"/>
      </c:lineChart>
      <c:catAx>
        <c:axId val="-21320731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132274792"/>
        <c:crosses val="autoZero"/>
        <c:auto val="1"/>
        <c:lblAlgn val="ctr"/>
        <c:lblOffset val="100"/>
        <c:tickLblSkip val="30"/>
        <c:tickMarkSkip val="10"/>
        <c:noMultiLvlLbl val="0"/>
      </c:catAx>
      <c:valAx>
        <c:axId val="-2132274792"/>
        <c:scaling>
          <c:orientation val="minMax"/>
          <c:max val="60000.0"/>
          <c:min val="250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132073128"/>
        <c:crossesAt val="1.0"/>
        <c:crossBetween val="between"/>
      </c:valAx>
      <c:spPr>
        <a:solidFill>
          <a:srgbClr val="FFFFFF"/>
        </a:solidFill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607666068647943"/>
          <c:y val="0.0160098126284646"/>
          <c:w val="0.939233393135206"/>
          <c:h val="0.890599613705492"/>
        </c:manualLayout>
      </c:layout>
      <c:lineChart>
        <c:grouping val="standard"/>
        <c:varyColors val="0"/>
        <c:ser>
          <c:idx val="0"/>
          <c:order val="0"/>
          <c:tx>
            <c:v>Sea Breeze</c:v>
          </c:tx>
          <c:spPr>
            <a:ln w="76200">
              <a:solidFill>
                <a:srgbClr val="FF0000"/>
              </a:solidFill>
            </a:ln>
          </c:spPr>
          <c:marker>
            <c:symbol val="none"/>
          </c:marker>
          <c:dPt>
            <c:idx val="0"/>
            <c:bubble3D val="0"/>
          </c:dPt>
          <c:cat>
            <c:strRef>
              <c:f>'[1]Seabreeze extended'!$K$3:$K$14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'[1]Seabreeze extended'!$N$3:$N$14</c:f>
              <c:numCache>
                <c:formatCode>General</c:formatCode>
                <c:ptCount val="12"/>
                <c:pt idx="0">
                  <c:v>4.0</c:v>
                </c:pt>
                <c:pt idx="1">
                  <c:v>8.0</c:v>
                </c:pt>
                <c:pt idx="2">
                  <c:v>13.0</c:v>
                </c:pt>
                <c:pt idx="3">
                  <c:v>44.0</c:v>
                </c:pt>
                <c:pt idx="4">
                  <c:v>28.0</c:v>
                </c:pt>
                <c:pt idx="5">
                  <c:v>39.0</c:v>
                </c:pt>
                <c:pt idx="6">
                  <c:v>43.0</c:v>
                </c:pt>
                <c:pt idx="7">
                  <c:v>35.0</c:v>
                </c:pt>
                <c:pt idx="8">
                  <c:v>29.0</c:v>
                </c:pt>
                <c:pt idx="9">
                  <c:v>15.0</c:v>
                </c:pt>
                <c:pt idx="10">
                  <c:v>8.0</c:v>
                </c:pt>
                <c:pt idx="11">
                  <c:v>2.0</c:v>
                </c:pt>
              </c:numCache>
            </c:numRef>
          </c:val>
          <c:smooth val="0"/>
        </c:ser>
        <c:ser>
          <c:idx val="1"/>
          <c:order val="1"/>
          <c:tx>
            <c:v>Upwelling</c:v>
          </c:tx>
          <c:spPr>
            <a:ln w="76200">
              <a:solidFill>
                <a:srgbClr val="0000FF"/>
              </a:solidFill>
            </a:ln>
          </c:spPr>
          <c:marker>
            <c:symbol val="none"/>
          </c:marker>
          <c:val>
            <c:numRef>
              <c:f>'[1]Seabreeze extended'!$O$3:$O$14</c:f>
              <c:numCache>
                <c:formatCode>General</c:formatCode>
                <c:ptCount val="12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1.0</c:v>
                </c:pt>
                <c:pt idx="5">
                  <c:v>15.0</c:v>
                </c:pt>
                <c:pt idx="6">
                  <c:v>46.0</c:v>
                </c:pt>
                <c:pt idx="7">
                  <c:v>22.0</c:v>
                </c:pt>
                <c:pt idx="8">
                  <c:v>33.0</c:v>
                </c:pt>
                <c:pt idx="9">
                  <c:v>6.0</c:v>
                </c:pt>
                <c:pt idx="10">
                  <c:v>0.0</c:v>
                </c:pt>
                <c:pt idx="11">
                  <c:v>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95400952"/>
        <c:axId val="-2113476904"/>
      </c:lineChart>
      <c:catAx>
        <c:axId val="-2095400952"/>
        <c:scaling>
          <c:orientation val="minMax"/>
        </c:scaling>
        <c:delete val="1"/>
        <c:axPos val="b"/>
        <c:majorTickMark val="out"/>
        <c:minorTickMark val="none"/>
        <c:tickLblPos val="nextTo"/>
        <c:crossAx val="-2113476904"/>
        <c:crosses val="autoZero"/>
        <c:auto val="1"/>
        <c:lblAlgn val="ctr"/>
        <c:lblOffset val="100"/>
        <c:noMultiLvlLbl val="0"/>
      </c:catAx>
      <c:valAx>
        <c:axId val="-2113476904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/>
            </a:pPr>
            <a:endParaRPr lang="en-US"/>
          </a:p>
        </c:txPr>
        <c:crossAx val="-2095400952"/>
        <c:crossesAt val="15.0"/>
        <c:crossBetween val="between"/>
      </c:valAx>
      <c:spPr>
        <a:ln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000" dirty="0"/>
              <a:t>2013-14 PJM</a:t>
            </a:r>
            <a:r>
              <a:rPr lang="en-US" sz="2000" baseline="0" dirty="0"/>
              <a:t> Mid-Atl. Daily Max Load</a:t>
            </a:r>
            <a:endParaRPr lang="en-US" sz="2000" dirty="0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1"/>
          <c:order val="1"/>
          <c:tx>
            <c:v>2014</c:v>
          </c:tx>
          <c:spPr>
            <a:ln w="19050">
              <a:solidFill>
                <a:schemeClr val="tx1">
                  <a:lumMod val="65000"/>
                  <a:lumOff val="35000"/>
                </a:schemeClr>
              </a:solidFill>
            </a:ln>
          </c:spPr>
          <c:marker>
            <c:symbol val="none"/>
          </c:marker>
          <c:cat>
            <c:strRef>
              <c:f>MIDATL!$A$2:$A$337</c:f>
              <c:strCache>
                <c:ptCount val="336"/>
                <c:pt idx="0">
                  <c:v>1/1/2014</c:v>
                </c:pt>
                <c:pt idx="1">
                  <c:v>1/2/2014</c:v>
                </c:pt>
                <c:pt idx="2">
                  <c:v>1/3/2014</c:v>
                </c:pt>
                <c:pt idx="3">
                  <c:v>1/4/2014</c:v>
                </c:pt>
                <c:pt idx="4">
                  <c:v>1/5/2014</c:v>
                </c:pt>
                <c:pt idx="5">
                  <c:v>1/6/2014</c:v>
                </c:pt>
                <c:pt idx="6">
                  <c:v>1/7/2014</c:v>
                </c:pt>
                <c:pt idx="7">
                  <c:v>1/8/2014</c:v>
                </c:pt>
                <c:pt idx="8">
                  <c:v>1/9/2014</c:v>
                </c:pt>
                <c:pt idx="9">
                  <c:v>1/10/2014</c:v>
                </c:pt>
                <c:pt idx="10">
                  <c:v>1/11/2014</c:v>
                </c:pt>
                <c:pt idx="11">
                  <c:v>1/12/2014</c:v>
                </c:pt>
                <c:pt idx="12">
                  <c:v>1/13/2014</c:v>
                </c:pt>
                <c:pt idx="13">
                  <c:v>1/14/2014</c:v>
                </c:pt>
                <c:pt idx="14">
                  <c:v>1/15/2014</c:v>
                </c:pt>
                <c:pt idx="15">
                  <c:v>1/16/2014</c:v>
                </c:pt>
                <c:pt idx="16">
                  <c:v>1/17/2014</c:v>
                </c:pt>
                <c:pt idx="17">
                  <c:v>1/18/2014</c:v>
                </c:pt>
                <c:pt idx="18">
                  <c:v>1/19/2014</c:v>
                </c:pt>
                <c:pt idx="19">
                  <c:v>1/20/2014</c:v>
                </c:pt>
                <c:pt idx="20">
                  <c:v>1/21/2014</c:v>
                </c:pt>
                <c:pt idx="21">
                  <c:v>1/22/2014</c:v>
                </c:pt>
                <c:pt idx="22">
                  <c:v>1/23/2014</c:v>
                </c:pt>
                <c:pt idx="23">
                  <c:v>1/24/2014</c:v>
                </c:pt>
                <c:pt idx="24">
                  <c:v>1/25/2014</c:v>
                </c:pt>
                <c:pt idx="25">
                  <c:v>1/26/2014</c:v>
                </c:pt>
                <c:pt idx="26">
                  <c:v>1/27/2014</c:v>
                </c:pt>
                <c:pt idx="27">
                  <c:v>1/28/2014</c:v>
                </c:pt>
                <c:pt idx="28">
                  <c:v>1/29/2014</c:v>
                </c:pt>
                <c:pt idx="29">
                  <c:v>1/30/2014</c:v>
                </c:pt>
                <c:pt idx="30">
                  <c:v>1/31/2014</c:v>
                </c:pt>
                <c:pt idx="31">
                  <c:v>2/1/2014</c:v>
                </c:pt>
                <c:pt idx="32">
                  <c:v>2/2/2014</c:v>
                </c:pt>
                <c:pt idx="33">
                  <c:v>2/3/2014</c:v>
                </c:pt>
                <c:pt idx="34">
                  <c:v>2/4/2014</c:v>
                </c:pt>
                <c:pt idx="35">
                  <c:v>2/5/2014</c:v>
                </c:pt>
                <c:pt idx="36">
                  <c:v>2/6/2014</c:v>
                </c:pt>
                <c:pt idx="37">
                  <c:v>2/7/2014</c:v>
                </c:pt>
                <c:pt idx="38">
                  <c:v>2/8/2014</c:v>
                </c:pt>
                <c:pt idx="39">
                  <c:v>2/9/2014</c:v>
                </c:pt>
                <c:pt idx="40">
                  <c:v>2/10/2014</c:v>
                </c:pt>
                <c:pt idx="41">
                  <c:v>2/11/2014</c:v>
                </c:pt>
                <c:pt idx="42">
                  <c:v>2/12/2014</c:v>
                </c:pt>
                <c:pt idx="43">
                  <c:v>2/13/2014</c:v>
                </c:pt>
                <c:pt idx="44">
                  <c:v>2/14/2014</c:v>
                </c:pt>
                <c:pt idx="45">
                  <c:v>2/15/2014</c:v>
                </c:pt>
                <c:pt idx="46">
                  <c:v>2/16/2014</c:v>
                </c:pt>
                <c:pt idx="47">
                  <c:v>2/17/2014</c:v>
                </c:pt>
                <c:pt idx="48">
                  <c:v>2/18/2014</c:v>
                </c:pt>
                <c:pt idx="49">
                  <c:v>2/19/2014</c:v>
                </c:pt>
                <c:pt idx="50">
                  <c:v>2/20/2014</c:v>
                </c:pt>
                <c:pt idx="51">
                  <c:v>2/21/2014</c:v>
                </c:pt>
                <c:pt idx="52">
                  <c:v>2/22/2014</c:v>
                </c:pt>
                <c:pt idx="53">
                  <c:v>2/23/2014</c:v>
                </c:pt>
                <c:pt idx="54">
                  <c:v>2/24/2014</c:v>
                </c:pt>
                <c:pt idx="55">
                  <c:v>2/25/2014</c:v>
                </c:pt>
                <c:pt idx="56">
                  <c:v>2/26/2014</c:v>
                </c:pt>
                <c:pt idx="57">
                  <c:v>2/27/2014</c:v>
                </c:pt>
                <c:pt idx="58">
                  <c:v>2/28/2014</c:v>
                </c:pt>
                <c:pt idx="59">
                  <c:v>3/1/2014</c:v>
                </c:pt>
                <c:pt idx="60">
                  <c:v>3/2/2014</c:v>
                </c:pt>
                <c:pt idx="61">
                  <c:v>3/3/2014</c:v>
                </c:pt>
                <c:pt idx="62">
                  <c:v>3/4/2014</c:v>
                </c:pt>
                <c:pt idx="63">
                  <c:v>3/5/2014</c:v>
                </c:pt>
                <c:pt idx="64">
                  <c:v>3/6/2014</c:v>
                </c:pt>
                <c:pt idx="65">
                  <c:v>3/7/2014</c:v>
                </c:pt>
                <c:pt idx="66">
                  <c:v>3/8/2014</c:v>
                </c:pt>
                <c:pt idx="67">
                  <c:v>3/9/2014</c:v>
                </c:pt>
                <c:pt idx="68">
                  <c:v>3/10/2014</c:v>
                </c:pt>
                <c:pt idx="69">
                  <c:v>3/11/2014</c:v>
                </c:pt>
                <c:pt idx="70">
                  <c:v>3/12/2014</c:v>
                </c:pt>
                <c:pt idx="71">
                  <c:v>3/13/2014</c:v>
                </c:pt>
                <c:pt idx="72">
                  <c:v>3/14/2014</c:v>
                </c:pt>
                <c:pt idx="73">
                  <c:v>3/15/2014</c:v>
                </c:pt>
                <c:pt idx="74">
                  <c:v>3/16/2014</c:v>
                </c:pt>
                <c:pt idx="75">
                  <c:v>3/17/2014</c:v>
                </c:pt>
                <c:pt idx="76">
                  <c:v>3/18/2014</c:v>
                </c:pt>
                <c:pt idx="77">
                  <c:v>3/19/2014</c:v>
                </c:pt>
                <c:pt idx="78">
                  <c:v>3/20/2014</c:v>
                </c:pt>
                <c:pt idx="79">
                  <c:v>3/21/2014</c:v>
                </c:pt>
                <c:pt idx="80">
                  <c:v>3/22/2014</c:v>
                </c:pt>
                <c:pt idx="81">
                  <c:v>3/23/2014</c:v>
                </c:pt>
                <c:pt idx="82">
                  <c:v>3/24/2014</c:v>
                </c:pt>
                <c:pt idx="83">
                  <c:v>3/25/2014</c:v>
                </c:pt>
                <c:pt idx="84">
                  <c:v>3/26/2014</c:v>
                </c:pt>
                <c:pt idx="85">
                  <c:v>3/27/2014</c:v>
                </c:pt>
                <c:pt idx="86">
                  <c:v>3/28/2014</c:v>
                </c:pt>
                <c:pt idx="87">
                  <c:v>3/29/2014</c:v>
                </c:pt>
                <c:pt idx="88">
                  <c:v>3/30/2014</c:v>
                </c:pt>
                <c:pt idx="89">
                  <c:v>3/31/2014</c:v>
                </c:pt>
                <c:pt idx="90">
                  <c:v>4/1/2014</c:v>
                </c:pt>
                <c:pt idx="91">
                  <c:v>4/2/2014</c:v>
                </c:pt>
                <c:pt idx="92">
                  <c:v>4/3/2014</c:v>
                </c:pt>
                <c:pt idx="93">
                  <c:v>4/4/2014</c:v>
                </c:pt>
                <c:pt idx="94">
                  <c:v>4/5/2014</c:v>
                </c:pt>
                <c:pt idx="95">
                  <c:v>4/6/2014</c:v>
                </c:pt>
                <c:pt idx="96">
                  <c:v>4/7/2014</c:v>
                </c:pt>
                <c:pt idx="97">
                  <c:v>4/8/2014</c:v>
                </c:pt>
                <c:pt idx="98">
                  <c:v>4/9/2014</c:v>
                </c:pt>
                <c:pt idx="99">
                  <c:v>4/10/2014</c:v>
                </c:pt>
                <c:pt idx="100">
                  <c:v>4/11/2014</c:v>
                </c:pt>
                <c:pt idx="101">
                  <c:v>4/12/2014</c:v>
                </c:pt>
                <c:pt idx="102">
                  <c:v>4/13/2014</c:v>
                </c:pt>
                <c:pt idx="103">
                  <c:v>4/14/2014</c:v>
                </c:pt>
                <c:pt idx="104">
                  <c:v>4/15/2014</c:v>
                </c:pt>
                <c:pt idx="105">
                  <c:v>4/16/2014</c:v>
                </c:pt>
                <c:pt idx="106">
                  <c:v>4/17/2014</c:v>
                </c:pt>
                <c:pt idx="107">
                  <c:v>4/18/2014</c:v>
                </c:pt>
                <c:pt idx="108">
                  <c:v>4/19/2014</c:v>
                </c:pt>
                <c:pt idx="109">
                  <c:v>4/20/2014</c:v>
                </c:pt>
                <c:pt idx="110">
                  <c:v>4/21/2014</c:v>
                </c:pt>
                <c:pt idx="111">
                  <c:v>4/22/2014</c:v>
                </c:pt>
                <c:pt idx="112">
                  <c:v>4/23/2014</c:v>
                </c:pt>
                <c:pt idx="113">
                  <c:v>4/24/2014</c:v>
                </c:pt>
                <c:pt idx="114">
                  <c:v>4/25/2014</c:v>
                </c:pt>
                <c:pt idx="115">
                  <c:v>4/26/2014</c:v>
                </c:pt>
                <c:pt idx="116">
                  <c:v>4/27/2014</c:v>
                </c:pt>
                <c:pt idx="117">
                  <c:v>4/28/2014</c:v>
                </c:pt>
                <c:pt idx="118">
                  <c:v>4/29/2014</c:v>
                </c:pt>
                <c:pt idx="119">
                  <c:v>4/30/2014</c:v>
                </c:pt>
                <c:pt idx="120">
                  <c:v>5/1/2014</c:v>
                </c:pt>
                <c:pt idx="121">
                  <c:v>5/2/2014</c:v>
                </c:pt>
                <c:pt idx="122">
                  <c:v>5/3/2014</c:v>
                </c:pt>
                <c:pt idx="123">
                  <c:v>5/4/2014</c:v>
                </c:pt>
                <c:pt idx="124">
                  <c:v>5/5/2014</c:v>
                </c:pt>
                <c:pt idx="125">
                  <c:v>5/6/2014</c:v>
                </c:pt>
                <c:pt idx="126">
                  <c:v>5/7/2014</c:v>
                </c:pt>
                <c:pt idx="127">
                  <c:v>5/8/2014</c:v>
                </c:pt>
                <c:pt idx="128">
                  <c:v>5/9/2014</c:v>
                </c:pt>
                <c:pt idx="129">
                  <c:v>5/10/2014</c:v>
                </c:pt>
                <c:pt idx="130">
                  <c:v>5/11/2014</c:v>
                </c:pt>
                <c:pt idx="131">
                  <c:v>5/12/2014</c:v>
                </c:pt>
                <c:pt idx="132">
                  <c:v>5/13/2014</c:v>
                </c:pt>
                <c:pt idx="133">
                  <c:v>5/14/2014</c:v>
                </c:pt>
                <c:pt idx="134">
                  <c:v>5/15/2014</c:v>
                </c:pt>
                <c:pt idx="135">
                  <c:v>5/16/2014</c:v>
                </c:pt>
                <c:pt idx="136">
                  <c:v>5/17/2014</c:v>
                </c:pt>
                <c:pt idx="137">
                  <c:v>5/18/2014</c:v>
                </c:pt>
                <c:pt idx="138">
                  <c:v>5/19/2014</c:v>
                </c:pt>
                <c:pt idx="139">
                  <c:v>5/20/2014</c:v>
                </c:pt>
                <c:pt idx="140">
                  <c:v>5/21/2014</c:v>
                </c:pt>
                <c:pt idx="141">
                  <c:v>5/22/2014</c:v>
                </c:pt>
                <c:pt idx="142">
                  <c:v>5/23/2014</c:v>
                </c:pt>
                <c:pt idx="143">
                  <c:v>5/24/2014</c:v>
                </c:pt>
                <c:pt idx="144">
                  <c:v>5/25/2014</c:v>
                </c:pt>
                <c:pt idx="145">
                  <c:v>5/26/2014</c:v>
                </c:pt>
                <c:pt idx="146">
                  <c:v>5/27/2014</c:v>
                </c:pt>
                <c:pt idx="147">
                  <c:v>5/28/2014</c:v>
                </c:pt>
                <c:pt idx="148">
                  <c:v>5/29/2014</c:v>
                </c:pt>
                <c:pt idx="149">
                  <c:v>5/30/2014</c:v>
                </c:pt>
                <c:pt idx="150">
                  <c:v>5/31/2014</c:v>
                </c:pt>
                <c:pt idx="151">
                  <c:v>6/1/2014</c:v>
                </c:pt>
                <c:pt idx="152">
                  <c:v>6/2/2014</c:v>
                </c:pt>
                <c:pt idx="153">
                  <c:v>6/3/2014</c:v>
                </c:pt>
                <c:pt idx="154">
                  <c:v>6/4/2014</c:v>
                </c:pt>
                <c:pt idx="155">
                  <c:v>6/5/2014</c:v>
                </c:pt>
                <c:pt idx="156">
                  <c:v>6/6/2014</c:v>
                </c:pt>
                <c:pt idx="157">
                  <c:v>6/7/2014</c:v>
                </c:pt>
                <c:pt idx="158">
                  <c:v>6/8/2014</c:v>
                </c:pt>
                <c:pt idx="159">
                  <c:v>6/9/2014</c:v>
                </c:pt>
                <c:pt idx="160">
                  <c:v>6/10/2014</c:v>
                </c:pt>
                <c:pt idx="161">
                  <c:v>6/11/2014</c:v>
                </c:pt>
                <c:pt idx="162">
                  <c:v>6/12/2014</c:v>
                </c:pt>
                <c:pt idx="163">
                  <c:v>6/13/2014</c:v>
                </c:pt>
                <c:pt idx="164">
                  <c:v>6/14/2014</c:v>
                </c:pt>
                <c:pt idx="165">
                  <c:v>6/15/2014</c:v>
                </c:pt>
                <c:pt idx="166">
                  <c:v>6/16/2014</c:v>
                </c:pt>
                <c:pt idx="167">
                  <c:v>6/17/2014</c:v>
                </c:pt>
                <c:pt idx="168">
                  <c:v>6/18/2014</c:v>
                </c:pt>
                <c:pt idx="169">
                  <c:v>6/19/2014</c:v>
                </c:pt>
                <c:pt idx="170">
                  <c:v>6/20/2014</c:v>
                </c:pt>
                <c:pt idx="171">
                  <c:v>6/21/2014</c:v>
                </c:pt>
                <c:pt idx="172">
                  <c:v>6/22/2014</c:v>
                </c:pt>
                <c:pt idx="173">
                  <c:v>6/23/2014</c:v>
                </c:pt>
                <c:pt idx="174">
                  <c:v>6/24/2014</c:v>
                </c:pt>
                <c:pt idx="175">
                  <c:v>6/25/2014</c:v>
                </c:pt>
                <c:pt idx="176">
                  <c:v>6/26/2014</c:v>
                </c:pt>
                <c:pt idx="177">
                  <c:v>6/27/2014</c:v>
                </c:pt>
                <c:pt idx="178">
                  <c:v>6/28/2014</c:v>
                </c:pt>
                <c:pt idx="179">
                  <c:v>6/29/2014</c:v>
                </c:pt>
                <c:pt idx="180">
                  <c:v>6/30/2014</c:v>
                </c:pt>
                <c:pt idx="181">
                  <c:v>7/1/2014</c:v>
                </c:pt>
                <c:pt idx="182">
                  <c:v>7/2/2014</c:v>
                </c:pt>
                <c:pt idx="183">
                  <c:v>7/3/2014</c:v>
                </c:pt>
                <c:pt idx="184">
                  <c:v>7/4/2014</c:v>
                </c:pt>
                <c:pt idx="185">
                  <c:v>7/5/2014</c:v>
                </c:pt>
                <c:pt idx="186">
                  <c:v>7/6/2014</c:v>
                </c:pt>
                <c:pt idx="187">
                  <c:v>7/7/2014</c:v>
                </c:pt>
                <c:pt idx="188">
                  <c:v>7/8/2014</c:v>
                </c:pt>
                <c:pt idx="189">
                  <c:v>7/9/2014</c:v>
                </c:pt>
                <c:pt idx="190">
                  <c:v>7/10/2014</c:v>
                </c:pt>
                <c:pt idx="191">
                  <c:v>7/11/2014</c:v>
                </c:pt>
                <c:pt idx="192">
                  <c:v>7/12/2014</c:v>
                </c:pt>
                <c:pt idx="193">
                  <c:v>7/13/2014</c:v>
                </c:pt>
                <c:pt idx="194">
                  <c:v>7/14/2014</c:v>
                </c:pt>
                <c:pt idx="195">
                  <c:v>7/15/2014</c:v>
                </c:pt>
                <c:pt idx="196">
                  <c:v>7/16/2014</c:v>
                </c:pt>
                <c:pt idx="197">
                  <c:v>7/17/2014</c:v>
                </c:pt>
                <c:pt idx="198">
                  <c:v>7/18/2014</c:v>
                </c:pt>
                <c:pt idx="199">
                  <c:v>7/19/2014</c:v>
                </c:pt>
                <c:pt idx="200">
                  <c:v>7/20/2014</c:v>
                </c:pt>
                <c:pt idx="201">
                  <c:v>7/21/2014</c:v>
                </c:pt>
                <c:pt idx="202">
                  <c:v>7/22/2014</c:v>
                </c:pt>
                <c:pt idx="203">
                  <c:v>7/23/2014</c:v>
                </c:pt>
                <c:pt idx="204">
                  <c:v>7/24/2014</c:v>
                </c:pt>
                <c:pt idx="205">
                  <c:v>7/25/2014</c:v>
                </c:pt>
                <c:pt idx="206">
                  <c:v>7/26/2014</c:v>
                </c:pt>
                <c:pt idx="207">
                  <c:v>7/27/2014</c:v>
                </c:pt>
                <c:pt idx="208">
                  <c:v>7/28/2014</c:v>
                </c:pt>
                <c:pt idx="209">
                  <c:v>7/29/2014</c:v>
                </c:pt>
                <c:pt idx="210">
                  <c:v>7/30/2014</c:v>
                </c:pt>
                <c:pt idx="211">
                  <c:v>7/31/2014</c:v>
                </c:pt>
                <c:pt idx="212">
                  <c:v>8/1/2014</c:v>
                </c:pt>
                <c:pt idx="213">
                  <c:v>8/2/2014</c:v>
                </c:pt>
                <c:pt idx="214">
                  <c:v>8/3/2014</c:v>
                </c:pt>
                <c:pt idx="215">
                  <c:v>8/4/2014</c:v>
                </c:pt>
                <c:pt idx="216">
                  <c:v>8/5/2014</c:v>
                </c:pt>
                <c:pt idx="217">
                  <c:v>8/6/2014</c:v>
                </c:pt>
                <c:pt idx="218">
                  <c:v>8/7/2014</c:v>
                </c:pt>
                <c:pt idx="219">
                  <c:v>8/8/2014</c:v>
                </c:pt>
                <c:pt idx="220">
                  <c:v>8/9/2014</c:v>
                </c:pt>
                <c:pt idx="221">
                  <c:v>8/10/2014</c:v>
                </c:pt>
                <c:pt idx="222">
                  <c:v>8/11/2014</c:v>
                </c:pt>
                <c:pt idx="223">
                  <c:v>8/12/2014</c:v>
                </c:pt>
                <c:pt idx="224">
                  <c:v>8/13/2014</c:v>
                </c:pt>
                <c:pt idx="225">
                  <c:v>8/14/2014</c:v>
                </c:pt>
                <c:pt idx="226">
                  <c:v>8/15/2014</c:v>
                </c:pt>
                <c:pt idx="227">
                  <c:v>8/16/2014</c:v>
                </c:pt>
                <c:pt idx="228">
                  <c:v>8/17/2014</c:v>
                </c:pt>
                <c:pt idx="229">
                  <c:v>8/18/2014</c:v>
                </c:pt>
                <c:pt idx="230">
                  <c:v>8/19/2014</c:v>
                </c:pt>
                <c:pt idx="231">
                  <c:v>8/20/2014</c:v>
                </c:pt>
                <c:pt idx="232">
                  <c:v>8/21/2014</c:v>
                </c:pt>
                <c:pt idx="233">
                  <c:v>8/22/2014</c:v>
                </c:pt>
                <c:pt idx="234">
                  <c:v>8/23/2014</c:v>
                </c:pt>
                <c:pt idx="235">
                  <c:v>8/24/2014</c:v>
                </c:pt>
                <c:pt idx="236">
                  <c:v>8/25/2014</c:v>
                </c:pt>
                <c:pt idx="237">
                  <c:v>8/26/2014</c:v>
                </c:pt>
                <c:pt idx="238">
                  <c:v>8/27/2014</c:v>
                </c:pt>
                <c:pt idx="239">
                  <c:v>8/28/2014</c:v>
                </c:pt>
                <c:pt idx="240">
                  <c:v>8/29/2014</c:v>
                </c:pt>
                <c:pt idx="241">
                  <c:v>8/30/2014</c:v>
                </c:pt>
                <c:pt idx="242">
                  <c:v>8/31/2014</c:v>
                </c:pt>
                <c:pt idx="243">
                  <c:v>9/1/2014</c:v>
                </c:pt>
                <c:pt idx="244">
                  <c:v>9/2/2014</c:v>
                </c:pt>
                <c:pt idx="245">
                  <c:v>9/3/2014</c:v>
                </c:pt>
                <c:pt idx="246">
                  <c:v>9/4/2014</c:v>
                </c:pt>
                <c:pt idx="247">
                  <c:v>9/5/2014</c:v>
                </c:pt>
                <c:pt idx="248">
                  <c:v>9/6/2014</c:v>
                </c:pt>
                <c:pt idx="249">
                  <c:v>9/7/2014</c:v>
                </c:pt>
                <c:pt idx="250">
                  <c:v>9/8/2014</c:v>
                </c:pt>
                <c:pt idx="251">
                  <c:v>9/9/2014</c:v>
                </c:pt>
                <c:pt idx="252">
                  <c:v>9/10/2014</c:v>
                </c:pt>
                <c:pt idx="253">
                  <c:v>9/11/2014</c:v>
                </c:pt>
                <c:pt idx="254">
                  <c:v>9/12/2014</c:v>
                </c:pt>
                <c:pt idx="255">
                  <c:v>9/13/2014</c:v>
                </c:pt>
                <c:pt idx="256">
                  <c:v>9/14/2014</c:v>
                </c:pt>
                <c:pt idx="257">
                  <c:v>9/15/2014</c:v>
                </c:pt>
                <c:pt idx="258">
                  <c:v>9/16/2014</c:v>
                </c:pt>
                <c:pt idx="259">
                  <c:v>9/17/2014</c:v>
                </c:pt>
                <c:pt idx="260">
                  <c:v>9/18/2014</c:v>
                </c:pt>
                <c:pt idx="261">
                  <c:v>9/19/2014</c:v>
                </c:pt>
                <c:pt idx="262">
                  <c:v>9/20/2014</c:v>
                </c:pt>
                <c:pt idx="263">
                  <c:v>9/21/2014</c:v>
                </c:pt>
                <c:pt idx="264">
                  <c:v>9/22/2014</c:v>
                </c:pt>
                <c:pt idx="265">
                  <c:v>9/23/2014</c:v>
                </c:pt>
                <c:pt idx="266">
                  <c:v>9/24/2014</c:v>
                </c:pt>
                <c:pt idx="267">
                  <c:v>9/25/2014</c:v>
                </c:pt>
                <c:pt idx="268">
                  <c:v>9/26/2014</c:v>
                </c:pt>
                <c:pt idx="269">
                  <c:v>9/27/2014</c:v>
                </c:pt>
                <c:pt idx="270">
                  <c:v>9/28/2014</c:v>
                </c:pt>
                <c:pt idx="271">
                  <c:v>9/29/2014</c:v>
                </c:pt>
                <c:pt idx="272">
                  <c:v>9/30/2014</c:v>
                </c:pt>
                <c:pt idx="273">
                  <c:v>10/1/2014</c:v>
                </c:pt>
                <c:pt idx="274">
                  <c:v>10/2/2014</c:v>
                </c:pt>
                <c:pt idx="275">
                  <c:v>10/3/2014</c:v>
                </c:pt>
                <c:pt idx="276">
                  <c:v>10/4/2014</c:v>
                </c:pt>
                <c:pt idx="277">
                  <c:v>10/5/2014</c:v>
                </c:pt>
                <c:pt idx="278">
                  <c:v>10/6/2014</c:v>
                </c:pt>
                <c:pt idx="279">
                  <c:v>10/7/2014</c:v>
                </c:pt>
                <c:pt idx="280">
                  <c:v>10/8/2014</c:v>
                </c:pt>
                <c:pt idx="281">
                  <c:v>10/9/2014</c:v>
                </c:pt>
                <c:pt idx="282">
                  <c:v>10/10/2014</c:v>
                </c:pt>
                <c:pt idx="283">
                  <c:v>10/11/2014</c:v>
                </c:pt>
                <c:pt idx="284">
                  <c:v>10/12/2014</c:v>
                </c:pt>
                <c:pt idx="285">
                  <c:v>10/13/2014</c:v>
                </c:pt>
                <c:pt idx="286">
                  <c:v>10/14/2014</c:v>
                </c:pt>
                <c:pt idx="287">
                  <c:v>10/15/2014</c:v>
                </c:pt>
                <c:pt idx="288">
                  <c:v>10/16/2014</c:v>
                </c:pt>
                <c:pt idx="289">
                  <c:v>10/17/2014</c:v>
                </c:pt>
                <c:pt idx="290">
                  <c:v>10/18/2014</c:v>
                </c:pt>
                <c:pt idx="291">
                  <c:v>10/19/2014</c:v>
                </c:pt>
                <c:pt idx="292">
                  <c:v>10/20/2014</c:v>
                </c:pt>
                <c:pt idx="293">
                  <c:v>10/21/2014</c:v>
                </c:pt>
                <c:pt idx="294">
                  <c:v>10/22/2014</c:v>
                </c:pt>
                <c:pt idx="295">
                  <c:v>10/23/2014</c:v>
                </c:pt>
                <c:pt idx="296">
                  <c:v>10/24/2014</c:v>
                </c:pt>
                <c:pt idx="297">
                  <c:v>10/25/2014</c:v>
                </c:pt>
                <c:pt idx="298">
                  <c:v>10/26/2014</c:v>
                </c:pt>
                <c:pt idx="299">
                  <c:v>10/27/2014</c:v>
                </c:pt>
                <c:pt idx="300">
                  <c:v>10/28/2014</c:v>
                </c:pt>
                <c:pt idx="301">
                  <c:v>10/29/2014</c:v>
                </c:pt>
                <c:pt idx="302">
                  <c:v>10/30/2014</c:v>
                </c:pt>
                <c:pt idx="303">
                  <c:v>10/31/2014</c:v>
                </c:pt>
                <c:pt idx="304">
                  <c:v>11/1/2014</c:v>
                </c:pt>
                <c:pt idx="305">
                  <c:v>11/2/2014</c:v>
                </c:pt>
                <c:pt idx="306">
                  <c:v>11/3/2014</c:v>
                </c:pt>
                <c:pt idx="307">
                  <c:v>11/4/2014</c:v>
                </c:pt>
                <c:pt idx="308">
                  <c:v>11/5/2014</c:v>
                </c:pt>
                <c:pt idx="309">
                  <c:v>11/6/2014</c:v>
                </c:pt>
                <c:pt idx="310">
                  <c:v>11/7/2014</c:v>
                </c:pt>
                <c:pt idx="311">
                  <c:v>11/8/2014</c:v>
                </c:pt>
                <c:pt idx="312">
                  <c:v>11/9/2014</c:v>
                </c:pt>
                <c:pt idx="313">
                  <c:v>11/10/2014</c:v>
                </c:pt>
                <c:pt idx="314">
                  <c:v>11/11/2014</c:v>
                </c:pt>
                <c:pt idx="315">
                  <c:v>11/12/2014</c:v>
                </c:pt>
                <c:pt idx="316">
                  <c:v>11/13/2014</c:v>
                </c:pt>
                <c:pt idx="317">
                  <c:v>11/14/2014</c:v>
                </c:pt>
                <c:pt idx="318">
                  <c:v>11/15/2014</c:v>
                </c:pt>
                <c:pt idx="319">
                  <c:v>11/16/2014</c:v>
                </c:pt>
                <c:pt idx="320">
                  <c:v>11/17/2014</c:v>
                </c:pt>
                <c:pt idx="321">
                  <c:v>11/18/2014</c:v>
                </c:pt>
                <c:pt idx="322">
                  <c:v>11/19/2014</c:v>
                </c:pt>
                <c:pt idx="323">
                  <c:v>11/20/2014</c:v>
                </c:pt>
                <c:pt idx="324">
                  <c:v>11/21/2014</c:v>
                </c:pt>
                <c:pt idx="325">
                  <c:v>11/22/2014</c:v>
                </c:pt>
                <c:pt idx="326">
                  <c:v>11/23/2014</c:v>
                </c:pt>
                <c:pt idx="327">
                  <c:v>11/24/2014</c:v>
                </c:pt>
                <c:pt idx="328">
                  <c:v>11/25/2014</c:v>
                </c:pt>
                <c:pt idx="329">
                  <c:v>11/26/2014</c:v>
                </c:pt>
                <c:pt idx="330">
                  <c:v>11/27/2014</c:v>
                </c:pt>
                <c:pt idx="331">
                  <c:v>11/28/2014</c:v>
                </c:pt>
                <c:pt idx="332">
                  <c:v>11/29/2014</c:v>
                </c:pt>
                <c:pt idx="333">
                  <c:v>11/30/2014</c:v>
                </c:pt>
                <c:pt idx="334">
                  <c:v>12/1/2014</c:v>
                </c:pt>
                <c:pt idx="335">
                  <c:v>12/2/2014</c:v>
                </c:pt>
              </c:strCache>
            </c:strRef>
          </c:cat>
          <c:val>
            <c:numRef>
              <c:f>MIDATL!$AE$2:$AE$337</c:f>
              <c:numCache>
                <c:formatCode>General</c:formatCode>
                <c:ptCount val="336"/>
                <c:pt idx="0">
                  <c:v>36454.721</c:v>
                </c:pt>
                <c:pt idx="1">
                  <c:v>42080.896</c:v>
                </c:pt>
                <c:pt idx="2">
                  <c:v>45253.336</c:v>
                </c:pt>
                <c:pt idx="3">
                  <c:v>40485.63</c:v>
                </c:pt>
                <c:pt idx="4">
                  <c:v>38785.79599999999</c:v>
                </c:pt>
                <c:pt idx="5">
                  <c:v>42305.44</c:v>
                </c:pt>
                <c:pt idx="6">
                  <c:v>49919.79</c:v>
                </c:pt>
                <c:pt idx="7">
                  <c:v>46792.504</c:v>
                </c:pt>
                <c:pt idx="8">
                  <c:v>41793.034</c:v>
                </c:pt>
                <c:pt idx="9">
                  <c:v>39828.426</c:v>
                </c:pt>
                <c:pt idx="10">
                  <c:v>33237.571</c:v>
                </c:pt>
                <c:pt idx="11">
                  <c:v>35134.683</c:v>
                </c:pt>
                <c:pt idx="12">
                  <c:v>37462.815</c:v>
                </c:pt>
                <c:pt idx="13">
                  <c:v>36548.339</c:v>
                </c:pt>
                <c:pt idx="14">
                  <c:v>37001.657</c:v>
                </c:pt>
                <c:pt idx="15">
                  <c:v>38846.097</c:v>
                </c:pt>
                <c:pt idx="16">
                  <c:v>38261.323</c:v>
                </c:pt>
                <c:pt idx="17">
                  <c:v>38198.506</c:v>
                </c:pt>
                <c:pt idx="18">
                  <c:v>36402.304</c:v>
                </c:pt>
                <c:pt idx="19">
                  <c:v>37751.493</c:v>
                </c:pt>
                <c:pt idx="20">
                  <c:v>44823.971</c:v>
                </c:pt>
                <c:pt idx="21">
                  <c:v>47665.882</c:v>
                </c:pt>
                <c:pt idx="22">
                  <c:v>46245.937</c:v>
                </c:pt>
                <c:pt idx="23">
                  <c:v>46159.419</c:v>
                </c:pt>
                <c:pt idx="24">
                  <c:v>41505.27</c:v>
                </c:pt>
                <c:pt idx="25">
                  <c:v>41444.929</c:v>
                </c:pt>
                <c:pt idx="26">
                  <c:v>43067.113</c:v>
                </c:pt>
                <c:pt idx="27">
                  <c:v>47040.007</c:v>
                </c:pt>
                <c:pt idx="28">
                  <c:v>46241.251</c:v>
                </c:pt>
                <c:pt idx="29">
                  <c:v>46727.615</c:v>
                </c:pt>
                <c:pt idx="30">
                  <c:v>41322.317</c:v>
                </c:pt>
                <c:pt idx="31">
                  <c:v>34663.187</c:v>
                </c:pt>
                <c:pt idx="32">
                  <c:v>33472.539</c:v>
                </c:pt>
                <c:pt idx="33">
                  <c:v>40374.479</c:v>
                </c:pt>
                <c:pt idx="34">
                  <c:v>40663.639</c:v>
                </c:pt>
                <c:pt idx="35">
                  <c:v>38910.628</c:v>
                </c:pt>
                <c:pt idx="36">
                  <c:v>40480.784</c:v>
                </c:pt>
                <c:pt idx="37">
                  <c:v>40025.384</c:v>
                </c:pt>
                <c:pt idx="38">
                  <c:v>38332.683</c:v>
                </c:pt>
                <c:pt idx="39">
                  <c:v>39959.446</c:v>
                </c:pt>
                <c:pt idx="40">
                  <c:v>42793.814</c:v>
                </c:pt>
                <c:pt idx="41">
                  <c:v>43602.227</c:v>
                </c:pt>
                <c:pt idx="42">
                  <c:v>44780.758</c:v>
                </c:pt>
                <c:pt idx="43">
                  <c:v>40308.25</c:v>
                </c:pt>
                <c:pt idx="44">
                  <c:v>37352.287</c:v>
                </c:pt>
                <c:pt idx="45">
                  <c:v>38251.686</c:v>
                </c:pt>
                <c:pt idx="46">
                  <c:v>38506.109</c:v>
                </c:pt>
                <c:pt idx="47">
                  <c:v>40796.414</c:v>
                </c:pt>
                <c:pt idx="48">
                  <c:v>39104.723</c:v>
                </c:pt>
                <c:pt idx="49">
                  <c:v>37348.537</c:v>
                </c:pt>
                <c:pt idx="50">
                  <c:v>36603.347</c:v>
                </c:pt>
                <c:pt idx="51">
                  <c:v>35255.783</c:v>
                </c:pt>
                <c:pt idx="52">
                  <c:v>31835.033</c:v>
                </c:pt>
                <c:pt idx="53">
                  <c:v>32163.988</c:v>
                </c:pt>
                <c:pt idx="54">
                  <c:v>39047.205</c:v>
                </c:pt>
                <c:pt idx="55">
                  <c:v>40640.685</c:v>
                </c:pt>
                <c:pt idx="56">
                  <c:v>41560.911</c:v>
                </c:pt>
                <c:pt idx="57">
                  <c:v>42521.144</c:v>
                </c:pt>
                <c:pt idx="58">
                  <c:v>44333.71</c:v>
                </c:pt>
                <c:pt idx="59">
                  <c:v>37743.546</c:v>
                </c:pt>
                <c:pt idx="60">
                  <c:v>36464.452</c:v>
                </c:pt>
                <c:pt idx="61">
                  <c:v>44433.408</c:v>
                </c:pt>
                <c:pt idx="62">
                  <c:v>43529.234</c:v>
                </c:pt>
                <c:pt idx="63">
                  <c:v>40343.79399999999</c:v>
                </c:pt>
                <c:pt idx="64">
                  <c:v>40854.475</c:v>
                </c:pt>
                <c:pt idx="65">
                  <c:v>38865.887</c:v>
                </c:pt>
                <c:pt idx="66">
                  <c:v>31917.883</c:v>
                </c:pt>
                <c:pt idx="67">
                  <c:v>33572.386</c:v>
                </c:pt>
                <c:pt idx="68">
                  <c:v>35253.469</c:v>
                </c:pt>
                <c:pt idx="69">
                  <c:v>33824.417</c:v>
                </c:pt>
                <c:pt idx="70">
                  <c:v>33780.219</c:v>
                </c:pt>
                <c:pt idx="71">
                  <c:v>40495.239</c:v>
                </c:pt>
                <c:pt idx="72">
                  <c:v>39668.946</c:v>
                </c:pt>
                <c:pt idx="73">
                  <c:v>30203.116</c:v>
                </c:pt>
                <c:pt idx="74">
                  <c:v>35147.762</c:v>
                </c:pt>
                <c:pt idx="75">
                  <c:v>39127.079</c:v>
                </c:pt>
                <c:pt idx="76">
                  <c:v>38056.89</c:v>
                </c:pt>
                <c:pt idx="77">
                  <c:v>36268.188</c:v>
                </c:pt>
                <c:pt idx="78">
                  <c:v>34260.246</c:v>
                </c:pt>
                <c:pt idx="79">
                  <c:v>34771.541</c:v>
                </c:pt>
                <c:pt idx="80">
                  <c:v>30376.014</c:v>
                </c:pt>
                <c:pt idx="81">
                  <c:v>33864.065</c:v>
                </c:pt>
                <c:pt idx="82">
                  <c:v>38914.241</c:v>
                </c:pt>
                <c:pt idx="83">
                  <c:v>38837.384</c:v>
                </c:pt>
                <c:pt idx="84">
                  <c:v>39134.218</c:v>
                </c:pt>
                <c:pt idx="85">
                  <c:v>39799.006</c:v>
                </c:pt>
                <c:pt idx="86">
                  <c:v>34426.479</c:v>
                </c:pt>
                <c:pt idx="87">
                  <c:v>30895.855</c:v>
                </c:pt>
                <c:pt idx="88">
                  <c:v>34250.111</c:v>
                </c:pt>
                <c:pt idx="89">
                  <c:v>35009.078</c:v>
                </c:pt>
                <c:pt idx="90">
                  <c:v>33707.29</c:v>
                </c:pt>
                <c:pt idx="91">
                  <c:v>32687.754</c:v>
                </c:pt>
                <c:pt idx="92">
                  <c:v>31375.537</c:v>
                </c:pt>
                <c:pt idx="93">
                  <c:v>32323.449</c:v>
                </c:pt>
                <c:pt idx="94">
                  <c:v>29847.292</c:v>
                </c:pt>
                <c:pt idx="95">
                  <c:v>29756.892</c:v>
                </c:pt>
                <c:pt idx="96">
                  <c:v>34143.621</c:v>
                </c:pt>
                <c:pt idx="97">
                  <c:v>31521.333</c:v>
                </c:pt>
                <c:pt idx="98">
                  <c:v>31636.33</c:v>
                </c:pt>
                <c:pt idx="99">
                  <c:v>31791.86</c:v>
                </c:pt>
                <c:pt idx="100">
                  <c:v>29632.738</c:v>
                </c:pt>
                <c:pt idx="101">
                  <c:v>27450.755</c:v>
                </c:pt>
                <c:pt idx="102">
                  <c:v>29285.41</c:v>
                </c:pt>
                <c:pt idx="103">
                  <c:v>31575.876</c:v>
                </c:pt>
                <c:pt idx="104">
                  <c:v>31620.357</c:v>
                </c:pt>
                <c:pt idx="105">
                  <c:v>33378.472</c:v>
                </c:pt>
                <c:pt idx="106">
                  <c:v>32789.914</c:v>
                </c:pt>
                <c:pt idx="107">
                  <c:v>30407.044</c:v>
                </c:pt>
                <c:pt idx="108">
                  <c:v>27385.305</c:v>
                </c:pt>
                <c:pt idx="109">
                  <c:v>26713.825</c:v>
                </c:pt>
                <c:pt idx="110">
                  <c:v>30332.046</c:v>
                </c:pt>
                <c:pt idx="111">
                  <c:v>30563.333</c:v>
                </c:pt>
                <c:pt idx="112">
                  <c:v>31379.413</c:v>
                </c:pt>
                <c:pt idx="113">
                  <c:v>30658.714</c:v>
                </c:pt>
                <c:pt idx="114">
                  <c:v>29890.839</c:v>
                </c:pt>
                <c:pt idx="115">
                  <c:v>27093.561</c:v>
                </c:pt>
                <c:pt idx="116">
                  <c:v>27823.826</c:v>
                </c:pt>
                <c:pt idx="117">
                  <c:v>30334.131</c:v>
                </c:pt>
                <c:pt idx="118">
                  <c:v>32891.388</c:v>
                </c:pt>
                <c:pt idx="119">
                  <c:v>33123.301</c:v>
                </c:pt>
                <c:pt idx="120">
                  <c:v>31337.436</c:v>
                </c:pt>
                <c:pt idx="121">
                  <c:v>29482.32</c:v>
                </c:pt>
                <c:pt idx="122">
                  <c:v>27151.342</c:v>
                </c:pt>
                <c:pt idx="123">
                  <c:v>27909.594</c:v>
                </c:pt>
                <c:pt idx="124">
                  <c:v>29842.662</c:v>
                </c:pt>
                <c:pt idx="125">
                  <c:v>30202.969</c:v>
                </c:pt>
                <c:pt idx="126">
                  <c:v>30279.325</c:v>
                </c:pt>
                <c:pt idx="127">
                  <c:v>31345.264</c:v>
                </c:pt>
                <c:pt idx="128">
                  <c:v>30486.338</c:v>
                </c:pt>
                <c:pt idx="129">
                  <c:v>28921.101</c:v>
                </c:pt>
                <c:pt idx="130">
                  <c:v>29559.59</c:v>
                </c:pt>
                <c:pt idx="131">
                  <c:v>36418.133</c:v>
                </c:pt>
                <c:pt idx="132">
                  <c:v>35916.663</c:v>
                </c:pt>
                <c:pt idx="133">
                  <c:v>31674.117</c:v>
                </c:pt>
                <c:pt idx="134">
                  <c:v>34484.341</c:v>
                </c:pt>
                <c:pt idx="135">
                  <c:v>32125.636</c:v>
                </c:pt>
                <c:pt idx="136">
                  <c:v>26712.877</c:v>
                </c:pt>
                <c:pt idx="137">
                  <c:v>27176.466</c:v>
                </c:pt>
                <c:pt idx="138">
                  <c:v>30024.825</c:v>
                </c:pt>
                <c:pt idx="139">
                  <c:v>31653.133</c:v>
                </c:pt>
                <c:pt idx="140">
                  <c:v>31818.895</c:v>
                </c:pt>
                <c:pt idx="141">
                  <c:v>34112.714</c:v>
                </c:pt>
                <c:pt idx="142">
                  <c:v>31155.075</c:v>
                </c:pt>
                <c:pt idx="143">
                  <c:v>27413.783</c:v>
                </c:pt>
                <c:pt idx="144">
                  <c:v>28585.271</c:v>
                </c:pt>
                <c:pt idx="145">
                  <c:v>33389.463</c:v>
                </c:pt>
                <c:pt idx="146">
                  <c:v>41389.444</c:v>
                </c:pt>
                <c:pt idx="147">
                  <c:v>34696.653</c:v>
                </c:pt>
                <c:pt idx="148">
                  <c:v>29930.185</c:v>
                </c:pt>
                <c:pt idx="149">
                  <c:v>30977.625</c:v>
                </c:pt>
                <c:pt idx="150">
                  <c:v>28263.495</c:v>
                </c:pt>
                <c:pt idx="151">
                  <c:v>29449.913</c:v>
                </c:pt>
                <c:pt idx="152">
                  <c:v>36341.693</c:v>
                </c:pt>
                <c:pt idx="153">
                  <c:v>41279.652</c:v>
                </c:pt>
                <c:pt idx="154">
                  <c:v>41126.023</c:v>
                </c:pt>
                <c:pt idx="155">
                  <c:v>35529.371</c:v>
                </c:pt>
                <c:pt idx="156">
                  <c:v>34475.038</c:v>
                </c:pt>
                <c:pt idx="157">
                  <c:v>34327.143</c:v>
                </c:pt>
                <c:pt idx="158">
                  <c:v>35285.658</c:v>
                </c:pt>
                <c:pt idx="159">
                  <c:v>38503.88</c:v>
                </c:pt>
                <c:pt idx="160">
                  <c:v>41463.489</c:v>
                </c:pt>
                <c:pt idx="161">
                  <c:v>36289.66</c:v>
                </c:pt>
                <c:pt idx="162">
                  <c:v>34814.548</c:v>
                </c:pt>
                <c:pt idx="163">
                  <c:v>39885.965</c:v>
                </c:pt>
                <c:pt idx="164">
                  <c:v>30897.651</c:v>
                </c:pt>
                <c:pt idx="165">
                  <c:v>33054.156</c:v>
                </c:pt>
                <c:pt idx="166">
                  <c:v>44010.211</c:v>
                </c:pt>
                <c:pt idx="167">
                  <c:v>50989.919</c:v>
                </c:pt>
                <c:pt idx="168">
                  <c:v>52327.059</c:v>
                </c:pt>
                <c:pt idx="169">
                  <c:v>40809.723</c:v>
                </c:pt>
                <c:pt idx="170">
                  <c:v>39122.29199999999</c:v>
                </c:pt>
                <c:pt idx="171">
                  <c:v>32334.526</c:v>
                </c:pt>
                <c:pt idx="172">
                  <c:v>34599.596</c:v>
                </c:pt>
                <c:pt idx="173">
                  <c:v>41229.971</c:v>
                </c:pt>
                <c:pt idx="174">
                  <c:v>44481.023</c:v>
                </c:pt>
                <c:pt idx="175">
                  <c:v>48446.603</c:v>
                </c:pt>
                <c:pt idx="176">
                  <c:v>46631.49</c:v>
                </c:pt>
                <c:pt idx="177">
                  <c:v>43703.694</c:v>
                </c:pt>
                <c:pt idx="178">
                  <c:v>40330.76</c:v>
                </c:pt>
                <c:pt idx="179">
                  <c:v>39734.347</c:v>
                </c:pt>
                <c:pt idx="180">
                  <c:v>47294.162</c:v>
                </c:pt>
                <c:pt idx="181">
                  <c:v>52372.068</c:v>
                </c:pt>
                <c:pt idx="182">
                  <c:v>54947.754</c:v>
                </c:pt>
                <c:pt idx="183">
                  <c:v>51370.734</c:v>
                </c:pt>
                <c:pt idx="184">
                  <c:v>32168.515</c:v>
                </c:pt>
                <c:pt idx="185">
                  <c:v>34379.787</c:v>
                </c:pt>
                <c:pt idx="186">
                  <c:v>38168.589</c:v>
                </c:pt>
                <c:pt idx="187">
                  <c:v>50910.034</c:v>
                </c:pt>
                <c:pt idx="188">
                  <c:v>53534.98</c:v>
                </c:pt>
                <c:pt idx="189">
                  <c:v>48347.471</c:v>
                </c:pt>
                <c:pt idx="190">
                  <c:v>44980.001</c:v>
                </c:pt>
                <c:pt idx="191">
                  <c:v>45429.686</c:v>
                </c:pt>
                <c:pt idx="192">
                  <c:v>43281.662</c:v>
                </c:pt>
                <c:pt idx="193">
                  <c:v>44896.088</c:v>
                </c:pt>
                <c:pt idx="194">
                  <c:v>49049.974</c:v>
                </c:pt>
                <c:pt idx="195">
                  <c:v>46693.077</c:v>
                </c:pt>
                <c:pt idx="196">
                  <c:v>42377.189</c:v>
                </c:pt>
                <c:pt idx="197">
                  <c:v>40783.989</c:v>
                </c:pt>
                <c:pt idx="198">
                  <c:v>40074.717</c:v>
                </c:pt>
                <c:pt idx="199">
                  <c:v>34708.95</c:v>
                </c:pt>
                <c:pt idx="200">
                  <c:v>36036.905</c:v>
                </c:pt>
                <c:pt idx="201">
                  <c:v>43903.162</c:v>
                </c:pt>
                <c:pt idx="202">
                  <c:v>48325.995</c:v>
                </c:pt>
                <c:pt idx="203">
                  <c:v>53149.009</c:v>
                </c:pt>
                <c:pt idx="204">
                  <c:v>41558.659</c:v>
                </c:pt>
                <c:pt idx="205">
                  <c:v>41237.382</c:v>
                </c:pt>
                <c:pt idx="206">
                  <c:v>38236.675</c:v>
                </c:pt>
                <c:pt idx="207">
                  <c:v>44054.715</c:v>
                </c:pt>
                <c:pt idx="208">
                  <c:v>42728.756</c:v>
                </c:pt>
                <c:pt idx="209">
                  <c:v>35801.757</c:v>
                </c:pt>
                <c:pt idx="210">
                  <c:v>37744.905</c:v>
                </c:pt>
                <c:pt idx="211">
                  <c:v>41730.816</c:v>
                </c:pt>
                <c:pt idx="212">
                  <c:v>40890.879</c:v>
                </c:pt>
                <c:pt idx="213">
                  <c:v>33785.625</c:v>
                </c:pt>
                <c:pt idx="214">
                  <c:v>34399.608</c:v>
                </c:pt>
                <c:pt idx="215">
                  <c:v>44360.563</c:v>
                </c:pt>
                <c:pt idx="216">
                  <c:v>47372.198</c:v>
                </c:pt>
                <c:pt idx="217">
                  <c:v>42399.428</c:v>
                </c:pt>
                <c:pt idx="218">
                  <c:v>41429.594</c:v>
                </c:pt>
                <c:pt idx="219">
                  <c:v>39571.039</c:v>
                </c:pt>
                <c:pt idx="220">
                  <c:v>37858.948</c:v>
                </c:pt>
                <c:pt idx="221">
                  <c:v>39844.555</c:v>
                </c:pt>
                <c:pt idx="222">
                  <c:v>42365.713</c:v>
                </c:pt>
                <c:pt idx="223">
                  <c:v>38490.076</c:v>
                </c:pt>
                <c:pt idx="224">
                  <c:v>42141.13</c:v>
                </c:pt>
                <c:pt idx="225">
                  <c:v>37607.459</c:v>
                </c:pt>
                <c:pt idx="226">
                  <c:v>34109.563</c:v>
                </c:pt>
                <c:pt idx="227">
                  <c:v>33179.513</c:v>
                </c:pt>
                <c:pt idx="228">
                  <c:v>36251.882</c:v>
                </c:pt>
                <c:pt idx="229">
                  <c:v>40445.374</c:v>
                </c:pt>
                <c:pt idx="230">
                  <c:v>42740.837</c:v>
                </c:pt>
                <c:pt idx="231">
                  <c:v>43947.583</c:v>
                </c:pt>
                <c:pt idx="232">
                  <c:v>44489.45</c:v>
                </c:pt>
                <c:pt idx="233">
                  <c:v>38840.1</c:v>
                </c:pt>
                <c:pt idx="234">
                  <c:v>31780.482</c:v>
                </c:pt>
                <c:pt idx="235">
                  <c:v>34411.236</c:v>
                </c:pt>
                <c:pt idx="236">
                  <c:v>42043.276</c:v>
                </c:pt>
                <c:pt idx="237">
                  <c:v>45351.081</c:v>
                </c:pt>
                <c:pt idx="238">
                  <c:v>49021.49</c:v>
                </c:pt>
                <c:pt idx="239">
                  <c:v>41526.432</c:v>
                </c:pt>
                <c:pt idx="240">
                  <c:v>37055.681</c:v>
                </c:pt>
                <c:pt idx="241">
                  <c:v>34032.686</c:v>
                </c:pt>
                <c:pt idx="242">
                  <c:v>42594.79</c:v>
                </c:pt>
                <c:pt idx="243">
                  <c:v>45575.447</c:v>
                </c:pt>
                <c:pt idx="244">
                  <c:v>52372.563</c:v>
                </c:pt>
                <c:pt idx="245">
                  <c:v>45607.69</c:v>
                </c:pt>
                <c:pt idx="246">
                  <c:v>47390.79399999999</c:v>
                </c:pt>
                <c:pt idx="247">
                  <c:v>48792.357</c:v>
                </c:pt>
                <c:pt idx="248">
                  <c:v>48007.331</c:v>
                </c:pt>
                <c:pt idx="249">
                  <c:v>35505.904</c:v>
                </c:pt>
                <c:pt idx="250">
                  <c:v>34898.479</c:v>
                </c:pt>
                <c:pt idx="251">
                  <c:v>34858.756</c:v>
                </c:pt>
                <c:pt idx="252">
                  <c:v>37858.236</c:v>
                </c:pt>
                <c:pt idx="253">
                  <c:v>42749.469</c:v>
                </c:pt>
                <c:pt idx="254">
                  <c:v>35714.031</c:v>
                </c:pt>
                <c:pt idx="255">
                  <c:v>29065.576</c:v>
                </c:pt>
                <c:pt idx="256">
                  <c:v>28712.365</c:v>
                </c:pt>
                <c:pt idx="257">
                  <c:v>31909.803</c:v>
                </c:pt>
                <c:pt idx="258">
                  <c:v>32102.733</c:v>
                </c:pt>
                <c:pt idx="259">
                  <c:v>31968.831</c:v>
                </c:pt>
                <c:pt idx="260">
                  <c:v>32179.326</c:v>
                </c:pt>
                <c:pt idx="261">
                  <c:v>30479.793</c:v>
                </c:pt>
                <c:pt idx="262">
                  <c:v>30268.063</c:v>
                </c:pt>
                <c:pt idx="263">
                  <c:v>33741.199</c:v>
                </c:pt>
                <c:pt idx="264">
                  <c:v>31709.501</c:v>
                </c:pt>
                <c:pt idx="265">
                  <c:v>31607.749</c:v>
                </c:pt>
                <c:pt idx="266">
                  <c:v>31520.215</c:v>
                </c:pt>
                <c:pt idx="267">
                  <c:v>31337.477</c:v>
                </c:pt>
                <c:pt idx="268">
                  <c:v>31293.027</c:v>
                </c:pt>
                <c:pt idx="269">
                  <c:v>30756.719</c:v>
                </c:pt>
                <c:pt idx="270">
                  <c:v>32746.764</c:v>
                </c:pt>
                <c:pt idx="271">
                  <c:v>34324.22</c:v>
                </c:pt>
                <c:pt idx="272">
                  <c:v>34260.065</c:v>
                </c:pt>
                <c:pt idx="273">
                  <c:v>33023.93</c:v>
                </c:pt>
                <c:pt idx="274">
                  <c:v>32457.006</c:v>
                </c:pt>
                <c:pt idx="275">
                  <c:v>30975.331</c:v>
                </c:pt>
                <c:pt idx="276">
                  <c:v>27940.065</c:v>
                </c:pt>
                <c:pt idx="277">
                  <c:v>28476.334</c:v>
                </c:pt>
                <c:pt idx="278">
                  <c:v>31596.388</c:v>
                </c:pt>
                <c:pt idx="279">
                  <c:v>31958.386</c:v>
                </c:pt>
                <c:pt idx="280">
                  <c:v>31983.841</c:v>
                </c:pt>
                <c:pt idx="281">
                  <c:v>31516.023</c:v>
                </c:pt>
                <c:pt idx="282">
                  <c:v>29961.246</c:v>
                </c:pt>
                <c:pt idx="283">
                  <c:v>28039.989</c:v>
                </c:pt>
                <c:pt idx="284">
                  <c:v>28245.459</c:v>
                </c:pt>
                <c:pt idx="285">
                  <c:v>31907.926</c:v>
                </c:pt>
                <c:pt idx="286">
                  <c:v>34059.601</c:v>
                </c:pt>
                <c:pt idx="287">
                  <c:v>34571.861</c:v>
                </c:pt>
                <c:pt idx="288">
                  <c:v>32175.85</c:v>
                </c:pt>
                <c:pt idx="289">
                  <c:v>30531.751</c:v>
                </c:pt>
                <c:pt idx="290">
                  <c:v>27668.238</c:v>
                </c:pt>
                <c:pt idx="291">
                  <c:v>29186.463</c:v>
                </c:pt>
                <c:pt idx="292">
                  <c:v>31987.992</c:v>
                </c:pt>
                <c:pt idx="293">
                  <c:v>31676.671</c:v>
                </c:pt>
                <c:pt idx="294">
                  <c:v>32388.713</c:v>
                </c:pt>
                <c:pt idx="295">
                  <c:v>32181.367</c:v>
                </c:pt>
                <c:pt idx="296">
                  <c:v>29838.433</c:v>
                </c:pt>
                <c:pt idx="297">
                  <c:v>27717.339</c:v>
                </c:pt>
                <c:pt idx="298">
                  <c:v>28615.1</c:v>
                </c:pt>
                <c:pt idx="299">
                  <c:v>31407.744</c:v>
                </c:pt>
                <c:pt idx="300">
                  <c:v>31901.58</c:v>
                </c:pt>
                <c:pt idx="301">
                  <c:v>31405.313</c:v>
                </c:pt>
                <c:pt idx="302">
                  <c:v>31648.186</c:v>
                </c:pt>
                <c:pt idx="303">
                  <c:v>31196.978</c:v>
                </c:pt>
                <c:pt idx="304">
                  <c:v>30283.158</c:v>
                </c:pt>
                <c:pt idx="305">
                  <c:v>31988.756</c:v>
                </c:pt>
                <c:pt idx="306">
                  <c:v>33490.795</c:v>
                </c:pt>
                <c:pt idx="307">
                  <c:v>32246.195</c:v>
                </c:pt>
                <c:pt idx="308">
                  <c:v>32496.363</c:v>
                </c:pt>
                <c:pt idx="309">
                  <c:v>33159.997</c:v>
                </c:pt>
                <c:pt idx="310">
                  <c:v>33258.645</c:v>
                </c:pt>
                <c:pt idx="311">
                  <c:v>30692.659</c:v>
                </c:pt>
                <c:pt idx="312">
                  <c:v>30531.794</c:v>
                </c:pt>
                <c:pt idx="313">
                  <c:v>32908.926</c:v>
                </c:pt>
                <c:pt idx="314">
                  <c:v>32639.091</c:v>
                </c:pt>
                <c:pt idx="315">
                  <c:v>32498.056</c:v>
                </c:pt>
                <c:pt idx="316">
                  <c:v>35613.49</c:v>
                </c:pt>
                <c:pt idx="317">
                  <c:v>35989.664</c:v>
                </c:pt>
                <c:pt idx="318">
                  <c:v>33396.373</c:v>
                </c:pt>
                <c:pt idx="319">
                  <c:v>33648.697</c:v>
                </c:pt>
                <c:pt idx="320">
                  <c:v>36056.698</c:v>
                </c:pt>
                <c:pt idx="321">
                  <c:v>41288.038</c:v>
                </c:pt>
                <c:pt idx="322">
                  <c:v>40338.054</c:v>
                </c:pt>
                <c:pt idx="323">
                  <c:v>37391.88</c:v>
                </c:pt>
                <c:pt idx="324">
                  <c:v>38783.996</c:v>
                </c:pt>
                <c:pt idx="325">
                  <c:v>34646.334</c:v>
                </c:pt>
                <c:pt idx="326">
                  <c:v>32287.582</c:v>
                </c:pt>
                <c:pt idx="327">
                  <c:v>33208.162</c:v>
                </c:pt>
                <c:pt idx="328">
                  <c:v>33669.635</c:v>
                </c:pt>
                <c:pt idx="329">
                  <c:v>38226.297</c:v>
                </c:pt>
                <c:pt idx="330">
                  <c:v>32015.828</c:v>
                </c:pt>
                <c:pt idx="331">
                  <c:v>35963.779</c:v>
                </c:pt>
                <c:pt idx="332">
                  <c:v>34705.488</c:v>
                </c:pt>
                <c:pt idx="333">
                  <c:v>32653.833</c:v>
                </c:pt>
                <c:pt idx="334">
                  <c:v>34337.442</c:v>
                </c:pt>
                <c:pt idx="335">
                  <c:v>25607.649</c:v>
                </c:pt>
              </c:numCache>
            </c:numRef>
          </c:val>
          <c:smooth val="0"/>
        </c:ser>
        <c:ser>
          <c:idx val="0"/>
          <c:order val="0"/>
          <c:tx>
            <c:v>2013</c:v>
          </c:tx>
          <c:spPr>
            <a:ln w="19050">
              <a:solidFill>
                <a:schemeClr val="tx1">
                  <a:lumMod val="65000"/>
                  <a:lumOff val="35000"/>
                </a:schemeClr>
              </a:solidFill>
            </a:ln>
          </c:spPr>
          <c:marker>
            <c:symbol val="none"/>
          </c:marker>
          <c:cat>
            <c:strRef>
              <c:f>'[2013-hourly-loads_PJM.xls]MIDATL'!$A$2:$A$366</c:f>
              <c:strCache>
                <c:ptCount val="365"/>
                <c:pt idx="0">
                  <c:v>1/1/2013</c:v>
                </c:pt>
                <c:pt idx="1">
                  <c:v>1/2/2013</c:v>
                </c:pt>
                <c:pt idx="2">
                  <c:v>1/3/2013</c:v>
                </c:pt>
                <c:pt idx="3">
                  <c:v>1/4/2013</c:v>
                </c:pt>
                <c:pt idx="4">
                  <c:v>1/5/2013</c:v>
                </c:pt>
                <c:pt idx="5">
                  <c:v>1/6/2013</c:v>
                </c:pt>
                <c:pt idx="6">
                  <c:v>1/7/2013</c:v>
                </c:pt>
                <c:pt idx="7">
                  <c:v>1/8/2013</c:v>
                </c:pt>
                <c:pt idx="8">
                  <c:v>1/9/2013</c:v>
                </c:pt>
                <c:pt idx="9">
                  <c:v>1/10/2013</c:v>
                </c:pt>
                <c:pt idx="10">
                  <c:v>1/11/2013</c:v>
                </c:pt>
                <c:pt idx="11">
                  <c:v>1/12/2013</c:v>
                </c:pt>
                <c:pt idx="12">
                  <c:v>1/13/2013</c:v>
                </c:pt>
                <c:pt idx="13">
                  <c:v>1/14/2013</c:v>
                </c:pt>
                <c:pt idx="14">
                  <c:v>1/15/2013</c:v>
                </c:pt>
                <c:pt idx="15">
                  <c:v>1/16/2013</c:v>
                </c:pt>
                <c:pt idx="16">
                  <c:v>1/17/2013</c:v>
                </c:pt>
                <c:pt idx="17">
                  <c:v>1/18/2013</c:v>
                </c:pt>
                <c:pt idx="18">
                  <c:v>1/19/2013</c:v>
                </c:pt>
                <c:pt idx="19">
                  <c:v>1/20/2013</c:v>
                </c:pt>
                <c:pt idx="20">
                  <c:v>1/21/2013</c:v>
                </c:pt>
                <c:pt idx="21">
                  <c:v>1/22/2013</c:v>
                </c:pt>
                <c:pt idx="22">
                  <c:v>1/23/2013</c:v>
                </c:pt>
                <c:pt idx="23">
                  <c:v>1/24/2013</c:v>
                </c:pt>
                <c:pt idx="24">
                  <c:v>1/25/2013</c:v>
                </c:pt>
                <c:pt idx="25">
                  <c:v>1/26/2013</c:v>
                </c:pt>
                <c:pt idx="26">
                  <c:v>1/27/2013</c:v>
                </c:pt>
                <c:pt idx="27">
                  <c:v>1/28/2013</c:v>
                </c:pt>
                <c:pt idx="28">
                  <c:v>1/29/2013</c:v>
                </c:pt>
                <c:pt idx="29">
                  <c:v>1/30/2013</c:v>
                </c:pt>
                <c:pt idx="30">
                  <c:v>1/31/2013</c:v>
                </c:pt>
                <c:pt idx="31">
                  <c:v>2/1/2013</c:v>
                </c:pt>
                <c:pt idx="32">
                  <c:v>2/2/2013</c:v>
                </c:pt>
                <c:pt idx="33">
                  <c:v>2/3/2013</c:v>
                </c:pt>
                <c:pt idx="34">
                  <c:v>2/4/2013</c:v>
                </c:pt>
                <c:pt idx="35">
                  <c:v>2/5/2013</c:v>
                </c:pt>
                <c:pt idx="36">
                  <c:v>2/6/2013</c:v>
                </c:pt>
                <c:pt idx="37">
                  <c:v>2/7/2013</c:v>
                </c:pt>
                <c:pt idx="38">
                  <c:v>2/8/2013</c:v>
                </c:pt>
                <c:pt idx="39">
                  <c:v>2/9/2013</c:v>
                </c:pt>
                <c:pt idx="40">
                  <c:v>2/10/2013</c:v>
                </c:pt>
                <c:pt idx="41">
                  <c:v>2/11/2013</c:v>
                </c:pt>
                <c:pt idx="42">
                  <c:v>2/12/2013</c:v>
                </c:pt>
                <c:pt idx="43">
                  <c:v>2/13/2013</c:v>
                </c:pt>
                <c:pt idx="44">
                  <c:v>2/14/2013</c:v>
                </c:pt>
                <c:pt idx="45">
                  <c:v>2/15/2013</c:v>
                </c:pt>
                <c:pt idx="46">
                  <c:v>2/16/2013</c:v>
                </c:pt>
                <c:pt idx="47">
                  <c:v>2/17/2013</c:v>
                </c:pt>
                <c:pt idx="48">
                  <c:v>2/18/2013</c:v>
                </c:pt>
                <c:pt idx="49">
                  <c:v>2/19/2013</c:v>
                </c:pt>
                <c:pt idx="50">
                  <c:v>2/20/2013</c:v>
                </c:pt>
                <c:pt idx="51">
                  <c:v>2/21/2013</c:v>
                </c:pt>
                <c:pt idx="52">
                  <c:v>2/22/2013</c:v>
                </c:pt>
                <c:pt idx="53">
                  <c:v>2/23/2013</c:v>
                </c:pt>
                <c:pt idx="54">
                  <c:v>2/24/2013</c:v>
                </c:pt>
                <c:pt idx="55">
                  <c:v>2/25/2013</c:v>
                </c:pt>
                <c:pt idx="56">
                  <c:v>2/26/2013</c:v>
                </c:pt>
                <c:pt idx="57">
                  <c:v>2/27/2013</c:v>
                </c:pt>
                <c:pt idx="58">
                  <c:v>2/28/2013</c:v>
                </c:pt>
                <c:pt idx="59">
                  <c:v>3/1/2013</c:v>
                </c:pt>
                <c:pt idx="60">
                  <c:v>3/2/2013</c:v>
                </c:pt>
                <c:pt idx="61">
                  <c:v>3/3/2013</c:v>
                </c:pt>
                <c:pt idx="62">
                  <c:v>3/4/2013</c:v>
                </c:pt>
                <c:pt idx="63">
                  <c:v>3/5/2013</c:v>
                </c:pt>
                <c:pt idx="64">
                  <c:v>3/6/2013</c:v>
                </c:pt>
                <c:pt idx="65">
                  <c:v>3/7/2013</c:v>
                </c:pt>
                <c:pt idx="66">
                  <c:v>3/8/2013</c:v>
                </c:pt>
                <c:pt idx="67">
                  <c:v>3/9/2013</c:v>
                </c:pt>
                <c:pt idx="68">
                  <c:v>3/10/2013</c:v>
                </c:pt>
                <c:pt idx="69">
                  <c:v>3/11/2013</c:v>
                </c:pt>
                <c:pt idx="70">
                  <c:v>3/12/2013</c:v>
                </c:pt>
                <c:pt idx="71">
                  <c:v>3/13/2013</c:v>
                </c:pt>
                <c:pt idx="72">
                  <c:v>3/14/2013</c:v>
                </c:pt>
                <c:pt idx="73">
                  <c:v>3/15/2013</c:v>
                </c:pt>
                <c:pt idx="74">
                  <c:v>3/16/2013</c:v>
                </c:pt>
                <c:pt idx="75">
                  <c:v>3/17/2013</c:v>
                </c:pt>
                <c:pt idx="76">
                  <c:v>3/18/2013</c:v>
                </c:pt>
                <c:pt idx="77">
                  <c:v>3/19/2013</c:v>
                </c:pt>
                <c:pt idx="78">
                  <c:v>3/20/2013</c:v>
                </c:pt>
                <c:pt idx="79">
                  <c:v>3/21/2013</c:v>
                </c:pt>
                <c:pt idx="80">
                  <c:v>3/22/2013</c:v>
                </c:pt>
                <c:pt idx="81">
                  <c:v>3/23/2013</c:v>
                </c:pt>
                <c:pt idx="82">
                  <c:v>3/24/2013</c:v>
                </c:pt>
                <c:pt idx="83">
                  <c:v>3/25/2013</c:v>
                </c:pt>
                <c:pt idx="84">
                  <c:v>3/26/2013</c:v>
                </c:pt>
                <c:pt idx="85">
                  <c:v>3/27/2013</c:v>
                </c:pt>
                <c:pt idx="86">
                  <c:v>3/28/2013</c:v>
                </c:pt>
                <c:pt idx="87">
                  <c:v>3/29/2013</c:v>
                </c:pt>
                <c:pt idx="88">
                  <c:v>3/30/2013</c:v>
                </c:pt>
                <c:pt idx="89">
                  <c:v>3/31/2013</c:v>
                </c:pt>
                <c:pt idx="90">
                  <c:v>4/1/2013</c:v>
                </c:pt>
                <c:pt idx="91">
                  <c:v>4/2/2013</c:v>
                </c:pt>
                <c:pt idx="92">
                  <c:v>4/3/2013</c:v>
                </c:pt>
                <c:pt idx="93">
                  <c:v>4/4/2013</c:v>
                </c:pt>
                <c:pt idx="94">
                  <c:v>4/5/2013</c:v>
                </c:pt>
                <c:pt idx="95">
                  <c:v>4/6/2013</c:v>
                </c:pt>
                <c:pt idx="96">
                  <c:v>4/7/2013</c:v>
                </c:pt>
                <c:pt idx="97">
                  <c:v>4/8/2013</c:v>
                </c:pt>
                <c:pt idx="98">
                  <c:v>4/9/2013</c:v>
                </c:pt>
                <c:pt idx="99">
                  <c:v>4/10/2013</c:v>
                </c:pt>
                <c:pt idx="100">
                  <c:v>4/11/2013</c:v>
                </c:pt>
                <c:pt idx="101">
                  <c:v>4/12/2013</c:v>
                </c:pt>
                <c:pt idx="102">
                  <c:v>4/13/2013</c:v>
                </c:pt>
                <c:pt idx="103">
                  <c:v>4/14/2013</c:v>
                </c:pt>
                <c:pt idx="104">
                  <c:v>4/15/2013</c:v>
                </c:pt>
                <c:pt idx="105">
                  <c:v>4/16/2013</c:v>
                </c:pt>
                <c:pt idx="106">
                  <c:v>4/17/2013</c:v>
                </c:pt>
                <c:pt idx="107">
                  <c:v>4/18/2013</c:v>
                </c:pt>
                <c:pt idx="108">
                  <c:v>4/19/2013</c:v>
                </c:pt>
                <c:pt idx="109">
                  <c:v>4/20/2013</c:v>
                </c:pt>
                <c:pt idx="110">
                  <c:v>4/21/2013</c:v>
                </c:pt>
                <c:pt idx="111">
                  <c:v>4/22/2013</c:v>
                </c:pt>
                <c:pt idx="112">
                  <c:v>4/23/2013</c:v>
                </c:pt>
                <c:pt idx="113">
                  <c:v>4/24/2013</c:v>
                </c:pt>
                <c:pt idx="114">
                  <c:v>4/25/2013</c:v>
                </c:pt>
                <c:pt idx="115">
                  <c:v>4/26/2013</c:v>
                </c:pt>
                <c:pt idx="116">
                  <c:v>4/27/2013</c:v>
                </c:pt>
                <c:pt idx="117">
                  <c:v>4/28/2013</c:v>
                </c:pt>
                <c:pt idx="118">
                  <c:v>4/29/2013</c:v>
                </c:pt>
                <c:pt idx="119">
                  <c:v>4/30/2013</c:v>
                </c:pt>
                <c:pt idx="120">
                  <c:v>5/1/2013</c:v>
                </c:pt>
                <c:pt idx="121">
                  <c:v>5/2/2013</c:v>
                </c:pt>
                <c:pt idx="122">
                  <c:v>5/3/2013</c:v>
                </c:pt>
                <c:pt idx="123">
                  <c:v>5/4/2013</c:v>
                </c:pt>
                <c:pt idx="124">
                  <c:v>5/5/2013</c:v>
                </c:pt>
                <c:pt idx="125">
                  <c:v>5/6/2013</c:v>
                </c:pt>
                <c:pt idx="126">
                  <c:v>5/7/2013</c:v>
                </c:pt>
                <c:pt idx="127">
                  <c:v>5/8/2013</c:v>
                </c:pt>
                <c:pt idx="128">
                  <c:v>5/9/2013</c:v>
                </c:pt>
                <c:pt idx="129">
                  <c:v>5/10/2013</c:v>
                </c:pt>
                <c:pt idx="130">
                  <c:v>5/11/2013</c:v>
                </c:pt>
                <c:pt idx="131">
                  <c:v>5/12/2013</c:v>
                </c:pt>
                <c:pt idx="132">
                  <c:v>5/13/2013</c:v>
                </c:pt>
                <c:pt idx="133">
                  <c:v>5/14/2013</c:v>
                </c:pt>
                <c:pt idx="134">
                  <c:v>5/15/2013</c:v>
                </c:pt>
                <c:pt idx="135">
                  <c:v>5/16/2013</c:v>
                </c:pt>
                <c:pt idx="136">
                  <c:v>5/17/2013</c:v>
                </c:pt>
                <c:pt idx="137">
                  <c:v>5/18/2013</c:v>
                </c:pt>
                <c:pt idx="138">
                  <c:v>5/19/2013</c:v>
                </c:pt>
                <c:pt idx="139">
                  <c:v>5/20/2013</c:v>
                </c:pt>
                <c:pt idx="140">
                  <c:v>5/21/2013</c:v>
                </c:pt>
                <c:pt idx="141">
                  <c:v>5/22/2013</c:v>
                </c:pt>
                <c:pt idx="142">
                  <c:v>5/23/2013</c:v>
                </c:pt>
                <c:pt idx="143">
                  <c:v>5/24/2013</c:v>
                </c:pt>
                <c:pt idx="144">
                  <c:v>5/25/2013</c:v>
                </c:pt>
                <c:pt idx="145">
                  <c:v>5/26/2013</c:v>
                </c:pt>
                <c:pt idx="146">
                  <c:v>5/27/2013</c:v>
                </c:pt>
                <c:pt idx="147">
                  <c:v>5/28/2013</c:v>
                </c:pt>
                <c:pt idx="148">
                  <c:v>5/29/2013</c:v>
                </c:pt>
                <c:pt idx="149">
                  <c:v>5/30/2013</c:v>
                </c:pt>
                <c:pt idx="150">
                  <c:v>5/31/2013</c:v>
                </c:pt>
                <c:pt idx="151">
                  <c:v>6/1/2013</c:v>
                </c:pt>
                <c:pt idx="152">
                  <c:v>6/2/2013</c:v>
                </c:pt>
                <c:pt idx="153">
                  <c:v>6/3/2013</c:v>
                </c:pt>
                <c:pt idx="154">
                  <c:v>6/4/2013</c:v>
                </c:pt>
                <c:pt idx="155">
                  <c:v>6/5/2013</c:v>
                </c:pt>
                <c:pt idx="156">
                  <c:v>6/6/2013</c:v>
                </c:pt>
                <c:pt idx="157">
                  <c:v>6/7/2013</c:v>
                </c:pt>
                <c:pt idx="158">
                  <c:v>6/8/2013</c:v>
                </c:pt>
                <c:pt idx="159">
                  <c:v>6/9/2013</c:v>
                </c:pt>
                <c:pt idx="160">
                  <c:v>6/10/2013</c:v>
                </c:pt>
                <c:pt idx="161">
                  <c:v>6/11/2013</c:v>
                </c:pt>
                <c:pt idx="162">
                  <c:v>6/12/2013</c:v>
                </c:pt>
                <c:pt idx="163">
                  <c:v>6/13/2013</c:v>
                </c:pt>
                <c:pt idx="164">
                  <c:v>6/14/2013</c:v>
                </c:pt>
                <c:pt idx="165">
                  <c:v>6/15/2013</c:v>
                </c:pt>
                <c:pt idx="166">
                  <c:v>6/16/2013</c:v>
                </c:pt>
                <c:pt idx="167">
                  <c:v>6/17/2013</c:v>
                </c:pt>
                <c:pt idx="168">
                  <c:v>6/18/2013</c:v>
                </c:pt>
                <c:pt idx="169">
                  <c:v>6/19/2013</c:v>
                </c:pt>
                <c:pt idx="170">
                  <c:v>6/20/2013</c:v>
                </c:pt>
                <c:pt idx="171">
                  <c:v>6/21/2013</c:v>
                </c:pt>
                <c:pt idx="172">
                  <c:v>6/22/2013</c:v>
                </c:pt>
                <c:pt idx="173">
                  <c:v>6/23/2013</c:v>
                </c:pt>
                <c:pt idx="174">
                  <c:v>6/24/2013</c:v>
                </c:pt>
                <c:pt idx="175">
                  <c:v>6/25/2013</c:v>
                </c:pt>
                <c:pt idx="176">
                  <c:v>6/26/2013</c:v>
                </c:pt>
                <c:pt idx="177">
                  <c:v>6/27/2013</c:v>
                </c:pt>
                <c:pt idx="178">
                  <c:v>6/28/2013</c:v>
                </c:pt>
                <c:pt idx="179">
                  <c:v>6/29/2013</c:v>
                </c:pt>
                <c:pt idx="180">
                  <c:v>6/30/2013</c:v>
                </c:pt>
                <c:pt idx="181">
                  <c:v>7/1/2013</c:v>
                </c:pt>
                <c:pt idx="182">
                  <c:v>7/2/2013</c:v>
                </c:pt>
                <c:pt idx="183">
                  <c:v>7/3/2013</c:v>
                </c:pt>
                <c:pt idx="184">
                  <c:v>7/4/2013</c:v>
                </c:pt>
                <c:pt idx="185">
                  <c:v>7/5/2013</c:v>
                </c:pt>
                <c:pt idx="186">
                  <c:v>7/6/2013</c:v>
                </c:pt>
                <c:pt idx="187">
                  <c:v>7/7/2013</c:v>
                </c:pt>
                <c:pt idx="188">
                  <c:v>7/8/2013</c:v>
                </c:pt>
                <c:pt idx="189">
                  <c:v>7/9/2013</c:v>
                </c:pt>
                <c:pt idx="190">
                  <c:v>7/10/2013</c:v>
                </c:pt>
                <c:pt idx="191">
                  <c:v>7/11/2013</c:v>
                </c:pt>
                <c:pt idx="192">
                  <c:v>7/12/2013</c:v>
                </c:pt>
                <c:pt idx="193">
                  <c:v>7/13/2013</c:v>
                </c:pt>
                <c:pt idx="194">
                  <c:v>7/14/2013</c:v>
                </c:pt>
                <c:pt idx="195">
                  <c:v>7/15/2013</c:v>
                </c:pt>
                <c:pt idx="196">
                  <c:v>7/16/2013</c:v>
                </c:pt>
                <c:pt idx="197">
                  <c:v>7/17/2013</c:v>
                </c:pt>
                <c:pt idx="198">
                  <c:v>7/18/2013</c:v>
                </c:pt>
                <c:pt idx="199">
                  <c:v>7/19/2013</c:v>
                </c:pt>
                <c:pt idx="200">
                  <c:v>7/20/2013</c:v>
                </c:pt>
                <c:pt idx="201">
                  <c:v>7/21/2013</c:v>
                </c:pt>
                <c:pt idx="202">
                  <c:v>7/22/2013</c:v>
                </c:pt>
                <c:pt idx="203">
                  <c:v>7/23/2013</c:v>
                </c:pt>
                <c:pt idx="204">
                  <c:v>7/24/2013</c:v>
                </c:pt>
                <c:pt idx="205">
                  <c:v>7/25/2013</c:v>
                </c:pt>
                <c:pt idx="206">
                  <c:v>7/26/2013</c:v>
                </c:pt>
                <c:pt idx="207">
                  <c:v>7/27/2013</c:v>
                </c:pt>
                <c:pt idx="208">
                  <c:v>7/28/2013</c:v>
                </c:pt>
                <c:pt idx="209">
                  <c:v>7/29/2013</c:v>
                </c:pt>
                <c:pt idx="210">
                  <c:v>7/30/2013</c:v>
                </c:pt>
                <c:pt idx="211">
                  <c:v>7/31/2013</c:v>
                </c:pt>
                <c:pt idx="212">
                  <c:v>8/1/2013</c:v>
                </c:pt>
                <c:pt idx="213">
                  <c:v>8/2/2013</c:v>
                </c:pt>
                <c:pt idx="214">
                  <c:v>8/3/2013</c:v>
                </c:pt>
                <c:pt idx="215">
                  <c:v>8/4/2013</c:v>
                </c:pt>
                <c:pt idx="216">
                  <c:v>8/5/2013</c:v>
                </c:pt>
                <c:pt idx="217">
                  <c:v>8/6/2013</c:v>
                </c:pt>
                <c:pt idx="218">
                  <c:v>8/7/2013</c:v>
                </c:pt>
                <c:pt idx="219">
                  <c:v>8/8/2013</c:v>
                </c:pt>
                <c:pt idx="220">
                  <c:v>8/9/2013</c:v>
                </c:pt>
                <c:pt idx="221">
                  <c:v>8/10/2013</c:v>
                </c:pt>
                <c:pt idx="222">
                  <c:v>8/11/2013</c:v>
                </c:pt>
                <c:pt idx="223">
                  <c:v>8/12/2013</c:v>
                </c:pt>
                <c:pt idx="224">
                  <c:v>8/13/2013</c:v>
                </c:pt>
                <c:pt idx="225">
                  <c:v>8/14/2013</c:v>
                </c:pt>
                <c:pt idx="226">
                  <c:v>8/15/2013</c:v>
                </c:pt>
                <c:pt idx="227">
                  <c:v>8/16/2013</c:v>
                </c:pt>
                <c:pt idx="228">
                  <c:v>8/17/2013</c:v>
                </c:pt>
                <c:pt idx="229">
                  <c:v>8/18/2013</c:v>
                </c:pt>
                <c:pt idx="230">
                  <c:v>8/19/2013</c:v>
                </c:pt>
                <c:pt idx="231">
                  <c:v>8/20/2013</c:v>
                </c:pt>
                <c:pt idx="232">
                  <c:v>8/21/2013</c:v>
                </c:pt>
                <c:pt idx="233">
                  <c:v>8/22/2013</c:v>
                </c:pt>
                <c:pt idx="234">
                  <c:v>8/23/2013</c:v>
                </c:pt>
                <c:pt idx="235">
                  <c:v>8/24/2013</c:v>
                </c:pt>
                <c:pt idx="236">
                  <c:v>8/25/2013</c:v>
                </c:pt>
                <c:pt idx="237">
                  <c:v>8/26/2013</c:v>
                </c:pt>
                <c:pt idx="238">
                  <c:v>8/27/2013</c:v>
                </c:pt>
                <c:pt idx="239">
                  <c:v>8/28/2013</c:v>
                </c:pt>
                <c:pt idx="240">
                  <c:v>8/29/2013</c:v>
                </c:pt>
                <c:pt idx="241">
                  <c:v>8/30/2013</c:v>
                </c:pt>
                <c:pt idx="242">
                  <c:v>8/31/2013</c:v>
                </c:pt>
                <c:pt idx="243">
                  <c:v>9/1/2013</c:v>
                </c:pt>
                <c:pt idx="244">
                  <c:v>9/2/2013</c:v>
                </c:pt>
                <c:pt idx="245">
                  <c:v>9/3/2013</c:v>
                </c:pt>
                <c:pt idx="246">
                  <c:v>9/4/2013</c:v>
                </c:pt>
                <c:pt idx="247">
                  <c:v>9/5/2013</c:v>
                </c:pt>
                <c:pt idx="248">
                  <c:v>9/6/2013</c:v>
                </c:pt>
                <c:pt idx="249">
                  <c:v>9/7/2013</c:v>
                </c:pt>
                <c:pt idx="250">
                  <c:v>9/8/2013</c:v>
                </c:pt>
                <c:pt idx="251">
                  <c:v>9/9/2013</c:v>
                </c:pt>
                <c:pt idx="252">
                  <c:v>9/10/2013</c:v>
                </c:pt>
                <c:pt idx="253">
                  <c:v>9/11/2013</c:v>
                </c:pt>
                <c:pt idx="254">
                  <c:v>9/12/2013</c:v>
                </c:pt>
                <c:pt idx="255">
                  <c:v>9/13/2013</c:v>
                </c:pt>
                <c:pt idx="256">
                  <c:v>9/14/2013</c:v>
                </c:pt>
                <c:pt idx="257">
                  <c:v>9/15/2013</c:v>
                </c:pt>
                <c:pt idx="258">
                  <c:v>9/16/2013</c:v>
                </c:pt>
                <c:pt idx="259">
                  <c:v>9/17/2013</c:v>
                </c:pt>
                <c:pt idx="260">
                  <c:v>9/18/2013</c:v>
                </c:pt>
                <c:pt idx="261">
                  <c:v>9/19/2013</c:v>
                </c:pt>
                <c:pt idx="262">
                  <c:v>9/20/2013</c:v>
                </c:pt>
                <c:pt idx="263">
                  <c:v>9/21/2013</c:v>
                </c:pt>
                <c:pt idx="264">
                  <c:v>9/22/2013</c:v>
                </c:pt>
                <c:pt idx="265">
                  <c:v>9/23/2013</c:v>
                </c:pt>
                <c:pt idx="266">
                  <c:v>9/24/2013</c:v>
                </c:pt>
                <c:pt idx="267">
                  <c:v>9/25/2013</c:v>
                </c:pt>
                <c:pt idx="268">
                  <c:v>9/26/2013</c:v>
                </c:pt>
                <c:pt idx="269">
                  <c:v>9/27/2013</c:v>
                </c:pt>
                <c:pt idx="270">
                  <c:v>9/28/2013</c:v>
                </c:pt>
                <c:pt idx="271">
                  <c:v>9/29/2013</c:v>
                </c:pt>
                <c:pt idx="272">
                  <c:v>9/30/2013</c:v>
                </c:pt>
                <c:pt idx="273">
                  <c:v>10/1/2013</c:v>
                </c:pt>
                <c:pt idx="274">
                  <c:v>10/2/2013</c:v>
                </c:pt>
                <c:pt idx="275">
                  <c:v>10/3/2013</c:v>
                </c:pt>
                <c:pt idx="276">
                  <c:v>10/4/2013</c:v>
                </c:pt>
                <c:pt idx="277">
                  <c:v>10/5/2013</c:v>
                </c:pt>
                <c:pt idx="278">
                  <c:v>10/6/2013</c:v>
                </c:pt>
                <c:pt idx="279">
                  <c:v>10/7/2013</c:v>
                </c:pt>
                <c:pt idx="280">
                  <c:v>10/8/2013</c:v>
                </c:pt>
                <c:pt idx="281">
                  <c:v>10/9/2013</c:v>
                </c:pt>
                <c:pt idx="282">
                  <c:v>10/10/2013</c:v>
                </c:pt>
                <c:pt idx="283">
                  <c:v>10/11/2013</c:v>
                </c:pt>
                <c:pt idx="284">
                  <c:v>10/12/2013</c:v>
                </c:pt>
                <c:pt idx="285">
                  <c:v>10/13/2013</c:v>
                </c:pt>
                <c:pt idx="286">
                  <c:v>10/14/2013</c:v>
                </c:pt>
                <c:pt idx="287">
                  <c:v>10/15/2013</c:v>
                </c:pt>
                <c:pt idx="288">
                  <c:v>10/16/2013</c:v>
                </c:pt>
                <c:pt idx="289">
                  <c:v>10/17/2013</c:v>
                </c:pt>
                <c:pt idx="290">
                  <c:v>10/18/2013</c:v>
                </c:pt>
                <c:pt idx="291">
                  <c:v>10/19/2013</c:v>
                </c:pt>
                <c:pt idx="292">
                  <c:v>10/20/2013</c:v>
                </c:pt>
                <c:pt idx="293">
                  <c:v>10/21/2013</c:v>
                </c:pt>
                <c:pt idx="294">
                  <c:v>10/22/2013</c:v>
                </c:pt>
                <c:pt idx="295">
                  <c:v>10/23/2013</c:v>
                </c:pt>
                <c:pt idx="296">
                  <c:v>10/24/2013</c:v>
                </c:pt>
                <c:pt idx="297">
                  <c:v>10/25/2013</c:v>
                </c:pt>
                <c:pt idx="298">
                  <c:v>10/26/2013</c:v>
                </c:pt>
                <c:pt idx="299">
                  <c:v>10/27/2013</c:v>
                </c:pt>
                <c:pt idx="300">
                  <c:v>10/28/2013</c:v>
                </c:pt>
                <c:pt idx="301">
                  <c:v>10/29/2013</c:v>
                </c:pt>
                <c:pt idx="302">
                  <c:v>10/30/2013</c:v>
                </c:pt>
                <c:pt idx="303">
                  <c:v>10/31/2013</c:v>
                </c:pt>
                <c:pt idx="304">
                  <c:v>11/1/2013</c:v>
                </c:pt>
                <c:pt idx="305">
                  <c:v>11/2/2013</c:v>
                </c:pt>
                <c:pt idx="306">
                  <c:v>11/3/2013</c:v>
                </c:pt>
                <c:pt idx="307">
                  <c:v>11/4/2013</c:v>
                </c:pt>
                <c:pt idx="308">
                  <c:v>11/5/2013</c:v>
                </c:pt>
                <c:pt idx="309">
                  <c:v>11/6/2013</c:v>
                </c:pt>
                <c:pt idx="310">
                  <c:v>11/7/2013</c:v>
                </c:pt>
                <c:pt idx="311">
                  <c:v>11/8/2013</c:v>
                </c:pt>
                <c:pt idx="312">
                  <c:v>11/9/2013</c:v>
                </c:pt>
                <c:pt idx="313">
                  <c:v>11/10/2013</c:v>
                </c:pt>
                <c:pt idx="314">
                  <c:v>11/11/2013</c:v>
                </c:pt>
                <c:pt idx="315">
                  <c:v>11/12/2013</c:v>
                </c:pt>
                <c:pt idx="316">
                  <c:v>11/13/2013</c:v>
                </c:pt>
                <c:pt idx="317">
                  <c:v>11/14/2013</c:v>
                </c:pt>
                <c:pt idx="318">
                  <c:v>11/15/2013</c:v>
                </c:pt>
                <c:pt idx="319">
                  <c:v>11/16/2013</c:v>
                </c:pt>
                <c:pt idx="320">
                  <c:v>11/17/2013</c:v>
                </c:pt>
                <c:pt idx="321">
                  <c:v>11/18/2013</c:v>
                </c:pt>
                <c:pt idx="322">
                  <c:v>11/19/2013</c:v>
                </c:pt>
                <c:pt idx="323">
                  <c:v>11/20/2013</c:v>
                </c:pt>
                <c:pt idx="324">
                  <c:v>11/21/2013</c:v>
                </c:pt>
                <c:pt idx="325">
                  <c:v>11/22/2013</c:v>
                </c:pt>
                <c:pt idx="326">
                  <c:v>11/23/2013</c:v>
                </c:pt>
                <c:pt idx="327">
                  <c:v>11/24/2013</c:v>
                </c:pt>
                <c:pt idx="328">
                  <c:v>11/25/2013</c:v>
                </c:pt>
                <c:pt idx="329">
                  <c:v>11/26/2013</c:v>
                </c:pt>
                <c:pt idx="330">
                  <c:v>11/27/2013</c:v>
                </c:pt>
                <c:pt idx="331">
                  <c:v>11/28/2013</c:v>
                </c:pt>
                <c:pt idx="332">
                  <c:v>11/29/2013</c:v>
                </c:pt>
                <c:pt idx="333">
                  <c:v>11/30/2013</c:v>
                </c:pt>
                <c:pt idx="334">
                  <c:v>12/1/2013</c:v>
                </c:pt>
                <c:pt idx="335">
                  <c:v>12/2/2013</c:v>
                </c:pt>
                <c:pt idx="336">
                  <c:v>12/3/2013</c:v>
                </c:pt>
                <c:pt idx="337">
                  <c:v>12/4/2013</c:v>
                </c:pt>
                <c:pt idx="338">
                  <c:v>12/5/2013</c:v>
                </c:pt>
                <c:pt idx="339">
                  <c:v>12/6/2013</c:v>
                </c:pt>
                <c:pt idx="340">
                  <c:v>12/7/2013</c:v>
                </c:pt>
                <c:pt idx="341">
                  <c:v>12/8/2013</c:v>
                </c:pt>
                <c:pt idx="342">
                  <c:v>12/9/2013</c:v>
                </c:pt>
                <c:pt idx="343">
                  <c:v>12/10/2013</c:v>
                </c:pt>
                <c:pt idx="344">
                  <c:v>12/11/2013</c:v>
                </c:pt>
                <c:pt idx="345">
                  <c:v>12/12/2013</c:v>
                </c:pt>
                <c:pt idx="346">
                  <c:v>12/13/2013</c:v>
                </c:pt>
                <c:pt idx="347">
                  <c:v>12/14/2013</c:v>
                </c:pt>
                <c:pt idx="348">
                  <c:v>12/15/2013</c:v>
                </c:pt>
                <c:pt idx="349">
                  <c:v>12/16/2013</c:v>
                </c:pt>
                <c:pt idx="350">
                  <c:v>12/17/2013</c:v>
                </c:pt>
                <c:pt idx="351">
                  <c:v>12/18/2013</c:v>
                </c:pt>
                <c:pt idx="352">
                  <c:v>12/19/2013</c:v>
                </c:pt>
                <c:pt idx="353">
                  <c:v>12/20/2013</c:v>
                </c:pt>
                <c:pt idx="354">
                  <c:v>12/21/2013</c:v>
                </c:pt>
                <c:pt idx="355">
                  <c:v>12/22/2013</c:v>
                </c:pt>
                <c:pt idx="356">
                  <c:v>12/23/2013</c:v>
                </c:pt>
                <c:pt idx="357">
                  <c:v>12/24/2013</c:v>
                </c:pt>
                <c:pt idx="358">
                  <c:v>12/25/2013</c:v>
                </c:pt>
                <c:pt idx="359">
                  <c:v>12/26/2013</c:v>
                </c:pt>
                <c:pt idx="360">
                  <c:v>12/27/2013</c:v>
                </c:pt>
                <c:pt idx="361">
                  <c:v>12/28/2013</c:v>
                </c:pt>
                <c:pt idx="362">
                  <c:v>12/29/2013</c:v>
                </c:pt>
                <c:pt idx="363">
                  <c:v>12/30/2013</c:v>
                </c:pt>
                <c:pt idx="364">
                  <c:v>12/31/2013</c:v>
                </c:pt>
              </c:strCache>
            </c:strRef>
          </c:cat>
          <c:val>
            <c:numRef>
              <c:f>'[2013-hourly-loads_PJM.xls]MIDATL'!$AE$2:$AE$366</c:f>
              <c:numCache>
                <c:formatCode>General</c:formatCode>
                <c:ptCount val="365"/>
                <c:pt idx="0">
                  <c:v>35892.865</c:v>
                </c:pt>
                <c:pt idx="1">
                  <c:v>41197.79599999999</c:v>
                </c:pt>
                <c:pt idx="2">
                  <c:v>41137.895</c:v>
                </c:pt>
                <c:pt idx="3">
                  <c:v>39046.364</c:v>
                </c:pt>
                <c:pt idx="4">
                  <c:v>35903.92</c:v>
                </c:pt>
                <c:pt idx="5">
                  <c:v>34620.5</c:v>
                </c:pt>
                <c:pt idx="6">
                  <c:v>38054.459</c:v>
                </c:pt>
                <c:pt idx="7">
                  <c:v>37822.336</c:v>
                </c:pt>
                <c:pt idx="8">
                  <c:v>37413.498</c:v>
                </c:pt>
                <c:pt idx="9">
                  <c:v>36472.135</c:v>
                </c:pt>
                <c:pt idx="10">
                  <c:v>36528.636</c:v>
                </c:pt>
                <c:pt idx="11">
                  <c:v>32004.197</c:v>
                </c:pt>
                <c:pt idx="12">
                  <c:v>32645.188</c:v>
                </c:pt>
                <c:pt idx="13">
                  <c:v>35178.101</c:v>
                </c:pt>
                <c:pt idx="14">
                  <c:v>37847.321</c:v>
                </c:pt>
                <c:pt idx="15">
                  <c:v>38811.977</c:v>
                </c:pt>
                <c:pt idx="16">
                  <c:v>37964.328</c:v>
                </c:pt>
                <c:pt idx="17">
                  <c:v>39064.61</c:v>
                </c:pt>
                <c:pt idx="18">
                  <c:v>33377.573</c:v>
                </c:pt>
                <c:pt idx="19">
                  <c:v>33523.098</c:v>
                </c:pt>
                <c:pt idx="20">
                  <c:v>39344.608</c:v>
                </c:pt>
                <c:pt idx="21">
                  <c:v>45528.58</c:v>
                </c:pt>
                <c:pt idx="22">
                  <c:v>45381.23</c:v>
                </c:pt>
                <c:pt idx="23">
                  <c:v>44986.427</c:v>
                </c:pt>
                <c:pt idx="24">
                  <c:v>44522.554</c:v>
                </c:pt>
                <c:pt idx="25">
                  <c:v>39659.678</c:v>
                </c:pt>
                <c:pt idx="26">
                  <c:v>38551.598</c:v>
                </c:pt>
                <c:pt idx="27">
                  <c:v>40596.893</c:v>
                </c:pt>
                <c:pt idx="28">
                  <c:v>35845.139</c:v>
                </c:pt>
                <c:pt idx="29">
                  <c:v>34577.619</c:v>
                </c:pt>
                <c:pt idx="30">
                  <c:v>38508.028</c:v>
                </c:pt>
                <c:pt idx="31">
                  <c:v>41804.565</c:v>
                </c:pt>
                <c:pt idx="32">
                  <c:v>39349.387</c:v>
                </c:pt>
                <c:pt idx="33">
                  <c:v>37593.843</c:v>
                </c:pt>
                <c:pt idx="34">
                  <c:v>41484.019</c:v>
                </c:pt>
                <c:pt idx="35">
                  <c:v>40246.255</c:v>
                </c:pt>
                <c:pt idx="36">
                  <c:v>39146.117</c:v>
                </c:pt>
                <c:pt idx="37">
                  <c:v>39957.737</c:v>
                </c:pt>
                <c:pt idx="38">
                  <c:v>38847.152</c:v>
                </c:pt>
                <c:pt idx="39">
                  <c:v>37318.488</c:v>
                </c:pt>
                <c:pt idx="40">
                  <c:v>36259.009</c:v>
                </c:pt>
                <c:pt idx="41">
                  <c:v>37176.917</c:v>
                </c:pt>
                <c:pt idx="42">
                  <c:v>36551.719</c:v>
                </c:pt>
                <c:pt idx="43">
                  <c:v>37730.882</c:v>
                </c:pt>
                <c:pt idx="44">
                  <c:v>36617.881</c:v>
                </c:pt>
                <c:pt idx="45">
                  <c:v>35494.588</c:v>
                </c:pt>
                <c:pt idx="46">
                  <c:v>35390.485</c:v>
                </c:pt>
                <c:pt idx="47">
                  <c:v>39175.402</c:v>
                </c:pt>
                <c:pt idx="48">
                  <c:v>39095.44</c:v>
                </c:pt>
                <c:pt idx="49">
                  <c:v>38278.063</c:v>
                </c:pt>
                <c:pt idx="50">
                  <c:v>41549.428</c:v>
                </c:pt>
                <c:pt idx="51">
                  <c:v>40184.666</c:v>
                </c:pt>
                <c:pt idx="52">
                  <c:v>38862.405</c:v>
                </c:pt>
                <c:pt idx="53">
                  <c:v>34105.502</c:v>
                </c:pt>
                <c:pt idx="54">
                  <c:v>35224.97</c:v>
                </c:pt>
                <c:pt idx="55">
                  <c:v>36953.371</c:v>
                </c:pt>
                <c:pt idx="56">
                  <c:v>38784.394</c:v>
                </c:pt>
                <c:pt idx="57">
                  <c:v>35691.911</c:v>
                </c:pt>
                <c:pt idx="58">
                  <c:v>36527.824</c:v>
                </c:pt>
                <c:pt idx="59">
                  <c:v>36283.634</c:v>
                </c:pt>
                <c:pt idx="60">
                  <c:v>34862.203</c:v>
                </c:pt>
                <c:pt idx="61">
                  <c:v>36358.687</c:v>
                </c:pt>
                <c:pt idx="62">
                  <c:v>38528.901</c:v>
                </c:pt>
                <c:pt idx="63">
                  <c:v>36855.975</c:v>
                </c:pt>
                <c:pt idx="64">
                  <c:v>39228.715</c:v>
                </c:pt>
                <c:pt idx="65">
                  <c:v>36768.357</c:v>
                </c:pt>
                <c:pt idx="66">
                  <c:v>36459.504</c:v>
                </c:pt>
                <c:pt idx="67">
                  <c:v>30824.114</c:v>
                </c:pt>
                <c:pt idx="68">
                  <c:v>31222.544</c:v>
                </c:pt>
                <c:pt idx="69">
                  <c:v>33196.475</c:v>
                </c:pt>
                <c:pt idx="70">
                  <c:v>33442.662</c:v>
                </c:pt>
                <c:pt idx="71">
                  <c:v>35041.542</c:v>
                </c:pt>
                <c:pt idx="72">
                  <c:v>36888.816</c:v>
                </c:pt>
                <c:pt idx="73">
                  <c:v>36860.814</c:v>
                </c:pt>
                <c:pt idx="74">
                  <c:v>32836.795</c:v>
                </c:pt>
                <c:pt idx="75">
                  <c:v>34134.416</c:v>
                </c:pt>
                <c:pt idx="76">
                  <c:v>38545.737</c:v>
                </c:pt>
                <c:pt idx="77">
                  <c:v>35956.924</c:v>
                </c:pt>
                <c:pt idx="78">
                  <c:v>35959.259</c:v>
                </c:pt>
                <c:pt idx="79">
                  <c:v>37714.758</c:v>
                </c:pt>
                <c:pt idx="80">
                  <c:v>37661.75</c:v>
                </c:pt>
                <c:pt idx="81">
                  <c:v>31945.57</c:v>
                </c:pt>
                <c:pt idx="82">
                  <c:v>32889.59</c:v>
                </c:pt>
                <c:pt idx="83">
                  <c:v>36870.659</c:v>
                </c:pt>
                <c:pt idx="84">
                  <c:v>35557.268</c:v>
                </c:pt>
                <c:pt idx="85">
                  <c:v>34372.925</c:v>
                </c:pt>
                <c:pt idx="86">
                  <c:v>33913.356</c:v>
                </c:pt>
                <c:pt idx="87">
                  <c:v>30983.144</c:v>
                </c:pt>
                <c:pt idx="88">
                  <c:v>28901.232</c:v>
                </c:pt>
                <c:pt idx="89">
                  <c:v>29062.435</c:v>
                </c:pt>
                <c:pt idx="90">
                  <c:v>33061.286</c:v>
                </c:pt>
                <c:pt idx="91">
                  <c:v>34977.314</c:v>
                </c:pt>
                <c:pt idx="92">
                  <c:v>35360.583</c:v>
                </c:pt>
                <c:pt idx="93">
                  <c:v>35961.076</c:v>
                </c:pt>
                <c:pt idx="94">
                  <c:v>33070.84</c:v>
                </c:pt>
                <c:pt idx="95">
                  <c:v>29337.277</c:v>
                </c:pt>
                <c:pt idx="96">
                  <c:v>29085.361</c:v>
                </c:pt>
                <c:pt idx="97">
                  <c:v>31354.447</c:v>
                </c:pt>
                <c:pt idx="98">
                  <c:v>33336.234</c:v>
                </c:pt>
                <c:pt idx="99">
                  <c:v>34807.015</c:v>
                </c:pt>
                <c:pt idx="100">
                  <c:v>32696.615</c:v>
                </c:pt>
                <c:pt idx="101">
                  <c:v>31594.903</c:v>
                </c:pt>
                <c:pt idx="102">
                  <c:v>27840.459</c:v>
                </c:pt>
                <c:pt idx="103">
                  <c:v>28908.202</c:v>
                </c:pt>
                <c:pt idx="104">
                  <c:v>31165.319</c:v>
                </c:pt>
                <c:pt idx="105">
                  <c:v>31473.604</c:v>
                </c:pt>
                <c:pt idx="106">
                  <c:v>31205.925</c:v>
                </c:pt>
                <c:pt idx="107">
                  <c:v>31336.631</c:v>
                </c:pt>
                <c:pt idx="108">
                  <c:v>31234.942</c:v>
                </c:pt>
                <c:pt idx="109">
                  <c:v>27697.316</c:v>
                </c:pt>
                <c:pt idx="110">
                  <c:v>29146.437</c:v>
                </c:pt>
                <c:pt idx="111">
                  <c:v>31837.93</c:v>
                </c:pt>
                <c:pt idx="112">
                  <c:v>31572.297</c:v>
                </c:pt>
                <c:pt idx="113">
                  <c:v>31217.882</c:v>
                </c:pt>
                <c:pt idx="114">
                  <c:v>30519.434</c:v>
                </c:pt>
                <c:pt idx="115">
                  <c:v>29275.769</c:v>
                </c:pt>
                <c:pt idx="116">
                  <c:v>27115.668</c:v>
                </c:pt>
                <c:pt idx="117">
                  <c:v>27985.93</c:v>
                </c:pt>
                <c:pt idx="118">
                  <c:v>31150.581</c:v>
                </c:pt>
                <c:pt idx="119">
                  <c:v>30515.251</c:v>
                </c:pt>
                <c:pt idx="120">
                  <c:v>30185.06</c:v>
                </c:pt>
                <c:pt idx="121">
                  <c:v>30444.97</c:v>
                </c:pt>
                <c:pt idx="122">
                  <c:v>28862.141</c:v>
                </c:pt>
                <c:pt idx="123">
                  <c:v>26766.575</c:v>
                </c:pt>
                <c:pt idx="124">
                  <c:v>27578.522</c:v>
                </c:pt>
                <c:pt idx="125">
                  <c:v>30647.264</c:v>
                </c:pt>
                <c:pt idx="126">
                  <c:v>31100.785</c:v>
                </c:pt>
                <c:pt idx="127">
                  <c:v>30773.277</c:v>
                </c:pt>
                <c:pt idx="128">
                  <c:v>31026.159</c:v>
                </c:pt>
                <c:pt idx="129">
                  <c:v>32779.282</c:v>
                </c:pt>
                <c:pt idx="130">
                  <c:v>29162.211</c:v>
                </c:pt>
                <c:pt idx="131">
                  <c:v>27001.209</c:v>
                </c:pt>
                <c:pt idx="132">
                  <c:v>30390.039</c:v>
                </c:pt>
                <c:pt idx="133">
                  <c:v>30259.688</c:v>
                </c:pt>
                <c:pt idx="134">
                  <c:v>31647.546</c:v>
                </c:pt>
                <c:pt idx="135">
                  <c:v>34087.788</c:v>
                </c:pt>
                <c:pt idx="136">
                  <c:v>32507.444</c:v>
                </c:pt>
                <c:pt idx="137">
                  <c:v>27542.391</c:v>
                </c:pt>
                <c:pt idx="138">
                  <c:v>28845.23</c:v>
                </c:pt>
                <c:pt idx="139">
                  <c:v>35296.579</c:v>
                </c:pt>
                <c:pt idx="140">
                  <c:v>41318.343</c:v>
                </c:pt>
                <c:pt idx="141">
                  <c:v>43649.811</c:v>
                </c:pt>
                <c:pt idx="142">
                  <c:v>38521.162</c:v>
                </c:pt>
                <c:pt idx="143">
                  <c:v>31398.823</c:v>
                </c:pt>
                <c:pt idx="144">
                  <c:v>26532.708</c:v>
                </c:pt>
                <c:pt idx="145">
                  <c:v>25838.795</c:v>
                </c:pt>
                <c:pt idx="146">
                  <c:v>27887.9</c:v>
                </c:pt>
                <c:pt idx="147">
                  <c:v>32266.153</c:v>
                </c:pt>
                <c:pt idx="148">
                  <c:v>41451.871</c:v>
                </c:pt>
                <c:pt idx="149">
                  <c:v>48169.992</c:v>
                </c:pt>
                <c:pt idx="150">
                  <c:v>49581.623</c:v>
                </c:pt>
                <c:pt idx="151">
                  <c:v>46062.799</c:v>
                </c:pt>
                <c:pt idx="152">
                  <c:v>42446.314</c:v>
                </c:pt>
                <c:pt idx="153">
                  <c:v>40404.395</c:v>
                </c:pt>
                <c:pt idx="154">
                  <c:v>35487.536</c:v>
                </c:pt>
                <c:pt idx="155">
                  <c:v>35824.578</c:v>
                </c:pt>
                <c:pt idx="156">
                  <c:v>33579.683</c:v>
                </c:pt>
                <c:pt idx="157">
                  <c:v>33655.531</c:v>
                </c:pt>
                <c:pt idx="158">
                  <c:v>32105.591</c:v>
                </c:pt>
                <c:pt idx="159">
                  <c:v>35615.028</c:v>
                </c:pt>
                <c:pt idx="160">
                  <c:v>36926.403</c:v>
                </c:pt>
                <c:pt idx="161">
                  <c:v>40865.561</c:v>
                </c:pt>
                <c:pt idx="162">
                  <c:v>42068.211</c:v>
                </c:pt>
                <c:pt idx="163">
                  <c:v>39132.656</c:v>
                </c:pt>
                <c:pt idx="164">
                  <c:v>33917.356</c:v>
                </c:pt>
                <c:pt idx="165">
                  <c:v>34140.191</c:v>
                </c:pt>
                <c:pt idx="166">
                  <c:v>34483.195</c:v>
                </c:pt>
                <c:pt idx="167">
                  <c:v>45202.081</c:v>
                </c:pt>
                <c:pt idx="168">
                  <c:v>39817.077</c:v>
                </c:pt>
                <c:pt idx="169">
                  <c:v>37308.135</c:v>
                </c:pt>
                <c:pt idx="170">
                  <c:v>39027.155</c:v>
                </c:pt>
                <c:pt idx="171">
                  <c:v>40355.895</c:v>
                </c:pt>
                <c:pt idx="172">
                  <c:v>40244.972</c:v>
                </c:pt>
                <c:pt idx="173">
                  <c:v>41854.553</c:v>
                </c:pt>
                <c:pt idx="174">
                  <c:v>51738.793</c:v>
                </c:pt>
                <c:pt idx="175">
                  <c:v>51856.109</c:v>
                </c:pt>
                <c:pt idx="176">
                  <c:v>49983.987</c:v>
                </c:pt>
                <c:pt idx="177">
                  <c:v>48640.173</c:v>
                </c:pt>
                <c:pt idx="178">
                  <c:v>47071.195</c:v>
                </c:pt>
                <c:pt idx="179">
                  <c:v>42840.374</c:v>
                </c:pt>
                <c:pt idx="180">
                  <c:v>40033.233</c:v>
                </c:pt>
                <c:pt idx="181">
                  <c:v>42134.746</c:v>
                </c:pt>
                <c:pt idx="182">
                  <c:v>45419.963</c:v>
                </c:pt>
                <c:pt idx="183">
                  <c:v>47225.419</c:v>
                </c:pt>
                <c:pt idx="184">
                  <c:v>46307.559</c:v>
                </c:pt>
                <c:pt idx="185">
                  <c:v>51608.335</c:v>
                </c:pt>
                <c:pt idx="186">
                  <c:v>50729.585</c:v>
                </c:pt>
                <c:pt idx="187">
                  <c:v>50897.445</c:v>
                </c:pt>
                <c:pt idx="188">
                  <c:v>49667.749</c:v>
                </c:pt>
                <c:pt idx="189">
                  <c:v>48521.671</c:v>
                </c:pt>
                <c:pt idx="190">
                  <c:v>50945.451</c:v>
                </c:pt>
                <c:pt idx="191">
                  <c:v>47522.473</c:v>
                </c:pt>
                <c:pt idx="192">
                  <c:v>38596.556</c:v>
                </c:pt>
                <c:pt idx="193">
                  <c:v>41964.019</c:v>
                </c:pt>
                <c:pt idx="194">
                  <c:v>48732.073</c:v>
                </c:pt>
                <c:pt idx="195">
                  <c:v>56836.825</c:v>
                </c:pt>
                <c:pt idx="196">
                  <c:v>56067.488</c:v>
                </c:pt>
                <c:pt idx="197">
                  <c:v>57198.413</c:v>
                </c:pt>
                <c:pt idx="198">
                  <c:v>58685.328</c:v>
                </c:pt>
                <c:pt idx="199">
                  <c:v>59118.97</c:v>
                </c:pt>
                <c:pt idx="200">
                  <c:v>52240.885</c:v>
                </c:pt>
                <c:pt idx="201">
                  <c:v>46870.952</c:v>
                </c:pt>
                <c:pt idx="202">
                  <c:v>50384.09</c:v>
                </c:pt>
                <c:pt idx="203">
                  <c:v>50476.685</c:v>
                </c:pt>
                <c:pt idx="204">
                  <c:v>45087.643</c:v>
                </c:pt>
                <c:pt idx="205">
                  <c:v>35840.241</c:v>
                </c:pt>
                <c:pt idx="206">
                  <c:v>41466.462</c:v>
                </c:pt>
                <c:pt idx="207">
                  <c:v>40144.097</c:v>
                </c:pt>
                <c:pt idx="208">
                  <c:v>38831.551</c:v>
                </c:pt>
                <c:pt idx="209">
                  <c:v>43632.421</c:v>
                </c:pt>
                <c:pt idx="210">
                  <c:v>41602.289</c:v>
                </c:pt>
                <c:pt idx="211">
                  <c:v>41505.477</c:v>
                </c:pt>
                <c:pt idx="212">
                  <c:v>38044.048</c:v>
                </c:pt>
                <c:pt idx="213">
                  <c:v>43432.595</c:v>
                </c:pt>
                <c:pt idx="214">
                  <c:v>33877.87</c:v>
                </c:pt>
                <c:pt idx="215">
                  <c:v>35117.075</c:v>
                </c:pt>
                <c:pt idx="216">
                  <c:v>37966.363</c:v>
                </c:pt>
                <c:pt idx="217">
                  <c:v>36407.254</c:v>
                </c:pt>
                <c:pt idx="218">
                  <c:v>38843.484</c:v>
                </c:pt>
                <c:pt idx="219">
                  <c:v>45415.284</c:v>
                </c:pt>
                <c:pt idx="220">
                  <c:v>47294.133</c:v>
                </c:pt>
                <c:pt idx="221">
                  <c:v>40328.503</c:v>
                </c:pt>
                <c:pt idx="222">
                  <c:v>39752.534</c:v>
                </c:pt>
                <c:pt idx="223">
                  <c:v>46043.658</c:v>
                </c:pt>
                <c:pt idx="224">
                  <c:v>44023.27</c:v>
                </c:pt>
                <c:pt idx="225">
                  <c:v>35188.298</c:v>
                </c:pt>
                <c:pt idx="226">
                  <c:v>35972.252</c:v>
                </c:pt>
                <c:pt idx="227">
                  <c:v>36226.24</c:v>
                </c:pt>
                <c:pt idx="228">
                  <c:v>33849.273</c:v>
                </c:pt>
                <c:pt idx="229">
                  <c:v>31812.337</c:v>
                </c:pt>
                <c:pt idx="230">
                  <c:v>36712.279</c:v>
                </c:pt>
                <c:pt idx="231">
                  <c:v>45814.698</c:v>
                </c:pt>
                <c:pt idx="232">
                  <c:v>48463.131</c:v>
                </c:pt>
                <c:pt idx="233">
                  <c:v>44664.88</c:v>
                </c:pt>
                <c:pt idx="234">
                  <c:v>38738.284</c:v>
                </c:pt>
                <c:pt idx="235">
                  <c:v>35155.215</c:v>
                </c:pt>
                <c:pt idx="236">
                  <c:v>35713.8</c:v>
                </c:pt>
                <c:pt idx="237">
                  <c:v>42957.301</c:v>
                </c:pt>
                <c:pt idx="238">
                  <c:v>49056.547</c:v>
                </c:pt>
                <c:pt idx="239">
                  <c:v>41702.099</c:v>
                </c:pt>
                <c:pt idx="240">
                  <c:v>43803.587</c:v>
                </c:pt>
                <c:pt idx="241">
                  <c:v>45389.968</c:v>
                </c:pt>
                <c:pt idx="242">
                  <c:v>44101.857</c:v>
                </c:pt>
                <c:pt idx="243">
                  <c:v>44119.594</c:v>
                </c:pt>
                <c:pt idx="244">
                  <c:v>42975.611</c:v>
                </c:pt>
                <c:pt idx="245">
                  <c:v>44117.331</c:v>
                </c:pt>
                <c:pt idx="246">
                  <c:v>40995.284</c:v>
                </c:pt>
                <c:pt idx="247">
                  <c:v>38596.918</c:v>
                </c:pt>
                <c:pt idx="248">
                  <c:v>33390.89</c:v>
                </c:pt>
                <c:pt idx="249">
                  <c:v>31341.024</c:v>
                </c:pt>
                <c:pt idx="250">
                  <c:v>36070.205</c:v>
                </c:pt>
                <c:pt idx="251">
                  <c:v>35189.243</c:v>
                </c:pt>
                <c:pt idx="252">
                  <c:v>48929.267</c:v>
                </c:pt>
                <c:pt idx="253">
                  <c:v>52612.923</c:v>
                </c:pt>
                <c:pt idx="254">
                  <c:v>47198.743</c:v>
                </c:pt>
                <c:pt idx="255">
                  <c:v>36218.837</c:v>
                </c:pt>
                <c:pt idx="256">
                  <c:v>27970.658</c:v>
                </c:pt>
                <c:pt idx="257">
                  <c:v>29801.499</c:v>
                </c:pt>
                <c:pt idx="258">
                  <c:v>32239.565</c:v>
                </c:pt>
                <c:pt idx="259">
                  <c:v>30945.969</c:v>
                </c:pt>
                <c:pt idx="260">
                  <c:v>31397.767</c:v>
                </c:pt>
                <c:pt idx="261">
                  <c:v>32805.774</c:v>
                </c:pt>
                <c:pt idx="262">
                  <c:v>33987.054</c:v>
                </c:pt>
                <c:pt idx="263">
                  <c:v>31065.436</c:v>
                </c:pt>
                <c:pt idx="264">
                  <c:v>29272.719</c:v>
                </c:pt>
                <c:pt idx="265">
                  <c:v>31316.451</c:v>
                </c:pt>
                <c:pt idx="266">
                  <c:v>31757.492</c:v>
                </c:pt>
                <c:pt idx="267">
                  <c:v>31978.358</c:v>
                </c:pt>
                <c:pt idx="268">
                  <c:v>32109.896</c:v>
                </c:pt>
                <c:pt idx="269">
                  <c:v>30836.275</c:v>
                </c:pt>
                <c:pt idx="270">
                  <c:v>28410.449</c:v>
                </c:pt>
                <c:pt idx="271">
                  <c:v>29385.466</c:v>
                </c:pt>
                <c:pt idx="272">
                  <c:v>32523.268</c:v>
                </c:pt>
                <c:pt idx="273">
                  <c:v>34459.259</c:v>
                </c:pt>
                <c:pt idx="274">
                  <c:v>37005.21</c:v>
                </c:pt>
                <c:pt idx="275">
                  <c:v>36435.876</c:v>
                </c:pt>
                <c:pt idx="276">
                  <c:v>39531.939</c:v>
                </c:pt>
                <c:pt idx="277">
                  <c:v>36257.262</c:v>
                </c:pt>
                <c:pt idx="278">
                  <c:v>36004.51</c:v>
                </c:pt>
                <c:pt idx="279">
                  <c:v>35853.427</c:v>
                </c:pt>
                <c:pt idx="280">
                  <c:v>31645.242</c:v>
                </c:pt>
                <c:pt idx="281">
                  <c:v>31738.654</c:v>
                </c:pt>
                <c:pt idx="282">
                  <c:v>32216.448</c:v>
                </c:pt>
                <c:pt idx="283">
                  <c:v>30950.018</c:v>
                </c:pt>
                <c:pt idx="284">
                  <c:v>28489.26</c:v>
                </c:pt>
                <c:pt idx="285">
                  <c:v>28753.663</c:v>
                </c:pt>
                <c:pt idx="286">
                  <c:v>31760.925</c:v>
                </c:pt>
                <c:pt idx="287">
                  <c:v>31841.196</c:v>
                </c:pt>
                <c:pt idx="288">
                  <c:v>32406.943</c:v>
                </c:pt>
                <c:pt idx="289">
                  <c:v>33181.324</c:v>
                </c:pt>
                <c:pt idx="290">
                  <c:v>29916.405</c:v>
                </c:pt>
                <c:pt idx="291">
                  <c:v>28253.247</c:v>
                </c:pt>
                <c:pt idx="292">
                  <c:v>28782.086</c:v>
                </c:pt>
                <c:pt idx="293">
                  <c:v>31802.455</c:v>
                </c:pt>
                <c:pt idx="294">
                  <c:v>31776.247</c:v>
                </c:pt>
                <c:pt idx="295">
                  <c:v>32796.956</c:v>
                </c:pt>
                <c:pt idx="296">
                  <c:v>33620.047</c:v>
                </c:pt>
                <c:pt idx="297">
                  <c:v>32741.222</c:v>
                </c:pt>
                <c:pt idx="298">
                  <c:v>29479.997</c:v>
                </c:pt>
                <c:pt idx="299">
                  <c:v>30058.545</c:v>
                </c:pt>
                <c:pt idx="300">
                  <c:v>32611.321</c:v>
                </c:pt>
                <c:pt idx="301">
                  <c:v>32615.921</c:v>
                </c:pt>
                <c:pt idx="302">
                  <c:v>32478.503</c:v>
                </c:pt>
                <c:pt idx="303">
                  <c:v>31592.279</c:v>
                </c:pt>
                <c:pt idx="304">
                  <c:v>30972.83</c:v>
                </c:pt>
                <c:pt idx="305">
                  <c:v>28194.319</c:v>
                </c:pt>
                <c:pt idx="306">
                  <c:v>30748.512</c:v>
                </c:pt>
                <c:pt idx="307">
                  <c:v>35734.228</c:v>
                </c:pt>
                <c:pt idx="308">
                  <c:v>33967.399</c:v>
                </c:pt>
                <c:pt idx="309">
                  <c:v>32872.368</c:v>
                </c:pt>
                <c:pt idx="310">
                  <c:v>33418.372</c:v>
                </c:pt>
                <c:pt idx="311">
                  <c:v>34011.208</c:v>
                </c:pt>
                <c:pt idx="312">
                  <c:v>30956.161</c:v>
                </c:pt>
                <c:pt idx="313">
                  <c:v>31401.849</c:v>
                </c:pt>
                <c:pt idx="314">
                  <c:v>34279.157</c:v>
                </c:pt>
                <c:pt idx="315">
                  <c:v>38042.406</c:v>
                </c:pt>
                <c:pt idx="316">
                  <c:v>37777.738</c:v>
                </c:pt>
                <c:pt idx="317">
                  <c:v>35708.431</c:v>
                </c:pt>
                <c:pt idx="318">
                  <c:v>34283.511</c:v>
                </c:pt>
                <c:pt idx="319">
                  <c:v>30370.545</c:v>
                </c:pt>
                <c:pt idx="320">
                  <c:v>30387.874</c:v>
                </c:pt>
                <c:pt idx="321">
                  <c:v>33054.558</c:v>
                </c:pt>
                <c:pt idx="322">
                  <c:v>35982.922</c:v>
                </c:pt>
                <c:pt idx="323">
                  <c:v>36693.352</c:v>
                </c:pt>
                <c:pt idx="324">
                  <c:v>35723.565</c:v>
                </c:pt>
                <c:pt idx="325">
                  <c:v>33591.056</c:v>
                </c:pt>
                <c:pt idx="326">
                  <c:v>33376.182</c:v>
                </c:pt>
                <c:pt idx="327">
                  <c:v>38929.98</c:v>
                </c:pt>
                <c:pt idx="328">
                  <c:v>40269.912</c:v>
                </c:pt>
                <c:pt idx="329">
                  <c:v>39358.523</c:v>
                </c:pt>
                <c:pt idx="330">
                  <c:v>38396.184</c:v>
                </c:pt>
                <c:pt idx="331">
                  <c:v>33158.364</c:v>
                </c:pt>
                <c:pt idx="332">
                  <c:v>35681.614</c:v>
                </c:pt>
                <c:pt idx="333">
                  <c:v>35310.802</c:v>
                </c:pt>
                <c:pt idx="334">
                  <c:v>34508.992</c:v>
                </c:pt>
                <c:pt idx="335">
                  <c:v>36772.265</c:v>
                </c:pt>
                <c:pt idx="336">
                  <c:v>36106.189</c:v>
                </c:pt>
                <c:pt idx="337">
                  <c:v>36198.643</c:v>
                </c:pt>
                <c:pt idx="338">
                  <c:v>35088.408</c:v>
                </c:pt>
                <c:pt idx="339">
                  <c:v>35784.636</c:v>
                </c:pt>
                <c:pt idx="340">
                  <c:v>35701.256</c:v>
                </c:pt>
                <c:pt idx="341">
                  <c:v>40262.693</c:v>
                </c:pt>
                <c:pt idx="342">
                  <c:v>40529.122</c:v>
                </c:pt>
                <c:pt idx="343">
                  <c:v>42096.607</c:v>
                </c:pt>
                <c:pt idx="344">
                  <c:v>41591.827</c:v>
                </c:pt>
                <c:pt idx="345">
                  <c:v>43386.249</c:v>
                </c:pt>
                <c:pt idx="346">
                  <c:v>40535.638</c:v>
                </c:pt>
                <c:pt idx="347">
                  <c:v>40374.254</c:v>
                </c:pt>
                <c:pt idx="348">
                  <c:v>38212.772</c:v>
                </c:pt>
                <c:pt idx="349">
                  <c:v>42520.286</c:v>
                </c:pt>
                <c:pt idx="350">
                  <c:v>42390.604</c:v>
                </c:pt>
                <c:pt idx="351">
                  <c:v>41514.661</c:v>
                </c:pt>
                <c:pt idx="352">
                  <c:v>39836.195</c:v>
                </c:pt>
                <c:pt idx="353">
                  <c:v>36205.221</c:v>
                </c:pt>
                <c:pt idx="354">
                  <c:v>31890.916</c:v>
                </c:pt>
                <c:pt idx="355">
                  <c:v>31844.792</c:v>
                </c:pt>
                <c:pt idx="356">
                  <c:v>34436.263</c:v>
                </c:pt>
                <c:pt idx="357">
                  <c:v>36623.502</c:v>
                </c:pt>
                <c:pt idx="358">
                  <c:v>34717.397</c:v>
                </c:pt>
                <c:pt idx="359">
                  <c:v>38936.046</c:v>
                </c:pt>
                <c:pt idx="360">
                  <c:v>37233.262</c:v>
                </c:pt>
                <c:pt idx="361">
                  <c:v>33166.136</c:v>
                </c:pt>
                <c:pt idx="362">
                  <c:v>34383.27</c:v>
                </c:pt>
                <c:pt idx="363">
                  <c:v>38877.668</c:v>
                </c:pt>
                <c:pt idx="364">
                  <c:v>39237.258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05759416"/>
        <c:axId val="-2111226568"/>
      </c:lineChart>
      <c:catAx>
        <c:axId val="-2105759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111226568"/>
        <c:crosses val="autoZero"/>
        <c:auto val="1"/>
        <c:lblAlgn val="ctr"/>
        <c:lblOffset val="100"/>
        <c:tickLblSkip val="30"/>
        <c:tickMarkSkip val="10"/>
        <c:noMultiLvlLbl val="0"/>
      </c:catAx>
      <c:valAx>
        <c:axId val="-2111226568"/>
        <c:scaling>
          <c:orientation val="minMax"/>
          <c:max val="60000.0"/>
          <c:min val="250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105759416"/>
        <c:crossesAt val="1.0"/>
        <c:crossBetween val="between"/>
      </c:valAx>
      <c:spPr>
        <a:solidFill>
          <a:srgbClr val="FFFFFF"/>
        </a:solidFill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607666068647943"/>
          <c:y val="0.0160098126284646"/>
          <c:w val="0.939233393135206"/>
          <c:h val="0.890599613705492"/>
        </c:manualLayout>
      </c:layout>
      <c:lineChart>
        <c:grouping val="standard"/>
        <c:varyColors val="0"/>
        <c:ser>
          <c:idx val="0"/>
          <c:order val="0"/>
          <c:tx>
            <c:v>Sea Breeze</c:v>
          </c:tx>
          <c:spPr>
            <a:ln w="76200">
              <a:solidFill>
                <a:srgbClr val="FF0000"/>
              </a:solidFill>
            </a:ln>
          </c:spPr>
          <c:marker>
            <c:symbol val="none"/>
          </c:marker>
          <c:dPt>
            <c:idx val="0"/>
            <c:bubble3D val="0"/>
          </c:dPt>
          <c:cat>
            <c:strRef>
              <c:f>'[1]Seabreeze extended'!$K$3:$K$14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'[1]Seabreeze extended'!$N$3:$N$14</c:f>
              <c:numCache>
                <c:formatCode>General</c:formatCode>
                <c:ptCount val="12"/>
                <c:pt idx="0">
                  <c:v>4.0</c:v>
                </c:pt>
                <c:pt idx="1">
                  <c:v>8.0</c:v>
                </c:pt>
                <c:pt idx="2">
                  <c:v>13.0</c:v>
                </c:pt>
                <c:pt idx="3">
                  <c:v>44.0</c:v>
                </c:pt>
                <c:pt idx="4">
                  <c:v>28.0</c:v>
                </c:pt>
                <c:pt idx="5">
                  <c:v>39.0</c:v>
                </c:pt>
                <c:pt idx="6">
                  <c:v>43.0</c:v>
                </c:pt>
                <c:pt idx="7">
                  <c:v>35.0</c:v>
                </c:pt>
                <c:pt idx="8">
                  <c:v>29.0</c:v>
                </c:pt>
                <c:pt idx="9">
                  <c:v>15.0</c:v>
                </c:pt>
                <c:pt idx="10">
                  <c:v>8.0</c:v>
                </c:pt>
                <c:pt idx="11">
                  <c:v>2.0</c:v>
                </c:pt>
              </c:numCache>
            </c:numRef>
          </c:val>
          <c:smooth val="0"/>
        </c:ser>
        <c:ser>
          <c:idx val="1"/>
          <c:order val="1"/>
          <c:tx>
            <c:v>Upwelling</c:v>
          </c:tx>
          <c:spPr>
            <a:ln w="76200">
              <a:solidFill>
                <a:srgbClr val="0000FF"/>
              </a:solidFill>
            </a:ln>
          </c:spPr>
          <c:marker>
            <c:symbol val="none"/>
          </c:marker>
          <c:val>
            <c:numRef>
              <c:f>'[1]Seabreeze extended'!$O$3:$O$14</c:f>
              <c:numCache>
                <c:formatCode>General</c:formatCode>
                <c:ptCount val="12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1.0</c:v>
                </c:pt>
                <c:pt idx="5">
                  <c:v>15.0</c:v>
                </c:pt>
                <c:pt idx="6">
                  <c:v>46.0</c:v>
                </c:pt>
                <c:pt idx="7">
                  <c:v>22.0</c:v>
                </c:pt>
                <c:pt idx="8">
                  <c:v>33.0</c:v>
                </c:pt>
                <c:pt idx="9">
                  <c:v>6.0</c:v>
                </c:pt>
                <c:pt idx="10">
                  <c:v>0.0</c:v>
                </c:pt>
                <c:pt idx="11">
                  <c:v>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96037128"/>
        <c:axId val="-2092690136"/>
      </c:lineChart>
      <c:catAx>
        <c:axId val="-2096037128"/>
        <c:scaling>
          <c:orientation val="minMax"/>
        </c:scaling>
        <c:delete val="1"/>
        <c:axPos val="b"/>
        <c:majorTickMark val="out"/>
        <c:minorTickMark val="none"/>
        <c:tickLblPos val="nextTo"/>
        <c:crossAx val="-2092690136"/>
        <c:crosses val="autoZero"/>
        <c:auto val="1"/>
        <c:lblAlgn val="ctr"/>
        <c:lblOffset val="100"/>
        <c:noMultiLvlLbl val="0"/>
      </c:catAx>
      <c:valAx>
        <c:axId val="-2092690136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/>
            </a:pPr>
            <a:endParaRPr lang="en-US"/>
          </a:p>
        </c:txPr>
        <c:crossAx val="-2096037128"/>
        <c:crossesAt val="15.0"/>
        <c:crossBetween val="between"/>
      </c:valAx>
      <c:spPr>
        <a:ln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3E64D-25D0-EB42-9C33-F1E70BA952FD}" type="datetimeFigureOut">
              <a:rPr lang="en-US" smtClean="0"/>
              <a:t>5/9/16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E27F66-1280-814B-BB65-2E20FCEED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10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22E0-651B-4649-B333-EBA00C526A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78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-Sea breeze time of day (afternoon/evening) is also coincident with peak demand time</a:t>
            </a:r>
            <a:r>
              <a:rPr lang="en-US" baseline="0" dirty="0" smtClean="0"/>
              <a:t> of day (5-7 pm)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22E0-651B-4649-B333-EBA00C526A0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01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Cut</a:t>
            </a:r>
            <a:r>
              <a:rPr lang="en-US" baseline="0" dirty="0" smtClean="0"/>
              <a:t>-out speed of OSW turbines of 4 m/s (calm zone?)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22E0-651B-4649-B333-EBA00C526A0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0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Satellite: </a:t>
            </a:r>
            <a:r>
              <a:rPr lang="en-US" dirty="0" smtClean="0"/>
              <a:t>High</a:t>
            </a:r>
            <a:r>
              <a:rPr lang="en-US" baseline="0" dirty="0" smtClean="0"/>
              <a:t> res in space and time</a:t>
            </a:r>
            <a:endParaRPr lang="en-US" dirty="0" smtClean="0"/>
          </a:p>
          <a:p>
            <a:r>
              <a:rPr lang="en-US" dirty="0" smtClean="0"/>
              <a:t>Previous satellite SST products low in spatial or temporal resolution</a:t>
            </a:r>
            <a:r>
              <a:rPr lang="en-US" baseline="0" dirty="0" smtClean="0"/>
              <a:t> and are often warmest pixel composites for </a:t>
            </a:r>
            <a:r>
              <a:rPr lang="en-US" baseline="0" dirty="0" err="1" smtClean="0"/>
              <a:t>declouding</a:t>
            </a:r>
            <a:r>
              <a:rPr lang="en-US" dirty="0" smtClean="0"/>
              <a:t>;</a:t>
            </a:r>
            <a:r>
              <a:rPr lang="en-US" baseline="0" dirty="0" smtClean="0"/>
              <a:t> cannot resolve coastal upwelling</a:t>
            </a:r>
            <a:endParaRPr lang="en-US" dirty="0" smtClean="0"/>
          </a:p>
          <a:p>
            <a:r>
              <a:rPr lang="en-US" dirty="0" smtClean="0"/>
              <a:t>SST product is IR/near</a:t>
            </a:r>
            <a:r>
              <a:rPr lang="en-US" baseline="0" dirty="0" smtClean="0"/>
              <a:t> IR (AVHRR); </a:t>
            </a:r>
            <a:r>
              <a:rPr lang="en-US" baseline="0" dirty="0" err="1" smtClean="0"/>
              <a:t>SPoRT</a:t>
            </a:r>
            <a:r>
              <a:rPr lang="en-US" baseline="0" dirty="0" smtClean="0"/>
              <a:t> is IR/near IR as well</a:t>
            </a:r>
            <a:endParaRPr lang="en-US" dirty="0" smtClean="0"/>
          </a:p>
          <a:p>
            <a:r>
              <a:rPr lang="en-US" b="1" dirty="0" smtClean="0"/>
              <a:t>Model:</a:t>
            </a:r>
            <a:r>
              <a:rPr lang="en-US" b="1" baseline="0" dirty="0" smtClean="0"/>
              <a:t> </a:t>
            </a:r>
            <a:r>
              <a:rPr lang="en-US" dirty="0" smtClean="0"/>
              <a:t>NAM12km</a:t>
            </a:r>
            <a:r>
              <a:rPr lang="en-US" baseline="0" dirty="0" smtClean="0"/>
              <a:t> </a:t>
            </a:r>
            <a:r>
              <a:rPr lang="en-US" dirty="0" smtClean="0"/>
              <a:t>for boundary conditions</a:t>
            </a:r>
          </a:p>
          <a:p>
            <a:r>
              <a:rPr lang="en-US" b="1" dirty="0" smtClean="0"/>
              <a:t>Cases</a:t>
            </a:r>
            <a:r>
              <a:rPr lang="en-US" b="0" dirty="0" smtClean="0"/>
              <a:t>: largest and</a:t>
            </a:r>
            <a:r>
              <a:rPr lang="en-US" b="0" baseline="0" dirty="0" smtClean="0"/>
              <a:t> longest lasting upwelling in NJ 2012-2014</a:t>
            </a:r>
          </a:p>
          <a:p>
            <a:r>
              <a:rPr lang="en-US" b="0" baseline="0" dirty="0" smtClean="0"/>
              <a:t>20140731 case has similar ambient (outside upwelling) water T to 20130707</a:t>
            </a:r>
            <a:endParaRPr lang="en-US" b="1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225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dirty="0" smtClean="0"/>
              <a:t>Pure: (257-345 degrees)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9C9BD-F256-0A4F-80DE-C53239C5A32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188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dirty="0" smtClean="0"/>
              <a:t>Pure: (257-345 degrees)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9C9BD-F256-0A4F-80DE-C53239C5A32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188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dirty="0" smtClean="0"/>
              <a:t>Pure: (257-345 degrees)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9C9BD-F256-0A4F-80DE-C53239C5A32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188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Pure: (257-345 degrees)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9C9BD-F256-0A4F-80DE-C53239C5A32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5329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Pure: (257-345 degrees)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9C9BD-F256-0A4F-80DE-C53239C5A32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5329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Pure: (257-345 degrees)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9C9BD-F256-0A4F-80DE-C53239C5A32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5329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Pure: (257-345 degrees)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9C9BD-F256-0A4F-80DE-C53239C5A32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532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-Sea breeze time of day (afternoon/evening) is also coincident with peak demand time</a:t>
            </a:r>
            <a:r>
              <a:rPr lang="en-US" baseline="0" dirty="0" smtClean="0"/>
              <a:t> of day (5-7 pm)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22E0-651B-4649-B333-EBA00C526A0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01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Cut</a:t>
            </a:r>
            <a:r>
              <a:rPr lang="en-US" baseline="0" dirty="0" smtClean="0"/>
              <a:t>-out speed of OSW turbines of 4 m/s (calm zone?)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22E0-651B-4649-B333-EBA00C526A0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0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Satellite: </a:t>
            </a:r>
            <a:r>
              <a:rPr lang="en-US" dirty="0" smtClean="0"/>
              <a:t>High</a:t>
            </a:r>
            <a:r>
              <a:rPr lang="en-US" baseline="0" dirty="0" smtClean="0"/>
              <a:t> res in space and time</a:t>
            </a:r>
            <a:endParaRPr lang="en-US" dirty="0" smtClean="0"/>
          </a:p>
          <a:p>
            <a:r>
              <a:rPr lang="en-US" dirty="0" smtClean="0"/>
              <a:t>Previous satellite SST products low in spatial or temporal resolution</a:t>
            </a:r>
            <a:r>
              <a:rPr lang="en-US" baseline="0" dirty="0" smtClean="0"/>
              <a:t> and are often warmest pixel composites for </a:t>
            </a:r>
            <a:r>
              <a:rPr lang="en-US" baseline="0" dirty="0" err="1" smtClean="0"/>
              <a:t>declouding</a:t>
            </a:r>
            <a:r>
              <a:rPr lang="en-US" dirty="0" smtClean="0"/>
              <a:t>;</a:t>
            </a:r>
            <a:r>
              <a:rPr lang="en-US" baseline="0" dirty="0" smtClean="0"/>
              <a:t> cannot resolve coastal upwelling</a:t>
            </a:r>
            <a:endParaRPr lang="en-US" dirty="0" smtClean="0"/>
          </a:p>
          <a:p>
            <a:r>
              <a:rPr lang="en-US" dirty="0" smtClean="0"/>
              <a:t>SST product is IR/near</a:t>
            </a:r>
            <a:r>
              <a:rPr lang="en-US" baseline="0" dirty="0" smtClean="0"/>
              <a:t> IR (AVHRR); </a:t>
            </a:r>
            <a:r>
              <a:rPr lang="en-US" baseline="0" dirty="0" err="1" smtClean="0"/>
              <a:t>SPoRT</a:t>
            </a:r>
            <a:r>
              <a:rPr lang="en-US" baseline="0" dirty="0" smtClean="0"/>
              <a:t> is IR/near IR as well</a:t>
            </a:r>
            <a:endParaRPr lang="en-US" dirty="0" smtClean="0"/>
          </a:p>
          <a:p>
            <a:r>
              <a:rPr lang="en-US" b="1" dirty="0" smtClean="0"/>
              <a:t>Model:</a:t>
            </a:r>
            <a:r>
              <a:rPr lang="en-US" b="1" baseline="0" dirty="0" smtClean="0"/>
              <a:t> </a:t>
            </a:r>
            <a:r>
              <a:rPr lang="en-US" dirty="0" smtClean="0"/>
              <a:t>NAM12km</a:t>
            </a:r>
            <a:r>
              <a:rPr lang="en-US" baseline="0" dirty="0" smtClean="0"/>
              <a:t> </a:t>
            </a:r>
            <a:r>
              <a:rPr lang="en-US" dirty="0" smtClean="0"/>
              <a:t>for boundary conditions</a:t>
            </a:r>
          </a:p>
          <a:p>
            <a:r>
              <a:rPr lang="en-US" b="1" dirty="0" smtClean="0"/>
              <a:t>Cases</a:t>
            </a:r>
            <a:r>
              <a:rPr lang="en-US" b="0" dirty="0" smtClean="0"/>
              <a:t>: largest and</a:t>
            </a:r>
            <a:r>
              <a:rPr lang="en-US" b="0" baseline="0" dirty="0" smtClean="0"/>
              <a:t> longest lasting upwelling in NJ 2012-2014</a:t>
            </a:r>
          </a:p>
          <a:p>
            <a:r>
              <a:rPr lang="en-US" b="0" baseline="0" dirty="0" smtClean="0"/>
              <a:t>20140731 case has similar ambient (outside upwelling) water T to 20130707</a:t>
            </a:r>
            <a:endParaRPr lang="en-US" b="1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225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384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384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384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Could expect similar inversions, impact on 100m winds over upwelling in this structure</a:t>
            </a:r>
            <a:r>
              <a:rPr lang="en-US" baseline="0" dirty="0" smtClean="0"/>
              <a:t> (affects NJ WEA!)</a:t>
            </a:r>
          </a:p>
          <a:p>
            <a:r>
              <a:rPr lang="en-US" baseline="0" dirty="0" smtClean="0"/>
              <a:t>Need good ocean model to predict this correctly!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22E0-651B-4649-B333-EBA00C526A0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60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9C9BD-F256-0A4F-80DE-C53239C5A32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157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B7D95-84D2-064F-85FD-0E958289865D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92838-096A-5D40-8EF7-3A71D19D7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518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B7D95-84D2-064F-85FD-0E958289865D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92838-096A-5D40-8EF7-3A71D19D7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348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B7D95-84D2-064F-85FD-0E958289865D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92838-096A-5D40-8EF7-3A71D19D7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475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B7D95-84D2-064F-85FD-0E958289865D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92838-096A-5D40-8EF7-3A71D19D7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068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B7D95-84D2-064F-85FD-0E958289865D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92838-096A-5D40-8EF7-3A71D19D7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408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B7D95-84D2-064F-85FD-0E958289865D}" type="datetimeFigureOut">
              <a:rPr lang="en-US" smtClean="0"/>
              <a:t>5/9/16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92838-096A-5D40-8EF7-3A71D19D7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75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B7D95-84D2-064F-85FD-0E958289865D}" type="datetimeFigureOut">
              <a:rPr lang="en-US" smtClean="0"/>
              <a:t>5/9/16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92838-096A-5D40-8EF7-3A71D19D7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006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B7D95-84D2-064F-85FD-0E958289865D}" type="datetimeFigureOut">
              <a:rPr lang="en-US" smtClean="0"/>
              <a:t>5/9/16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92838-096A-5D40-8EF7-3A71D19D7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25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B7D95-84D2-064F-85FD-0E958289865D}" type="datetimeFigureOut">
              <a:rPr lang="en-US" smtClean="0"/>
              <a:t>5/9/16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92838-096A-5D40-8EF7-3A71D19D7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170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B7D95-84D2-064F-85FD-0E958289865D}" type="datetimeFigureOut">
              <a:rPr lang="en-US" smtClean="0"/>
              <a:t>5/9/16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92838-096A-5D40-8EF7-3A71D19D7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61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B7D95-84D2-064F-85FD-0E958289865D}" type="datetimeFigureOut">
              <a:rPr lang="en-US" smtClean="0"/>
              <a:t>5/9/16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92838-096A-5D40-8EF7-3A71D19D7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45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B7D95-84D2-064F-85FD-0E958289865D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92838-096A-5D40-8EF7-3A71D19D7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07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5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4" Type="http://schemas.openxmlformats.org/officeDocument/2006/relationships/image" Target="../media/image33.gif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4" Type="http://schemas.openxmlformats.org/officeDocument/2006/relationships/image" Target="../media/image39.gif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2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g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gi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2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From 2015 MTS Meeting 10/19/2015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006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RF_run04_SST_2013070700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1" t="8911" r="5607" b="9339"/>
          <a:stretch/>
        </p:blipFill>
        <p:spPr>
          <a:xfrm>
            <a:off x="4983122" y="3460104"/>
            <a:ext cx="3636597" cy="3397896"/>
          </a:xfrm>
          <a:prstGeom prst="rect">
            <a:avLst/>
          </a:prstGeom>
        </p:spPr>
      </p:pic>
      <p:pic>
        <p:nvPicPr>
          <p:cNvPr id="7" name="Picture 6" descr="WRF_run05_SST_20130707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8" t="8897" r="5606" b="9665"/>
          <a:stretch/>
        </p:blipFill>
        <p:spPr>
          <a:xfrm>
            <a:off x="4983122" y="17824"/>
            <a:ext cx="3672617" cy="3398506"/>
          </a:xfrm>
          <a:prstGeom prst="rect">
            <a:avLst/>
          </a:prstGeom>
        </p:spPr>
      </p:pic>
      <p:pic>
        <p:nvPicPr>
          <p:cNvPr id="12" name="Picture 11" descr="KDIX_2014073116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0" t="34799" r="38722" b="33525"/>
          <a:stretch/>
        </p:blipFill>
        <p:spPr>
          <a:xfrm>
            <a:off x="798364" y="1901612"/>
            <a:ext cx="3784168" cy="34086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8269" y="870469"/>
            <a:ext cx="53372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Case 2: 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July 31, 2014: corkscrew, weak upwelling</a:t>
            </a:r>
          </a:p>
          <a:p>
            <a:endParaRPr lang="en-US" sz="2800" b="1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7824"/>
            <a:ext cx="8229600" cy="7620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  <a:t>Methods</a:t>
            </a:r>
            <a:endParaRPr lang="en-US" sz="4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59811" y="178695"/>
            <a:ext cx="16838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Weak upwelling</a:t>
            </a:r>
            <a:b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</a:b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(Actual)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23804" y="3637605"/>
            <a:ext cx="1763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Strong upwelling</a:t>
            </a:r>
          </a:p>
        </p:txBody>
      </p:sp>
    </p:spTree>
    <p:extLst>
      <p:ext uri="{BB962C8B-B14F-4D97-AF65-F5344CB8AC3E}">
        <p14:creationId xmlns:p14="http://schemas.microsoft.com/office/powerpoint/2010/main" val="455196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RF_d02_run07-06_avgdiff_100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6" t="9049" r="4268" b="9520"/>
          <a:stretch/>
        </p:blipFill>
        <p:spPr>
          <a:xfrm>
            <a:off x="5984302" y="2241708"/>
            <a:ext cx="3200667" cy="3124537"/>
          </a:xfrm>
          <a:prstGeom prst="rect">
            <a:avLst/>
          </a:prstGeom>
        </p:spPr>
      </p:pic>
      <p:pic>
        <p:nvPicPr>
          <p:cNvPr id="4" name="Picture 3" descr="WRF_d02_run07-06_avgdiff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2" t="8971" r="18149" b="9501"/>
          <a:stretch/>
        </p:blipFill>
        <p:spPr>
          <a:xfrm>
            <a:off x="3344219" y="2241708"/>
            <a:ext cx="2665827" cy="31245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18054" y="6457890"/>
            <a:ext cx="2025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/>
              <a:t>Case 2: 20140731</a:t>
            </a:r>
            <a:endParaRPr lang="en-US" sz="20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3401458" y="1872376"/>
            <a:ext cx="243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10m Wind Speed Diff.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145281" y="1872376"/>
            <a:ext cx="243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100m Wind Speed Diff.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96094" y="1872376"/>
            <a:ext cx="243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SST Diff.</a:t>
            </a:r>
            <a:endParaRPr lang="en-US" b="1" dirty="0"/>
          </a:p>
        </p:txBody>
      </p:sp>
      <p:pic>
        <p:nvPicPr>
          <p:cNvPr id="12" name="Picture 11" descr="WRF_run04-05_SST_20130707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1" t="8931" r="6060" b="9350"/>
          <a:stretch/>
        </p:blipFill>
        <p:spPr>
          <a:xfrm>
            <a:off x="12010" y="2253070"/>
            <a:ext cx="3352800" cy="312453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00180" y="5417791"/>
            <a:ext cx="855134" cy="3640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</a:t>
            </a:r>
            <a:r>
              <a:rPr lang="en-US" baseline="30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=0.61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10993" y="5418817"/>
            <a:ext cx="855134" cy="3640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</a:t>
            </a:r>
            <a:r>
              <a:rPr lang="en-US" baseline="30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=0.58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urved Right Arrow 14"/>
          <p:cNvSpPr/>
          <p:nvPr/>
        </p:nvSpPr>
        <p:spPr>
          <a:xfrm rot="16200000">
            <a:off x="2803210" y="4227621"/>
            <a:ext cx="868725" cy="3401039"/>
          </a:xfrm>
          <a:prstGeom prst="curvedRightArrow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Curved Right Arrow 15"/>
          <p:cNvSpPr/>
          <p:nvPr/>
        </p:nvSpPr>
        <p:spPr>
          <a:xfrm rot="16200000">
            <a:off x="4073527" y="2957302"/>
            <a:ext cx="1124132" cy="6197079"/>
          </a:xfrm>
          <a:prstGeom prst="curvedRightArrow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57200" y="-2461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Results</a:t>
            </a:r>
            <a:endParaRPr lang="en-US" b="1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701876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400" b="1" smtClean="0">
                <a:solidFill>
                  <a:srgbClr val="000000"/>
                </a:solidFill>
                <a:latin typeface="Calibri"/>
                <a:cs typeface="Calibri"/>
              </a:rPr>
              <a:t>Upwelling produces an inversion, decreasing 10m winds &amp; increasing 100m hub height winds</a:t>
            </a:r>
            <a:endParaRPr lang="en-US" sz="3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5107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RF_d02_run07-06_avgdiff_xsection_1.2-1.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8" t="2762" r="6471" b="2990"/>
          <a:stretch/>
        </p:blipFill>
        <p:spPr>
          <a:xfrm>
            <a:off x="4276163" y="1950478"/>
            <a:ext cx="4614298" cy="485082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562593" y="3470998"/>
            <a:ext cx="1197515" cy="2919613"/>
            <a:chOff x="1015813" y="3758280"/>
            <a:chExt cx="1040492" cy="244545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5813" y="3758280"/>
              <a:ext cx="1040492" cy="1974266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619243" y="5732546"/>
              <a:ext cx="130813" cy="47118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472417" y="1511427"/>
            <a:ext cx="392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Wind Speed Difference</a:t>
            </a:r>
            <a:endParaRPr lang="en-US" sz="28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7118054" y="6457890"/>
            <a:ext cx="2025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/>
              <a:t>Case 2: 20140731</a:t>
            </a:r>
            <a:endParaRPr lang="en-US" sz="2000" i="1" dirty="0"/>
          </a:p>
        </p:txBody>
      </p:sp>
      <p:grpSp>
        <p:nvGrpSpPr>
          <p:cNvPr id="8" name="Group 7"/>
          <p:cNvGrpSpPr/>
          <p:nvPr/>
        </p:nvGrpSpPr>
        <p:grpSpPr>
          <a:xfrm>
            <a:off x="588978" y="2276399"/>
            <a:ext cx="3020754" cy="3234892"/>
            <a:chOff x="370981" y="3465548"/>
            <a:chExt cx="3020754" cy="3234892"/>
          </a:xfrm>
        </p:grpSpPr>
        <p:pic>
          <p:nvPicPr>
            <p:cNvPr id="22" name="Picture 21" descr="WRF_d02_run07-06_avgdiff2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9" t="8971" r="18150" b="9501"/>
            <a:stretch/>
          </p:blipFill>
          <p:spPr>
            <a:xfrm>
              <a:off x="370981" y="3465548"/>
              <a:ext cx="3020754" cy="3234892"/>
            </a:xfrm>
            <a:prstGeom prst="rect">
              <a:avLst/>
            </a:prstGeom>
          </p:spPr>
        </p:pic>
        <p:cxnSp>
          <p:nvCxnSpPr>
            <p:cNvPr id="17" name="Straight Connector 16"/>
            <p:cNvCxnSpPr/>
            <p:nvPr/>
          </p:nvCxnSpPr>
          <p:spPr>
            <a:xfrm>
              <a:off x="1791921" y="5367061"/>
              <a:ext cx="1118234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701876"/>
            <a:ext cx="9144000" cy="762000"/>
          </a:xfrm>
        </p:spPr>
        <p:txBody>
          <a:bodyPr>
            <a:noAutofit/>
          </a:bodyPr>
          <a:lstStyle/>
          <a:p>
            <a:pPr algn="l"/>
            <a:r>
              <a:rPr lang="en-US" sz="3400" b="1" dirty="0" smtClean="0">
                <a:solidFill>
                  <a:srgbClr val="000000"/>
                </a:solidFill>
                <a:latin typeface="Calibri"/>
                <a:cs typeface="Calibri"/>
              </a:rPr>
              <a:t>Upwelling produces an inversion, decreasing 10m winds &amp; increasing 100m hub height winds</a:t>
            </a:r>
            <a:endParaRPr lang="en-US" sz="3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57200" y="-2461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Results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047720" y="1983325"/>
            <a:ext cx="243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10m Wind Speed Diff.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53718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457200" y="-2461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Results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047720" y="1983325"/>
            <a:ext cx="243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10m Wind Speed Diff.</a:t>
            </a:r>
            <a:endParaRPr lang="en-US" b="1" dirty="0"/>
          </a:p>
        </p:txBody>
      </p:sp>
      <p:grpSp>
        <p:nvGrpSpPr>
          <p:cNvPr id="18" name="Group 17"/>
          <p:cNvGrpSpPr/>
          <p:nvPr/>
        </p:nvGrpSpPr>
        <p:grpSpPr>
          <a:xfrm>
            <a:off x="588978" y="2276399"/>
            <a:ext cx="3020754" cy="3234892"/>
            <a:chOff x="370981" y="3465548"/>
            <a:chExt cx="3020754" cy="3234892"/>
          </a:xfrm>
        </p:grpSpPr>
        <p:pic>
          <p:nvPicPr>
            <p:cNvPr id="20" name="Picture 19" descr="WRF_d02_run07-06_avgdiff2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9" t="8971" r="18150" b="9501"/>
            <a:stretch/>
          </p:blipFill>
          <p:spPr>
            <a:xfrm>
              <a:off x="370981" y="3465548"/>
              <a:ext cx="3020754" cy="3234892"/>
            </a:xfrm>
            <a:prstGeom prst="rect">
              <a:avLst/>
            </a:prstGeom>
          </p:spPr>
        </p:pic>
        <p:cxnSp>
          <p:nvCxnSpPr>
            <p:cNvPr id="26" name="Straight Connector 25"/>
            <p:cNvCxnSpPr/>
            <p:nvPr/>
          </p:nvCxnSpPr>
          <p:spPr>
            <a:xfrm>
              <a:off x="1791921" y="5367061"/>
              <a:ext cx="1118234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 descr="WRF_d02_run07-06_avgdiff_temp_xsection_5-5_2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" t="2201" r="8620" b="2595"/>
          <a:stretch/>
        </p:blipFill>
        <p:spPr>
          <a:xfrm>
            <a:off x="4238250" y="1904583"/>
            <a:ext cx="4547951" cy="4896723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5562593" y="3461374"/>
            <a:ext cx="1197515" cy="2919613"/>
            <a:chOff x="1015813" y="3758280"/>
            <a:chExt cx="1040492" cy="244545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5813" y="3758280"/>
              <a:ext cx="1040492" cy="1974266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1619243" y="5732546"/>
              <a:ext cx="130813" cy="47118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464528" y="1503901"/>
            <a:ext cx="3959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Temperature Difference</a:t>
            </a:r>
            <a:endParaRPr lang="en-US" sz="2800" b="1" dirty="0"/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0" y="701876"/>
            <a:ext cx="9144000" cy="762000"/>
          </a:xfrm>
        </p:spPr>
        <p:txBody>
          <a:bodyPr>
            <a:noAutofit/>
          </a:bodyPr>
          <a:lstStyle/>
          <a:p>
            <a:pPr algn="l"/>
            <a:r>
              <a:rPr lang="en-US" sz="3400" b="1" dirty="0" smtClean="0">
                <a:solidFill>
                  <a:srgbClr val="000000"/>
                </a:solidFill>
                <a:latin typeface="Calibri"/>
                <a:cs typeface="Calibri"/>
              </a:rPr>
              <a:t>Upwelling produces an inversion, decreasing 10m winds &amp; increasing 100m hub height winds</a:t>
            </a:r>
            <a:endParaRPr lang="en-US" sz="3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18054" y="6457890"/>
            <a:ext cx="2025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/>
              <a:t>Case 2: 20140731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686495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3439"/>
            <a:ext cx="9143999" cy="1143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How will coastal upwelling affect the NJ WEA?</a:t>
            </a:r>
            <a:endParaRPr lang="en-US" sz="3600" b="1" dirty="0"/>
          </a:p>
        </p:txBody>
      </p:sp>
      <p:pic>
        <p:nvPicPr>
          <p:cNvPr id="4" name="Picture 3" descr="upwelling_zoomi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9" t="3205" r="9588" b="7228"/>
          <a:stretch/>
        </p:blipFill>
        <p:spPr>
          <a:xfrm>
            <a:off x="1757223" y="691760"/>
            <a:ext cx="5384434" cy="612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254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Chapter </a:t>
            </a:r>
            <a:r>
              <a:rPr lang="en-US" dirty="0" smtClean="0"/>
              <a:t>3</a:t>
            </a:r>
            <a:br>
              <a:rPr lang="en-US" dirty="0" smtClean="0"/>
            </a:br>
            <a:r>
              <a:rPr lang="en-US" dirty="0" smtClean="0"/>
              <a:t>from thesis meeting 4/27/2016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Examination of Sea Breeze for Offshore Wind Energy using WRF and Lagrangian Coherent Structures</a:t>
            </a:r>
          </a:p>
        </p:txBody>
      </p:sp>
    </p:spTree>
    <p:extLst>
      <p:ext uri="{BB962C8B-B14F-4D97-AF65-F5344CB8AC3E}">
        <p14:creationId xmlns:p14="http://schemas.microsoft.com/office/powerpoint/2010/main" val="3508727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usst_2013042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7" t="9892" r="6815" b="9590"/>
          <a:stretch/>
        </p:blipFill>
        <p:spPr>
          <a:xfrm>
            <a:off x="1" y="1289497"/>
            <a:ext cx="3107816" cy="2821826"/>
          </a:xfrm>
          <a:prstGeom prst="rect">
            <a:avLst/>
          </a:prstGeom>
        </p:spPr>
      </p:pic>
      <p:pic>
        <p:nvPicPr>
          <p:cNvPr id="6" name="Picture 5" descr="russt_2012081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7" t="8742" r="7965" b="10625"/>
          <a:stretch/>
        </p:blipFill>
        <p:spPr>
          <a:xfrm>
            <a:off x="3107818" y="1289498"/>
            <a:ext cx="2831740" cy="2738196"/>
          </a:xfrm>
          <a:prstGeom prst="rect">
            <a:avLst/>
          </a:prstGeom>
        </p:spPr>
      </p:pic>
      <p:pic>
        <p:nvPicPr>
          <p:cNvPr id="7" name="Picture 6" descr="russt_2012081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8" t="8627" r="7849" b="10856"/>
          <a:stretch/>
        </p:blipFill>
        <p:spPr>
          <a:xfrm>
            <a:off x="5939558" y="1289497"/>
            <a:ext cx="2833576" cy="27322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4524" y="268206"/>
            <a:ext cx="780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 1</a:t>
            </a:r>
            <a:endParaRPr lang="en-US" dirty="0"/>
          </a:p>
        </p:txBody>
      </p:sp>
      <p:pic>
        <p:nvPicPr>
          <p:cNvPr id="9" name="Picture 8" descr="Screen Shot 2016-04-27 at 11.19.35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442" y="4275783"/>
            <a:ext cx="2641500" cy="23297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06831" y="920165"/>
            <a:ext cx="780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122523" y="920166"/>
            <a:ext cx="780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972570" y="920165"/>
            <a:ext cx="780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939558" y="5056221"/>
            <a:ext cx="25635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 above but over full WRF domain </a:t>
            </a:r>
            <a:br>
              <a:rPr lang="en-US" dirty="0" smtClean="0"/>
            </a:br>
            <a:r>
              <a:rPr lang="en-US" dirty="0" smtClean="0"/>
              <a:t>(to depict WRF domain)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212942" y="5529786"/>
            <a:ext cx="78878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832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44524" y="268206"/>
            <a:ext cx="780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 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222160" y="69988"/>
            <a:ext cx="780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1</a:t>
            </a:r>
            <a:endParaRPr lang="en-US" dirty="0"/>
          </a:p>
        </p:txBody>
      </p:sp>
      <p:pic>
        <p:nvPicPr>
          <p:cNvPr id="14" name="Picture 13" descr="KDIX_201304271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760" y="6884"/>
            <a:ext cx="3360228" cy="2259647"/>
          </a:xfrm>
          <a:prstGeom prst="rect">
            <a:avLst/>
          </a:prstGeom>
        </p:spPr>
      </p:pic>
      <p:pic>
        <p:nvPicPr>
          <p:cNvPr id="16" name="Picture 15" descr="KDIX_2013042715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760" y="2279761"/>
            <a:ext cx="3359337" cy="2259048"/>
          </a:xfrm>
          <a:prstGeom prst="rect">
            <a:avLst/>
          </a:prstGeom>
        </p:spPr>
      </p:pic>
      <p:pic>
        <p:nvPicPr>
          <p:cNvPr id="18" name="Picture 17" descr="KDIX_2013042718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761" y="4556025"/>
            <a:ext cx="3360228" cy="2259647"/>
          </a:xfrm>
          <a:prstGeom prst="rect">
            <a:avLst/>
          </a:prstGeom>
        </p:spPr>
      </p:pic>
      <p:pic>
        <p:nvPicPr>
          <p:cNvPr id="19" name="Picture 18" descr="lcs_agl_rd_2013_04_27_1700_100m_v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59" y="0"/>
            <a:ext cx="2266531" cy="2266531"/>
          </a:xfrm>
          <a:prstGeom prst="rect">
            <a:avLst/>
          </a:prstGeom>
        </p:spPr>
      </p:pic>
      <p:pic>
        <p:nvPicPr>
          <p:cNvPr id="21" name="Picture 20" descr="lcs_agl_rd_2013_04_27_2300_100m_v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59" y="4558882"/>
            <a:ext cx="2299118" cy="2299118"/>
          </a:xfrm>
          <a:prstGeom prst="rect">
            <a:avLst/>
          </a:prstGeom>
        </p:spPr>
      </p:pic>
      <p:pic>
        <p:nvPicPr>
          <p:cNvPr id="22" name="Picture 21" descr="lcs_agl_rd_2013_04_27_2000_100m_v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59" y="2303424"/>
            <a:ext cx="2266531" cy="226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93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44524" y="268206"/>
            <a:ext cx="780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 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27559" y="69988"/>
            <a:ext cx="13754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2-</a:t>
            </a:r>
            <a:br>
              <a:rPr lang="en-US" dirty="0" smtClean="0"/>
            </a:br>
            <a:r>
              <a:rPr lang="en-US" dirty="0" smtClean="0"/>
              <a:t>Case 3</a:t>
            </a:r>
          </a:p>
          <a:p>
            <a:endParaRPr lang="en-US" dirty="0"/>
          </a:p>
          <a:p>
            <a:r>
              <a:rPr lang="en-US" dirty="0" smtClean="0"/>
              <a:t>Or</a:t>
            </a:r>
          </a:p>
          <a:p>
            <a:endParaRPr lang="en-US" dirty="0"/>
          </a:p>
          <a:p>
            <a:r>
              <a:rPr lang="en-US" dirty="0" smtClean="0"/>
              <a:t>Case 2, </a:t>
            </a:r>
          </a:p>
          <a:p>
            <a:r>
              <a:rPr lang="en-US" dirty="0" smtClean="0"/>
              <a:t>Case 3 separately?</a:t>
            </a:r>
            <a:endParaRPr lang="en-US" dirty="0"/>
          </a:p>
        </p:txBody>
      </p:sp>
      <p:pic>
        <p:nvPicPr>
          <p:cNvPr id="11" name="Picture 10" descr="KDIX_201208131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760" y="7888"/>
            <a:ext cx="3343811" cy="2248607"/>
          </a:xfrm>
          <a:prstGeom prst="rect">
            <a:avLst/>
          </a:prstGeom>
        </p:spPr>
      </p:pic>
      <p:pic>
        <p:nvPicPr>
          <p:cNvPr id="12" name="Picture 11" descr="KDIX_2012081315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761" y="2279761"/>
            <a:ext cx="3342239" cy="2247550"/>
          </a:xfrm>
          <a:prstGeom prst="rect">
            <a:avLst/>
          </a:prstGeom>
        </p:spPr>
      </p:pic>
      <p:pic>
        <p:nvPicPr>
          <p:cNvPr id="13" name="Picture 12" descr="KDIX_2012081318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760" y="4547345"/>
            <a:ext cx="3342240" cy="2247551"/>
          </a:xfrm>
          <a:prstGeom prst="rect">
            <a:avLst/>
          </a:prstGeom>
        </p:spPr>
      </p:pic>
      <p:pic>
        <p:nvPicPr>
          <p:cNvPr id="15" name="Picture 14" descr="lcs_agl_rd_2012_08_13_2000_100m_v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59" y="2279761"/>
            <a:ext cx="2266531" cy="2266531"/>
          </a:xfrm>
          <a:prstGeom prst="rect">
            <a:avLst/>
          </a:prstGeom>
        </p:spPr>
      </p:pic>
      <p:pic>
        <p:nvPicPr>
          <p:cNvPr id="17" name="Picture 16" descr="lcs_agl_rd_2012_08_13_1700_100m_v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59" y="0"/>
            <a:ext cx="2256495" cy="2256495"/>
          </a:xfrm>
          <a:prstGeom prst="rect">
            <a:avLst/>
          </a:prstGeom>
        </p:spPr>
      </p:pic>
      <p:pic>
        <p:nvPicPr>
          <p:cNvPr id="20" name="Picture 19" descr="lcs_agl_rd_2012_08_13_2300_100m_v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59" y="4560697"/>
            <a:ext cx="2265751" cy="226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08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44524" y="268206"/>
            <a:ext cx="780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 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438298" y="14769"/>
            <a:ext cx="1375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1</a:t>
            </a:r>
          </a:p>
        </p:txBody>
      </p:sp>
      <p:pic>
        <p:nvPicPr>
          <p:cNvPr id="14" name="Picture 13" descr="lcs_agl_rd_crosssection_2013_04_27_1700_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685" y="342943"/>
            <a:ext cx="2886956" cy="2245410"/>
          </a:xfrm>
          <a:prstGeom prst="rect">
            <a:avLst/>
          </a:prstGeom>
        </p:spPr>
      </p:pic>
      <p:pic>
        <p:nvPicPr>
          <p:cNvPr id="16" name="Picture 15" descr="lcs_agl_rd_crosssection_2013_04_27_2000_v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366" y="2476192"/>
            <a:ext cx="2886328" cy="2244921"/>
          </a:xfrm>
          <a:prstGeom prst="rect">
            <a:avLst/>
          </a:prstGeom>
        </p:spPr>
      </p:pic>
      <p:pic>
        <p:nvPicPr>
          <p:cNvPr id="18" name="Picture 17" descr="lcs_agl_rd_crosssection_2013_04_27_2300_v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685" y="4610681"/>
            <a:ext cx="2889410" cy="224731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611747" y="32058"/>
            <a:ext cx="175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2-Case 3</a:t>
            </a:r>
          </a:p>
        </p:txBody>
      </p:sp>
      <p:pic>
        <p:nvPicPr>
          <p:cNvPr id="21" name="Picture 20" descr="lcs_agl_rd_crosssection_2012_08_13_1700_v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195" y="342943"/>
            <a:ext cx="2886956" cy="2245410"/>
          </a:xfrm>
          <a:prstGeom prst="rect">
            <a:avLst/>
          </a:prstGeom>
        </p:spPr>
      </p:pic>
      <p:pic>
        <p:nvPicPr>
          <p:cNvPr id="22" name="Picture 21" descr="lcs_agl_rd_crosssection_2012_08_13_2000_v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196" y="2476192"/>
            <a:ext cx="2886956" cy="2245410"/>
          </a:xfrm>
          <a:prstGeom prst="rect">
            <a:avLst/>
          </a:prstGeom>
        </p:spPr>
      </p:pic>
      <p:pic>
        <p:nvPicPr>
          <p:cNvPr id="23" name="Picture 22" descr="lcs_agl_rd_crosssection_2012_08_13_2300_v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196" y="4610680"/>
            <a:ext cx="2889410" cy="224731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627559" y="69988"/>
            <a:ext cx="13754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2-</a:t>
            </a:r>
            <a:br>
              <a:rPr lang="en-US" dirty="0" smtClean="0"/>
            </a:br>
            <a:r>
              <a:rPr lang="en-US" dirty="0" smtClean="0"/>
              <a:t>Case 3</a:t>
            </a:r>
          </a:p>
          <a:p>
            <a:endParaRPr lang="en-US" dirty="0"/>
          </a:p>
          <a:p>
            <a:r>
              <a:rPr lang="en-US" dirty="0" smtClean="0"/>
              <a:t>Or</a:t>
            </a:r>
          </a:p>
          <a:p>
            <a:endParaRPr lang="en-US" dirty="0"/>
          </a:p>
          <a:p>
            <a:r>
              <a:rPr lang="en-US" dirty="0" smtClean="0"/>
              <a:t>Case 2, </a:t>
            </a:r>
          </a:p>
          <a:p>
            <a:r>
              <a:rPr lang="en-US" dirty="0" smtClean="0"/>
              <a:t>Case 3 separately?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111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oist1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4"/>
          <a:stretch/>
        </p:blipFill>
        <p:spPr>
          <a:xfrm>
            <a:off x="0" y="0"/>
            <a:ext cx="9150409" cy="685800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0"/>
            <a:ext cx="9150409" cy="2624667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bg1"/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5537" y="94754"/>
            <a:ext cx="8744009" cy="1640913"/>
          </a:xfrm>
          <a:solidFill>
            <a:schemeClr val="bg1">
              <a:lumMod val="75000"/>
              <a:alpha val="0"/>
            </a:schemeClr>
          </a:solidFill>
        </p:spPr>
        <p:txBody>
          <a:bodyPr>
            <a:noAutofit/>
          </a:bodyPr>
          <a:lstStyle/>
          <a:p>
            <a:pPr>
              <a:spcBef>
                <a:spcPts val="2400"/>
              </a:spcBef>
              <a:spcAft>
                <a:spcPts val="4800"/>
              </a:spcAft>
            </a:pPr>
            <a:r>
              <a:rPr lang="en-US" sz="4000" b="1" dirty="0"/>
              <a:t>Sea Breeze, Coastal Upwelling Modeling to Support Offshore Wind Energy Planning and Operations</a:t>
            </a:r>
            <a:endParaRPr lang="en-US" sz="2400" dirty="0"/>
          </a:p>
        </p:txBody>
      </p:sp>
      <p:pic>
        <p:nvPicPr>
          <p:cNvPr id="4" name="Picture 30" descr="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281" y="5838710"/>
            <a:ext cx="911698" cy="85471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2948" y="5487106"/>
            <a:ext cx="1053106" cy="482992"/>
          </a:xfrm>
          <a:prstGeom prst="rect">
            <a:avLst/>
          </a:prstGeom>
          <a:solidFill>
            <a:schemeClr val="bg1"/>
          </a:solidFill>
          <a:effectLst/>
        </p:spPr>
      </p:pic>
      <p:pic>
        <p:nvPicPr>
          <p:cNvPr id="6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27614" y="5806069"/>
            <a:ext cx="914400" cy="9144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26676" y="5882266"/>
            <a:ext cx="900113" cy="7620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0" name="Picture 41" descr="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01940" y="5806069"/>
            <a:ext cx="907473" cy="91440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8" name="Rectangle 7"/>
          <p:cNvSpPr/>
          <p:nvPr/>
        </p:nvSpPr>
        <p:spPr>
          <a:xfrm>
            <a:off x="152400" y="4986812"/>
            <a:ext cx="30141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Greg Seroka</a:t>
            </a:r>
            <a:r>
              <a:rPr lang="en-US" sz="2000" b="1" baseline="30000" dirty="0" smtClean="0">
                <a:solidFill>
                  <a:schemeClr val="bg1"/>
                </a:solidFill>
              </a:rPr>
              <a:t>1</a:t>
            </a:r>
            <a:r>
              <a:rPr lang="en-US" sz="2000" dirty="0" smtClean="0">
                <a:solidFill>
                  <a:schemeClr val="bg1"/>
                </a:solidFill>
              </a:rPr>
              <a:t>, Erick Fredj</a:t>
            </a:r>
            <a:r>
              <a:rPr lang="en-US" sz="2000" baseline="30000" dirty="0" smtClean="0">
                <a:solidFill>
                  <a:schemeClr val="bg1"/>
                </a:solidFill>
              </a:rPr>
              <a:t>2</a:t>
            </a:r>
            <a:r>
              <a:rPr lang="en-US" sz="2000" dirty="0" smtClean="0">
                <a:solidFill>
                  <a:schemeClr val="bg1"/>
                </a:solidFill>
              </a:rPr>
              <a:t>, Travis Miles</a:t>
            </a:r>
            <a:r>
              <a:rPr lang="en-US" sz="2000" baseline="30000" dirty="0">
                <a:solidFill>
                  <a:schemeClr val="bg1"/>
                </a:solidFill>
              </a:rPr>
              <a:t>1</a:t>
            </a:r>
            <a:r>
              <a:rPr lang="en-US" sz="2000" dirty="0" smtClean="0">
                <a:solidFill>
                  <a:schemeClr val="bg1"/>
                </a:solidFill>
              </a:rPr>
              <a:t>, Rich Dunk</a:t>
            </a:r>
            <a:r>
              <a:rPr lang="en-US" sz="2000" baseline="30000" dirty="0">
                <a:solidFill>
                  <a:schemeClr val="bg1"/>
                </a:solidFill>
              </a:rPr>
              <a:t>1</a:t>
            </a:r>
            <a:r>
              <a:rPr lang="en-US" sz="2000" dirty="0" smtClean="0">
                <a:solidFill>
                  <a:schemeClr val="bg1"/>
                </a:solidFill>
              </a:rPr>
              <a:t>,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Josh Kohut</a:t>
            </a:r>
            <a:r>
              <a:rPr lang="en-US" sz="2000" baseline="30000" dirty="0">
                <a:solidFill>
                  <a:schemeClr val="bg1"/>
                </a:solidFill>
              </a:rPr>
              <a:t>1</a:t>
            </a:r>
            <a:r>
              <a:rPr lang="en-US" sz="2000" dirty="0" smtClean="0">
                <a:solidFill>
                  <a:schemeClr val="bg1"/>
                </a:solidFill>
              </a:rPr>
              <a:t>, Scott Glenn</a:t>
            </a:r>
            <a:r>
              <a:rPr lang="en-US" sz="2000" baseline="30000" dirty="0">
                <a:solidFill>
                  <a:schemeClr val="bg1"/>
                </a:solidFill>
              </a:rPr>
              <a:t>1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6002475"/>
            <a:ext cx="27262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>
                <a:solidFill>
                  <a:schemeClr val="bg1"/>
                </a:solidFill>
              </a:rPr>
              <a:t>October 22, 2015</a:t>
            </a:r>
            <a:br>
              <a:rPr lang="en-US" sz="2000" i="1" dirty="0" smtClean="0">
                <a:solidFill>
                  <a:schemeClr val="bg1"/>
                </a:solidFill>
              </a:rPr>
            </a:br>
            <a:r>
              <a:rPr lang="en-US" sz="2000" i="1" dirty="0" smtClean="0">
                <a:solidFill>
                  <a:schemeClr val="bg1"/>
                </a:solidFill>
              </a:rPr>
              <a:t>MTS/IEEE OCEANS ‘15</a:t>
            </a:r>
            <a:endParaRPr lang="en-US" sz="2000" i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51096" y="5401366"/>
            <a:ext cx="2626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baseline="30000" dirty="0">
                <a:solidFill>
                  <a:schemeClr val="bg1"/>
                </a:solidFill>
              </a:rPr>
              <a:t>1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4844" y="5996232"/>
            <a:ext cx="1005883" cy="73402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886921" y="6144997"/>
            <a:ext cx="2626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baseline="30000" dirty="0" smtClean="0">
                <a:solidFill>
                  <a:schemeClr val="bg1"/>
                </a:solidFill>
              </a:rPr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946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cs_agl_rd_hovmoller_2013_04_27_v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97" y="163225"/>
            <a:ext cx="4488192" cy="34908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4524" y="268206"/>
            <a:ext cx="780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 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62799" y="1687115"/>
            <a:ext cx="1375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71144" y="4528461"/>
            <a:ext cx="175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2-Case 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627559" y="69988"/>
            <a:ext cx="13754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2-</a:t>
            </a:r>
            <a:br>
              <a:rPr lang="en-US" dirty="0" smtClean="0"/>
            </a:br>
            <a:r>
              <a:rPr lang="en-US" dirty="0" smtClean="0"/>
              <a:t>Case 3</a:t>
            </a:r>
          </a:p>
          <a:p>
            <a:endParaRPr lang="en-US" dirty="0"/>
          </a:p>
          <a:p>
            <a:r>
              <a:rPr lang="en-US" dirty="0" smtClean="0"/>
              <a:t>Or</a:t>
            </a:r>
          </a:p>
          <a:p>
            <a:endParaRPr lang="en-US" dirty="0"/>
          </a:p>
          <a:p>
            <a:r>
              <a:rPr lang="en-US" dirty="0" smtClean="0"/>
              <a:t>Case 2, </a:t>
            </a:r>
          </a:p>
          <a:p>
            <a:r>
              <a:rPr lang="en-US" dirty="0" smtClean="0"/>
              <a:t>Case 3 separately?</a:t>
            </a:r>
            <a:endParaRPr lang="en-US" dirty="0"/>
          </a:p>
        </p:txBody>
      </p:sp>
      <p:pic>
        <p:nvPicPr>
          <p:cNvPr id="4" name="Picture 3" descr="lcs_agl_rd_hovmoller_2012_08_13_v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97" y="3367184"/>
            <a:ext cx="4488192" cy="349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308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353"/>
            <a:ext cx="8229600" cy="1143000"/>
          </a:xfrm>
        </p:spPr>
        <p:txBody>
          <a:bodyPr/>
          <a:lstStyle/>
          <a:p>
            <a:pPr algn="l"/>
            <a:r>
              <a:rPr lang="en-US" b="1" dirty="0" smtClean="0"/>
              <a:t>Final tasks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307" y="1140236"/>
            <a:ext cx="8767162" cy="5572813"/>
          </a:xfrm>
        </p:spPr>
        <p:txBody>
          <a:bodyPr>
            <a:normAutofit fontScale="62500" lnSpcReduction="20000"/>
          </a:bodyPr>
          <a:lstStyle/>
          <a:p>
            <a:r>
              <a:rPr lang="en-US" dirty="0" err="1" smtClean="0"/>
              <a:t>Hovmoller</a:t>
            </a:r>
            <a:r>
              <a:rPr lang="en-US" dirty="0"/>
              <a:t> </a:t>
            </a:r>
            <a:r>
              <a:rPr lang="en-US" dirty="0" smtClean="0"/>
              <a:t>additions</a:t>
            </a:r>
          </a:p>
          <a:p>
            <a:pPr lvl="1"/>
            <a:r>
              <a:rPr lang="en-US" dirty="0" smtClean="0"/>
              <a:t>SST along cross section </a:t>
            </a:r>
            <a:r>
              <a:rPr lang="en-US" smtClean="0"/>
              <a:t>as bottom panel</a:t>
            </a:r>
            <a:endParaRPr lang="en-US" dirty="0" smtClean="0"/>
          </a:p>
          <a:p>
            <a:pPr lvl="1"/>
            <a:r>
              <a:rPr lang="en-US" dirty="0" smtClean="0"/>
              <a:t>Distance </a:t>
            </a:r>
            <a:r>
              <a:rPr lang="en-US" dirty="0"/>
              <a:t>on x-axis, 0 at coast, 0 at inland </a:t>
            </a:r>
            <a:r>
              <a:rPr lang="en-US" dirty="0" smtClean="0"/>
              <a:t>front</a:t>
            </a:r>
          </a:p>
          <a:p>
            <a:pPr lvl="1"/>
            <a:r>
              <a:rPr lang="en-US" dirty="0" smtClean="0"/>
              <a:t>Wind speed </a:t>
            </a:r>
            <a:r>
              <a:rPr lang="en-US" dirty="0" err="1" smtClean="0"/>
              <a:t>Hovmoller</a:t>
            </a:r>
            <a:r>
              <a:rPr lang="en-US" dirty="0" smtClean="0"/>
              <a:t>? (with vectors?)</a:t>
            </a:r>
          </a:p>
          <a:p>
            <a:pPr lvl="1"/>
            <a:r>
              <a:rPr lang="en-US" dirty="0" smtClean="0"/>
              <a:t>Correlation LCS vs. wind speed </a:t>
            </a:r>
            <a:r>
              <a:rPr lang="en-US" dirty="0" err="1" smtClean="0"/>
              <a:t>Hovmoller</a:t>
            </a:r>
            <a:r>
              <a:rPr lang="en-US" dirty="0" smtClean="0"/>
              <a:t>?</a:t>
            </a:r>
          </a:p>
          <a:p>
            <a:r>
              <a:rPr lang="en-US" dirty="0" smtClean="0"/>
              <a:t>Time series of boxes</a:t>
            </a:r>
          </a:p>
          <a:p>
            <a:pPr lvl="1"/>
            <a:r>
              <a:rPr lang="en-US" dirty="0" smtClean="0"/>
              <a:t>LCS </a:t>
            </a:r>
            <a:r>
              <a:rPr lang="en-US" dirty="0" err="1" smtClean="0"/>
              <a:t>avg</a:t>
            </a:r>
            <a:r>
              <a:rPr lang="en-US" dirty="0" smtClean="0"/>
              <a:t> in 50-150m box over NJ WEA (Lagrangian) vs. </a:t>
            </a:r>
            <a:r>
              <a:rPr lang="en-US" dirty="0" err="1" smtClean="0"/>
              <a:t>wspd</a:t>
            </a:r>
            <a:r>
              <a:rPr lang="en-US" dirty="0" smtClean="0"/>
              <a:t> in box (</a:t>
            </a:r>
            <a:r>
              <a:rPr lang="en-US" dirty="0" err="1" smtClean="0"/>
              <a:t>Eulerian</a:t>
            </a:r>
            <a:r>
              <a:rPr lang="en-US" dirty="0" smtClean="0"/>
              <a:t>)- correlate wind speed and divergence?</a:t>
            </a:r>
          </a:p>
          <a:p>
            <a:pPr lvl="1"/>
            <a:r>
              <a:rPr lang="en-US" dirty="0"/>
              <a:t>LCS </a:t>
            </a:r>
            <a:r>
              <a:rPr lang="en-US" dirty="0" err="1"/>
              <a:t>avg</a:t>
            </a:r>
            <a:r>
              <a:rPr lang="en-US" dirty="0"/>
              <a:t> in 50-150m box </a:t>
            </a:r>
            <a:r>
              <a:rPr lang="en-US" dirty="0" smtClean="0"/>
              <a:t>onshore same distance as offshore </a:t>
            </a:r>
            <a:r>
              <a:rPr lang="en-US" dirty="0"/>
              <a:t>NJ WEA (Lagrangian) vs. </a:t>
            </a:r>
            <a:r>
              <a:rPr lang="en-US" dirty="0" err="1"/>
              <a:t>wspd</a:t>
            </a:r>
            <a:r>
              <a:rPr lang="en-US" dirty="0"/>
              <a:t> in box (</a:t>
            </a:r>
            <a:r>
              <a:rPr lang="en-US" dirty="0" err="1"/>
              <a:t>Eulerian</a:t>
            </a:r>
            <a:r>
              <a:rPr lang="en-US" dirty="0"/>
              <a:t>)- correlate wind speed and </a:t>
            </a:r>
            <a:r>
              <a:rPr lang="en-US" dirty="0" smtClean="0"/>
              <a:t>convergence?</a:t>
            </a:r>
          </a:p>
          <a:p>
            <a:r>
              <a:rPr lang="en-US" dirty="0" smtClean="0"/>
              <a:t>Other time series</a:t>
            </a:r>
          </a:p>
          <a:p>
            <a:pPr lvl="1"/>
            <a:r>
              <a:rPr lang="en-US" dirty="0" smtClean="0"/>
              <a:t>Max convergence, divergence</a:t>
            </a:r>
          </a:p>
          <a:p>
            <a:pPr lvl="1"/>
            <a:r>
              <a:rPr lang="en-US" dirty="0" smtClean="0"/>
              <a:t>Width, height divergence</a:t>
            </a:r>
          </a:p>
          <a:p>
            <a:pPr lvl="1"/>
            <a:r>
              <a:rPr lang="en-US" dirty="0" smtClean="0"/>
              <a:t>Height of reversal from surface </a:t>
            </a:r>
            <a:r>
              <a:rPr lang="en-US" dirty="0" err="1" smtClean="0"/>
              <a:t>conv</a:t>
            </a:r>
            <a:r>
              <a:rPr lang="en-US" dirty="0" smtClean="0"/>
              <a:t> to aloft div</a:t>
            </a:r>
          </a:p>
          <a:p>
            <a:r>
              <a:rPr lang="en-US" dirty="0" smtClean="0"/>
              <a:t>Sensitivity to MYNN vs. YSU PBL schemes</a:t>
            </a:r>
          </a:p>
          <a:p>
            <a:r>
              <a:rPr lang="en-US" dirty="0" smtClean="0"/>
              <a:t>Increased vertical resolution of LCS between 150 and 1000m</a:t>
            </a:r>
          </a:p>
          <a:p>
            <a:r>
              <a:rPr lang="en-US" dirty="0" smtClean="0"/>
              <a:t>LCS on CODAR for sea breeze</a:t>
            </a:r>
          </a:p>
          <a:p>
            <a:pPr lvl="1"/>
            <a:r>
              <a:rPr lang="en-US" dirty="0" err="1" smtClean="0"/>
              <a:t>Detided</a:t>
            </a:r>
            <a:r>
              <a:rPr lang="en-US" dirty="0" smtClean="0"/>
              <a:t> (method?) 10min shorts, gap filled with </a:t>
            </a:r>
            <a:r>
              <a:rPr lang="en-US" dirty="0" err="1" smtClean="0"/>
              <a:t>Fredj</a:t>
            </a:r>
            <a:r>
              <a:rPr lang="en-US" dirty="0" smtClean="0"/>
              <a:t> method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86455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696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353"/>
            <a:ext cx="8229600" cy="1143000"/>
          </a:xfrm>
        </p:spPr>
        <p:txBody>
          <a:bodyPr/>
          <a:lstStyle/>
          <a:p>
            <a:pPr algn="l"/>
            <a:r>
              <a:rPr lang="en-US" b="1" dirty="0" smtClean="0"/>
              <a:t>Introduction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307" y="1140237"/>
            <a:ext cx="8767162" cy="4766568"/>
          </a:xfrm>
        </p:spPr>
        <p:txBody>
          <a:bodyPr>
            <a:normAutofit/>
          </a:bodyPr>
          <a:lstStyle/>
          <a:p>
            <a:r>
              <a:rPr lang="en-US" sz="3000" dirty="0" smtClean="0"/>
              <a:t>On November 9, 2015, BOEM issued commercial lease auction for NJ</a:t>
            </a:r>
          </a:p>
          <a:p>
            <a:pPr lvl="1"/>
            <a:r>
              <a:rPr lang="en-US" dirty="0" smtClean="0"/>
              <a:t>Nearly 344,000 acres for leasing offshore wind (OSW)</a:t>
            </a:r>
          </a:p>
          <a:p>
            <a:pPr lvl="1"/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competitive lease auction for OSW in U.S.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3686" y="3450384"/>
            <a:ext cx="3323957" cy="33239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2173" y="3088077"/>
            <a:ext cx="5770812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000" dirty="0" smtClean="0"/>
              <a:t>RES Americas won </a:t>
            </a:r>
            <a:r>
              <a:rPr lang="en-US" sz="3000" dirty="0" smtClean="0">
                <a:solidFill>
                  <a:srgbClr val="008000"/>
                </a:solidFill>
              </a:rPr>
              <a:t>North</a:t>
            </a:r>
            <a:r>
              <a:rPr lang="en-US" sz="3000" dirty="0" smtClean="0"/>
              <a:t> lease (sold lease to Dong Energy)</a:t>
            </a:r>
          </a:p>
          <a:p>
            <a:pPr marL="285750" indent="-285750">
              <a:buFont typeface="Arial"/>
              <a:buChar char="•"/>
            </a:pPr>
            <a:r>
              <a:rPr lang="en-US" sz="3000" dirty="0" smtClean="0"/>
              <a:t>US Wind won 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</a:rPr>
              <a:t>South </a:t>
            </a:r>
            <a:r>
              <a:rPr lang="en-US" sz="3000" dirty="0" smtClean="0"/>
              <a:t>lease</a:t>
            </a:r>
          </a:p>
          <a:p>
            <a:pPr marL="285750" indent="-285750">
              <a:buFont typeface="Arial"/>
              <a:buChar char="•"/>
            </a:pPr>
            <a:r>
              <a:rPr lang="en-US" sz="3000" dirty="0" smtClean="0"/>
              <a:t>Will submit </a:t>
            </a:r>
            <a:r>
              <a:rPr lang="en-US" sz="3000" dirty="0"/>
              <a:t>application to develop to </a:t>
            </a:r>
            <a:r>
              <a:rPr lang="en-US" sz="3000" dirty="0" smtClean="0"/>
              <a:t>NJ BPU</a:t>
            </a:r>
            <a:endParaRPr lang="en-US" sz="3000" dirty="0"/>
          </a:p>
          <a:p>
            <a:pPr marL="742950" lvl="1" indent="-285750">
              <a:buFont typeface="Arial"/>
              <a:buChar char="•"/>
            </a:pPr>
            <a:r>
              <a:rPr lang="en-US" sz="2800" dirty="0"/>
              <a:t>Must include wind resource assessment </a:t>
            </a:r>
            <a:r>
              <a:rPr lang="en-US" sz="2800" dirty="0" smtClean="0"/>
              <a:t>&amp; economic </a:t>
            </a:r>
            <a:r>
              <a:rPr lang="en-US" sz="2800" dirty="0"/>
              <a:t>analysis</a:t>
            </a:r>
          </a:p>
        </p:txBody>
      </p:sp>
    </p:spTree>
    <p:extLst>
      <p:ext uri="{BB962C8B-B14F-4D97-AF65-F5344CB8AC3E}">
        <p14:creationId xmlns:p14="http://schemas.microsoft.com/office/powerpoint/2010/main" val="83872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094000"/>
              </p:ext>
            </p:extLst>
          </p:nvPr>
        </p:nvGraphicFramePr>
        <p:xfrm>
          <a:off x="423030" y="2771693"/>
          <a:ext cx="8198071" cy="4086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2292386"/>
              </p:ext>
            </p:extLst>
          </p:nvPr>
        </p:nvGraphicFramePr>
        <p:xfrm>
          <a:off x="423030" y="3217543"/>
          <a:ext cx="8120702" cy="2732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6120"/>
            <a:ext cx="8229600" cy="1143000"/>
          </a:xfrm>
        </p:spPr>
        <p:txBody>
          <a:bodyPr/>
          <a:lstStyle/>
          <a:p>
            <a:pPr algn="l"/>
            <a:r>
              <a:rPr lang="en-US" b="1" dirty="0" smtClean="0"/>
              <a:t>Introduction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79658"/>
            <a:ext cx="8229600" cy="2092035"/>
          </a:xfrm>
        </p:spPr>
        <p:txBody>
          <a:bodyPr/>
          <a:lstStyle/>
          <a:p>
            <a:r>
              <a:rPr lang="en-US" dirty="0" smtClean="0"/>
              <a:t>NJ BPU Offshore Wind Rules state:</a:t>
            </a:r>
          </a:p>
          <a:p>
            <a:pPr marL="457200" lvl="1" indent="0">
              <a:buNone/>
            </a:pPr>
            <a:r>
              <a:rPr lang="en-US" i="1" dirty="0" smtClean="0"/>
              <a:t>“Applications shall account for…the coincidence between time of generation for the project and </a:t>
            </a:r>
            <a:br>
              <a:rPr lang="en-US" i="1" dirty="0" smtClean="0"/>
            </a:br>
            <a:r>
              <a:rPr lang="en-US" b="1" i="1" dirty="0" smtClean="0">
                <a:solidFill>
                  <a:srgbClr val="595959"/>
                </a:solidFill>
              </a:rPr>
              <a:t>peak electricity demand</a:t>
            </a:r>
            <a:r>
              <a:rPr lang="en-US" i="1" dirty="0" smtClean="0"/>
              <a:t>.”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516069" y="4318914"/>
            <a:ext cx="1573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Relative Load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457200" y="1130639"/>
            <a:ext cx="78352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4488" indent="-344488">
              <a:buFont typeface="Arial"/>
              <a:buChar char="•"/>
            </a:pPr>
            <a:r>
              <a:rPr lang="en-US" sz="3200" dirty="0"/>
              <a:t>NJ </a:t>
            </a:r>
            <a:r>
              <a:rPr lang="en-US" sz="3200" b="1" dirty="0">
                <a:solidFill>
                  <a:srgbClr val="FF0000"/>
                </a:solidFill>
              </a:rPr>
              <a:t>sea breeze</a:t>
            </a:r>
            <a:r>
              <a:rPr lang="en-US" sz="3200" dirty="0"/>
              <a:t> and </a:t>
            </a:r>
            <a:r>
              <a:rPr lang="en-US" sz="3200" b="1" dirty="0">
                <a:solidFill>
                  <a:srgbClr val="0000FF"/>
                </a:solidFill>
              </a:rPr>
              <a:t>coastal upwelling</a:t>
            </a:r>
            <a:r>
              <a:rPr lang="en-US" sz="3200" b="1" dirty="0"/>
              <a:t> </a:t>
            </a:r>
            <a:r>
              <a:rPr lang="en-US" sz="3200" dirty="0"/>
              <a:t>coincident with 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peak electricity demand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5400000">
            <a:off x="7941687" y="4471313"/>
            <a:ext cx="1573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Frequency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85202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5" grpId="0"/>
      <p:bldP spid="10" grpId="0"/>
      <p:bldP spid="10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17492" y="27594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Introduction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652" y="793498"/>
            <a:ext cx="7102006" cy="301329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036257" y="3720981"/>
            <a:ext cx="4918219" cy="3202713"/>
            <a:chOff x="2036257" y="3720981"/>
            <a:chExt cx="4918219" cy="320271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23838" y="3720981"/>
              <a:ext cx="4830638" cy="32027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036257" y="3952485"/>
              <a:ext cx="558329" cy="4379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6195512" y="642890"/>
            <a:ext cx="2967661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/>
              <a:t>Sea breeze</a:t>
            </a:r>
            <a:endParaRPr lang="en-US" sz="3600" b="1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216554" y="3952485"/>
            <a:ext cx="2967661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/>
              <a:t>Coastal upwelling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627207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485" y="820238"/>
            <a:ext cx="4553316" cy="5792785"/>
          </a:xfrm>
        </p:spPr>
        <p:txBody>
          <a:bodyPr>
            <a:normAutofit lnSpcReduction="10000"/>
          </a:bodyPr>
          <a:lstStyle/>
          <a:p>
            <a:pPr>
              <a:spcBef>
                <a:spcPts val="1872"/>
              </a:spcBef>
            </a:pPr>
            <a:r>
              <a:rPr lang="en-US" sz="2800" dirty="0" smtClean="0"/>
              <a:t>Little attention has been paid to sea breeze in </a:t>
            </a:r>
            <a:r>
              <a:rPr lang="en-US" sz="2800" dirty="0"/>
              <a:t>offshore environment </a:t>
            </a:r>
            <a:r>
              <a:rPr lang="en-US" sz="2800" dirty="0" smtClean="0"/>
              <a:t>(Steele </a:t>
            </a:r>
            <a:r>
              <a:rPr lang="en-US" sz="2800" dirty="0"/>
              <a:t>et al. 2014)</a:t>
            </a:r>
            <a:endParaRPr lang="en-US" sz="2800" dirty="0" smtClean="0"/>
          </a:p>
          <a:p>
            <a:pPr>
              <a:spcBef>
                <a:spcPts val="1872"/>
              </a:spcBef>
            </a:pPr>
            <a:r>
              <a:rPr lang="en-US" sz="2800" dirty="0" smtClean="0"/>
              <a:t>Limited to numerical simulations</a:t>
            </a:r>
          </a:p>
          <a:p>
            <a:pPr lvl="1">
              <a:spcBef>
                <a:spcPts val="1872"/>
              </a:spcBef>
            </a:pPr>
            <a:r>
              <a:rPr lang="en-US" sz="2400" dirty="0" smtClean="0"/>
              <a:t>Paucity of offshore obs.</a:t>
            </a:r>
          </a:p>
          <a:p>
            <a:pPr>
              <a:spcBef>
                <a:spcPts val="1872"/>
              </a:spcBef>
            </a:pPr>
            <a:r>
              <a:rPr lang="en-US" sz="2800" dirty="0" smtClean="0"/>
              <a:t>Spatial scales of offshore sea breeze more difficult to distinguish, unlike onshore sea breeze where frontal boundary well defined (Simpson, 1994)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-2461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Introduction</a:t>
            </a:r>
            <a:endParaRPr lang="en-US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5794724" y="1932636"/>
            <a:ext cx="2106538" cy="2710032"/>
            <a:chOff x="6580262" y="288407"/>
            <a:chExt cx="2106538" cy="2710032"/>
          </a:xfrm>
        </p:grpSpPr>
        <p:pic>
          <p:nvPicPr>
            <p:cNvPr id="7" name="Picture 6" descr="3rutgers_20130708T060000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1" t="6044" r="28321" b="7141"/>
            <a:stretch/>
          </p:blipFill>
          <p:spPr>
            <a:xfrm>
              <a:off x="6580262" y="288407"/>
              <a:ext cx="1828800" cy="271003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935858" y="2193407"/>
              <a:ext cx="17509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0000"/>
                  </a:solidFill>
                  <a:latin typeface="Calibri" panose="020F0502020204030204" pitchFamily="34" charset="0"/>
                  <a:cs typeface="Franklin Gothic Book"/>
                </a:rPr>
                <a:t>Coastal upwelling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8204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485" y="820238"/>
            <a:ext cx="4553316" cy="5792785"/>
          </a:xfrm>
        </p:spPr>
        <p:txBody>
          <a:bodyPr>
            <a:normAutofit/>
          </a:bodyPr>
          <a:lstStyle/>
          <a:p>
            <a:pPr marL="0" indent="0">
              <a:spcBef>
                <a:spcPts val="1872"/>
              </a:spcBef>
              <a:buNone/>
            </a:pPr>
            <a:r>
              <a:rPr lang="en-US" b="1" dirty="0" smtClean="0"/>
              <a:t>Key Questions:</a:t>
            </a:r>
          </a:p>
          <a:p>
            <a:pPr>
              <a:spcBef>
                <a:spcPts val="1872"/>
              </a:spcBef>
            </a:pPr>
            <a:r>
              <a:rPr lang="en-US" sz="2800" dirty="0" smtClean="0"/>
              <a:t>What does the </a:t>
            </a:r>
            <a:r>
              <a:rPr lang="en-US" sz="2800" b="1" dirty="0" smtClean="0"/>
              <a:t>offshore component of the sea breeze look like</a:t>
            </a:r>
            <a:r>
              <a:rPr lang="en-US" sz="2800" dirty="0" smtClean="0"/>
              <a:t>? Secondary circulation (size, structure)? Offshore divergence? Calm zone?</a:t>
            </a:r>
          </a:p>
          <a:p>
            <a:pPr>
              <a:spcBef>
                <a:spcPts val="1872"/>
              </a:spcBef>
            </a:pPr>
            <a:r>
              <a:rPr lang="en-US" sz="2800" dirty="0" smtClean="0"/>
              <a:t>What effect does </a:t>
            </a:r>
            <a:r>
              <a:rPr lang="en-US" sz="2800" b="1" dirty="0" smtClean="0">
                <a:solidFill>
                  <a:srgbClr val="0000FF"/>
                </a:solidFill>
              </a:rPr>
              <a:t>cold coastally-upwelled water </a:t>
            </a:r>
            <a:r>
              <a:rPr lang="en-US" sz="2800" dirty="0" smtClean="0"/>
              <a:t>have on the coastal/offshore wind resource?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-2461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Introduction</a:t>
            </a:r>
            <a:endParaRPr lang="en-US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5882589" y="838391"/>
            <a:ext cx="2106538" cy="2710032"/>
            <a:chOff x="6580262" y="288407"/>
            <a:chExt cx="2106538" cy="2710032"/>
          </a:xfrm>
        </p:grpSpPr>
        <p:pic>
          <p:nvPicPr>
            <p:cNvPr id="7" name="Picture 6" descr="3rutgers_20130708T060000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1" t="6044" r="28321" b="7141"/>
            <a:stretch/>
          </p:blipFill>
          <p:spPr>
            <a:xfrm>
              <a:off x="6580262" y="288407"/>
              <a:ext cx="1828800" cy="271003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935858" y="2193407"/>
              <a:ext cx="17509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0000"/>
                  </a:solidFill>
                  <a:latin typeface="Calibri" panose="020F0502020204030204" pitchFamily="34" charset="0"/>
                  <a:cs typeface="Franklin Gothic Book"/>
                </a:rPr>
                <a:t>Coastal upwelling</a:t>
              </a:r>
            </a:p>
          </p:txBody>
        </p:sp>
      </p:grpSp>
      <p:pic>
        <p:nvPicPr>
          <p:cNvPr id="9" name="Picture 8" descr="Screen Shot 2014-10-06 at 3.15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01" y="3756536"/>
            <a:ext cx="4179699" cy="210102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404359" y="3853947"/>
            <a:ext cx="1970572" cy="1905075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374931" y="4369127"/>
            <a:ext cx="3272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27554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0405" y="1169036"/>
            <a:ext cx="707182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latin typeface="+mj-lt"/>
                <a:cs typeface="Arial Hebrew"/>
              </a:rPr>
              <a:t>Coastal upwelling + Sea breeze Hypothesis</a:t>
            </a:r>
            <a:endParaRPr lang="en-US" sz="3000" b="1" dirty="0">
              <a:latin typeface="+mj-lt"/>
              <a:cs typeface="Arial Hebrew"/>
            </a:endParaRPr>
          </a:p>
        </p:txBody>
      </p:sp>
      <p:pic>
        <p:nvPicPr>
          <p:cNvPr id="8" name="Picture 7" descr="Screen Shot 2014-10-06 at 3.15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32" y="1957521"/>
            <a:ext cx="7124700" cy="3581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09398" y="5650911"/>
            <a:ext cx="1719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Cold upwelling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" name="Right Arrow 9"/>
          <p:cNvSpPr/>
          <p:nvPr/>
        </p:nvSpPr>
        <p:spPr>
          <a:xfrm rot="16574488">
            <a:off x="3709351" y="5227031"/>
            <a:ext cx="690826" cy="23085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55360" y="5650911"/>
            <a:ext cx="263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Does this occur? </a:t>
            </a:r>
            <a:r>
              <a:rPr lang="en-US" b="1" dirty="0"/>
              <a:t>W</a:t>
            </a:r>
            <a:r>
              <a:rPr lang="en-US" b="1" dirty="0" smtClean="0"/>
              <a:t>ith or without upwelling?</a:t>
            </a:r>
            <a:endParaRPr lang="en-US" b="1" dirty="0"/>
          </a:p>
        </p:txBody>
      </p:sp>
      <p:sp>
        <p:nvSpPr>
          <p:cNvPr id="14" name="Right Arrow 13"/>
          <p:cNvSpPr/>
          <p:nvPr/>
        </p:nvSpPr>
        <p:spPr>
          <a:xfrm rot="14996478">
            <a:off x="6171450" y="5094373"/>
            <a:ext cx="971004" cy="23410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17492" y="27594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Introduction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48387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824"/>
            <a:ext cx="8229600" cy="7620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  <a:t>Materials and Methods</a:t>
            </a:r>
            <a:endParaRPr lang="en-US" sz="4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2125" y="1235776"/>
            <a:ext cx="511043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Satellite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: state-of-the-science </a:t>
            </a:r>
            <a:r>
              <a:rPr lang="en-US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declouding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 and compositing technique designed by Rutgers to determine SST and resolve coastal upwelling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Model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: </a:t>
            </a:r>
            <a:r>
              <a:rPr lang="en-US" sz="2400" i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3km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, 600m WRF-ARW 3.6.1; YSU PBL;  MM5 </a:t>
            </a:r>
            <a:r>
              <a:rPr lang="en-US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Monin-Obukhov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 surface layer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2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Advantages </a:t>
            </a:r>
            <a:r>
              <a:rPr 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(vs. offshore met tower)</a:t>
            </a:r>
            <a:r>
              <a:rPr lang="en-US" sz="22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: </a:t>
            </a: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cost, spatial variability, </a:t>
            </a:r>
            <a:r>
              <a:rPr lang="en-US" sz="2200" i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prediction</a:t>
            </a:r>
            <a:endParaRPr lang="en-US" sz="2200" b="1" i="1" dirty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  <a:p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Sea Breeze Cases: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April 27, 2013: pure, </a:t>
            </a:r>
            <a:r>
              <a:rPr lang="en-US" sz="2100" dirty="0">
                <a:solidFill>
                  <a:srgbClr val="FF0000"/>
                </a:solidFill>
                <a:latin typeface="Calibri" panose="020F0502020204030204" pitchFamily="34" charset="0"/>
                <a:cs typeface="Franklin Gothic Book"/>
              </a:rPr>
              <a:t>no upwelling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1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Aug 13, 2012: pure, </a:t>
            </a:r>
            <a:r>
              <a:rPr lang="en-US" sz="2100" dirty="0" smtClean="0">
                <a:solidFill>
                  <a:srgbClr val="3366FF"/>
                </a:solidFill>
                <a:latin typeface="Calibri" panose="020F0502020204030204" pitchFamily="34" charset="0"/>
                <a:cs typeface="Franklin Gothic Book"/>
              </a:rPr>
              <a:t>upwelling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Aug 13, 2012: pure, </a:t>
            </a:r>
            <a:r>
              <a:rPr lang="en-US" sz="2100" dirty="0" smtClean="0">
                <a:solidFill>
                  <a:srgbClr val="FF0000"/>
                </a:solidFill>
                <a:latin typeface="Calibri" panose="020F0502020204030204" pitchFamily="34" charset="0"/>
                <a:cs typeface="Franklin Gothic Book"/>
              </a:rPr>
              <a:t>remove upwelling</a:t>
            </a:r>
            <a:endParaRPr lang="en-US" sz="2100" dirty="0">
              <a:solidFill>
                <a:srgbClr val="FF0000"/>
              </a:solidFill>
              <a:latin typeface="Calibri" panose="020F0502020204030204" pitchFamily="34" charset="0"/>
              <a:cs typeface="Franklin Gothic Book"/>
            </a:endParaRPr>
          </a:p>
          <a:p>
            <a:pPr marL="457200" indent="-457200">
              <a:buFont typeface="+mj-lt"/>
              <a:buAutoNum type="arabicPeriod"/>
            </a:pPr>
            <a:endParaRPr lang="en-US" sz="2100" dirty="0">
              <a:solidFill>
                <a:srgbClr val="3366FF"/>
              </a:solidFill>
              <a:latin typeface="Calibri" panose="020F0502020204030204" pitchFamily="34" charset="0"/>
              <a:cs typeface="Franklin Gothic Boo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83" y="3132832"/>
            <a:ext cx="997486" cy="7309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37" y="1235776"/>
            <a:ext cx="1220932" cy="85725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661824" y="962054"/>
            <a:ext cx="2106538" cy="2710032"/>
            <a:chOff x="6703138" y="1093439"/>
            <a:chExt cx="2106538" cy="2710032"/>
          </a:xfrm>
        </p:grpSpPr>
        <p:pic>
          <p:nvPicPr>
            <p:cNvPr id="15" name="Picture 14" descr="3rutgers_20130708T060000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1" t="6044" r="28321" b="7141"/>
            <a:stretch/>
          </p:blipFill>
          <p:spPr>
            <a:xfrm>
              <a:off x="6703138" y="1093439"/>
              <a:ext cx="1828800" cy="2710032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058734" y="2998439"/>
              <a:ext cx="17509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0000"/>
                  </a:solidFill>
                  <a:latin typeface="Calibri" panose="020F0502020204030204" pitchFamily="34" charset="0"/>
                  <a:cs typeface="Franklin Gothic Book"/>
                </a:rPr>
                <a:t>Coastal upwelling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483" y="5142232"/>
            <a:ext cx="734915" cy="704151"/>
          </a:xfrm>
          <a:prstGeom prst="rect">
            <a:avLst/>
          </a:prstGeom>
        </p:spPr>
      </p:pic>
      <p:pic>
        <p:nvPicPr>
          <p:cNvPr id="14" name="Picture 13" descr="seabreeze_type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888" y="3967929"/>
            <a:ext cx="2893123" cy="27593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765384" y="5958479"/>
            <a:ext cx="751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600" dirty="0" smtClean="0">
                <a:solidFill>
                  <a:srgbClr val="FF0000"/>
                </a:solidFill>
              </a:rPr>
              <a:t>Pure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18985" y="5113140"/>
            <a:ext cx="1255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600" dirty="0" smtClean="0">
                <a:solidFill>
                  <a:srgbClr val="FF0000"/>
                </a:solidFill>
              </a:rPr>
              <a:t>Corkscrew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85345" y="4209022"/>
            <a:ext cx="1255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600" dirty="0" smtClean="0">
                <a:solidFill>
                  <a:srgbClr val="FF0000"/>
                </a:solidFill>
              </a:rPr>
              <a:t>Backdoor</a:t>
            </a:r>
          </a:p>
        </p:txBody>
      </p:sp>
      <p:pic>
        <p:nvPicPr>
          <p:cNvPr id="21" name="Picture 20" descr="seabreeze_types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0" r="44401"/>
          <a:stretch/>
        </p:blipFill>
        <p:spPr>
          <a:xfrm flipH="1" flipV="1">
            <a:off x="6555466" y="3967929"/>
            <a:ext cx="1323262" cy="27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85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353"/>
            <a:ext cx="8229600" cy="1143000"/>
          </a:xfrm>
        </p:spPr>
        <p:txBody>
          <a:bodyPr/>
          <a:lstStyle/>
          <a:p>
            <a:pPr algn="l"/>
            <a:r>
              <a:rPr lang="en-US" b="1" dirty="0" smtClean="0"/>
              <a:t>Introduction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307" y="1386057"/>
            <a:ext cx="8767162" cy="4766568"/>
          </a:xfrm>
        </p:spPr>
        <p:txBody>
          <a:bodyPr>
            <a:normAutofit/>
          </a:bodyPr>
          <a:lstStyle/>
          <a:p>
            <a:r>
              <a:rPr lang="en-US" sz="3000" dirty="0" smtClean="0"/>
              <a:t>On November 9, 2015, BOEM commercial lease auction for NJ will take place</a:t>
            </a:r>
          </a:p>
          <a:p>
            <a:pPr lvl="1"/>
            <a:r>
              <a:rPr lang="en-US" dirty="0" smtClean="0"/>
              <a:t>Nearly 344,000 acres for leasing offshore wind (OSW)</a:t>
            </a:r>
          </a:p>
          <a:p>
            <a:pPr lvl="1"/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competitive lease auction for OSW in U.S.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3686" y="3450384"/>
            <a:ext cx="3323957" cy="33239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2307" y="3473195"/>
            <a:ext cx="577081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000" dirty="0"/>
              <a:t>OSW developer(s) who win a lease zone will submit application to develop to NJ Board of Public Utilities (NJ BPU)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/>
              <a:t>Must include wind resource assessment </a:t>
            </a:r>
            <a:r>
              <a:rPr lang="en-US" sz="2800" dirty="0" smtClean="0"/>
              <a:t>&amp; economic </a:t>
            </a:r>
            <a:r>
              <a:rPr lang="en-US" sz="2800" dirty="0"/>
              <a:t>analysis</a:t>
            </a:r>
          </a:p>
        </p:txBody>
      </p:sp>
    </p:spTree>
    <p:extLst>
      <p:ext uri="{BB962C8B-B14F-4D97-AF65-F5344CB8AC3E}">
        <p14:creationId xmlns:p14="http://schemas.microsoft.com/office/powerpoint/2010/main" val="3118367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1272"/>
            <a:ext cx="8229600" cy="5084891"/>
          </a:xfrm>
        </p:spPr>
        <p:txBody>
          <a:bodyPr>
            <a:normAutofit/>
          </a:bodyPr>
          <a:lstStyle/>
          <a:p>
            <a:r>
              <a:rPr lang="en-US" b="1" dirty="0" smtClean="0"/>
              <a:t>Criteria for cases:</a:t>
            </a:r>
          </a:p>
          <a:p>
            <a:pPr lvl="1"/>
            <a:r>
              <a:rPr lang="en-US" dirty="0" smtClean="0"/>
              <a:t>June</a:t>
            </a:r>
            <a:r>
              <a:rPr lang="en-US" dirty="0"/>
              <a:t>-August (peak load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Pure sea breeze</a:t>
            </a:r>
            <a:endParaRPr lang="en-US" dirty="0"/>
          </a:p>
          <a:p>
            <a:pPr lvl="2"/>
            <a:r>
              <a:rPr lang="en-US" b="1" dirty="0" smtClean="0"/>
              <a:t>largest</a:t>
            </a:r>
            <a:r>
              <a:rPr lang="en-US" dirty="0" smtClean="0"/>
              <a:t> </a:t>
            </a:r>
            <a:r>
              <a:rPr lang="en-US" dirty="0"/>
              <a:t>gradient wind component </a:t>
            </a:r>
            <a:r>
              <a:rPr lang="en-US" b="1" dirty="0"/>
              <a:t>perpendicular</a:t>
            </a:r>
            <a:r>
              <a:rPr lang="en-US" dirty="0"/>
              <a:t> to the coast and in the offshore direction (257-345 </a:t>
            </a:r>
            <a:r>
              <a:rPr lang="en-US" dirty="0" smtClean="0"/>
              <a:t>degrees</a:t>
            </a:r>
            <a:r>
              <a:rPr lang="en-US" dirty="0"/>
              <a:t>)</a:t>
            </a:r>
            <a:endParaRPr lang="en-US" dirty="0" smtClean="0"/>
          </a:p>
          <a:p>
            <a:pPr lvl="2"/>
            <a:r>
              <a:rPr lang="en-US" dirty="0" smtClean="0"/>
              <a:t>12Z </a:t>
            </a:r>
            <a:r>
              <a:rPr lang="en-US" dirty="0"/>
              <a:t>for synoptic 925mb (gradient) winds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7824"/>
            <a:ext cx="8229600" cy="7620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  <a:t>Materials and Methods</a:t>
            </a:r>
            <a:endParaRPr lang="en-US" sz="4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6" name="Picture 5" descr="seabreeze_typ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249" y="3967929"/>
            <a:ext cx="2893123" cy="2759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52745" y="5958479"/>
            <a:ext cx="751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600" dirty="0" smtClean="0">
                <a:solidFill>
                  <a:srgbClr val="FF0000"/>
                </a:solidFill>
              </a:rPr>
              <a:t>Pure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06346" y="5113140"/>
            <a:ext cx="1255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600" dirty="0" smtClean="0">
                <a:solidFill>
                  <a:srgbClr val="FF0000"/>
                </a:solidFill>
              </a:rPr>
              <a:t>Corkscrew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72706" y="4209022"/>
            <a:ext cx="1255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600" dirty="0" smtClean="0">
                <a:solidFill>
                  <a:srgbClr val="FF0000"/>
                </a:solidFill>
              </a:rPr>
              <a:t>Backdoor</a:t>
            </a:r>
          </a:p>
        </p:txBody>
      </p:sp>
      <p:pic>
        <p:nvPicPr>
          <p:cNvPr id="10" name="Picture 9" descr="seabreeze_type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0" r="44401"/>
          <a:stretch/>
        </p:blipFill>
        <p:spPr>
          <a:xfrm flipH="1" flipV="1">
            <a:off x="2942827" y="3967929"/>
            <a:ext cx="1323262" cy="27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3447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usst_2013042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7" t="9892" r="6815" b="9590"/>
          <a:stretch/>
        </p:blipFill>
        <p:spPr>
          <a:xfrm>
            <a:off x="4361015" y="1983678"/>
            <a:ext cx="4782983" cy="4342839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7823"/>
            <a:ext cx="8229600" cy="1370539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  <a:t>Cases:</a:t>
            </a:r>
            <a:b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6195" y="1519690"/>
            <a:ext cx="215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925mb winds (m s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058226" y="1519434"/>
            <a:ext cx="902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SST (°C)</a:t>
            </a:r>
            <a:endParaRPr lang="en-US" dirty="0"/>
          </a:p>
        </p:txBody>
      </p:sp>
      <p:pic>
        <p:nvPicPr>
          <p:cNvPr id="2" name="Picture 1" descr="narr-a_221_20130427_1200_000_925mb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9" t="2977" r="19414" b="2249"/>
          <a:stretch/>
        </p:blipFill>
        <p:spPr>
          <a:xfrm>
            <a:off x="0" y="1889022"/>
            <a:ext cx="4361015" cy="462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4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usst_2013042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7" t="9892" r="6815" b="9590"/>
          <a:stretch/>
        </p:blipFill>
        <p:spPr>
          <a:xfrm>
            <a:off x="4361015" y="1983678"/>
            <a:ext cx="4782983" cy="4342839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7823"/>
            <a:ext cx="8229600" cy="1370539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  <a:t>Cases:</a:t>
            </a:r>
            <a:b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6195" y="1519690"/>
            <a:ext cx="215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925mb winds (m s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058226" y="1519434"/>
            <a:ext cx="902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SST (°C)</a:t>
            </a:r>
            <a:endParaRPr lang="en-US" dirty="0"/>
          </a:p>
        </p:txBody>
      </p:sp>
      <p:pic>
        <p:nvPicPr>
          <p:cNvPr id="3" name="Picture 2" descr="wrf-20130427_1200_000_925mb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9" t="2831" r="18759" b="1957"/>
          <a:stretch/>
        </p:blipFill>
        <p:spPr>
          <a:xfrm>
            <a:off x="1" y="1889022"/>
            <a:ext cx="4373194" cy="461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557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usst_2013042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7" t="9892" r="6815" b="9590"/>
          <a:stretch/>
        </p:blipFill>
        <p:spPr>
          <a:xfrm>
            <a:off x="4361015" y="1983678"/>
            <a:ext cx="4782983" cy="4342839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7823"/>
            <a:ext cx="8229600" cy="1370539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  <a:t>Cases:</a:t>
            </a:r>
            <a:b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6195" y="1519690"/>
            <a:ext cx="215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925mb winds (m s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058226" y="1519434"/>
            <a:ext cx="902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SST (°C)</a:t>
            </a:r>
            <a:endParaRPr lang="en-US" dirty="0"/>
          </a:p>
        </p:txBody>
      </p:sp>
      <p:pic>
        <p:nvPicPr>
          <p:cNvPr id="2" name="Picture 1" descr="nam-20130427_1200_000_925mb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9" t="2977" r="18978" b="1521"/>
          <a:stretch/>
        </p:blipFill>
        <p:spPr>
          <a:xfrm>
            <a:off x="-1" y="1888765"/>
            <a:ext cx="4361015" cy="463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3300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7824"/>
            <a:ext cx="8229600" cy="636915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7" name="Picture 6" descr="KDIX_201304271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8949"/>
            <a:ext cx="9144000" cy="61490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919977" y="285407"/>
            <a:ext cx="1522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NEXRAD radar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440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7824"/>
            <a:ext cx="8229600" cy="636915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19977" y="285407"/>
            <a:ext cx="1522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NEXRAD radar</a:t>
            </a:r>
            <a:endParaRPr lang="en-US" dirty="0"/>
          </a:p>
        </p:txBody>
      </p:sp>
      <p:pic>
        <p:nvPicPr>
          <p:cNvPr id="2" name="Picture 1" descr="KDIX_2013042715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8949"/>
            <a:ext cx="9144000" cy="614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3396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7824"/>
            <a:ext cx="8229600" cy="636915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19977" y="285407"/>
            <a:ext cx="1522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NEXRAD radar</a:t>
            </a:r>
            <a:endParaRPr lang="en-US" dirty="0"/>
          </a:p>
        </p:txBody>
      </p:sp>
      <p:pic>
        <p:nvPicPr>
          <p:cNvPr id="3" name="Picture 2" descr="KDIX_2013042718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8949"/>
            <a:ext cx="9144000" cy="614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8220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7823"/>
            <a:ext cx="8229600" cy="1370539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  <a:t>Cases:</a:t>
            </a:r>
            <a:b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. August 13, 2012: pure, </a:t>
            </a:r>
            <a:r>
              <a:rPr lang="en-US" sz="3000" dirty="0" smtClean="0">
                <a:solidFill>
                  <a:srgbClr val="0000FF"/>
                </a:solidFill>
                <a:latin typeface="Calibri"/>
                <a:cs typeface="Calibri"/>
              </a:rPr>
              <a:t>upwelling</a:t>
            </a:r>
            <a:r>
              <a:rPr lang="en-US" sz="3000" b="1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6195" y="1519690"/>
            <a:ext cx="215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925mb winds (m s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058226" y="1519434"/>
            <a:ext cx="902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SST (°C)</a:t>
            </a:r>
            <a:endParaRPr lang="en-US" dirty="0"/>
          </a:p>
        </p:txBody>
      </p:sp>
      <p:pic>
        <p:nvPicPr>
          <p:cNvPr id="3" name="Picture 2" descr="russt_2012081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7" t="8742" r="7965" b="10625"/>
          <a:stretch/>
        </p:blipFill>
        <p:spPr>
          <a:xfrm>
            <a:off x="4317216" y="1888766"/>
            <a:ext cx="4747905" cy="4591063"/>
          </a:xfrm>
          <a:prstGeom prst="rect">
            <a:avLst/>
          </a:prstGeom>
        </p:spPr>
      </p:pic>
      <p:pic>
        <p:nvPicPr>
          <p:cNvPr id="7" name="Picture 6" descr="narr-a_221_20120813_1200_000_925mb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9" t="3123" r="18759" b="1813"/>
          <a:stretch/>
        </p:blipFill>
        <p:spPr>
          <a:xfrm>
            <a:off x="-1" y="1958985"/>
            <a:ext cx="4217543" cy="444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317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7823"/>
            <a:ext cx="8229600" cy="1370539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  <a:t>Cases:</a:t>
            </a:r>
            <a:b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. August 13, 2012: pure, </a:t>
            </a:r>
            <a:r>
              <a:rPr lang="en-US" sz="3000" dirty="0" smtClean="0">
                <a:solidFill>
                  <a:srgbClr val="0000FF"/>
                </a:solidFill>
                <a:latin typeface="Calibri"/>
                <a:cs typeface="Calibri"/>
              </a:rPr>
              <a:t>upwelling</a:t>
            </a:r>
            <a:r>
              <a:rPr lang="en-US" sz="3000" b="1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6195" y="1519690"/>
            <a:ext cx="215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925mb winds (m s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058226" y="1519434"/>
            <a:ext cx="902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SST (°C)</a:t>
            </a:r>
            <a:endParaRPr lang="en-US" dirty="0"/>
          </a:p>
        </p:txBody>
      </p:sp>
      <p:pic>
        <p:nvPicPr>
          <p:cNvPr id="3" name="Picture 2" descr="russt_2012081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7" t="8742" r="7965" b="10625"/>
          <a:stretch/>
        </p:blipFill>
        <p:spPr>
          <a:xfrm>
            <a:off x="4317216" y="1888766"/>
            <a:ext cx="4747905" cy="4591063"/>
          </a:xfrm>
          <a:prstGeom prst="rect">
            <a:avLst/>
          </a:prstGeom>
        </p:spPr>
      </p:pic>
      <p:pic>
        <p:nvPicPr>
          <p:cNvPr id="2" name="Picture 1" descr="wrf-20120813_1200_000_925mb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9" t="2249" r="19633" b="1959"/>
          <a:stretch/>
        </p:blipFill>
        <p:spPr>
          <a:xfrm>
            <a:off x="0" y="1889022"/>
            <a:ext cx="4217543" cy="453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438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7823"/>
            <a:ext cx="8229600" cy="1370539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  <a:t>Cases:</a:t>
            </a:r>
            <a:b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. August 13, 2012: pure, </a:t>
            </a:r>
            <a:r>
              <a:rPr lang="en-US" sz="3000" dirty="0" smtClean="0">
                <a:solidFill>
                  <a:srgbClr val="0000FF"/>
                </a:solidFill>
                <a:latin typeface="Calibri"/>
                <a:cs typeface="Calibri"/>
              </a:rPr>
              <a:t>upwelling</a:t>
            </a:r>
            <a:r>
              <a:rPr lang="en-US" sz="3000" b="1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6195" y="1519690"/>
            <a:ext cx="215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925mb winds (m s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058226" y="1519434"/>
            <a:ext cx="902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SST (°C)</a:t>
            </a:r>
            <a:endParaRPr lang="en-US" dirty="0"/>
          </a:p>
        </p:txBody>
      </p:sp>
      <p:pic>
        <p:nvPicPr>
          <p:cNvPr id="3" name="Picture 2" descr="russt_2012081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7" t="8742" r="7965" b="10625"/>
          <a:stretch/>
        </p:blipFill>
        <p:spPr>
          <a:xfrm>
            <a:off x="4317216" y="1888766"/>
            <a:ext cx="4747905" cy="4591063"/>
          </a:xfrm>
          <a:prstGeom prst="rect">
            <a:avLst/>
          </a:prstGeom>
        </p:spPr>
      </p:pic>
      <p:pic>
        <p:nvPicPr>
          <p:cNvPr id="5" name="Picture 4" descr="nam-20120813_1200_000_925mb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9" t="2952" r="18323" b="2540"/>
          <a:stretch/>
        </p:blipFill>
        <p:spPr>
          <a:xfrm>
            <a:off x="0" y="1889022"/>
            <a:ext cx="4317216" cy="449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41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288813"/>
              </p:ext>
            </p:extLst>
          </p:nvPr>
        </p:nvGraphicFramePr>
        <p:xfrm>
          <a:off x="423030" y="2771693"/>
          <a:ext cx="8198071" cy="4086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614660"/>
              </p:ext>
            </p:extLst>
          </p:nvPr>
        </p:nvGraphicFramePr>
        <p:xfrm>
          <a:off x="423030" y="3217543"/>
          <a:ext cx="8120702" cy="2732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6120"/>
            <a:ext cx="8229600" cy="1143000"/>
          </a:xfrm>
        </p:spPr>
        <p:txBody>
          <a:bodyPr/>
          <a:lstStyle/>
          <a:p>
            <a:pPr algn="l"/>
            <a:r>
              <a:rPr lang="en-US" b="1" dirty="0" smtClean="0"/>
              <a:t>Introduction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79658"/>
            <a:ext cx="8229600" cy="2092035"/>
          </a:xfrm>
        </p:spPr>
        <p:txBody>
          <a:bodyPr/>
          <a:lstStyle/>
          <a:p>
            <a:r>
              <a:rPr lang="en-US" dirty="0" smtClean="0"/>
              <a:t>NJ BPU Offshore Wind Rules state:</a:t>
            </a:r>
          </a:p>
          <a:p>
            <a:pPr marL="457200" lvl="1" indent="0">
              <a:buNone/>
            </a:pPr>
            <a:r>
              <a:rPr lang="en-US" i="1" dirty="0" smtClean="0"/>
              <a:t>“Applications shall account for…the coincidence between time of generation for the project and </a:t>
            </a:r>
            <a:br>
              <a:rPr lang="en-US" i="1" dirty="0" smtClean="0"/>
            </a:br>
            <a:r>
              <a:rPr lang="en-US" b="1" i="1" dirty="0" smtClean="0">
                <a:solidFill>
                  <a:srgbClr val="595959"/>
                </a:solidFill>
              </a:rPr>
              <a:t>peak electricity demand</a:t>
            </a:r>
            <a:r>
              <a:rPr lang="en-US" i="1" dirty="0" smtClean="0"/>
              <a:t>.”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516069" y="4318914"/>
            <a:ext cx="1573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Relative Load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457200" y="1130639"/>
            <a:ext cx="78352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4488" indent="-344488">
              <a:buFont typeface="Arial"/>
              <a:buChar char="•"/>
            </a:pPr>
            <a:r>
              <a:rPr lang="en-US" sz="3200" dirty="0"/>
              <a:t>NJ </a:t>
            </a:r>
            <a:r>
              <a:rPr lang="en-US" sz="3200" b="1" dirty="0">
                <a:solidFill>
                  <a:srgbClr val="FF0000"/>
                </a:solidFill>
              </a:rPr>
              <a:t>sea breeze</a:t>
            </a:r>
            <a:r>
              <a:rPr lang="en-US" sz="3200" dirty="0"/>
              <a:t> and </a:t>
            </a:r>
            <a:r>
              <a:rPr lang="en-US" sz="3200" b="1" dirty="0">
                <a:solidFill>
                  <a:srgbClr val="0000FF"/>
                </a:solidFill>
              </a:rPr>
              <a:t>coastal upwelling</a:t>
            </a:r>
            <a:r>
              <a:rPr lang="en-US" sz="3200" b="1" dirty="0"/>
              <a:t> </a:t>
            </a:r>
            <a:r>
              <a:rPr lang="en-US" sz="3200" dirty="0"/>
              <a:t>coincident with 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peak electricity demand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5400000">
            <a:off x="7941687" y="4471313"/>
            <a:ext cx="1573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Frequency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83881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5" grpId="0"/>
      <p:bldP spid="10" grpId="0"/>
      <p:bldP spid="10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7824"/>
            <a:ext cx="8229600" cy="636915"/>
          </a:xfrm>
        </p:spPr>
        <p:txBody>
          <a:bodyPr>
            <a:normAutofit/>
          </a:bodyPr>
          <a:lstStyle/>
          <a:p>
            <a:pPr algn="l"/>
            <a:r>
              <a:rPr lang="en-US" sz="3000" dirty="0">
                <a:solidFill>
                  <a:srgbClr val="000000"/>
                </a:solidFill>
                <a:cs typeface="Calibri"/>
              </a:rPr>
              <a:t>2. August 13, 2012: pure, </a:t>
            </a:r>
            <a:r>
              <a:rPr lang="en-US" sz="3000" dirty="0">
                <a:solidFill>
                  <a:srgbClr val="0000FF"/>
                </a:solidFill>
                <a:cs typeface="Calibri"/>
              </a:rPr>
              <a:t>upwelling</a:t>
            </a:r>
            <a:r>
              <a:rPr lang="en-US" sz="3000" b="1" dirty="0">
                <a:solidFill>
                  <a:srgbClr val="0000FF"/>
                </a:solidFill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19977" y="285407"/>
            <a:ext cx="1522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NEXRAD radar</a:t>
            </a:r>
            <a:endParaRPr lang="en-US" dirty="0"/>
          </a:p>
        </p:txBody>
      </p:sp>
      <p:pic>
        <p:nvPicPr>
          <p:cNvPr id="2" name="Picture 1" descr="KDIX_201208131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8949"/>
            <a:ext cx="9144000" cy="614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1678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7824"/>
            <a:ext cx="8229600" cy="636915"/>
          </a:xfrm>
        </p:spPr>
        <p:txBody>
          <a:bodyPr>
            <a:normAutofit/>
          </a:bodyPr>
          <a:lstStyle/>
          <a:p>
            <a:pPr algn="l"/>
            <a:r>
              <a:rPr lang="en-US" sz="3000" dirty="0">
                <a:solidFill>
                  <a:srgbClr val="000000"/>
                </a:solidFill>
                <a:cs typeface="Calibri"/>
              </a:rPr>
              <a:t>2. August 13, 2012: pure, </a:t>
            </a:r>
            <a:r>
              <a:rPr lang="en-US" sz="3000" dirty="0">
                <a:solidFill>
                  <a:srgbClr val="0000FF"/>
                </a:solidFill>
                <a:cs typeface="Calibri"/>
              </a:rPr>
              <a:t>upwelling</a:t>
            </a:r>
            <a:r>
              <a:rPr lang="en-US" sz="3000" b="1" dirty="0">
                <a:solidFill>
                  <a:srgbClr val="0000FF"/>
                </a:solidFill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19977" y="285407"/>
            <a:ext cx="1522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NEXRAD radar</a:t>
            </a:r>
            <a:endParaRPr lang="en-US" dirty="0"/>
          </a:p>
        </p:txBody>
      </p:sp>
      <p:pic>
        <p:nvPicPr>
          <p:cNvPr id="3" name="Picture 2" descr="KDIX_2012081315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8949"/>
            <a:ext cx="9144000" cy="614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37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7824"/>
            <a:ext cx="8229600" cy="636915"/>
          </a:xfrm>
        </p:spPr>
        <p:txBody>
          <a:bodyPr>
            <a:normAutofit/>
          </a:bodyPr>
          <a:lstStyle/>
          <a:p>
            <a:pPr algn="l"/>
            <a:r>
              <a:rPr lang="en-US" sz="3000" dirty="0">
                <a:solidFill>
                  <a:srgbClr val="000000"/>
                </a:solidFill>
                <a:cs typeface="Calibri"/>
              </a:rPr>
              <a:t>2. August 13, 2012: pure, </a:t>
            </a:r>
            <a:r>
              <a:rPr lang="en-US" sz="3000" dirty="0">
                <a:solidFill>
                  <a:srgbClr val="0000FF"/>
                </a:solidFill>
                <a:cs typeface="Calibri"/>
              </a:rPr>
              <a:t>upwelling</a:t>
            </a:r>
            <a:r>
              <a:rPr lang="en-US" sz="3000" b="1" dirty="0">
                <a:solidFill>
                  <a:srgbClr val="0000FF"/>
                </a:solidFill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19977" y="285407"/>
            <a:ext cx="1522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NEXRAD radar</a:t>
            </a:r>
            <a:endParaRPr lang="en-US" dirty="0"/>
          </a:p>
        </p:txBody>
      </p:sp>
      <p:pic>
        <p:nvPicPr>
          <p:cNvPr id="2" name="Picture 1" descr="KDIX_2012081318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8949"/>
            <a:ext cx="9144000" cy="614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705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usst_2012081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8" t="8627" r="7849" b="10856"/>
          <a:stretch/>
        </p:blipFill>
        <p:spPr>
          <a:xfrm>
            <a:off x="4328416" y="1889022"/>
            <a:ext cx="4736705" cy="4567399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7823"/>
            <a:ext cx="8229600" cy="1370539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  <a:t>Cases:</a:t>
            </a:r>
            <a:b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3. August 13, 2012: 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remove upwelling</a:t>
            </a:r>
            <a:r>
              <a:rPr lang="en-US" sz="30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6195" y="1519690"/>
            <a:ext cx="215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925mb winds (m s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058226" y="1519434"/>
            <a:ext cx="902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SST (°C)</a:t>
            </a:r>
            <a:endParaRPr lang="en-US" dirty="0"/>
          </a:p>
        </p:txBody>
      </p:sp>
      <p:pic>
        <p:nvPicPr>
          <p:cNvPr id="2" name="Picture 1" descr="narr-a_221_20120813_1200_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9" r="19776"/>
          <a:stretch/>
        </p:blipFill>
        <p:spPr>
          <a:xfrm>
            <a:off x="1" y="1806448"/>
            <a:ext cx="4411758" cy="496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80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8269" y="870469"/>
            <a:ext cx="881214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Lagrangian Coherent Structures (LCSs)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LCSs are boundaries in a fluid that distinguish regions of differing dynamics </a:t>
            </a:r>
            <a:r>
              <a:rPr lang="en-US" sz="2600" i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(e.g. eddies, jets, fronts)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Particles move away from and along a repelling LCS (A), aggregate and move along attracting LCSs (B)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LCS maps identify convergence and divergence in a fluid flow (e.g. sea breeze)</a:t>
            </a:r>
            <a:endParaRPr lang="en-US" sz="2600" dirty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  <a:p>
            <a:endParaRPr lang="en-US" sz="2800" b="1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7824"/>
            <a:ext cx="8229600" cy="7620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  <a:t>Methods</a:t>
            </a:r>
            <a:endParaRPr lang="en-US" sz="4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58332"/>
          <a:stretch/>
        </p:blipFill>
        <p:spPr>
          <a:xfrm>
            <a:off x="2912183" y="4000385"/>
            <a:ext cx="4572000" cy="285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015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0625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b="1" dirty="0"/>
              <a:t>Benefits of LCS</a:t>
            </a:r>
          </a:p>
          <a:p>
            <a:r>
              <a:rPr lang="en-US" dirty="0" smtClean="0"/>
              <a:t>The </a:t>
            </a:r>
            <a:r>
              <a:rPr lang="en-US" dirty="0"/>
              <a:t>Lagrangian measures are advantageous as they are frame independent and robust with respect to localized noise in the </a:t>
            </a:r>
            <a:r>
              <a:rPr lang="en-US" dirty="0" smtClean="0"/>
              <a:t>data.</a:t>
            </a:r>
          </a:p>
          <a:p>
            <a:r>
              <a:rPr lang="en-US" dirty="0" smtClean="0"/>
              <a:t>Additionally</a:t>
            </a:r>
            <a:r>
              <a:rPr lang="en-US" dirty="0"/>
              <a:t>, LCS analysis 	</a:t>
            </a:r>
            <a:r>
              <a:rPr lang="en-US" dirty="0" smtClean="0"/>
              <a:t>reveals </a:t>
            </a:r>
            <a:r>
              <a:rPr lang="en-US" dirty="0"/>
              <a:t>coherent structures in </a:t>
            </a:r>
            <a:r>
              <a:rPr lang="en-US" b="1" dirty="0"/>
              <a:t>more detail and with better clarity than streamline plots</a:t>
            </a:r>
            <a:r>
              <a:rPr lang="en-US" dirty="0"/>
              <a:t> generated from </a:t>
            </a:r>
            <a:r>
              <a:rPr lang="en-US" dirty="0" smtClean="0"/>
              <a:t>2D </a:t>
            </a:r>
            <a:r>
              <a:rPr lang="en-US" dirty="0"/>
              <a:t>wind retrieval (Chan and Shao 2007; </a:t>
            </a:r>
            <a:r>
              <a:rPr lang="en-US" dirty="0" smtClean="0"/>
              <a:t>Tang </a:t>
            </a:r>
            <a:r>
              <a:rPr lang="en-US" dirty="0"/>
              <a:t>et al. 2011</a:t>
            </a:r>
            <a:r>
              <a:rPr lang="en-US" dirty="0" smtClean="0"/>
              <a:t>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600" y="17824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  <a:t>Methods</a:t>
            </a:r>
            <a:endParaRPr lang="en-US" sz="4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8219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796" t="14424" r="13439" b="11687"/>
          <a:stretch/>
        </p:blipFill>
        <p:spPr>
          <a:xfrm>
            <a:off x="0" y="0"/>
            <a:ext cx="9144000" cy="668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27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489" t="14244" r="13173" b="11040"/>
          <a:stretch/>
        </p:blipFill>
        <p:spPr>
          <a:xfrm>
            <a:off x="0" y="0"/>
            <a:ext cx="9144000" cy="671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24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D_2015010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5" t="3396" r="14846" b="7031"/>
          <a:stretch/>
        </p:blipFill>
        <p:spPr>
          <a:xfrm>
            <a:off x="932496" y="-1"/>
            <a:ext cx="7397792" cy="685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734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8" y="1021121"/>
            <a:ext cx="8915401" cy="56150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LCS Set-up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On 3km WRF 10-min winds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Hourly, 1700 UTC to 2300 UTC (peak sea breeze time)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10km grid spacing for tracer trajectories (forward)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Perform at these levels in WRF: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10, 50, 150, 500, 600, 700, 800, 900, 1000, 1500, 2000, 2500m (through marine boundary layer)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Use relative dispersion (RD) to identify LCSs</a:t>
            </a:r>
          </a:p>
          <a:p>
            <a:pPr marL="457200" lvl="1" indent="0">
              <a:buNone/>
            </a:pPr>
            <a:endParaRPr lang="en-US" dirty="0" smtClean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  <a:p>
            <a:pPr marL="457200" lvl="1" indent="0">
              <a:buNone/>
            </a:pPr>
            <a:endParaRPr lang="en-US" dirty="0" smtClean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  <a:p>
            <a:pPr marL="457200" lvl="1" indent="0">
              <a:buNone/>
            </a:pPr>
            <a:endParaRPr lang="en-US" dirty="0" smtClean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600" y="17824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smtClean="0">
                <a:solidFill>
                  <a:srgbClr val="000000"/>
                </a:solidFill>
                <a:latin typeface="Calibri"/>
                <a:cs typeface="Calibri"/>
              </a:rPr>
              <a:t>Methods</a:t>
            </a:r>
            <a:endParaRPr lang="en-US" sz="4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2" name="Picture 1" descr="Screen Shot 2015-10-19 at 12.33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098" y="5227008"/>
            <a:ext cx="4239143" cy="1630992"/>
          </a:xfrm>
          <a:prstGeom prst="rect">
            <a:avLst/>
          </a:prstGeom>
        </p:spPr>
      </p:pic>
      <p:pic>
        <p:nvPicPr>
          <p:cNvPr id="8" name="Picture 7" descr="grid_withoutre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" t="4285" r="8590" b="2954"/>
          <a:stretch/>
        </p:blipFill>
        <p:spPr>
          <a:xfrm>
            <a:off x="7239722" y="-19150"/>
            <a:ext cx="1904278" cy="2025169"/>
          </a:xfrm>
          <a:prstGeom prst="rect">
            <a:avLst/>
          </a:prstGeom>
        </p:spPr>
      </p:pic>
      <p:pic>
        <p:nvPicPr>
          <p:cNvPr id="9" name="Picture 8" descr="grid_withoutred_zoomou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" t="9402" r="8255" b="7977"/>
          <a:stretch/>
        </p:blipFill>
        <p:spPr>
          <a:xfrm>
            <a:off x="4918887" y="-19150"/>
            <a:ext cx="2320835" cy="2185021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17633420">
            <a:off x="6244909" y="2414549"/>
            <a:ext cx="939726" cy="7084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335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17492" y="27594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Introduction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652" y="793498"/>
            <a:ext cx="7102006" cy="301329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036257" y="3720981"/>
            <a:ext cx="4918219" cy="3202713"/>
            <a:chOff x="2036257" y="3720981"/>
            <a:chExt cx="4918219" cy="320271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23838" y="3720981"/>
              <a:ext cx="4830638" cy="320271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036257" y="3952485"/>
              <a:ext cx="558329" cy="4379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6195512" y="642890"/>
            <a:ext cx="2967661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/>
              <a:t>Sea breeze</a:t>
            </a:r>
            <a:endParaRPr lang="en-US" sz="3600" b="1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216554" y="3952485"/>
            <a:ext cx="2967661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/>
              <a:t>Coastal upwelling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109993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Results:</a:t>
            </a:r>
            <a:br>
              <a:rPr lang="en-US" b="1" dirty="0" smtClean="0"/>
            </a:br>
            <a:r>
              <a:rPr lang="en-US" dirty="0" smtClean="0"/>
              <a:t>Case 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615126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cs_agl_rd_2013_04_27_1700_10m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91370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717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91370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lcs_agl_rd_2013_04_27_1800_10m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23636" y="1965642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357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91370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2" name="Picture 1" descr="lcs_agl_rd_2013_04_27_1900_10m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23636" y="1965642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575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91370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lcs_agl_rd_2013_04_27_2000_10m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23636" y="1965642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649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91370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2" name="Picture 1" descr="lcs_agl_rd_2013_04_27_2100_10m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23636" y="1965642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611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91370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lcs_agl_rd_2013_04_27_2200_10m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23636" y="1965642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184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91370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2" name="Picture 1" descr="lcs_agl_rd_2013_04_27_2300_10m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23636" y="1965642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491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cs_agl_rd_2013_04_27_1700_10m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91370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19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91370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720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100m</a:t>
            </a:r>
            <a:endParaRPr lang="en-US" dirty="0"/>
          </a:p>
        </p:txBody>
      </p:sp>
      <p:pic>
        <p:nvPicPr>
          <p:cNvPr id="3" name="Picture 2" descr="lcs_agl_rd_2013_04_27_1700_100m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4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0405" y="1169036"/>
            <a:ext cx="707182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latin typeface="+mj-lt"/>
                <a:cs typeface="Arial Hebrew"/>
              </a:rPr>
              <a:t>Coastal upwelling + Sea breeze Hypothesis</a:t>
            </a:r>
            <a:endParaRPr lang="en-US" sz="3000" b="1" dirty="0">
              <a:latin typeface="+mj-lt"/>
              <a:cs typeface="Arial Hebrew"/>
            </a:endParaRPr>
          </a:p>
        </p:txBody>
      </p:sp>
      <p:pic>
        <p:nvPicPr>
          <p:cNvPr id="8" name="Picture 7" descr="Screen Shot 2014-10-06 at 3.15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32" y="1957521"/>
            <a:ext cx="7124700" cy="3581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09398" y="5650911"/>
            <a:ext cx="1719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Cold upwelling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" name="Right Arrow 9"/>
          <p:cNvSpPr/>
          <p:nvPr/>
        </p:nvSpPr>
        <p:spPr>
          <a:xfrm rot="16574488">
            <a:off x="3709351" y="5227031"/>
            <a:ext cx="690826" cy="23085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55360" y="5650911"/>
            <a:ext cx="263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Does this occur? </a:t>
            </a:r>
            <a:r>
              <a:rPr lang="en-US" b="1" dirty="0"/>
              <a:t>W</a:t>
            </a:r>
            <a:r>
              <a:rPr lang="en-US" b="1" dirty="0" smtClean="0"/>
              <a:t>ith or without upwelling?</a:t>
            </a:r>
            <a:endParaRPr lang="en-US" b="1" dirty="0"/>
          </a:p>
        </p:txBody>
      </p:sp>
      <p:sp>
        <p:nvSpPr>
          <p:cNvPr id="14" name="Right Arrow 13"/>
          <p:cNvSpPr/>
          <p:nvPr/>
        </p:nvSpPr>
        <p:spPr>
          <a:xfrm rot="14996478">
            <a:off x="6171450" y="5094373"/>
            <a:ext cx="971004" cy="23410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17492" y="27594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Introduction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51968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91370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720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100m</a:t>
            </a:r>
            <a:endParaRPr lang="en-US" dirty="0"/>
          </a:p>
        </p:txBody>
      </p:sp>
      <p:pic>
        <p:nvPicPr>
          <p:cNvPr id="2" name="Picture 1" descr="lcs_agl_rd_2013_04_27_1800_100m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02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91370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720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100m</a:t>
            </a:r>
            <a:endParaRPr lang="en-US" dirty="0"/>
          </a:p>
        </p:txBody>
      </p:sp>
      <p:pic>
        <p:nvPicPr>
          <p:cNvPr id="3" name="Picture 2" descr="lcs_agl_rd_2013_04_27_1900_100m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62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91370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720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100m</a:t>
            </a:r>
            <a:endParaRPr lang="en-US" dirty="0"/>
          </a:p>
        </p:txBody>
      </p:sp>
      <p:pic>
        <p:nvPicPr>
          <p:cNvPr id="2" name="Picture 1" descr="lcs_agl_rd_2013_04_27_2000_100m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55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91370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720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100m</a:t>
            </a:r>
            <a:endParaRPr lang="en-US" dirty="0"/>
          </a:p>
        </p:txBody>
      </p:sp>
      <p:pic>
        <p:nvPicPr>
          <p:cNvPr id="3" name="Picture 2" descr="lcs_agl_rd_2013_04_27_2100_100m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3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91370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720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100m</a:t>
            </a:r>
            <a:endParaRPr lang="en-US" dirty="0"/>
          </a:p>
        </p:txBody>
      </p:sp>
      <p:pic>
        <p:nvPicPr>
          <p:cNvPr id="2" name="Picture 1" descr="lcs_agl_rd_2013_04_27_2200_100m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654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91370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720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100m</a:t>
            </a:r>
            <a:endParaRPr lang="en-US" dirty="0"/>
          </a:p>
        </p:txBody>
      </p:sp>
      <p:pic>
        <p:nvPicPr>
          <p:cNvPr id="3" name="Picture 2" descr="lcs_agl_rd_2013_04_27_2300_100m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193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91370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2" name="Picture 1" descr="grid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908" y="1090575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80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-86768"/>
            <a:ext cx="8229600" cy="636915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454725"/>
            <a:ext cx="958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xsection</a:t>
            </a:r>
            <a:endParaRPr lang="en-US" dirty="0"/>
          </a:p>
        </p:txBody>
      </p:sp>
      <p:pic>
        <p:nvPicPr>
          <p:cNvPr id="8" name="Picture 7" descr="lcs_agl_rd_crosssection_2013_04_27_1700_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0"/>
            <a:ext cx="8229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10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-86768"/>
            <a:ext cx="8229600" cy="636915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454725"/>
            <a:ext cx="958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xsection</a:t>
            </a:r>
            <a:endParaRPr lang="en-US" dirty="0"/>
          </a:p>
        </p:txBody>
      </p:sp>
      <p:pic>
        <p:nvPicPr>
          <p:cNvPr id="2" name="Picture 1" descr="lcs_agl_rd_crosssection_2013_04_27_1800_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0"/>
            <a:ext cx="8229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30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-86768"/>
            <a:ext cx="8229600" cy="636915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454725"/>
            <a:ext cx="958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xsection</a:t>
            </a:r>
            <a:endParaRPr lang="en-US" dirty="0"/>
          </a:p>
        </p:txBody>
      </p:sp>
      <p:pic>
        <p:nvPicPr>
          <p:cNvPr id="3" name="Picture 2" descr="lcs_agl_rd_crosssection_2013_04_27_1900_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0"/>
            <a:ext cx="8229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750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485" y="820238"/>
            <a:ext cx="4553316" cy="5792785"/>
          </a:xfrm>
        </p:spPr>
        <p:txBody>
          <a:bodyPr>
            <a:normAutofit/>
          </a:bodyPr>
          <a:lstStyle/>
          <a:p>
            <a:pPr marL="0" indent="0">
              <a:spcBef>
                <a:spcPts val="1872"/>
              </a:spcBef>
              <a:buNone/>
            </a:pPr>
            <a:r>
              <a:rPr lang="en-US" b="1" dirty="0" smtClean="0"/>
              <a:t>Key Questions:</a:t>
            </a:r>
          </a:p>
          <a:p>
            <a:pPr>
              <a:spcBef>
                <a:spcPts val="1872"/>
              </a:spcBef>
            </a:pPr>
            <a:r>
              <a:rPr lang="en-US" sz="2800" dirty="0" smtClean="0"/>
              <a:t>What effect does </a:t>
            </a:r>
            <a:r>
              <a:rPr lang="en-US" sz="2800" b="1" dirty="0" smtClean="0">
                <a:solidFill>
                  <a:srgbClr val="0000FF"/>
                </a:solidFill>
              </a:rPr>
              <a:t>cold coastally-upwelled water </a:t>
            </a:r>
            <a:r>
              <a:rPr lang="en-US" sz="2800" dirty="0" smtClean="0"/>
              <a:t>have on the coastal/offshore wind resource?</a:t>
            </a:r>
          </a:p>
          <a:p>
            <a:pPr>
              <a:spcBef>
                <a:spcPts val="1872"/>
              </a:spcBef>
            </a:pPr>
            <a:r>
              <a:rPr lang="en-US" sz="2800" dirty="0" smtClean="0"/>
              <a:t>What does the </a:t>
            </a:r>
            <a:r>
              <a:rPr lang="en-US" sz="2800" b="1" dirty="0" smtClean="0"/>
              <a:t>offshore component of the sea breeze look like</a:t>
            </a:r>
            <a:r>
              <a:rPr lang="en-US" sz="2800" dirty="0" smtClean="0"/>
              <a:t>? Secondary circulation (size, structure)? Offshore divergence?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-2461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/>
              <a:t>Introduction</a:t>
            </a:r>
            <a:endParaRPr lang="en-US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5882589" y="838391"/>
            <a:ext cx="2106538" cy="2710032"/>
            <a:chOff x="6580262" y="288407"/>
            <a:chExt cx="2106538" cy="2710032"/>
          </a:xfrm>
        </p:grpSpPr>
        <p:pic>
          <p:nvPicPr>
            <p:cNvPr id="7" name="Picture 6" descr="3rutgers_20130708T060000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1" t="6044" r="28321" b="7141"/>
            <a:stretch/>
          </p:blipFill>
          <p:spPr>
            <a:xfrm>
              <a:off x="6580262" y="288407"/>
              <a:ext cx="1828800" cy="271003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935858" y="2193407"/>
              <a:ext cx="17509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0000"/>
                  </a:solidFill>
                  <a:latin typeface="Calibri" panose="020F0502020204030204" pitchFamily="34" charset="0"/>
                  <a:cs typeface="Franklin Gothic Book"/>
                </a:rPr>
                <a:t>Coastal upwelling</a:t>
              </a:r>
            </a:p>
          </p:txBody>
        </p:sp>
      </p:grpSp>
      <p:pic>
        <p:nvPicPr>
          <p:cNvPr id="9" name="Picture 8" descr="Screen Shot 2014-10-06 at 3.15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01" y="3756536"/>
            <a:ext cx="4179699" cy="210102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404359" y="3853947"/>
            <a:ext cx="1970572" cy="1905075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374931" y="4369127"/>
            <a:ext cx="3272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46431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-86768"/>
            <a:ext cx="8229600" cy="636915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454725"/>
            <a:ext cx="958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xsection</a:t>
            </a:r>
            <a:endParaRPr lang="en-US" dirty="0"/>
          </a:p>
        </p:txBody>
      </p:sp>
      <p:pic>
        <p:nvPicPr>
          <p:cNvPr id="2" name="Picture 1" descr="lcs_agl_rd_crosssection_2013_04_27_2000_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0"/>
            <a:ext cx="8229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078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-86768"/>
            <a:ext cx="8229600" cy="636915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454725"/>
            <a:ext cx="958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xsection</a:t>
            </a:r>
            <a:endParaRPr lang="en-US" dirty="0"/>
          </a:p>
        </p:txBody>
      </p:sp>
      <p:pic>
        <p:nvPicPr>
          <p:cNvPr id="2" name="Picture 1" descr="lcs_agl_rd_crosssection_2013_04_27_2100_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0"/>
            <a:ext cx="8229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593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-86768"/>
            <a:ext cx="8229600" cy="636915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454725"/>
            <a:ext cx="958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xsection</a:t>
            </a:r>
            <a:endParaRPr lang="en-US" dirty="0"/>
          </a:p>
        </p:txBody>
      </p:sp>
      <p:pic>
        <p:nvPicPr>
          <p:cNvPr id="2" name="Picture 1" descr="lcs_agl_rd_crosssection_2013_04_27_2200_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0"/>
            <a:ext cx="8229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807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-86768"/>
            <a:ext cx="8229600" cy="636915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454725"/>
            <a:ext cx="958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xsection</a:t>
            </a:r>
            <a:endParaRPr lang="en-US" dirty="0"/>
          </a:p>
        </p:txBody>
      </p:sp>
      <p:pic>
        <p:nvPicPr>
          <p:cNvPr id="2" name="Picture 1" descr="lcs_agl_rd_crosssection_2013_04_27_2300_v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0"/>
            <a:ext cx="8229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46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cs_agl_rd_hovmoller_2013_04_27_v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0"/>
            <a:ext cx="8229600" cy="64008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-86768"/>
            <a:ext cx="8229600" cy="636915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1. April 27, 2013: pure, </a:t>
            </a: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 upwelling</a:t>
            </a:r>
            <a:r>
              <a:rPr lang="en-US" sz="3000" b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454725"/>
            <a:ext cx="1139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hovmoller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028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Results:</a:t>
            </a:r>
            <a:br>
              <a:rPr lang="en-US" b="1" dirty="0" smtClean="0"/>
            </a:br>
            <a:r>
              <a:rPr lang="en-US" dirty="0" smtClean="0"/>
              <a:t>Case 2 minus 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5367024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262362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2-3.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3366FF"/>
                </a:solidFill>
                <a:latin typeface="Calibri"/>
                <a:cs typeface="Calibri"/>
              </a:rPr>
              <a:t>upwelling</a:t>
            </a:r>
            <a:r>
              <a:rPr lang="en-US" sz="3000" b="1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3000" dirty="0" smtClean="0">
                <a:latin typeface="Calibri"/>
                <a:cs typeface="Calibri"/>
              </a:rPr>
              <a:t>minus</a:t>
            </a:r>
            <a:br>
              <a:rPr lang="en-US" sz="3000" dirty="0" smtClean="0"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non-upwelling</a:t>
            </a:r>
            <a:r>
              <a:rPr lang="en-US" sz="30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10m</a:t>
            </a:r>
            <a:endParaRPr lang="en-US" dirty="0"/>
          </a:p>
        </p:txBody>
      </p:sp>
      <p:pic>
        <p:nvPicPr>
          <p:cNvPr id="3" name="Picture 2" descr="lcs_agl_rd_2012_08_13_1700_10m_v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45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262362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2-3.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3366FF"/>
                </a:solidFill>
                <a:latin typeface="Calibri"/>
                <a:cs typeface="Calibri"/>
              </a:rPr>
              <a:t>upwelling</a:t>
            </a:r>
            <a:r>
              <a:rPr lang="en-US" sz="3000" b="1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3000" dirty="0" smtClean="0">
                <a:latin typeface="Calibri"/>
                <a:cs typeface="Calibri"/>
              </a:rPr>
              <a:t>minus</a:t>
            </a:r>
            <a:br>
              <a:rPr lang="en-US" sz="3000" dirty="0" smtClean="0"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non-upwelling</a:t>
            </a:r>
            <a:r>
              <a:rPr lang="en-US" sz="30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10m</a:t>
            </a:r>
            <a:endParaRPr lang="en-US" dirty="0"/>
          </a:p>
        </p:txBody>
      </p:sp>
      <p:pic>
        <p:nvPicPr>
          <p:cNvPr id="2" name="Picture 1" descr="lcs_agl_rd_2012_08_13_1800_10m_v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788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262362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2-3.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3366FF"/>
                </a:solidFill>
                <a:latin typeface="Calibri"/>
                <a:cs typeface="Calibri"/>
              </a:rPr>
              <a:t>upwelling</a:t>
            </a:r>
            <a:r>
              <a:rPr lang="en-US" sz="3000" b="1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3000" dirty="0" smtClean="0">
                <a:latin typeface="Calibri"/>
                <a:cs typeface="Calibri"/>
              </a:rPr>
              <a:t>minus</a:t>
            </a:r>
            <a:br>
              <a:rPr lang="en-US" sz="3000" dirty="0" smtClean="0"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non-upwelling</a:t>
            </a:r>
            <a:r>
              <a:rPr lang="en-US" sz="30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10m</a:t>
            </a:r>
            <a:endParaRPr lang="en-US" dirty="0"/>
          </a:p>
        </p:txBody>
      </p:sp>
      <p:pic>
        <p:nvPicPr>
          <p:cNvPr id="3" name="Picture 2" descr="lcs_agl_rd_2012_08_13_1900_10m_v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88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262362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2-3.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3366FF"/>
                </a:solidFill>
                <a:latin typeface="Calibri"/>
                <a:cs typeface="Calibri"/>
              </a:rPr>
              <a:t>upwelling</a:t>
            </a:r>
            <a:r>
              <a:rPr lang="en-US" sz="3000" b="1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3000" dirty="0" smtClean="0">
                <a:latin typeface="Calibri"/>
                <a:cs typeface="Calibri"/>
              </a:rPr>
              <a:t>minus</a:t>
            </a:r>
            <a:br>
              <a:rPr lang="en-US" sz="3000" dirty="0" smtClean="0"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non-upwelling</a:t>
            </a:r>
            <a:r>
              <a:rPr lang="en-US" sz="30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10m</a:t>
            </a:r>
            <a:endParaRPr lang="en-US" dirty="0"/>
          </a:p>
        </p:txBody>
      </p:sp>
      <p:pic>
        <p:nvPicPr>
          <p:cNvPr id="2" name="Picture 1" descr="lcs_agl_rd_2012_08_13_2000_10m_v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44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824"/>
            <a:ext cx="8229600" cy="7620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Calibri"/>
                <a:cs typeface="Calibri"/>
              </a:rPr>
              <a:t>Materials and Methods</a:t>
            </a:r>
            <a:endParaRPr lang="en-US" sz="4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2125" y="1235776"/>
            <a:ext cx="5110431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Satellite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: state-of-the-science </a:t>
            </a:r>
            <a:r>
              <a:rPr lang="en-US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declouding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 and compositing technique designed by Rutgers to determine SST and resolve coastal upwelling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Model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: 3km, 600m WRF-ARW 3.6.1; YSU PBL;  MM5 </a:t>
            </a:r>
            <a:r>
              <a:rPr lang="en-US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Monin-Obukhov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 surface layer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2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Advantages </a:t>
            </a:r>
            <a:r>
              <a:rPr 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(vs. offshore met tower)</a:t>
            </a:r>
            <a:r>
              <a:rPr lang="en-US" sz="22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: </a:t>
            </a: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cost, spatial variability, </a:t>
            </a:r>
            <a:r>
              <a:rPr lang="en-US" sz="2200" i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prediction</a:t>
            </a:r>
            <a:endParaRPr lang="en-US" sz="2200" b="1" i="1" dirty="0">
              <a:solidFill>
                <a:srgbClr val="000000"/>
              </a:solidFill>
              <a:latin typeface="Calibri" panose="020F0502020204030204" pitchFamily="34" charset="0"/>
              <a:cs typeface="Franklin Gothic Book"/>
            </a:endParaRPr>
          </a:p>
          <a:p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Sea Breeze Cases: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1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July 7, 2013: corkscrew, </a:t>
            </a:r>
            <a:r>
              <a:rPr lang="en-US" sz="2100" dirty="0" smtClean="0">
                <a:solidFill>
                  <a:srgbClr val="0000FF"/>
                </a:solidFill>
                <a:latin typeface="Calibri" panose="020F0502020204030204" pitchFamily="34" charset="0"/>
                <a:cs typeface="Franklin Gothic Book"/>
              </a:rPr>
              <a:t>strong upwelling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1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July 31, 2014: corkscrew, </a:t>
            </a:r>
            <a:r>
              <a:rPr lang="en-US" sz="2100" dirty="0" smtClean="0">
                <a:solidFill>
                  <a:srgbClr val="3366FF"/>
                </a:solidFill>
                <a:latin typeface="Calibri" panose="020F0502020204030204" pitchFamily="34" charset="0"/>
                <a:cs typeface="Franklin Gothic Book"/>
              </a:rPr>
              <a:t>weak upwelling</a:t>
            </a:r>
            <a:endParaRPr lang="en-US" sz="2100" dirty="0">
              <a:solidFill>
                <a:srgbClr val="3366FF"/>
              </a:solidFill>
              <a:latin typeface="Calibri" panose="020F0502020204030204" pitchFamily="34" charset="0"/>
              <a:cs typeface="Franklin Gothic Book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100" dirty="0" smtClean="0">
                <a:solidFill>
                  <a:srgbClr val="000000"/>
                </a:solidFill>
                <a:latin typeface="Calibri" panose="020F0502020204030204" pitchFamily="34" charset="0"/>
                <a:cs typeface="Franklin Gothic Book"/>
              </a:rPr>
              <a:t>April 27, 2013: pure, </a:t>
            </a:r>
            <a:r>
              <a:rPr lang="en-US" sz="2100" dirty="0" smtClean="0">
                <a:solidFill>
                  <a:srgbClr val="FF0000"/>
                </a:solidFill>
                <a:latin typeface="Calibri" panose="020F0502020204030204" pitchFamily="34" charset="0"/>
                <a:cs typeface="Franklin Gothic Book"/>
              </a:rPr>
              <a:t>no upwelling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83" y="3132832"/>
            <a:ext cx="997486" cy="7309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37" y="1235776"/>
            <a:ext cx="1220932" cy="85725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661824" y="962054"/>
            <a:ext cx="2106538" cy="2710032"/>
            <a:chOff x="6703138" y="1093439"/>
            <a:chExt cx="2106538" cy="2710032"/>
          </a:xfrm>
        </p:grpSpPr>
        <p:pic>
          <p:nvPicPr>
            <p:cNvPr id="15" name="Picture 14" descr="3rutgers_20130708T060000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1" t="6044" r="28321" b="7141"/>
            <a:stretch/>
          </p:blipFill>
          <p:spPr>
            <a:xfrm>
              <a:off x="6703138" y="1093439"/>
              <a:ext cx="1828800" cy="2710032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058734" y="2998439"/>
              <a:ext cx="17509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0000"/>
                  </a:solidFill>
                  <a:latin typeface="Calibri" panose="020F0502020204030204" pitchFamily="34" charset="0"/>
                  <a:cs typeface="Franklin Gothic Book"/>
                </a:rPr>
                <a:t>Coastal upwelling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483" y="5142232"/>
            <a:ext cx="734915" cy="704151"/>
          </a:xfrm>
          <a:prstGeom prst="rect">
            <a:avLst/>
          </a:prstGeom>
        </p:spPr>
      </p:pic>
      <p:pic>
        <p:nvPicPr>
          <p:cNvPr id="14" name="Picture 13" descr="seabreeze_type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888" y="3967929"/>
            <a:ext cx="2893123" cy="27593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765384" y="5958479"/>
            <a:ext cx="751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600" dirty="0" smtClean="0">
                <a:solidFill>
                  <a:srgbClr val="FF0000"/>
                </a:solidFill>
              </a:rPr>
              <a:t>Pure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18985" y="5113140"/>
            <a:ext cx="1255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600" dirty="0" smtClean="0">
                <a:solidFill>
                  <a:srgbClr val="FF0000"/>
                </a:solidFill>
              </a:rPr>
              <a:t>Corkscrew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85345" y="4209022"/>
            <a:ext cx="1255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600" dirty="0" smtClean="0">
                <a:solidFill>
                  <a:srgbClr val="FF0000"/>
                </a:solidFill>
              </a:rPr>
              <a:t>Backdoor</a:t>
            </a:r>
          </a:p>
        </p:txBody>
      </p:sp>
      <p:pic>
        <p:nvPicPr>
          <p:cNvPr id="21" name="Picture 20" descr="seabreeze_types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0" r="44401"/>
          <a:stretch/>
        </p:blipFill>
        <p:spPr>
          <a:xfrm flipH="1" flipV="1">
            <a:off x="6555466" y="3967929"/>
            <a:ext cx="1323262" cy="27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62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262362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2-3.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3366FF"/>
                </a:solidFill>
                <a:latin typeface="Calibri"/>
                <a:cs typeface="Calibri"/>
              </a:rPr>
              <a:t>upwelling</a:t>
            </a:r>
            <a:r>
              <a:rPr lang="en-US" sz="3000" b="1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3000" dirty="0" smtClean="0">
                <a:latin typeface="Calibri"/>
                <a:cs typeface="Calibri"/>
              </a:rPr>
              <a:t>minus</a:t>
            </a:r>
            <a:br>
              <a:rPr lang="en-US" sz="3000" dirty="0" smtClean="0"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non-upwelling</a:t>
            </a:r>
            <a:r>
              <a:rPr lang="en-US" sz="30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10m</a:t>
            </a:r>
            <a:endParaRPr lang="en-US" dirty="0"/>
          </a:p>
        </p:txBody>
      </p:sp>
      <p:pic>
        <p:nvPicPr>
          <p:cNvPr id="3" name="Picture 2" descr="lcs_agl_rd_2012_08_13_2100_10m_v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05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262362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2-3.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3366FF"/>
                </a:solidFill>
                <a:latin typeface="Calibri"/>
                <a:cs typeface="Calibri"/>
              </a:rPr>
              <a:t>upwelling</a:t>
            </a:r>
            <a:r>
              <a:rPr lang="en-US" sz="3000" b="1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3000" dirty="0" smtClean="0">
                <a:latin typeface="Calibri"/>
                <a:cs typeface="Calibri"/>
              </a:rPr>
              <a:t>minus</a:t>
            </a:r>
            <a:br>
              <a:rPr lang="en-US" sz="3000" dirty="0" smtClean="0"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non-upwelling</a:t>
            </a:r>
            <a:r>
              <a:rPr lang="en-US" sz="30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10m</a:t>
            </a:r>
            <a:endParaRPr lang="en-US" dirty="0"/>
          </a:p>
        </p:txBody>
      </p:sp>
      <p:pic>
        <p:nvPicPr>
          <p:cNvPr id="2" name="Picture 1" descr="lcs_agl_rd_2012_08_13_2200_10m_v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5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262362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2-3.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3366FF"/>
                </a:solidFill>
                <a:latin typeface="Calibri"/>
                <a:cs typeface="Calibri"/>
              </a:rPr>
              <a:t>upwelling</a:t>
            </a:r>
            <a:r>
              <a:rPr lang="en-US" sz="3000" b="1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3000" dirty="0" smtClean="0">
                <a:latin typeface="Calibri"/>
                <a:cs typeface="Calibri"/>
              </a:rPr>
              <a:t>minus</a:t>
            </a:r>
            <a:br>
              <a:rPr lang="en-US" sz="3000" dirty="0" smtClean="0"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non-upwelling</a:t>
            </a:r>
            <a:r>
              <a:rPr lang="en-US" sz="30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60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10m</a:t>
            </a:r>
            <a:endParaRPr lang="en-US" dirty="0"/>
          </a:p>
        </p:txBody>
      </p:sp>
      <p:pic>
        <p:nvPicPr>
          <p:cNvPr id="2" name="Picture 1" descr="lcs_agl_rd_2012_08_13_2300_10m_v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423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262362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2-3.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3366FF"/>
                </a:solidFill>
                <a:latin typeface="Calibri"/>
                <a:cs typeface="Calibri"/>
              </a:rPr>
              <a:t>upwelling</a:t>
            </a:r>
            <a:r>
              <a:rPr lang="en-US" sz="3000" b="1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3000" dirty="0" smtClean="0">
                <a:latin typeface="Calibri"/>
                <a:cs typeface="Calibri"/>
              </a:rPr>
              <a:t>minus</a:t>
            </a:r>
            <a:br>
              <a:rPr lang="en-US" sz="3000" dirty="0" smtClean="0"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non-upwelling</a:t>
            </a:r>
            <a:r>
              <a:rPr lang="en-US" sz="30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720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100m</a:t>
            </a:r>
            <a:endParaRPr lang="en-US" dirty="0"/>
          </a:p>
        </p:txBody>
      </p:sp>
      <p:pic>
        <p:nvPicPr>
          <p:cNvPr id="2" name="Picture 1" descr="lcs_agl_rd_2012_08_13_1700_100m_v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511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262362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2-3.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3366FF"/>
                </a:solidFill>
                <a:latin typeface="Calibri"/>
                <a:cs typeface="Calibri"/>
              </a:rPr>
              <a:t>upwelling</a:t>
            </a:r>
            <a:r>
              <a:rPr lang="en-US" sz="3000" b="1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3000" dirty="0" smtClean="0">
                <a:latin typeface="Calibri"/>
                <a:cs typeface="Calibri"/>
              </a:rPr>
              <a:t>minus</a:t>
            </a:r>
            <a:br>
              <a:rPr lang="en-US" sz="3000" dirty="0" smtClean="0"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non-upwelling</a:t>
            </a:r>
            <a:r>
              <a:rPr lang="en-US" sz="30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720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100m</a:t>
            </a:r>
            <a:endParaRPr lang="en-US" dirty="0"/>
          </a:p>
        </p:txBody>
      </p:sp>
      <p:pic>
        <p:nvPicPr>
          <p:cNvPr id="3" name="Picture 2" descr="lcs_agl_rd_2012_08_13_1800_100m_v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90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262362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2-3.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3366FF"/>
                </a:solidFill>
                <a:latin typeface="Calibri"/>
                <a:cs typeface="Calibri"/>
              </a:rPr>
              <a:t>upwelling</a:t>
            </a:r>
            <a:r>
              <a:rPr lang="en-US" sz="3000" b="1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3000" dirty="0" smtClean="0">
                <a:latin typeface="Calibri"/>
                <a:cs typeface="Calibri"/>
              </a:rPr>
              <a:t>minus</a:t>
            </a:r>
            <a:br>
              <a:rPr lang="en-US" sz="3000" dirty="0" smtClean="0"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non-upwelling</a:t>
            </a:r>
            <a:r>
              <a:rPr lang="en-US" sz="30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720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100m</a:t>
            </a:r>
            <a:endParaRPr lang="en-US" dirty="0"/>
          </a:p>
        </p:txBody>
      </p:sp>
      <p:pic>
        <p:nvPicPr>
          <p:cNvPr id="2" name="Picture 1" descr="lcs_agl_rd_2012_08_13_1900_100m_v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92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262362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2-3.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3366FF"/>
                </a:solidFill>
                <a:latin typeface="Calibri"/>
                <a:cs typeface="Calibri"/>
              </a:rPr>
              <a:t>upwelling</a:t>
            </a:r>
            <a:r>
              <a:rPr lang="en-US" sz="3000" b="1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3000" dirty="0" smtClean="0">
                <a:latin typeface="Calibri"/>
                <a:cs typeface="Calibri"/>
              </a:rPr>
              <a:t>minus</a:t>
            </a:r>
            <a:br>
              <a:rPr lang="en-US" sz="3000" dirty="0" smtClean="0"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non-upwelling</a:t>
            </a:r>
            <a:r>
              <a:rPr lang="en-US" sz="30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720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100m</a:t>
            </a:r>
            <a:endParaRPr lang="en-US" dirty="0"/>
          </a:p>
        </p:txBody>
      </p:sp>
      <p:pic>
        <p:nvPicPr>
          <p:cNvPr id="3" name="Picture 2" descr="lcs_agl_rd_2012_08_13_2000_100m_v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865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262362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2-3.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3366FF"/>
                </a:solidFill>
                <a:latin typeface="Calibri"/>
                <a:cs typeface="Calibri"/>
              </a:rPr>
              <a:t>upwelling</a:t>
            </a:r>
            <a:r>
              <a:rPr lang="en-US" sz="3000" b="1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3000" dirty="0" smtClean="0">
                <a:latin typeface="Calibri"/>
                <a:cs typeface="Calibri"/>
              </a:rPr>
              <a:t>minus</a:t>
            </a:r>
            <a:br>
              <a:rPr lang="en-US" sz="3000" dirty="0" smtClean="0"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non-upwelling</a:t>
            </a:r>
            <a:r>
              <a:rPr lang="en-US" sz="30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720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100m</a:t>
            </a:r>
            <a:endParaRPr lang="en-US" dirty="0"/>
          </a:p>
        </p:txBody>
      </p:sp>
      <p:pic>
        <p:nvPicPr>
          <p:cNvPr id="2" name="Picture 1" descr="lcs_agl_rd_2012_08_13_2100_100m_v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06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262362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2-3.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3366FF"/>
                </a:solidFill>
                <a:latin typeface="Calibri"/>
                <a:cs typeface="Calibri"/>
              </a:rPr>
              <a:t>upwelling</a:t>
            </a:r>
            <a:r>
              <a:rPr lang="en-US" sz="3000" b="1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3000" dirty="0" smtClean="0">
                <a:latin typeface="Calibri"/>
                <a:cs typeface="Calibri"/>
              </a:rPr>
              <a:t>minus</a:t>
            </a:r>
            <a:br>
              <a:rPr lang="en-US" sz="3000" dirty="0" smtClean="0"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non-upwelling</a:t>
            </a:r>
            <a:r>
              <a:rPr lang="en-US" sz="30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720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100m</a:t>
            </a:r>
            <a:endParaRPr lang="en-US" dirty="0"/>
          </a:p>
        </p:txBody>
      </p:sp>
      <p:pic>
        <p:nvPicPr>
          <p:cNvPr id="3" name="Picture 2" descr="lcs_agl_rd_2012_08_13_2200_100m_v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584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262362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2-3.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3366FF"/>
                </a:solidFill>
                <a:latin typeface="Calibri"/>
                <a:cs typeface="Calibri"/>
              </a:rPr>
              <a:t>upwelling</a:t>
            </a:r>
            <a:r>
              <a:rPr lang="en-US" sz="3000" b="1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3000" dirty="0" smtClean="0">
                <a:latin typeface="Calibri"/>
                <a:cs typeface="Calibri"/>
              </a:rPr>
              <a:t>minus</a:t>
            </a:r>
            <a:br>
              <a:rPr lang="en-US" sz="3000" dirty="0" smtClean="0"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non-upwelling</a:t>
            </a:r>
            <a:r>
              <a:rPr lang="en-US" sz="30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3636" y="1965642"/>
            <a:ext cx="720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100m</a:t>
            </a:r>
            <a:endParaRPr lang="en-US" dirty="0"/>
          </a:p>
        </p:txBody>
      </p:sp>
      <p:pic>
        <p:nvPicPr>
          <p:cNvPr id="3" name="Picture 2" descr="lcs_agl_rd_2012_08_13_2300_100m_v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339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219544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Part 1: Coastal upwelling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93871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id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908" y="1090575"/>
            <a:ext cx="5486400" cy="54864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262362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2-3. April 27, 2013: </a:t>
            </a:r>
            <a:b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/>
                <a:cs typeface="Calibri"/>
              </a:rPr>
              <a:t>pure, </a:t>
            </a:r>
            <a:r>
              <a:rPr lang="en-US" sz="3000" dirty="0" smtClean="0">
                <a:solidFill>
                  <a:srgbClr val="3366FF"/>
                </a:solidFill>
                <a:latin typeface="Calibri"/>
                <a:cs typeface="Calibri"/>
              </a:rPr>
              <a:t>upwelling</a:t>
            </a:r>
            <a:r>
              <a:rPr lang="en-US" sz="3000" b="1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3000" dirty="0" smtClean="0">
                <a:latin typeface="Calibri"/>
                <a:cs typeface="Calibri"/>
              </a:rPr>
              <a:t>minus</a:t>
            </a:r>
            <a:br>
              <a:rPr lang="en-US" sz="3000" dirty="0" smtClean="0">
                <a:latin typeface="Calibri"/>
                <a:cs typeface="Calibri"/>
              </a:rPr>
            </a:br>
            <a:r>
              <a:rPr lang="en-US" sz="3000" dirty="0" smtClean="0">
                <a:solidFill>
                  <a:srgbClr val="FF0000"/>
                </a:solidFill>
                <a:latin typeface="Calibri"/>
                <a:cs typeface="Calibri"/>
              </a:rPr>
              <a:t>non-upwelling</a:t>
            </a:r>
            <a:r>
              <a:rPr lang="en-US" sz="30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en-US" sz="3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9740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-86768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>
                <a:solidFill>
                  <a:srgbClr val="000000"/>
                </a:solidFill>
                <a:cs typeface="Calibri"/>
              </a:rPr>
              <a:t>2-3. April 27, 2013: </a:t>
            </a:r>
            <a:r>
              <a:rPr lang="en-US" sz="3000" dirty="0" smtClean="0">
                <a:solidFill>
                  <a:srgbClr val="000000"/>
                </a:solidFill>
                <a:cs typeface="Calibri"/>
              </a:rPr>
              <a:t>pure</a:t>
            </a:r>
            <a:r>
              <a:rPr lang="en-US" sz="3000" dirty="0">
                <a:solidFill>
                  <a:srgbClr val="000000"/>
                </a:solidFill>
                <a:cs typeface="Calibri"/>
              </a:rPr>
              <a:t>, </a:t>
            </a:r>
            <a:r>
              <a:rPr lang="en-US" sz="3000" dirty="0">
                <a:solidFill>
                  <a:srgbClr val="3366FF"/>
                </a:solidFill>
                <a:cs typeface="Calibri"/>
              </a:rPr>
              <a:t>upwelling</a:t>
            </a:r>
            <a:r>
              <a:rPr lang="en-US" sz="3000" b="1" dirty="0">
                <a:solidFill>
                  <a:srgbClr val="3366FF"/>
                </a:solidFill>
                <a:cs typeface="Calibri"/>
              </a:rPr>
              <a:t> </a:t>
            </a:r>
            <a:r>
              <a:rPr lang="en-US" sz="3000" dirty="0" smtClean="0">
                <a:cs typeface="Calibri"/>
              </a:rPr>
              <a:t>minus </a:t>
            </a:r>
            <a:r>
              <a:rPr lang="en-US" sz="3000" dirty="0" smtClean="0">
                <a:solidFill>
                  <a:srgbClr val="FF0000"/>
                </a:solidFill>
                <a:cs typeface="Calibri"/>
              </a:rPr>
              <a:t>non</a:t>
            </a:r>
            <a:r>
              <a:rPr lang="en-US" sz="3000" dirty="0">
                <a:solidFill>
                  <a:srgbClr val="FF0000"/>
                </a:solidFill>
                <a:cs typeface="Calibri"/>
              </a:rPr>
              <a:t>-upwelling</a:t>
            </a:r>
            <a:r>
              <a:rPr lang="en-US" sz="3000" b="1" dirty="0">
                <a:solidFill>
                  <a:srgbClr val="FF0000"/>
                </a:solidFill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454725"/>
            <a:ext cx="958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xsection</a:t>
            </a:r>
            <a:endParaRPr lang="en-US" dirty="0"/>
          </a:p>
        </p:txBody>
      </p:sp>
      <p:pic>
        <p:nvPicPr>
          <p:cNvPr id="2" name="Picture 1" descr="lcs_agl_rd_crosssection_2012_08_13_1700_v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0"/>
            <a:ext cx="8229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059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-86768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>
                <a:solidFill>
                  <a:srgbClr val="000000"/>
                </a:solidFill>
                <a:cs typeface="Calibri"/>
              </a:rPr>
              <a:t>2-3. April 27, 2013: </a:t>
            </a:r>
            <a:r>
              <a:rPr lang="en-US" sz="3000" dirty="0" smtClean="0">
                <a:solidFill>
                  <a:srgbClr val="000000"/>
                </a:solidFill>
                <a:cs typeface="Calibri"/>
              </a:rPr>
              <a:t>pure</a:t>
            </a:r>
            <a:r>
              <a:rPr lang="en-US" sz="3000" dirty="0">
                <a:solidFill>
                  <a:srgbClr val="000000"/>
                </a:solidFill>
                <a:cs typeface="Calibri"/>
              </a:rPr>
              <a:t>, </a:t>
            </a:r>
            <a:r>
              <a:rPr lang="en-US" sz="3000" dirty="0">
                <a:solidFill>
                  <a:srgbClr val="3366FF"/>
                </a:solidFill>
                <a:cs typeface="Calibri"/>
              </a:rPr>
              <a:t>upwelling</a:t>
            </a:r>
            <a:r>
              <a:rPr lang="en-US" sz="3000" b="1" dirty="0">
                <a:solidFill>
                  <a:srgbClr val="3366FF"/>
                </a:solidFill>
                <a:cs typeface="Calibri"/>
              </a:rPr>
              <a:t> </a:t>
            </a:r>
            <a:r>
              <a:rPr lang="en-US" sz="3000" dirty="0" smtClean="0">
                <a:cs typeface="Calibri"/>
              </a:rPr>
              <a:t>minus </a:t>
            </a:r>
            <a:r>
              <a:rPr lang="en-US" sz="3000" dirty="0" smtClean="0">
                <a:solidFill>
                  <a:srgbClr val="FF0000"/>
                </a:solidFill>
                <a:cs typeface="Calibri"/>
              </a:rPr>
              <a:t>non</a:t>
            </a:r>
            <a:r>
              <a:rPr lang="en-US" sz="3000" dirty="0">
                <a:solidFill>
                  <a:srgbClr val="FF0000"/>
                </a:solidFill>
                <a:cs typeface="Calibri"/>
              </a:rPr>
              <a:t>-upwelling</a:t>
            </a:r>
            <a:r>
              <a:rPr lang="en-US" sz="3000" b="1" dirty="0">
                <a:solidFill>
                  <a:srgbClr val="FF0000"/>
                </a:solidFill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454725"/>
            <a:ext cx="958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xsection</a:t>
            </a:r>
            <a:endParaRPr lang="en-US" dirty="0"/>
          </a:p>
        </p:txBody>
      </p:sp>
      <p:pic>
        <p:nvPicPr>
          <p:cNvPr id="2" name="Picture 1" descr="lcs_agl_rd_crosssection_2012_08_13_1800_v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0"/>
            <a:ext cx="8229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06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-86768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>
                <a:solidFill>
                  <a:srgbClr val="000000"/>
                </a:solidFill>
                <a:cs typeface="Calibri"/>
              </a:rPr>
              <a:t>2-3. April 27, 2013: </a:t>
            </a:r>
            <a:r>
              <a:rPr lang="en-US" sz="3000" dirty="0" smtClean="0">
                <a:solidFill>
                  <a:srgbClr val="000000"/>
                </a:solidFill>
                <a:cs typeface="Calibri"/>
              </a:rPr>
              <a:t>pure</a:t>
            </a:r>
            <a:r>
              <a:rPr lang="en-US" sz="3000" dirty="0">
                <a:solidFill>
                  <a:srgbClr val="000000"/>
                </a:solidFill>
                <a:cs typeface="Calibri"/>
              </a:rPr>
              <a:t>, </a:t>
            </a:r>
            <a:r>
              <a:rPr lang="en-US" sz="3000" dirty="0">
                <a:solidFill>
                  <a:srgbClr val="3366FF"/>
                </a:solidFill>
                <a:cs typeface="Calibri"/>
              </a:rPr>
              <a:t>upwelling</a:t>
            </a:r>
            <a:r>
              <a:rPr lang="en-US" sz="3000" b="1" dirty="0">
                <a:solidFill>
                  <a:srgbClr val="3366FF"/>
                </a:solidFill>
                <a:cs typeface="Calibri"/>
              </a:rPr>
              <a:t> </a:t>
            </a:r>
            <a:r>
              <a:rPr lang="en-US" sz="3000" dirty="0" smtClean="0">
                <a:cs typeface="Calibri"/>
              </a:rPr>
              <a:t>minus </a:t>
            </a:r>
            <a:r>
              <a:rPr lang="en-US" sz="3000" dirty="0" smtClean="0">
                <a:solidFill>
                  <a:srgbClr val="FF0000"/>
                </a:solidFill>
                <a:cs typeface="Calibri"/>
              </a:rPr>
              <a:t>non</a:t>
            </a:r>
            <a:r>
              <a:rPr lang="en-US" sz="3000" dirty="0">
                <a:solidFill>
                  <a:srgbClr val="FF0000"/>
                </a:solidFill>
                <a:cs typeface="Calibri"/>
              </a:rPr>
              <a:t>-upwelling</a:t>
            </a:r>
            <a:r>
              <a:rPr lang="en-US" sz="3000" b="1" dirty="0">
                <a:solidFill>
                  <a:srgbClr val="FF0000"/>
                </a:solidFill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454725"/>
            <a:ext cx="958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xsection</a:t>
            </a:r>
            <a:endParaRPr lang="en-US" dirty="0"/>
          </a:p>
        </p:txBody>
      </p:sp>
      <p:pic>
        <p:nvPicPr>
          <p:cNvPr id="2" name="Picture 1" descr="lcs_agl_rd_crosssection_2012_08_13_1900_v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0"/>
            <a:ext cx="8229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73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-86768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>
                <a:solidFill>
                  <a:srgbClr val="000000"/>
                </a:solidFill>
                <a:cs typeface="Calibri"/>
              </a:rPr>
              <a:t>2-3. April 27, 2013: </a:t>
            </a:r>
            <a:r>
              <a:rPr lang="en-US" sz="3000" dirty="0" smtClean="0">
                <a:solidFill>
                  <a:srgbClr val="000000"/>
                </a:solidFill>
                <a:cs typeface="Calibri"/>
              </a:rPr>
              <a:t>pure</a:t>
            </a:r>
            <a:r>
              <a:rPr lang="en-US" sz="3000" dirty="0">
                <a:solidFill>
                  <a:srgbClr val="000000"/>
                </a:solidFill>
                <a:cs typeface="Calibri"/>
              </a:rPr>
              <a:t>, </a:t>
            </a:r>
            <a:r>
              <a:rPr lang="en-US" sz="3000" dirty="0">
                <a:solidFill>
                  <a:srgbClr val="3366FF"/>
                </a:solidFill>
                <a:cs typeface="Calibri"/>
              </a:rPr>
              <a:t>upwelling</a:t>
            </a:r>
            <a:r>
              <a:rPr lang="en-US" sz="3000" b="1" dirty="0">
                <a:solidFill>
                  <a:srgbClr val="3366FF"/>
                </a:solidFill>
                <a:cs typeface="Calibri"/>
              </a:rPr>
              <a:t> </a:t>
            </a:r>
            <a:r>
              <a:rPr lang="en-US" sz="3000" dirty="0" smtClean="0">
                <a:cs typeface="Calibri"/>
              </a:rPr>
              <a:t>minus </a:t>
            </a:r>
            <a:r>
              <a:rPr lang="en-US" sz="3000" dirty="0" smtClean="0">
                <a:solidFill>
                  <a:srgbClr val="FF0000"/>
                </a:solidFill>
                <a:cs typeface="Calibri"/>
              </a:rPr>
              <a:t>non</a:t>
            </a:r>
            <a:r>
              <a:rPr lang="en-US" sz="3000" dirty="0">
                <a:solidFill>
                  <a:srgbClr val="FF0000"/>
                </a:solidFill>
                <a:cs typeface="Calibri"/>
              </a:rPr>
              <a:t>-upwelling</a:t>
            </a:r>
            <a:r>
              <a:rPr lang="en-US" sz="3000" b="1" dirty="0">
                <a:solidFill>
                  <a:srgbClr val="FF0000"/>
                </a:solidFill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454725"/>
            <a:ext cx="958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xsection</a:t>
            </a:r>
            <a:endParaRPr lang="en-US" dirty="0"/>
          </a:p>
        </p:txBody>
      </p:sp>
      <p:pic>
        <p:nvPicPr>
          <p:cNvPr id="2" name="Picture 1" descr="lcs_agl_rd_crosssection_2012_08_13_2000_v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0"/>
            <a:ext cx="8229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157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-86768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>
                <a:solidFill>
                  <a:srgbClr val="000000"/>
                </a:solidFill>
                <a:cs typeface="Calibri"/>
              </a:rPr>
              <a:t>2-3. April 27, 2013: </a:t>
            </a:r>
            <a:r>
              <a:rPr lang="en-US" sz="3000" dirty="0" smtClean="0">
                <a:solidFill>
                  <a:srgbClr val="000000"/>
                </a:solidFill>
                <a:cs typeface="Calibri"/>
              </a:rPr>
              <a:t>pure</a:t>
            </a:r>
            <a:r>
              <a:rPr lang="en-US" sz="3000" dirty="0">
                <a:solidFill>
                  <a:srgbClr val="000000"/>
                </a:solidFill>
                <a:cs typeface="Calibri"/>
              </a:rPr>
              <a:t>, </a:t>
            </a:r>
            <a:r>
              <a:rPr lang="en-US" sz="3000" dirty="0">
                <a:solidFill>
                  <a:srgbClr val="3366FF"/>
                </a:solidFill>
                <a:cs typeface="Calibri"/>
              </a:rPr>
              <a:t>upwelling</a:t>
            </a:r>
            <a:r>
              <a:rPr lang="en-US" sz="3000" b="1" dirty="0">
                <a:solidFill>
                  <a:srgbClr val="3366FF"/>
                </a:solidFill>
                <a:cs typeface="Calibri"/>
              </a:rPr>
              <a:t> </a:t>
            </a:r>
            <a:r>
              <a:rPr lang="en-US" sz="3000" dirty="0" smtClean="0">
                <a:cs typeface="Calibri"/>
              </a:rPr>
              <a:t>minus </a:t>
            </a:r>
            <a:r>
              <a:rPr lang="en-US" sz="3000" dirty="0" smtClean="0">
                <a:solidFill>
                  <a:srgbClr val="FF0000"/>
                </a:solidFill>
                <a:cs typeface="Calibri"/>
              </a:rPr>
              <a:t>non</a:t>
            </a:r>
            <a:r>
              <a:rPr lang="en-US" sz="3000" dirty="0">
                <a:solidFill>
                  <a:srgbClr val="FF0000"/>
                </a:solidFill>
                <a:cs typeface="Calibri"/>
              </a:rPr>
              <a:t>-upwelling</a:t>
            </a:r>
            <a:r>
              <a:rPr lang="en-US" sz="3000" b="1" dirty="0">
                <a:solidFill>
                  <a:srgbClr val="FF0000"/>
                </a:solidFill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454725"/>
            <a:ext cx="958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xsection</a:t>
            </a:r>
            <a:endParaRPr lang="en-US" dirty="0"/>
          </a:p>
        </p:txBody>
      </p:sp>
      <p:pic>
        <p:nvPicPr>
          <p:cNvPr id="2" name="Picture 1" descr="lcs_agl_rd_crosssection_2012_08_13_2100_v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0"/>
            <a:ext cx="8229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62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-86768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>
                <a:solidFill>
                  <a:srgbClr val="000000"/>
                </a:solidFill>
                <a:cs typeface="Calibri"/>
              </a:rPr>
              <a:t>2-3. April 27, 2013: </a:t>
            </a:r>
            <a:r>
              <a:rPr lang="en-US" sz="3000" dirty="0" smtClean="0">
                <a:solidFill>
                  <a:srgbClr val="000000"/>
                </a:solidFill>
                <a:cs typeface="Calibri"/>
              </a:rPr>
              <a:t>pure</a:t>
            </a:r>
            <a:r>
              <a:rPr lang="en-US" sz="3000" dirty="0">
                <a:solidFill>
                  <a:srgbClr val="000000"/>
                </a:solidFill>
                <a:cs typeface="Calibri"/>
              </a:rPr>
              <a:t>, </a:t>
            </a:r>
            <a:r>
              <a:rPr lang="en-US" sz="3000" dirty="0">
                <a:solidFill>
                  <a:srgbClr val="3366FF"/>
                </a:solidFill>
                <a:cs typeface="Calibri"/>
              </a:rPr>
              <a:t>upwelling</a:t>
            </a:r>
            <a:r>
              <a:rPr lang="en-US" sz="3000" b="1" dirty="0">
                <a:solidFill>
                  <a:srgbClr val="3366FF"/>
                </a:solidFill>
                <a:cs typeface="Calibri"/>
              </a:rPr>
              <a:t> </a:t>
            </a:r>
            <a:r>
              <a:rPr lang="en-US" sz="3000" dirty="0" smtClean="0">
                <a:cs typeface="Calibri"/>
              </a:rPr>
              <a:t>minus </a:t>
            </a:r>
            <a:r>
              <a:rPr lang="en-US" sz="3000" dirty="0" smtClean="0">
                <a:solidFill>
                  <a:srgbClr val="FF0000"/>
                </a:solidFill>
                <a:cs typeface="Calibri"/>
              </a:rPr>
              <a:t>non</a:t>
            </a:r>
            <a:r>
              <a:rPr lang="en-US" sz="3000" dirty="0">
                <a:solidFill>
                  <a:srgbClr val="FF0000"/>
                </a:solidFill>
                <a:cs typeface="Calibri"/>
              </a:rPr>
              <a:t>-upwelling</a:t>
            </a:r>
            <a:r>
              <a:rPr lang="en-US" sz="3000" b="1" dirty="0">
                <a:solidFill>
                  <a:srgbClr val="FF0000"/>
                </a:solidFill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454725"/>
            <a:ext cx="958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xsection</a:t>
            </a:r>
            <a:endParaRPr lang="en-US" dirty="0"/>
          </a:p>
        </p:txBody>
      </p:sp>
      <p:pic>
        <p:nvPicPr>
          <p:cNvPr id="2" name="Picture 1" descr="lcs_agl_rd_crosssection_2012_08_13_2200_v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0"/>
            <a:ext cx="8229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89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-86768"/>
            <a:ext cx="8229600" cy="636915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>
                <a:solidFill>
                  <a:srgbClr val="000000"/>
                </a:solidFill>
                <a:cs typeface="Calibri"/>
              </a:rPr>
              <a:t>2-3. April 27, 2013: </a:t>
            </a:r>
            <a:r>
              <a:rPr lang="en-US" sz="3000" dirty="0" smtClean="0">
                <a:solidFill>
                  <a:srgbClr val="000000"/>
                </a:solidFill>
                <a:cs typeface="Calibri"/>
              </a:rPr>
              <a:t>pure</a:t>
            </a:r>
            <a:r>
              <a:rPr lang="en-US" sz="3000" dirty="0">
                <a:solidFill>
                  <a:srgbClr val="000000"/>
                </a:solidFill>
                <a:cs typeface="Calibri"/>
              </a:rPr>
              <a:t>, </a:t>
            </a:r>
            <a:r>
              <a:rPr lang="en-US" sz="3000" dirty="0">
                <a:solidFill>
                  <a:srgbClr val="3366FF"/>
                </a:solidFill>
                <a:cs typeface="Calibri"/>
              </a:rPr>
              <a:t>upwelling</a:t>
            </a:r>
            <a:r>
              <a:rPr lang="en-US" sz="3000" b="1" dirty="0">
                <a:solidFill>
                  <a:srgbClr val="3366FF"/>
                </a:solidFill>
                <a:cs typeface="Calibri"/>
              </a:rPr>
              <a:t> </a:t>
            </a:r>
            <a:r>
              <a:rPr lang="en-US" sz="3000" dirty="0" smtClean="0">
                <a:cs typeface="Calibri"/>
              </a:rPr>
              <a:t>minus </a:t>
            </a:r>
            <a:r>
              <a:rPr lang="en-US" sz="3000" dirty="0" smtClean="0">
                <a:solidFill>
                  <a:srgbClr val="FF0000"/>
                </a:solidFill>
                <a:cs typeface="Calibri"/>
              </a:rPr>
              <a:t>non</a:t>
            </a:r>
            <a:r>
              <a:rPr lang="en-US" sz="3000" dirty="0">
                <a:solidFill>
                  <a:srgbClr val="FF0000"/>
                </a:solidFill>
                <a:cs typeface="Calibri"/>
              </a:rPr>
              <a:t>-upwelling</a:t>
            </a:r>
            <a:r>
              <a:rPr lang="en-US" sz="3000" b="1" dirty="0">
                <a:solidFill>
                  <a:srgbClr val="FF0000"/>
                </a:solidFill>
                <a:cs typeface="Calibri"/>
              </a:rPr>
              <a:t> </a:t>
            </a:r>
            <a:endParaRPr lang="en-US" sz="3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454725"/>
            <a:ext cx="958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xsection</a:t>
            </a:r>
            <a:endParaRPr lang="en-US" dirty="0"/>
          </a:p>
        </p:txBody>
      </p:sp>
      <p:pic>
        <p:nvPicPr>
          <p:cNvPr id="2" name="Picture 1" descr="lcs_agl_rd_crosssection_2012_08_13_2300_v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7200"/>
            <a:ext cx="8229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17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353"/>
            <a:ext cx="8229600" cy="1143000"/>
          </a:xfrm>
        </p:spPr>
        <p:txBody>
          <a:bodyPr/>
          <a:lstStyle/>
          <a:p>
            <a:pPr algn="l"/>
            <a:r>
              <a:rPr lang="en-US" b="1" dirty="0" smtClean="0"/>
              <a:t>Ongoing work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307" y="1140237"/>
            <a:ext cx="8767162" cy="4766568"/>
          </a:xfrm>
        </p:spPr>
        <p:txBody>
          <a:bodyPr>
            <a:normAutofit/>
          </a:bodyPr>
          <a:lstStyle/>
          <a:p>
            <a:r>
              <a:rPr lang="en-US" dirty="0" err="1" smtClean="0"/>
              <a:t>Hovmoller</a:t>
            </a:r>
            <a:r>
              <a:rPr lang="en-US" dirty="0" smtClean="0"/>
              <a:t> for Case 2 and 3, difference</a:t>
            </a:r>
          </a:p>
          <a:p>
            <a:r>
              <a:rPr lang="en-US" dirty="0" smtClean="0"/>
              <a:t>Sensitivity to MYNN vs. YSU PBL schemes</a:t>
            </a:r>
          </a:p>
          <a:p>
            <a:r>
              <a:rPr lang="en-US" dirty="0" smtClean="0"/>
              <a:t>Sensitivity to NARR B.C. vs. NAM B.C.</a:t>
            </a:r>
          </a:p>
          <a:p>
            <a:r>
              <a:rPr lang="en-US" dirty="0" smtClean="0"/>
              <a:t>Increased vertical resolution of LCS between 150 and 1000m</a:t>
            </a:r>
          </a:p>
          <a:p>
            <a:r>
              <a:rPr lang="en-US" dirty="0" smtClean="0"/>
              <a:t>LCS on CODAR for sea breeze</a:t>
            </a:r>
          </a:p>
          <a:p>
            <a:pPr lvl="1"/>
            <a:r>
              <a:rPr lang="en-US" dirty="0" err="1" smtClean="0"/>
              <a:t>Detided</a:t>
            </a:r>
            <a:r>
              <a:rPr lang="en-US" smtClean="0"/>
              <a:t> data or not?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96551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2284</Words>
  <Application>Microsoft Macintosh PowerPoint</Application>
  <PresentationFormat>On-screen Show (4:3)</PresentationFormat>
  <Paragraphs>374</Paragraphs>
  <Slides>98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99" baseType="lpstr">
      <vt:lpstr>Office Theme</vt:lpstr>
      <vt:lpstr>From 2015 MTS Meeting 10/19/2015</vt:lpstr>
      <vt:lpstr>Sea Breeze, Coastal Upwelling Modeling to Support Offshore Wind Energy Planning and Operations</vt:lpstr>
      <vt:lpstr>Introduction</vt:lpstr>
      <vt:lpstr>Introduction</vt:lpstr>
      <vt:lpstr>PowerPoint Presentation</vt:lpstr>
      <vt:lpstr>PowerPoint Presentation</vt:lpstr>
      <vt:lpstr>PowerPoint Presentation</vt:lpstr>
      <vt:lpstr>Materials and Methods</vt:lpstr>
      <vt:lpstr>PowerPoint Presentation</vt:lpstr>
      <vt:lpstr>Methods</vt:lpstr>
      <vt:lpstr>PowerPoint Presentation</vt:lpstr>
      <vt:lpstr>Upwelling produces an inversion, decreasing 10m winds &amp; increasing 100m hub height winds</vt:lpstr>
      <vt:lpstr>Upwelling produces an inversion, decreasing 10m winds &amp; increasing 100m hub height winds</vt:lpstr>
      <vt:lpstr>How will coastal upwelling affect the NJ WEA?</vt:lpstr>
      <vt:lpstr>Chapter 3 from thesis meeting 4/27/2016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Final tasks</vt:lpstr>
      <vt:lpstr>Extra slides</vt:lpstr>
      <vt:lpstr>Introduction</vt:lpstr>
      <vt:lpstr>Introduction</vt:lpstr>
      <vt:lpstr>PowerPoint Presentation</vt:lpstr>
      <vt:lpstr>PowerPoint Presentation</vt:lpstr>
      <vt:lpstr>PowerPoint Presentation</vt:lpstr>
      <vt:lpstr>PowerPoint Presentation</vt:lpstr>
      <vt:lpstr>Materials and Methods</vt:lpstr>
      <vt:lpstr>Materials and Methods</vt:lpstr>
      <vt:lpstr>Cases: 1. April 27, 2013: pure, no upwelling </vt:lpstr>
      <vt:lpstr>Cases: 1. April 27, 2013: pure, no upwelling </vt:lpstr>
      <vt:lpstr>Cases: 1. April 27, 2013: pure, no upwelling </vt:lpstr>
      <vt:lpstr>1. April 27, 2013: pure, no upwelling </vt:lpstr>
      <vt:lpstr>1. April 27, 2013: pure, no upwelling </vt:lpstr>
      <vt:lpstr>1. April 27, 2013: pure, no upwelling </vt:lpstr>
      <vt:lpstr>Cases: 2. August 13, 2012: pure, upwelling </vt:lpstr>
      <vt:lpstr>Cases: 2. August 13, 2012: pure, upwelling </vt:lpstr>
      <vt:lpstr>Cases: 2. August 13, 2012: pure, upwelling </vt:lpstr>
      <vt:lpstr>2. August 13, 2012: pure, upwelling </vt:lpstr>
      <vt:lpstr>2. August 13, 2012: pure, upwelling </vt:lpstr>
      <vt:lpstr>2. August 13, 2012: pure, upwelling </vt:lpstr>
      <vt:lpstr>Cases: 3. August 13, 2012: pure, remove upwelling </vt:lpstr>
      <vt:lpstr>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Results: Case 1</vt:lpstr>
      <vt:lpstr>1. April 27, 2013:  pure, no upwelling </vt:lpstr>
      <vt:lpstr>1. April 27, 2013:  pure, no upwelling </vt:lpstr>
      <vt:lpstr>1. April 27, 2013:  pure, no upwelling </vt:lpstr>
      <vt:lpstr>1. April 27, 2013:  pure, no upwelling </vt:lpstr>
      <vt:lpstr>1. April 27, 2013:  pure, no upwelling </vt:lpstr>
      <vt:lpstr>1. April 27, 2013:  pure, no upwelling </vt:lpstr>
      <vt:lpstr>1. April 27, 2013:  pure, no upwelling </vt:lpstr>
      <vt:lpstr>1. April 27, 2013:  pure, no upwelling </vt:lpstr>
      <vt:lpstr>1. April 27, 2013:  pure, no upwelling </vt:lpstr>
      <vt:lpstr>1. April 27, 2013:  pure, no upwelling </vt:lpstr>
      <vt:lpstr>1. April 27, 2013:  pure, no upwelling </vt:lpstr>
      <vt:lpstr>1. April 27, 2013:  pure, no upwelling </vt:lpstr>
      <vt:lpstr>1. April 27, 2013:  pure, no upwelling </vt:lpstr>
      <vt:lpstr>1. April 27, 2013:  pure, no upwelling </vt:lpstr>
      <vt:lpstr>1. April 27, 2013:  pure, no upwelling </vt:lpstr>
      <vt:lpstr>1. April 27, 2013:  pure, no upwelling </vt:lpstr>
      <vt:lpstr>1. April 27, 2013: pure, no upwelling </vt:lpstr>
      <vt:lpstr>1. April 27, 2013: pure, no upwelling </vt:lpstr>
      <vt:lpstr>1. April 27, 2013: pure, no upwelling </vt:lpstr>
      <vt:lpstr>1. April 27, 2013: pure, no upwelling </vt:lpstr>
      <vt:lpstr>1. April 27, 2013: pure, no upwelling </vt:lpstr>
      <vt:lpstr>1. April 27, 2013: pure, no upwelling </vt:lpstr>
      <vt:lpstr>1. April 27, 2013: pure, no upwelling </vt:lpstr>
      <vt:lpstr>1. April 27, 2013: pure, no upwelling </vt:lpstr>
      <vt:lpstr>Results: Case 2 minus 3</vt:lpstr>
      <vt:lpstr>2-3. April 27, 2013:  pure, upwelling minus non-upwelling </vt:lpstr>
      <vt:lpstr>2-3. April 27, 2013:  pure, upwelling minus non-upwelling </vt:lpstr>
      <vt:lpstr>2-3. April 27, 2013:  pure, upwelling minus non-upwelling </vt:lpstr>
      <vt:lpstr>2-3. April 27, 2013:  pure, upwelling minus non-upwelling </vt:lpstr>
      <vt:lpstr>2-3. April 27, 2013:  pure, upwelling minus non-upwelling </vt:lpstr>
      <vt:lpstr>2-3. April 27, 2013:  pure, upwelling minus non-upwelling </vt:lpstr>
      <vt:lpstr>2-3. April 27, 2013:  pure, upwelling minus non-upwelling </vt:lpstr>
      <vt:lpstr>2-3. April 27, 2013:  pure, upwelling minus non-upwelling </vt:lpstr>
      <vt:lpstr>2-3. April 27, 2013:  pure, upwelling minus non-upwelling </vt:lpstr>
      <vt:lpstr>2-3. April 27, 2013:  pure, upwelling minus non-upwelling </vt:lpstr>
      <vt:lpstr>2-3. April 27, 2013:  pure, upwelling minus non-upwelling </vt:lpstr>
      <vt:lpstr>2-3. April 27, 2013:  pure, upwelling minus non-upwelling </vt:lpstr>
      <vt:lpstr>2-3. April 27, 2013:  pure, upwelling minus non-upwelling </vt:lpstr>
      <vt:lpstr>2-3. April 27, 2013:  pure, upwelling minus non-upwelling </vt:lpstr>
      <vt:lpstr>2-3. April 27, 2013:  pure, upwelling minus non-upwelling </vt:lpstr>
      <vt:lpstr>2-3. April 27, 2013: pure, upwelling minus non-upwelling </vt:lpstr>
      <vt:lpstr>2-3. April 27, 2013: pure, upwelling minus non-upwelling </vt:lpstr>
      <vt:lpstr>2-3. April 27, 2013: pure, upwelling minus non-upwelling </vt:lpstr>
      <vt:lpstr>2-3. April 27, 2013: pure, upwelling minus non-upwelling </vt:lpstr>
      <vt:lpstr>2-3. April 27, 2013: pure, upwelling minus non-upwelling </vt:lpstr>
      <vt:lpstr>2-3. April 27, 2013: pure, upwelling minus non-upwelling </vt:lpstr>
      <vt:lpstr>2-3. April 27, 2013: pure, upwelling minus non-upwelling </vt:lpstr>
      <vt:lpstr>Ongoing work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Materials and Methods</dc:title>
  <dc:creator>Greg Seroka</dc:creator>
  <cp:lastModifiedBy>Greg Seroka</cp:lastModifiedBy>
  <cp:revision>2</cp:revision>
  <dcterms:created xsi:type="dcterms:W3CDTF">2016-05-09T14:13:50Z</dcterms:created>
  <dcterms:modified xsi:type="dcterms:W3CDTF">2016-05-09T14:32:08Z</dcterms:modified>
</cp:coreProperties>
</file>