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82"/>
    <p:restoredTop sz="50067"/>
  </p:normalViewPr>
  <p:slideViewPr>
    <p:cSldViewPr snapToGrid="0" snapToObjects="1">
      <p:cViewPr varScale="1">
        <p:scale>
          <a:sx n="162" d="100"/>
          <a:sy n="162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rucool.marine.rutgers.edu/COOL-Data/ruwrf-model-output" TargetMode="External"/><Relationship Id="rId5" Type="http://schemas.openxmlformats.org/officeDocument/2006/relationships/hyperlink" Target="http://tds.maracoos.org/thredds/rucool.html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1719" y="2"/>
            <a:ext cx="1452282" cy="55327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53000">
                <a:schemeClr val="accent3">
                  <a:lumMod val="0"/>
                  <a:lumOff val="100000"/>
                </a:schemeClr>
              </a:gs>
              <a:gs pos="99000">
                <a:schemeClr val="accent3">
                  <a:lumMod val="100000"/>
                  <a:alpha val="5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0682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23153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SST Products – coldest pixel composite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91719" y="806825"/>
            <a:ext cx="145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5081" r="3696" b="19792"/>
          <a:stretch/>
        </p:blipFill>
        <p:spPr>
          <a:xfrm>
            <a:off x="6765323" y="6400800"/>
            <a:ext cx="2286001" cy="35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" y="6414013"/>
            <a:ext cx="1875183" cy="357847"/>
          </a:xfrm>
          <a:prstGeom prst="rect">
            <a:avLst/>
          </a:prstGeom>
        </p:spPr>
      </p:pic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5324" y="1137121"/>
            <a:ext cx="8128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66159" y="914400"/>
            <a:ext cx="679355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Coldest pixel SST composite used to retain </a:t>
            </a:r>
            <a:br>
              <a:rPr lang="en-US" sz="2200" b="1" dirty="0" smtClean="0">
                <a:latin typeface="Calibri"/>
                <a:cs typeface="Calibri"/>
              </a:rPr>
            </a:br>
            <a:r>
              <a:rPr lang="en-US" sz="2200" b="1" dirty="0" smtClean="0">
                <a:latin typeface="Calibri"/>
                <a:cs typeface="Calibri"/>
              </a:rPr>
              <a:t>coastal upwelling &amp; storm mixing processes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Steps to creation:</a:t>
            </a:r>
          </a:p>
          <a:p>
            <a:pPr marL="627063" indent="-344488">
              <a:buFont typeface="+mj-lt"/>
              <a:buAutoNum type="arabicPeriod"/>
            </a:pPr>
            <a:r>
              <a:rPr lang="en-US" sz="2200" b="1" dirty="0" smtClean="0">
                <a:latin typeface="Calibri"/>
                <a:cs typeface="Calibri"/>
              </a:rPr>
              <a:t>Clean </a:t>
            </a:r>
            <a:r>
              <a:rPr lang="en-US" sz="2200" b="1" dirty="0" smtClean="0">
                <a:latin typeface="Calibri"/>
                <a:cs typeface="Calibri"/>
              </a:rPr>
              <a:t>up AVHRR scans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Calibri"/>
                <a:cs typeface="Calibri"/>
              </a:rPr>
              <a:t>Remove sun glint, data close to edge</a:t>
            </a:r>
          </a:p>
          <a:p>
            <a:pPr marL="627063" indent="-344488">
              <a:buFont typeface="+mj-lt"/>
              <a:buAutoNum type="arabicPeriod"/>
            </a:pPr>
            <a:r>
              <a:rPr lang="en-US" sz="2200" b="1" dirty="0" err="1" smtClean="0">
                <a:latin typeface="Calibri"/>
                <a:cs typeface="Calibri"/>
              </a:rPr>
              <a:t>Decloud</a:t>
            </a:r>
            <a:r>
              <a:rPr lang="en-US" sz="2200" b="1" dirty="0" smtClean="0">
                <a:latin typeface="Calibri"/>
                <a:cs typeface="Calibri"/>
              </a:rPr>
              <a:t> (specific to MAB)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>
                <a:latin typeface="Calibri"/>
                <a:cs typeface="Calibri"/>
              </a:rPr>
              <a:t>AVHRR </a:t>
            </a:r>
            <a:r>
              <a:rPr lang="en-US" i="1" dirty="0">
                <a:latin typeface="Calibri"/>
                <a:cs typeface="Calibri"/>
              </a:rPr>
              <a:t>Channel 2</a:t>
            </a:r>
            <a:r>
              <a:rPr lang="en-US" dirty="0">
                <a:latin typeface="Calibri"/>
                <a:cs typeface="Calibri"/>
              </a:rPr>
              <a:t> (0.725-1 </a:t>
            </a:r>
            <a:r>
              <a:rPr lang="el-GR" dirty="0">
                <a:latin typeface="Calibri"/>
                <a:cs typeface="Calibri"/>
              </a:rPr>
              <a:t>μ</a:t>
            </a:r>
            <a:r>
              <a:rPr lang="en-US" dirty="0">
                <a:latin typeface="Calibri"/>
                <a:cs typeface="Calibri"/>
              </a:rPr>
              <a:t>m) </a:t>
            </a:r>
            <a:r>
              <a:rPr lang="en-US" dirty="0" smtClean="0">
                <a:latin typeface="Calibri"/>
                <a:cs typeface="Calibri"/>
              </a:rPr>
              <a:t>tests:</a:t>
            </a:r>
            <a:endParaRPr lang="en-US" dirty="0">
              <a:latin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Remove if near IR albedo &gt; 2.3%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Remove if </a:t>
            </a:r>
            <a:r>
              <a:rPr lang="en-US" dirty="0" err="1" smtClean="0">
                <a:latin typeface="Calibri"/>
                <a:cs typeface="Calibri"/>
              </a:rPr>
              <a:t>Δnear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IR albedo &gt; 0.15% within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3km </a:t>
            </a:r>
            <a:r>
              <a:rPr lang="en-US" dirty="0">
                <a:latin typeface="Calibri"/>
                <a:cs typeface="Calibri"/>
              </a:rPr>
              <a:t>x 3km </a:t>
            </a:r>
            <a:r>
              <a:rPr lang="en-US" dirty="0" smtClean="0">
                <a:latin typeface="Calibri"/>
                <a:cs typeface="Calibri"/>
              </a:rPr>
              <a:t>box</a:t>
            </a:r>
          </a:p>
          <a:p>
            <a:pPr marL="800100" lvl="1" indent="-342900">
              <a:buFont typeface="+mj-lt"/>
              <a:buAutoNum type="romanLcPeriod"/>
            </a:pPr>
            <a:r>
              <a:rPr lang="en-US" dirty="0" smtClean="0">
                <a:latin typeface="Calibri"/>
                <a:cs typeface="Calibri"/>
              </a:rPr>
              <a:t>   AVHRR </a:t>
            </a:r>
            <a:r>
              <a:rPr lang="en-US" i="1" dirty="0" smtClean="0">
                <a:latin typeface="Calibri"/>
                <a:cs typeface="Calibri"/>
              </a:rPr>
              <a:t>Channel 4 </a:t>
            </a:r>
            <a:r>
              <a:rPr lang="en-US" dirty="0" smtClean="0">
                <a:latin typeface="Calibri"/>
                <a:cs typeface="Calibri"/>
              </a:rPr>
              <a:t>(10.3-11.3 </a:t>
            </a:r>
            <a:r>
              <a:rPr lang="el-GR" dirty="0">
                <a:latin typeface="Calibri"/>
                <a:cs typeface="Calibri"/>
              </a:rPr>
              <a:t>μ</a:t>
            </a:r>
            <a:r>
              <a:rPr lang="en-US" dirty="0" smtClean="0">
                <a:latin typeface="Calibri"/>
                <a:cs typeface="Calibri"/>
              </a:rPr>
              <a:t>m) tests: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Remove if T &lt; 5</a:t>
            </a:r>
            <a:r>
              <a:rPr lang="en-US" dirty="0">
                <a:latin typeface="Calibri"/>
                <a:cs typeface="Calibri"/>
              </a:rPr>
              <a:t>°</a:t>
            </a:r>
            <a:r>
              <a:rPr lang="en-US" dirty="0" smtClean="0">
                <a:latin typeface="Calibri"/>
                <a:cs typeface="Calibri"/>
              </a:rPr>
              <a:t>C (summer), 3.5</a:t>
            </a:r>
            <a:r>
              <a:rPr lang="en-US" dirty="0">
                <a:latin typeface="Calibri"/>
                <a:cs typeface="Calibri"/>
              </a:rPr>
              <a:t>°</a:t>
            </a:r>
            <a:r>
              <a:rPr lang="en-US" dirty="0" smtClean="0">
                <a:latin typeface="Calibri"/>
                <a:cs typeface="Calibri"/>
              </a:rPr>
              <a:t>C (winter)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Remove if ΔT &gt;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°</a:t>
            </a:r>
            <a:r>
              <a:rPr lang="en-US" dirty="0" smtClean="0">
                <a:latin typeface="Calibri"/>
                <a:cs typeface="Calibri"/>
              </a:rPr>
              <a:t>C </a:t>
            </a:r>
            <a:r>
              <a:rPr lang="en-US" dirty="0">
                <a:latin typeface="Calibri"/>
                <a:cs typeface="Calibri"/>
              </a:rPr>
              <a:t>within </a:t>
            </a:r>
            <a:r>
              <a:rPr lang="en-US" dirty="0" smtClean="0">
                <a:latin typeface="Calibri"/>
                <a:cs typeface="Calibri"/>
              </a:rPr>
              <a:t>~3km x 3km </a:t>
            </a:r>
            <a:r>
              <a:rPr lang="en-US" dirty="0" smtClean="0">
                <a:latin typeface="Calibri"/>
                <a:cs typeface="Calibri"/>
              </a:rPr>
              <a:t>box</a:t>
            </a:r>
            <a:endParaRPr lang="en-US" dirty="0">
              <a:latin typeface="Calibri"/>
              <a:cs typeface="Calibri"/>
            </a:endParaRPr>
          </a:p>
          <a:p>
            <a:pPr marL="627063" indent="-344488">
              <a:buFont typeface="+mj-lt"/>
              <a:buAutoNum type="arabicPeriod"/>
            </a:pPr>
            <a:r>
              <a:rPr lang="en-US" sz="2200" b="1" dirty="0" smtClean="0">
                <a:latin typeface="Calibri"/>
                <a:cs typeface="Calibri"/>
              </a:rPr>
              <a:t>3</a:t>
            </a:r>
            <a:r>
              <a:rPr lang="en-US" sz="2200" b="1" dirty="0" smtClean="0">
                <a:latin typeface="Calibri"/>
                <a:cs typeface="Calibri"/>
              </a:rPr>
              <a:t>-day coldest pixel composite </a:t>
            </a:r>
            <a:r>
              <a:rPr lang="en-US" sz="2200" b="1" dirty="0" smtClean="0">
                <a:latin typeface="Calibri"/>
                <a:cs typeface="Calibri"/>
              </a:rPr>
              <a:t>with NASA </a:t>
            </a:r>
            <a:r>
              <a:rPr lang="en-US" sz="2200" b="1" dirty="0" err="1" smtClean="0">
                <a:latin typeface="Calibri"/>
                <a:cs typeface="Calibri"/>
              </a:rPr>
              <a:t>SPoRT</a:t>
            </a:r>
            <a:r>
              <a:rPr lang="en-US" sz="2200" b="1" dirty="0" smtClean="0">
                <a:latin typeface="Calibri"/>
                <a:cs typeface="Calibri"/>
              </a:rPr>
              <a:t> 2km SST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Calibri"/>
                <a:cs typeface="Calibri"/>
              </a:rPr>
              <a:t>Keep only coldest pixel between </a:t>
            </a:r>
            <a:r>
              <a:rPr lang="en-US" dirty="0" err="1" smtClean="0">
                <a:latin typeface="Calibri"/>
                <a:cs typeface="Calibri"/>
              </a:rPr>
              <a:t>SPoRT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SST </a:t>
            </a:r>
            <a:r>
              <a:rPr lang="en-US" dirty="0" smtClean="0">
                <a:latin typeface="Calibri"/>
                <a:cs typeface="Calibri"/>
              </a:rPr>
              <a:t>and 12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en-US" dirty="0" smtClean="0">
                <a:latin typeface="Calibri"/>
                <a:cs typeface="Calibri"/>
              </a:rPr>
              <a:t>21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UTC AVHRR scans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AVHRR Channel 2 needs daytime</a:t>
            </a:r>
            <a:endParaRPr lang="en-US" sz="1600" dirty="0" smtClean="0">
              <a:latin typeface="Calibri"/>
              <a:cs typeface="Calibri"/>
            </a:endParaRPr>
          </a:p>
        </p:txBody>
      </p:sp>
      <p:pic>
        <p:nvPicPr>
          <p:cNvPr id="12" name="Picture 11" descr="composite_20110831T070000_fla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268" r="20088" b="7895"/>
          <a:stretch/>
        </p:blipFill>
        <p:spPr>
          <a:xfrm>
            <a:off x="5608843" y="846025"/>
            <a:ext cx="2438400" cy="2737704"/>
          </a:xfrm>
          <a:prstGeom prst="rect">
            <a:avLst/>
          </a:prstGeom>
        </p:spPr>
      </p:pic>
      <p:pic>
        <p:nvPicPr>
          <p:cNvPr id="13" name="Picture 12" descr="3rutgers_20130708T06000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6044" r="28321" b="7141"/>
          <a:stretch/>
        </p:blipFill>
        <p:spPr>
          <a:xfrm>
            <a:off x="6944786" y="3682928"/>
            <a:ext cx="1828800" cy="2710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00382" y="5587928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Coastal upwelling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4923" y="2776426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Hurricane cooling</a:t>
            </a:r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1719" y="2"/>
            <a:ext cx="1452282" cy="55327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53000">
                <a:schemeClr val="accent3">
                  <a:lumMod val="0"/>
                  <a:lumOff val="100000"/>
                </a:schemeClr>
              </a:gs>
              <a:gs pos="99000">
                <a:schemeClr val="accent3">
                  <a:lumMod val="100000"/>
                  <a:alpha val="5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0682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23153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SST Products – coldest pixel composite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91719" y="806825"/>
            <a:ext cx="145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5081" r="3696" b="19792"/>
          <a:stretch/>
        </p:blipFill>
        <p:spPr>
          <a:xfrm>
            <a:off x="6765323" y="6400800"/>
            <a:ext cx="2286001" cy="35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" y="6414013"/>
            <a:ext cx="1875183" cy="357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914400"/>
            <a:ext cx="75393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RU-WRF continues to use coldest pixel SST composite </a:t>
            </a:r>
            <a:br>
              <a:rPr lang="en-US" sz="2400" b="1" dirty="0" smtClean="0">
                <a:latin typeface="Calibri"/>
                <a:cs typeface="Calibri"/>
              </a:rPr>
            </a:br>
            <a:r>
              <a:rPr lang="en-US" sz="2400" b="1" dirty="0" smtClean="0">
                <a:latin typeface="Calibri"/>
                <a:cs typeface="Calibri"/>
              </a:rPr>
              <a:t>for bottom boundary conditions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b="1" dirty="0" err="1" smtClean="0">
                <a:cs typeface="Calibri"/>
              </a:rPr>
              <a:t>Web:</a:t>
            </a:r>
            <a:r>
              <a:rPr lang="en-US" sz="2200" dirty="0" err="1" smtClean="0">
                <a:cs typeface="Calibri"/>
                <a:hlinkClick r:id="rId4"/>
              </a:rPr>
              <a:t>http</a:t>
            </a:r>
            <a:r>
              <a:rPr lang="en-US" sz="2200" dirty="0">
                <a:cs typeface="Calibri"/>
                <a:hlinkClick r:id="rId4"/>
              </a:rPr>
              <a:t>://rucool.marine.rutgers.edu/COOL-Data/ruwrf-model-</a:t>
            </a:r>
            <a:r>
              <a:rPr lang="en-US" sz="2200" dirty="0" smtClean="0">
                <a:cs typeface="Calibri"/>
                <a:hlinkClick r:id="rId4"/>
              </a:rPr>
              <a:t>output</a:t>
            </a:r>
            <a:endParaRPr lang="en-US" sz="2200" dirty="0" smtClean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b="1" dirty="0" smtClean="0">
                <a:cs typeface="Calibri"/>
              </a:rPr>
              <a:t>THREDDS: </a:t>
            </a:r>
            <a:r>
              <a:rPr lang="en-US" sz="2200" dirty="0" smtClean="0">
                <a:cs typeface="Calibri"/>
                <a:hlinkClick r:id="rId5"/>
              </a:rPr>
              <a:t>http:</a:t>
            </a:r>
            <a:r>
              <a:rPr lang="en-US" sz="2200" dirty="0">
                <a:cs typeface="Calibri"/>
                <a:hlinkClick r:id="rId5"/>
              </a:rPr>
              <a:t>//tds.maracoos.org/thredds/</a:t>
            </a:r>
            <a:r>
              <a:rPr lang="en-US" sz="2200" dirty="0" smtClean="0">
                <a:cs typeface="Calibri"/>
                <a:hlinkClick r:id="rId5"/>
              </a:rPr>
              <a:t>rucool.html</a:t>
            </a:r>
            <a:endParaRPr lang="en-US" sz="2200" dirty="0" smtClean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18" name="Text Box 2055"/>
          <p:cNvSpPr txBox="1">
            <a:spLocks noChangeArrowheads="1"/>
          </p:cNvSpPr>
          <p:nvPr/>
        </p:nvSpPr>
        <p:spPr bwMode="auto">
          <a:xfrm>
            <a:off x="2271096" y="4461171"/>
            <a:ext cx="339751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i="1" dirty="0" smtClean="0">
                <a:solidFill>
                  <a:srgbClr val="000000"/>
                </a:solidFill>
                <a:latin typeface="Calibri" charset="0"/>
              </a:rPr>
              <a:t>Example: </a:t>
            </a:r>
            <a:br>
              <a:rPr lang="en-US" b="1" i="1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8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July 2013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Upwelling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9" name="Picture 18" descr="3rutgers_20130708T06000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6336" r="28321" b="3082"/>
          <a:stretch/>
        </p:blipFill>
        <p:spPr>
          <a:xfrm>
            <a:off x="4746823" y="3370030"/>
            <a:ext cx="2075384" cy="2988560"/>
          </a:xfrm>
          <a:prstGeom prst="rect">
            <a:avLst/>
          </a:prstGeom>
        </p:spPr>
      </p:pic>
      <p:pic>
        <p:nvPicPr>
          <p:cNvPr id="20" name="Picture 19" descr="4rtg_20130708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6019" r="28084" b="2923"/>
          <a:stretch/>
        </p:blipFill>
        <p:spPr>
          <a:xfrm>
            <a:off x="1052067" y="3370029"/>
            <a:ext cx="1971171" cy="2853391"/>
          </a:xfrm>
          <a:prstGeom prst="rect">
            <a:avLst/>
          </a:prstGeom>
        </p:spPr>
      </p:pic>
      <p:sp>
        <p:nvSpPr>
          <p:cNvPr id="17" name="Title 9"/>
          <p:cNvSpPr txBox="1">
            <a:spLocks/>
          </p:cNvSpPr>
          <p:nvPr/>
        </p:nvSpPr>
        <p:spPr bwMode="auto">
          <a:xfrm>
            <a:off x="4383045" y="5203247"/>
            <a:ext cx="3598589" cy="8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Coldest Pixel </a:t>
            </a:r>
            <a:b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SST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>
          <a:xfrm>
            <a:off x="491236" y="4959279"/>
            <a:ext cx="3698549" cy="876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RTG SST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5324" y="1137121"/>
            <a:ext cx="8128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3448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1719" y="2"/>
            <a:ext cx="1452282" cy="55327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53000">
                <a:schemeClr val="accent3">
                  <a:lumMod val="0"/>
                  <a:lumOff val="100000"/>
                </a:schemeClr>
              </a:gs>
              <a:gs pos="99000">
                <a:schemeClr val="accent3">
                  <a:lumMod val="100000"/>
                  <a:alpha val="5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0682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23153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NCEP Visiting Student Desk – Greg Seroka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91719" y="806825"/>
            <a:ext cx="145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5081" r="3696" b="19792"/>
          <a:stretch/>
        </p:blipFill>
        <p:spPr>
          <a:xfrm>
            <a:off x="6765323" y="6400800"/>
            <a:ext cx="2286001" cy="35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" y="6414013"/>
            <a:ext cx="1875183" cy="357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399" y="914400"/>
            <a:ext cx="86672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Greg </a:t>
            </a:r>
            <a:r>
              <a:rPr lang="en-US" dirty="0" err="1" smtClean="0">
                <a:latin typeface="Calibri"/>
                <a:cs typeface="Calibri"/>
              </a:rPr>
              <a:t>Seroka’s</a:t>
            </a:r>
            <a:r>
              <a:rPr lang="en-US" dirty="0" smtClean="0">
                <a:latin typeface="Calibri"/>
                <a:cs typeface="Calibri"/>
              </a:rPr>
              <a:t> Visiting Student/Scientist desk has been located on the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Ocean Prediction Center’s operational forecast floor for the past 2 years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Ongoing tasks include (a) </a:t>
            </a:r>
            <a:r>
              <a:rPr lang="en-US" b="1" dirty="0" smtClean="0">
                <a:latin typeface="Calibri"/>
                <a:cs typeface="Calibri"/>
              </a:rPr>
              <a:t>IOOS HF radar data </a:t>
            </a:r>
            <a:r>
              <a:rPr lang="en-US" dirty="0" smtClean="0">
                <a:latin typeface="Calibri"/>
                <a:cs typeface="Calibri"/>
              </a:rPr>
              <a:t>into AWIPS for forecasters,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(b) monitor glider dataflow and integrity from </a:t>
            </a:r>
            <a:r>
              <a:rPr lang="en-US" b="1" dirty="0" smtClean="0">
                <a:latin typeface="Calibri"/>
                <a:cs typeface="Calibri"/>
              </a:rPr>
              <a:t>IOOS glider DAC to GTS </a:t>
            </a:r>
            <a:r>
              <a:rPr lang="en-US" dirty="0" smtClean="0">
                <a:latin typeface="Calibri"/>
                <a:cs typeface="Calibri"/>
              </a:rPr>
              <a:t>and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NCEP BUFR tanks, (c) </a:t>
            </a:r>
            <a:r>
              <a:rPr lang="en-US" b="1" dirty="0" smtClean="0">
                <a:latin typeface="Calibri"/>
                <a:cs typeface="Calibri"/>
              </a:rPr>
              <a:t>evaluation of the ocean component</a:t>
            </a:r>
            <a:r>
              <a:rPr lang="en-US" dirty="0" smtClean="0">
                <a:latin typeface="Calibri"/>
                <a:cs typeface="Calibri"/>
              </a:rPr>
              <a:t> of NCEP operational hurricane models including HWRF, (d) ocean data for </a:t>
            </a:r>
            <a:r>
              <a:rPr lang="en-US" b="1" dirty="0" smtClean="0">
                <a:latin typeface="Calibri"/>
                <a:cs typeface="Calibri"/>
              </a:rPr>
              <a:t>AWIPS to AWIPS II</a:t>
            </a:r>
            <a:r>
              <a:rPr lang="en-US" dirty="0" smtClean="0">
                <a:latin typeface="Calibri"/>
                <a:cs typeface="Calibri"/>
              </a:rPr>
              <a:t> transition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Pictured below is:</a:t>
            </a:r>
            <a:r>
              <a:rPr lang="en-US" dirty="0" smtClean="0">
                <a:latin typeface="Calibri"/>
                <a:cs typeface="Calibri"/>
              </a:rPr>
              <a:t> NOAA Center for Weather Climate Prediction building where NCEP is located (left), Travis Miles, Scott Glenn, &amp; Greg in front of Greg’s OPC desk (right) </a:t>
            </a: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131" y="3768534"/>
            <a:ext cx="3478328" cy="2608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22" y="3835435"/>
            <a:ext cx="4665563" cy="2418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057" y="1685754"/>
            <a:ext cx="1456942" cy="8474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183" y="744424"/>
            <a:ext cx="980366" cy="9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58</Words>
  <Application>Microsoft Macintosh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 Seroka</cp:lastModifiedBy>
  <cp:revision>34</cp:revision>
  <dcterms:created xsi:type="dcterms:W3CDTF">2016-04-29T17:08:48Z</dcterms:created>
  <dcterms:modified xsi:type="dcterms:W3CDTF">2016-05-03T23:07:52Z</dcterms:modified>
</cp:coreProperties>
</file>