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93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82"/>
    <p:restoredTop sz="50067"/>
  </p:normalViewPr>
  <p:slideViewPr>
    <p:cSldViewPr snapToGrid="0" snapToObjects="1">
      <p:cViewPr varScale="1">
        <p:scale>
          <a:sx n="162" d="100"/>
          <a:sy n="162" d="100"/>
        </p:scale>
        <p:origin x="-148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B144-F66F-6447-B0C6-8953961C2AA5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4556-5352-4241-B221-856EDA9E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3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B144-F66F-6447-B0C6-8953961C2AA5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4556-5352-4241-B221-856EDA9E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9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B144-F66F-6447-B0C6-8953961C2AA5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4556-5352-4241-B221-856EDA9E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9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B144-F66F-6447-B0C6-8953961C2AA5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4556-5352-4241-B221-856EDA9E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1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B144-F66F-6447-B0C6-8953961C2AA5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4556-5352-4241-B221-856EDA9E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9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B144-F66F-6447-B0C6-8953961C2AA5}" type="datetimeFigureOut">
              <a:rPr lang="en-US" smtClean="0"/>
              <a:t>5/3/16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4556-5352-4241-B221-856EDA9E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4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B144-F66F-6447-B0C6-8953961C2AA5}" type="datetimeFigureOut">
              <a:rPr lang="en-US" smtClean="0"/>
              <a:t>5/3/16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4556-5352-4241-B221-856EDA9E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1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B144-F66F-6447-B0C6-8953961C2AA5}" type="datetimeFigureOut">
              <a:rPr lang="en-US" smtClean="0"/>
              <a:t>5/3/16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4556-5352-4241-B221-856EDA9E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B144-F66F-6447-B0C6-8953961C2AA5}" type="datetimeFigureOut">
              <a:rPr lang="en-US" smtClean="0"/>
              <a:t>5/3/16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4556-5352-4241-B221-856EDA9E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B144-F66F-6447-B0C6-8953961C2AA5}" type="datetimeFigureOut">
              <a:rPr lang="en-US" smtClean="0"/>
              <a:t>5/3/16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4556-5352-4241-B221-856EDA9E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B144-F66F-6447-B0C6-8953961C2AA5}" type="datetimeFigureOut">
              <a:rPr lang="en-US" smtClean="0"/>
              <a:t>5/3/16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4556-5352-4241-B221-856EDA9E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4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5B144-F66F-6447-B0C6-8953961C2AA5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F4556-5352-4241-B221-856EDA9E7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9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rucool.marine.rutgers.edu/COOL-Data/ruwrf-model-output" TargetMode="External"/><Relationship Id="rId5" Type="http://schemas.openxmlformats.org/officeDocument/2006/relationships/hyperlink" Target="http://tds.maracoos.org/thredds/rucool.html" TargetMode="External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91719" y="2"/>
            <a:ext cx="1452282" cy="553278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53000">
                <a:schemeClr val="accent3">
                  <a:lumMod val="0"/>
                  <a:lumOff val="100000"/>
                </a:schemeClr>
              </a:gs>
              <a:gs pos="99000">
                <a:schemeClr val="accent3">
                  <a:lumMod val="100000"/>
                  <a:alpha val="51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9144000" cy="806824"/>
          </a:xfrm>
          <a:prstGeom prst="rect">
            <a:avLst/>
          </a:prstGeom>
          <a:ln>
            <a:noFill/>
          </a:ln>
          <a:effectLst>
            <a:outerShdw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23153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SST Products – coldest pixel composite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691719" y="806825"/>
            <a:ext cx="145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" t="15081" r="3696" b="19792"/>
          <a:stretch/>
        </p:blipFill>
        <p:spPr>
          <a:xfrm>
            <a:off x="6765323" y="6400800"/>
            <a:ext cx="2286001" cy="3583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5" y="6414013"/>
            <a:ext cx="1875183" cy="357847"/>
          </a:xfrm>
          <a:prstGeom prst="rect">
            <a:avLst/>
          </a:prstGeom>
        </p:spPr>
      </p:pic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1248" y="1137121"/>
            <a:ext cx="8128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1" name="TextBox 10"/>
          <p:cNvSpPr txBox="1"/>
          <p:nvPr/>
        </p:nvSpPr>
        <p:spPr>
          <a:xfrm>
            <a:off x="152400" y="914400"/>
            <a:ext cx="6495644" cy="5293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latin typeface="Calibri"/>
                <a:cs typeface="Calibri"/>
              </a:rPr>
              <a:t>Coldest pixel SST composite used to retain </a:t>
            </a:r>
            <a:br>
              <a:rPr lang="en-US" sz="2000" b="1" dirty="0" smtClean="0">
                <a:latin typeface="Calibri"/>
                <a:cs typeface="Calibri"/>
              </a:rPr>
            </a:br>
            <a:r>
              <a:rPr lang="en-US" sz="2000" b="1" dirty="0" smtClean="0">
                <a:latin typeface="Calibri"/>
                <a:cs typeface="Calibri"/>
              </a:rPr>
              <a:t>coastal upwelling and storm mixing processes.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latin typeface="Calibri"/>
                <a:cs typeface="Calibri"/>
              </a:rPr>
              <a:t>Steps to creation: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latin typeface="Calibri"/>
                <a:cs typeface="Calibri"/>
              </a:rPr>
              <a:t>Clean </a:t>
            </a:r>
            <a:r>
              <a:rPr lang="en-US" sz="2000" b="1" dirty="0" smtClean="0">
                <a:latin typeface="Calibri"/>
                <a:cs typeface="Calibri"/>
              </a:rPr>
              <a:t>up AVHRR scans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>
                <a:latin typeface="Calibri"/>
                <a:cs typeface="Calibri"/>
              </a:rPr>
              <a:t>Remove sun glint, data close to edge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 smtClean="0">
                <a:latin typeface="Calibri"/>
                <a:cs typeface="Calibri"/>
              </a:rPr>
              <a:t>Decloud</a:t>
            </a:r>
            <a:r>
              <a:rPr lang="en-US" sz="2000" b="1" dirty="0" smtClean="0">
                <a:latin typeface="Calibri"/>
                <a:cs typeface="Calibri"/>
              </a:rPr>
              <a:t> (specific to MAB)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>
                <a:latin typeface="Calibri"/>
                <a:cs typeface="Calibri"/>
              </a:rPr>
              <a:t>AVHRR </a:t>
            </a:r>
            <a:r>
              <a:rPr lang="en-US" i="1" dirty="0">
                <a:latin typeface="Calibri"/>
                <a:cs typeface="Calibri"/>
              </a:rPr>
              <a:t>Channel 2</a:t>
            </a:r>
            <a:r>
              <a:rPr lang="en-US" dirty="0">
                <a:latin typeface="Calibri"/>
                <a:cs typeface="Calibri"/>
              </a:rPr>
              <a:t> (0.725-1 </a:t>
            </a:r>
            <a:r>
              <a:rPr lang="el-GR" dirty="0">
                <a:latin typeface="Calibri"/>
                <a:cs typeface="Calibri"/>
              </a:rPr>
              <a:t>μ</a:t>
            </a:r>
            <a:r>
              <a:rPr lang="en-US" dirty="0">
                <a:latin typeface="Calibri"/>
                <a:cs typeface="Calibri"/>
              </a:rPr>
              <a:t>m) </a:t>
            </a:r>
            <a:r>
              <a:rPr lang="en-US" dirty="0" smtClean="0">
                <a:latin typeface="Calibri"/>
                <a:cs typeface="Calibri"/>
              </a:rPr>
              <a:t>tests:</a:t>
            </a:r>
            <a:endParaRPr lang="en-US" dirty="0">
              <a:latin typeface="Calibri"/>
              <a:cs typeface="Calibri"/>
            </a:endParaRPr>
          </a:p>
          <a:p>
            <a:pPr marL="1257300" lvl="2" indent="-342900"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Remove if near IR albedo &gt; 2.3%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Remove if </a:t>
            </a:r>
            <a:r>
              <a:rPr lang="en-US" dirty="0" err="1" smtClean="0">
                <a:latin typeface="Calibri"/>
                <a:cs typeface="Calibri"/>
              </a:rPr>
              <a:t>Δnear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IR albedo &gt; 0.15% within </a:t>
            </a:r>
            <a:r>
              <a:rPr lang="en-US" dirty="0" smtClean="0">
                <a:latin typeface="Calibri"/>
                <a:cs typeface="Calibri"/>
              </a:rPr>
              <a:t/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3km </a:t>
            </a:r>
            <a:r>
              <a:rPr lang="en-US" dirty="0">
                <a:latin typeface="Calibri"/>
                <a:cs typeface="Calibri"/>
              </a:rPr>
              <a:t>x 3km </a:t>
            </a:r>
            <a:r>
              <a:rPr lang="en-US" dirty="0" smtClean="0">
                <a:latin typeface="Calibri"/>
                <a:cs typeface="Calibri"/>
              </a:rPr>
              <a:t>box</a:t>
            </a:r>
          </a:p>
          <a:p>
            <a:pPr marL="800100" lvl="1" indent="-342900">
              <a:buFont typeface="+mj-lt"/>
              <a:buAutoNum type="romanLcPeriod"/>
            </a:pPr>
            <a:r>
              <a:rPr lang="en-US" dirty="0" smtClean="0">
                <a:latin typeface="Calibri"/>
                <a:cs typeface="Calibri"/>
              </a:rPr>
              <a:t>   AVHRR </a:t>
            </a:r>
            <a:r>
              <a:rPr lang="en-US" i="1" dirty="0" smtClean="0">
                <a:latin typeface="Calibri"/>
                <a:cs typeface="Calibri"/>
              </a:rPr>
              <a:t>Channel 4 </a:t>
            </a:r>
            <a:r>
              <a:rPr lang="en-US" dirty="0" smtClean="0">
                <a:latin typeface="Calibri"/>
                <a:cs typeface="Calibri"/>
              </a:rPr>
              <a:t>(10.3-11.3 </a:t>
            </a:r>
            <a:r>
              <a:rPr lang="el-GR" dirty="0">
                <a:latin typeface="Calibri"/>
                <a:cs typeface="Calibri"/>
              </a:rPr>
              <a:t>μ</a:t>
            </a:r>
            <a:r>
              <a:rPr lang="en-US" dirty="0" smtClean="0">
                <a:latin typeface="Calibri"/>
                <a:cs typeface="Calibri"/>
              </a:rPr>
              <a:t>m) tests: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Remove if T &lt; 5</a:t>
            </a:r>
            <a:r>
              <a:rPr lang="en-US" dirty="0">
                <a:latin typeface="Calibri"/>
                <a:cs typeface="Calibri"/>
              </a:rPr>
              <a:t>°</a:t>
            </a:r>
            <a:r>
              <a:rPr lang="en-US" dirty="0" smtClean="0">
                <a:latin typeface="Calibri"/>
                <a:cs typeface="Calibri"/>
              </a:rPr>
              <a:t>C (summer), 3.5</a:t>
            </a:r>
            <a:r>
              <a:rPr lang="en-US" dirty="0">
                <a:latin typeface="Calibri"/>
                <a:cs typeface="Calibri"/>
              </a:rPr>
              <a:t>°</a:t>
            </a:r>
            <a:r>
              <a:rPr lang="en-US" dirty="0" smtClean="0">
                <a:latin typeface="Calibri"/>
                <a:cs typeface="Calibri"/>
              </a:rPr>
              <a:t>C (winter)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>
                <a:latin typeface="Calibri"/>
                <a:cs typeface="Calibri"/>
              </a:rPr>
              <a:t>Remove if ΔT &gt; </a:t>
            </a:r>
            <a:r>
              <a:rPr lang="en-US" dirty="0" smtClean="0">
                <a:latin typeface="Calibri"/>
                <a:cs typeface="Calibri"/>
              </a:rPr>
              <a:t>1</a:t>
            </a:r>
            <a:r>
              <a:rPr lang="en-US" dirty="0">
                <a:latin typeface="Calibri"/>
                <a:cs typeface="Calibri"/>
              </a:rPr>
              <a:t>°</a:t>
            </a:r>
            <a:r>
              <a:rPr lang="en-US" dirty="0" smtClean="0">
                <a:latin typeface="Calibri"/>
                <a:cs typeface="Calibri"/>
              </a:rPr>
              <a:t>C </a:t>
            </a:r>
            <a:r>
              <a:rPr lang="en-US" dirty="0">
                <a:latin typeface="Calibri"/>
                <a:cs typeface="Calibri"/>
              </a:rPr>
              <a:t>within </a:t>
            </a:r>
            <a:r>
              <a:rPr lang="en-US" dirty="0" smtClean="0">
                <a:latin typeface="Calibri"/>
                <a:cs typeface="Calibri"/>
              </a:rPr>
              <a:t>~3km x 3km </a:t>
            </a:r>
            <a:r>
              <a:rPr lang="en-US" dirty="0" smtClean="0">
                <a:latin typeface="Calibri"/>
                <a:cs typeface="Calibri"/>
              </a:rPr>
              <a:t>box</a:t>
            </a:r>
            <a:endParaRPr lang="en-US" dirty="0">
              <a:latin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latin typeface="Calibri"/>
                <a:cs typeface="Calibri"/>
              </a:rPr>
              <a:t>3</a:t>
            </a:r>
            <a:r>
              <a:rPr lang="en-US" sz="2000" b="1" dirty="0" smtClean="0">
                <a:latin typeface="Calibri"/>
                <a:cs typeface="Calibri"/>
              </a:rPr>
              <a:t>-day coldest pixel composite with NASA </a:t>
            </a:r>
            <a:r>
              <a:rPr lang="en-US" sz="2000" b="1" dirty="0" err="1" smtClean="0">
                <a:latin typeface="Calibri"/>
                <a:cs typeface="Calibri"/>
              </a:rPr>
              <a:t>SPoRT</a:t>
            </a:r>
            <a:r>
              <a:rPr lang="en-US" sz="2000" b="1" dirty="0" smtClean="0">
                <a:latin typeface="Calibri"/>
                <a:cs typeface="Calibri"/>
              </a:rPr>
              <a:t> 2km SST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>
                <a:latin typeface="Calibri"/>
                <a:cs typeface="Calibri"/>
              </a:rPr>
              <a:t>Keep only coldest pixel between </a:t>
            </a:r>
            <a:r>
              <a:rPr lang="en-US" dirty="0" err="1" smtClean="0">
                <a:latin typeface="Calibri"/>
                <a:cs typeface="Calibri"/>
              </a:rPr>
              <a:t>SPoRT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SST </a:t>
            </a:r>
            <a:r>
              <a:rPr lang="en-US" dirty="0" smtClean="0">
                <a:latin typeface="Calibri"/>
                <a:cs typeface="Calibri"/>
              </a:rPr>
              <a:t>and 12</a:t>
            </a:r>
            <a:r>
              <a:rPr lang="en-US" dirty="0" smtClean="0">
                <a:latin typeface="Calibri"/>
                <a:cs typeface="Calibri"/>
              </a:rPr>
              <a:t>-</a:t>
            </a:r>
            <a:r>
              <a:rPr lang="en-US" dirty="0" smtClean="0">
                <a:latin typeface="Calibri"/>
                <a:cs typeface="Calibri"/>
              </a:rPr>
              <a:t>21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UTC AVHRR scans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AVHRR Channel 2 needs daytime</a:t>
            </a:r>
            <a:endParaRPr lang="en-US" sz="1600" dirty="0" smtClean="0">
              <a:latin typeface="Calibri"/>
              <a:cs typeface="Calibri"/>
            </a:endParaRPr>
          </a:p>
        </p:txBody>
      </p:sp>
      <p:pic>
        <p:nvPicPr>
          <p:cNvPr id="12" name="Picture 11" descr="composite_20110831T070000_flat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t="3268" r="20088" b="7895"/>
          <a:stretch/>
        </p:blipFill>
        <p:spPr>
          <a:xfrm>
            <a:off x="6427008" y="3675921"/>
            <a:ext cx="2438400" cy="2737704"/>
          </a:xfrm>
          <a:prstGeom prst="rect">
            <a:avLst/>
          </a:prstGeom>
        </p:spPr>
      </p:pic>
      <p:pic>
        <p:nvPicPr>
          <p:cNvPr id="13" name="Picture 12" descr="3rutgers_20130708T060000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1" t="6044" r="28321" b="7141"/>
          <a:stretch/>
        </p:blipFill>
        <p:spPr>
          <a:xfrm>
            <a:off x="5847235" y="883589"/>
            <a:ext cx="1828800" cy="27100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02831" y="2788589"/>
            <a:ext cx="1750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Coastal upwelling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36608" y="5606322"/>
            <a:ext cx="1750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Franklin Gothic Book"/>
              </a:rPr>
              <a:t>Hurricane cooling</a:t>
            </a:r>
          </a:p>
        </p:txBody>
      </p:sp>
    </p:spTree>
    <p:extLst>
      <p:ext uri="{BB962C8B-B14F-4D97-AF65-F5344CB8AC3E}">
        <p14:creationId xmlns:p14="http://schemas.microsoft.com/office/powerpoint/2010/main" val="4299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91719" y="2"/>
            <a:ext cx="1452282" cy="553278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53000">
                <a:schemeClr val="accent3">
                  <a:lumMod val="0"/>
                  <a:lumOff val="100000"/>
                </a:schemeClr>
              </a:gs>
              <a:gs pos="99000">
                <a:schemeClr val="accent3">
                  <a:lumMod val="100000"/>
                  <a:alpha val="51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9144000" cy="806824"/>
          </a:xfrm>
          <a:prstGeom prst="rect">
            <a:avLst/>
          </a:prstGeom>
          <a:ln>
            <a:noFill/>
          </a:ln>
          <a:effectLst>
            <a:outerShdw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23153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SST Products – coldest pixel composite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691719" y="806825"/>
            <a:ext cx="145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" t="15081" r="3696" b="19792"/>
          <a:stretch/>
        </p:blipFill>
        <p:spPr>
          <a:xfrm>
            <a:off x="6765323" y="6400800"/>
            <a:ext cx="2286001" cy="3583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5" y="6414013"/>
            <a:ext cx="1875183" cy="3578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914400"/>
            <a:ext cx="73423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RU-WRF continues to use coldest pixel SST composite </a:t>
            </a:r>
            <a:br>
              <a:rPr lang="en-US" sz="2400" dirty="0" smtClean="0">
                <a:latin typeface="Calibri"/>
                <a:cs typeface="Calibri"/>
              </a:rPr>
            </a:br>
            <a:r>
              <a:rPr lang="en-US" sz="2400" dirty="0" smtClean="0">
                <a:latin typeface="Calibri"/>
                <a:cs typeface="Calibri"/>
              </a:rPr>
              <a:t>for bottom boundary conditions</a:t>
            </a:r>
          </a:p>
          <a:p>
            <a:pPr marL="800100" lvl="1" indent="-342900">
              <a:buFont typeface="Arial"/>
              <a:buChar char="•"/>
            </a:pPr>
            <a:r>
              <a:rPr lang="en-US" sz="2200" dirty="0" err="1" smtClean="0">
                <a:cs typeface="Calibri"/>
              </a:rPr>
              <a:t>Web:</a:t>
            </a:r>
            <a:r>
              <a:rPr lang="en-US" sz="2200" dirty="0" err="1" smtClean="0">
                <a:cs typeface="Calibri"/>
                <a:hlinkClick r:id="rId4"/>
              </a:rPr>
              <a:t>http</a:t>
            </a:r>
            <a:r>
              <a:rPr lang="en-US" sz="2200" dirty="0">
                <a:cs typeface="Calibri"/>
                <a:hlinkClick r:id="rId4"/>
              </a:rPr>
              <a:t>://rucool.marine.rutgers.edu/COOL-Data/ruwrf-model-</a:t>
            </a:r>
            <a:r>
              <a:rPr lang="en-US" sz="2200" dirty="0" smtClean="0">
                <a:cs typeface="Calibri"/>
                <a:hlinkClick r:id="rId4"/>
              </a:rPr>
              <a:t>output</a:t>
            </a:r>
            <a:endParaRPr lang="en-US" sz="2200" dirty="0" smtClean="0"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200" dirty="0" err="1" smtClean="0">
                <a:cs typeface="Calibri"/>
              </a:rPr>
              <a:t>THREDDS:</a:t>
            </a:r>
            <a:r>
              <a:rPr lang="en-US" sz="2200" dirty="0" err="1" smtClean="0">
                <a:cs typeface="Calibri"/>
                <a:hlinkClick r:id="rId5"/>
              </a:rPr>
              <a:t>http</a:t>
            </a:r>
            <a:r>
              <a:rPr lang="en-US" sz="2200" dirty="0" smtClean="0">
                <a:cs typeface="Calibri"/>
                <a:hlinkClick r:id="rId5"/>
              </a:rPr>
              <a:t>:</a:t>
            </a:r>
            <a:r>
              <a:rPr lang="en-US" sz="2200" dirty="0">
                <a:cs typeface="Calibri"/>
                <a:hlinkClick r:id="rId5"/>
              </a:rPr>
              <a:t>//tds.maracoos.org/thredds/</a:t>
            </a:r>
            <a:r>
              <a:rPr lang="en-US" sz="2200" dirty="0" smtClean="0">
                <a:cs typeface="Calibri"/>
                <a:hlinkClick r:id="rId5"/>
              </a:rPr>
              <a:t>rucool.html</a:t>
            </a:r>
            <a:endParaRPr lang="en-US" sz="2200" dirty="0" smtClean="0"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000" dirty="0" smtClean="0">
              <a:latin typeface="Calibri"/>
              <a:cs typeface="Calibri"/>
            </a:endParaRPr>
          </a:p>
        </p:txBody>
      </p:sp>
      <p:sp>
        <p:nvSpPr>
          <p:cNvPr id="18" name="Text Box 2055"/>
          <p:cNvSpPr txBox="1">
            <a:spLocks noChangeArrowheads="1"/>
          </p:cNvSpPr>
          <p:nvPr/>
        </p:nvSpPr>
        <p:spPr bwMode="auto">
          <a:xfrm>
            <a:off x="2271096" y="4461171"/>
            <a:ext cx="3397519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i="1" dirty="0" smtClean="0">
                <a:solidFill>
                  <a:srgbClr val="000000"/>
                </a:solidFill>
                <a:latin typeface="Calibri" charset="0"/>
              </a:rPr>
              <a:t>Example: </a:t>
            </a:r>
            <a:br>
              <a:rPr lang="en-US" b="1" i="1" dirty="0" smtClean="0">
                <a:solidFill>
                  <a:srgbClr val="000000"/>
                </a:solidFill>
                <a:latin typeface="Calibri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8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July 2013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alibri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Upwelling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9" name="Picture 18" descr="3rutgers_20130708T060000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3" t="6336" r="28321" b="3082"/>
          <a:stretch/>
        </p:blipFill>
        <p:spPr>
          <a:xfrm>
            <a:off x="4746823" y="3370030"/>
            <a:ext cx="2075384" cy="2988560"/>
          </a:xfrm>
          <a:prstGeom prst="rect">
            <a:avLst/>
          </a:prstGeom>
        </p:spPr>
      </p:pic>
      <p:pic>
        <p:nvPicPr>
          <p:cNvPr id="20" name="Picture 19" descr="4rtg_20130708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1" t="6019" r="28084" b="2923"/>
          <a:stretch/>
        </p:blipFill>
        <p:spPr>
          <a:xfrm>
            <a:off x="1052067" y="3370029"/>
            <a:ext cx="1971171" cy="2853391"/>
          </a:xfrm>
          <a:prstGeom prst="rect">
            <a:avLst/>
          </a:prstGeom>
        </p:spPr>
      </p:pic>
      <p:sp>
        <p:nvSpPr>
          <p:cNvPr id="17" name="Title 9"/>
          <p:cNvSpPr txBox="1">
            <a:spLocks/>
          </p:cNvSpPr>
          <p:nvPr/>
        </p:nvSpPr>
        <p:spPr bwMode="auto">
          <a:xfrm>
            <a:off x="4383045" y="5203247"/>
            <a:ext cx="3598589" cy="87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ＭＳ Ｐゴシック" charset="0"/>
                <a:cs typeface="Geneva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charset="0"/>
                <a:cs typeface="Geneva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Coldest Pixel </a:t>
            </a:r>
            <a:b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SST</a:t>
            </a:r>
            <a:endParaRPr lang="en-US" sz="2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6" name="Title 9"/>
          <p:cNvSpPr txBox="1">
            <a:spLocks/>
          </p:cNvSpPr>
          <p:nvPr/>
        </p:nvSpPr>
        <p:spPr>
          <a:xfrm>
            <a:off x="491236" y="4959279"/>
            <a:ext cx="3698549" cy="8766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RTG SST</a:t>
            </a:r>
            <a:endParaRPr lang="en-US" sz="2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21" name="Picture 20" descr="2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21248" y="1137121"/>
            <a:ext cx="812800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63448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91719" y="2"/>
            <a:ext cx="1452282" cy="553278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53000">
                <a:schemeClr val="accent3">
                  <a:lumMod val="0"/>
                  <a:lumOff val="100000"/>
                </a:schemeClr>
              </a:gs>
              <a:gs pos="99000">
                <a:schemeClr val="accent3">
                  <a:lumMod val="100000"/>
                  <a:alpha val="51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9144000" cy="806824"/>
          </a:xfrm>
          <a:prstGeom prst="rect">
            <a:avLst/>
          </a:prstGeom>
          <a:ln>
            <a:noFill/>
          </a:ln>
          <a:effectLst>
            <a:outerShdw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23153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NCEP Visiting Student Desk – Greg Seroka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691719" y="806825"/>
            <a:ext cx="145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" t="15081" r="3696" b="19792"/>
          <a:stretch/>
        </p:blipFill>
        <p:spPr>
          <a:xfrm>
            <a:off x="6765323" y="6400800"/>
            <a:ext cx="2286001" cy="3583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5" y="6414013"/>
            <a:ext cx="1875183" cy="3578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914400"/>
            <a:ext cx="7412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Greg </a:t>
            </a:r>
            <a:r>
              <a:rPr lang="en-US" dirty="0" err="1" smtClean="0">
                <a:latin typeface="Calibri"/>
                <a:cs typeface="Calibri"/>
              </a:rPr>
              <a:t>Seroka’s</a:t>
            </a:r>
            <a:r>
              <a:rPr lang="en-US" dirty="0" smtClean="0">
                <a:latin typeface="Calibri"/>
                <a:cs typeface="Calibri"/>
              </a:rPr>
              <a:t> Visiting Scientist/Student desk has been located on the Ocean Prediction Center’s operational forecast floor for the past 2 years</a:t>
            </a:r>
          </a:p>
          <a:p>
            <a:pPr marL="342900" indent="-342900">
              <a:buFont typeface="Arial"/>
              <a:buChar char="•"/>
            </a:pPr>
            <a:endParaRPr lang="en-US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latin typeface="Calibri"/>
                <a:cs typeface="Calibri"/>
              </a:rPr>
              <a:t>Pictured below is:</a:t>
            </a:r>
            <a:r>
              <a:rPr lang="en-US" dirty="0" smtClean="0">
                <a:latin typeface="Calibri"/>
                <a:cs typeface="Calibri"/>
              </a:rPr>
              <a:t> the NOAA Center for Weather Climate Prediction building where NCEP is housed (left) and Travis Miles, Scott Glenn, and Greg in front of the OPC desk (right) </a:t>
            </a:r>
            <a:endParaRPr lang="en-US" dirty="0" smtClean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dirty="0" smtClean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131" y="3527979"/>
            <a:ext cx="3478328" cy="2608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657600"/>
            <a:ext cx="4665563" cy="24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5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106</Words>
  <Application>Microsoft Macintosh PowerPoint</Application>
  <PresentationFormat>On-screen Show (4:3)</PresentationFormat>
  <Paragraphs>29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Greg Seroka</cp:lastModifiedBy>
  <cp:revision>21</cp:revision>
  <dcterms:created xsi:type="dcterms:W3CDTF">2016-04-29T17:08:48Z</dcterms:created>
  <dcterms:modified xsi:type="dcterms:W3CDTF">2016-05-03T22:55:24Z</dcterms:modified>
</cp:coreProperties>
</file>