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1" r:id="rId2"/>
    <p:sldId id="286" r:id="rId3"/>
    <p:sldId id="282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5" d="100"/>
          <a:sy n="135" d="100"/>
        </p:scale>
        <p:origin x="-1216" y="-104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79537-5E48-194D-B710-59987C6C1829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DECD8-AEC6-464D-A96A-BDA5DCA0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9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6F140A-F118-F643-A17D-7DF33536741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6F140A-F118-F643-A17D-7DF33536741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Fishermen: already deployed monitoring buoy, once done go to one 10 nm out</a:t>
            </a:r>
          </a:p>
          <a:p>
            <a:r>
              <a:rPr lang="en-US"/>
              <a:t>-purchased offshore vertical lidar, measure wind spd, dir, turbulence, deployed in June</a:t>
            </a:r>
          </a:p>
          <a:p>
            <a:r>
              <a:rPr lang="en-US"/>
              <a:t>-bought scanning lidar, deployed at end of summer</a:t>
            </a:r>
          </a:p>
          <a:p>
            <a:r>
              <a:rPr lang="en-US"/>
              <a:t>-bought wind tracer near Margate, see 10 nm offshore, in vertical</a:t>
            </a:r>
          </a:p>
          <a:p>
            <a:r>
              <a:rPr lang="en-US"/>
              <a:t>-2-3 60m met towers along coast, instrumented at 3 levels</a:t>
            </a:r>
          </a:p>
          <a:p>
            <a:endParaRPr lang="en-US"/>
          </a:p>
          <a:p>
            <a:r>
              <a:rPr lang="en-US"/>
              <a:t>Offshore Megawatt (German): no monitoring, rely on our study</a:t>
            </a:r>
          </a:p>
          <a:p>
            <a:endParaRPr lang="en-US"/>
          </a:p>
          <a:p>
            <a:r>
              <a:rPr lang="en-US"/>
              <a:t>Bluewater Wind: claim deploying monitoring sites at end of summer</a:t>
            </a:r>
          </a:p>
          <a:p>
            <a:endParaRPr lang="en-US"/>
          </a:p>
          <a:p>
            <a:r>
              <a:rPr lang="en-US"/>
              <a:t>Garden State Offshore Energy (part PSEG, part Deepwater Wind):  vertical lidar on buoy, validate in Rhode Island, target this summer with LIDAR</a:t>
            </a:r>
          </a:p>
          <a:p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805770-9ADF-DB4A-9772-33F468799EE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Fishermen: already deployed monitoring buoy, once done go to one 10 nm out</a:t>
            </a:r>
          </a:p>
          <a:p>
            <a:r>
              <a:rPr lang="en-US"/>
              <a:t>-purchased offshore vertical lidar, measure wind spd, dir, turbulence, deployed in June</a:t>
            </a:r>
          </a:p>
          <a:p>
            <a:r>
              <a:rPr lang="en-US"/>
              <a:t>-bought scanning lidar, deployed at end of summer</a:t>
            </a:r>
          </a:p>
          <a:p>
            <a:r>
              <a:rPr lang="en-US"/>
              <a:t>-bought wind tracer near Margate, see 10 nm offshore, in vertical</a:t>
            </a:r>
          </a:p>
          <a:p>
            <a:r>
              <a:rPr lang="en-US"/>
              <a:t>-2-3 60m met towers along coast, instrumented at 3 levels</a:t>
            </a:r>
          </a:p>
          <a:p>
            <a:endParaRPr lang="en-US"/>
          </a:p>
          <a:p>
            <a:r>
              <a:rPr lang="en-US"/>
              <a:t>Offshore Megawatt (German): no monitoring, rely on our study</a:t>
            </a:r>
          </a:p>
          <a:p>
            <a:endParaRPr lang="en-US"/>
          </a:p>
          <a:p>
            <a:r>
              <a:rPr lang="en-US"/>
              <a:t>Bluewater Wind: claim deploying monitoring sites at end of summer</a:t>
            </a:r>
          </a:p>
          <a:p>
            <a:endParaRPr lang="en-US"/>
          </a:p>
          <a:p>
            <a:r>
              <a:rPr lang="en-US"/>
              <a:t>Garden State Offshore Energy (part PSEG, part Deepwater Wind):  vertical lidar on buoy, validate in Rhode Island, target this summer with LIDAR</a:t>
            </a:r>
          </a:p>
          <a:p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E4DDC4-645C-1642-ABF3-074F2DCBED36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5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861C-1F2F-FE41-AF0D-ABF6F1A271B6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U_banner_COOL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4" b="13345"/>
          <a:stretch/>
        </p:blipFill>
        <p:spPr>
          <a:xfrm>
            <a:off x="0" y="6237100"/>
            <a:ext cx="9144000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ine.rutgers.edu/cool/weather/RUWRF/animation/1km/gcf.ht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axystechnologies.com/LinkClick.aspx?link=136&amp;tabid=68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9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ystechnologies.com/LinkClick.aspx?link=136&amp;tabid=68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55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bri"/>
                <a:ea typeface="ＭＳ Ｐゴシック" charset="0"/>
                <a:cs typeface="Calibri"/>
              </a:rPr>
              <a:t>Atmospheric Modeling: 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Rutgers University </a:t>
            </a:r>
            <a:br>
              <a:rPr lang="en-US" sz="2800" dirty="0" smtClean="0">
                <a:latin typeface="Calibri"/>
                <a:ea typeface="ＭＳ Ｐゴシック" charset="0"/>
                <a:cs typeface="Calibri"/>
              </a:rPr>
            </a:b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Weather Research and Forecasting (RU-WRF) Model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 descr="RUWRF_9km_3km_1k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r="10256" b="20262"/>
          <a:stretch/>
        </p:blipFill>
        <p:spPr>
          <a:xfrm>
            <a:off x="4822781" y="1675101"/>
            <a:ext cx="4321219" cy="338907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44593" y="1276752"/>
            <a:ext cx="4722517" cy="5167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alibri"/>
                <a:ea typeface="ＭＳ Ｐゴシック" charset="0"/>
                <a:cs typeface="Calibri"/>
              </a:rPr>
              <a:t>Triple nested: 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9-3-1km</a:t>
            </a: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9km: 0, 6, 12, 18Z cycles</a:t>
            </a:r>
          </a:p>
          <a:p>
            <a:pPr lvl="1"/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3km: 0, 12Z cycles</a:t>
            </a:r>
          </a:p>
          <a:p>
            <a:pPr lvl="1"/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1km: 12Z cycle</a:t>
            </a:r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r>
              <a:rPr lang="en-US" sz="2000" b="1" dirty="0" smtClean="0">
                <a:latin typeface="Calibri"/>
                <a:ea typeface="ＭＳ Ｐゴシック" charset="0"/>
                <a:cs typeface="Calibri"/>
              </a:rPr>
              <a:t>3-hourly forecast: 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out to 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4 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days (9km), 2 days (3km) and 1 day (1km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r>
              <a:rPr lang="en-US" sz="2000" b="1" dirty="0" smtClean="0">
                <a:latin typeface="Calibri"/>
                <a:ea typeface="ＭＳ Ｐゴシック" charset="0"/>
                <a:cs typeface="Calibri"/>
              </a:rPr>
              <a:t>Initial Conditions:</a:t>
            </a:r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9km: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0.25 degree GFS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3km: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4km NAM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1km: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RU-WRF 3km</a:t>
            </a:r>
          </a:p>
          <a:p>
            <a:r>
              <a:rPr lang="en-US" sz="2000" b="1" smtClean="0">
                <a:latin typeface="Calibri"/>
                <a:ea typeface="ＭＳ Ｐゴシック" charset="0"/>
                <a:cs typeface="Calibri"/>
              </a:rPr>
              <a:t>Boundary Conditions:</a:t>
            </a:r>
            <a:endParaRPr lang="en-US" sz="2000" b="1" dirty="0" smtClean="0"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9km: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 0.25 degree GFS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3km: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RU-WRF 9km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1km: </a:t>
            </a:r>
            <a:r>
              <a:rPr lang="en-US" sz="1600" dirty="0" smtClean="0">
                <a:latin typeface="Calibri"/>
                <a:ea typeface="ＭＳ Ｐゴシック" charset="0"/>
                <a:cs typeface="Calibri"/>
              </a:rPr>
              <a:t>RU-WRF 3km</a:t>
            </a:r>
            <a:endParaRPr lang="en-US" sz="1600" b="1" dirty="0" smtClean="0">
              <a:latin typeface="Calibri"/>
              <a:ea typeface="ＭＳ Ｐゴシック" charset="0"/>
              <a:cs typeface="Calibri"/>
            </a:endParaRPr>
          </a:p>
          <a:p>
            <a:r>
              <a:rPr lang="en-US" sz="2000" b="1" dirty="0" smtClean="0">
                <a:latin typeface="Calibri"/>
                <a:ea typeface="ＭＳ Ｐゴシック" charset="0"/>
                <a:cs typeface="Calibri"/>
              </a:rPr>
              <a:t>Version: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 3.7.1?</a:t>
            </a: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r>
              <a:rPr lang="en-US" sz="2000" b="1" dirty="0" smtClean="0">
                <a:latin typeface="Calibri"/>
                <a:ea typeface="ＭＳ Ｐゴシック" charset="0"/>
                <a:cs typeface="Calibri"/>
              </a:rPr>
              <a:t>Physics options? 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(microphysics; PBL; cumulus parameterization; LW, SW radiation; surface layer; land surface)</a:t>
            </a:r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r>
              <a:rPr lang="en-US" sz="2000" b="1" dirty="0" smtClean="0">
                <a:latin typeface="Calibri"/>
                <a:ea typeface="ＭＳ Ｐゴシック" charset="0"/>
                <a:cs typeface="Calibri"/>
              </a:rPr>
              <a:t>Satellite SSTs: 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state-of-the-science </a:t>
            </a:r>
            <a:r>
              <a:rPr lang="en-US" sz="2000" dirty="0" err="1" smtClean="0">
                <a:latin typeface="Calibri"/>
                <a:ea typeface="ＭＳ Ｐゴシック" charset="0"/>
                <a:cs typeface="Calibri"/>
              </a:rPr>
              <a:t>declouded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 coldest pixel composite SST to resolve </a:t>
            </a:r>
            <a:r>
              <a:rPr lang="en-US" sz="2000" i="1" dirty="0" smtClean="0">
                <a:latin typeface="Calibri"/>
                <a:ea typeface="ＭＳ Ｐゴシック" charset="0"/>
                <a:cs typeface="Calibri"/>
              </a:rPr>
              <a:t>coastal upwelling </a:t>
            </a: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and </a:t>
            </a:r>
            <a:r>
              <a:rPr lang="en-US" sz="2000" i="1" dirty="0" smtClean="0">
                <a:latin typeface="Calibri"/>
                <a:ea typeface="ＭＳ Ｐゴシック" charset="0"/>
                <a:cs typeface="Calibri"/>
              </a:rPr>
              <a:t>storm </a:t>
            </a:r>
            <a:r>
              <a:rPr lang="en-US" sz="2000" i="1" dirty="0" smtClean="0">
                <a:latin typeface="Calibri"/>
                <a:ea typeface="ＭＳ Ｐゴシック" charset="0"/>
                <a:cs typeface="Calibri"/>
              </a:rPr>
              <a:t>mixing</a:t>
            </a:r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1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RU-WRF 3km Validation </a:t>
            </a: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Results</a:t>
            </a:r>
            <a:endParaRPr lang="en-US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793604"/>
              </p:ext>
            </p:extLst>
          </p:nvPr>
        </p:nvGraphicFramePr>
        <p:xfrm>
          <a:off x="1027952" y="783107"/>
          <a:ext cx="6965950" cy="560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311900" imgH="5080000" progId="Word.Document.12">
                  <p:embed/>
                </p:oleObj>
              </mc:Choice>
              <mc:Fallback>
                <p:oleObj name="Document" r:id="rId3" imgW="6311900" imgH="508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952" y="783107"/>
                        <a:ext cx="6965950" cy="560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93264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*Based on standard validation criteria for mesoscale atmospheric models (</a:t>
            </a:r>
            <a:r>
              <a:rPr lang="en-US" sz="1600" dirty="0" err="1" smtClean="0">
                <a:latin typeface="Calibri"/>
                <a:cs typeface="Calibri"/>
              </a:rPr>
              <a:t>Pielke</a:t>
            </a:r>
            <a:r>
              <a:rPr lang="en-US" sz="1600" dirty="0" smtClean="0">
                <a:latin typeface="Calibri"/>
                <a:cs typeface="Calibri"/>
              </a:rPr>
              <a:t>, 1984; Dvorak et al., 2012)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2296" y="472725"/>
            <a:ext cx="3687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/>
                <a:cs typeface="Calibri"/>
              </a:rPr>
              <a:t>Period of Validation: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May 2012-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May 2013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0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0470" y="1214588"/>
            <a:ext cx="4365581" cy="504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New RU-WRF wind energy tools, such as forecasts of capacity factor (figure to right)</a:t>
            </a: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r>
              <a:rPr lang="en-US" sz="2000" b="1" dirty="0" smtClean="0">
                <a:latin typeface="Calibri"/>
                <a:ea typeface="ＭＳ Ｐゴシック" charset="0"/>
                <a:cs typeface="Calibri"/>
              </a:rPr>
              <a:t>Industry partners: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NJ BPU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Department of Energy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PJM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PSEG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Offshore MW, LLC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US Wind, LLC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Deepwater Wind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Garden State Offshore Energy</a:t>
            </a:r>
          </a:p>
          <a:p>
            <a:pPr lvl="1"/>
            <a:r>
              <a:rPr lang="en-US" sz="1600" b="1" dirty="0" smtClean="0">
                <a:latin typeface="Calibri"/>
                <a:ea typeface="ＭＳ Ｐゴシック" charset="0"/>
                <a:cs typeface="Calibri"/>
              </a:rPr>
              <a:t>And more</a:t>
            </a:r>
          </a:p>
          <a:p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1343" y="5745384"/>
            <a:ext cx="494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</a:t>
            </a:r>
            <a:r>
              <a:rPr lang="en-US" sz="1200" dirty="0" err="1">
                <a:hlinkClick r:id="rId3"/>
              </a:rPr>
              <a:t>marine.rutgers.edu</a:t>
            </a:r>
            <a:r>
              <a:rPr lang="en-US" sz="1200" dirty="0">
                <a:hlinkClick r:id="rId3"/>
              </a:rPr>
              <a:t>/cool/weather/RUWRF/animation/1km/</a:t>
            </a:r>
            <a:r>
              <a:rPr lang="en-US" sz="1200" dirty="0" err="1">
                <a:hlinkClick r:id="rId3"/>
              </a:rPr>
              <a:t>gcf.html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893" t="2492" r="4123"/>
          <a:stretch/>
        </p:blipFill>
        <p:spPr>
          <a:xfrm>
            <a:off x="4782591" y="1083228"/>
            <a:ext cx="3991771" cy="469045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55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bri"/>
                <a:ea typeface="ＭＳ Ｐゴシック" charset="0"/>
                <a:cs typeface="Calibri"/>
              </a:rPr>
              <a:t>Atmospheric Modeling: 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RU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-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WRF and Offshore Wind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63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27038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tx1"/>
                </a:solidFill>
                <a:latin typeface="Calibri" charset="0"/>
              </a:rPr>
              <a:t>Coastal/Offshore Monitoring</a:t>
            </a:r>
            <a:r>
              <a:rPr lang="en-US" sz="4000">
                <a:solidFill>
                  <a:schemeClr val="tx1"/>
                </a:solidFill>
                <a:latin typeface="Calibri" charset="0"/>
              </a:rPr>
              <a:t> </a:t>
            </a:r>
          </a:p>
        </p:txBody>
      </p:sp>
      <p:pic>
        <p:nvPicPr>
          <p:cNvPr id="63490" name="Picture 1" descr="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15840" r="16650" b="6660"/>
          <a:stretch>
            <a:fillRect/>
          </a:stretch>
        </p:blipFill>
        <p:spPr bwMode="auto">
          <a:xfrm>
            <a:off x="533400" y="971550"/>
            <a:ext cx="2209800" cy="231616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533400" y="663575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Meteorological Tower </a:t>
            </a:r>
            <a:endParaRPr lang="en-US" sz="1400">
              <a:latin typeface="Calibri" charset="0"/>
            </a:endParaRPr>
          </a:p>
        </p:txBody>
      </p:sp>
      <p:sp>
        <p:nvSpPr>
          <p:cNvPr id="63492" name="TextBox 6"/>
          <p:cNvSpPr txBox="1">
            <a:spLocks noChangeArrowheads="1"/>
          </p:cNvSpPr>
          <p:nvPr/>
        </p:nvSpPr>
        <p:spPr bwMode="auto">
          <a:xfrm>
            <a:off x="3352800" y="666750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Meteorological Buoy</a:t>
            </a:r>
            <a:endParaRPr lang="en-US" sz="1400">
              <a:latin typeface="Calibri" charset="0"/>
            </a:endParaRPr>
          </a:p>
        </p:txBody>
      </p:sp>
      <p:pic>
        <p:nvPicPr>
          <p:cNvPr id="63493" name="Picture 2" descr="WindSentinel Offshore Wind Resource Assessment Buoy">
            <a:hlinkClick r:id="rId4" tooltip="&quot;Learn more about the WindSentinel buoy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1550"/>
            <a:ext cx="2439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66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8956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Picture 8"/>
          <p:cNvSpPr>
            <a:spLocks noChangeAspect="1"/>
          </p:cNvSpPr>
          <p:nvPr/>
        </p:nvSpPr>
        <p:spPr bwMode="auto">
          <a:xfrm>
            <a:off x="6400800" y="3657600"/>
            <a:ext cx="254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6400800" y="66675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Offshore vertical LIDAR</a:t>
            </a:r>
            <a:endParaRPr lang="en-US" sz="1400">
              <a:latin typeface="Calibri" charset="0"/>
            </a:endParaRPr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304800" y="3425825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Coastal/Offshore Scanning LIDAR</a:t>
            </a:r>
            <a:endParaRPr lang="en-US" sz="1400">
              <a:latin typeface="Calibri" charset="0"/>
            </a:endParaRPr>
          </a:p>
        </p:txBody>
      </p:sp>
      <p:sp>
        <p:nvSpPr>
          <p:cNvPr id="63499" name="TextBox 13"/>
          <p:cNvSpPr txBox="1">
            <a:spLocks noChangeArrowheads="1"/>
          </p:cNvSpPr>
          <p:nvPr/>
        </p:nvSpPr>
        <p:spPr bwMode="auto">
          <a:xfrm>
            <a:off x="3352800" y="34290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Infrared Satellite</a:t>
            </a:r>
            <a:endParaRPr lang="en-US" sz="1400">
              <a:latin typeface="Calibri" charset="0"/>
            </a:endParaRPr>
          </a:p>
        </p:txBody>
      </p:sp>
      <p:sp>
        <p:nvSpPr>
          <p:cNvPr id="63500" name="TextBox 14"/>
          <p:cNvSpPr txBox="1">
            <a:spLocks noChangeArrowheads="1"/>
          </p:cNvSpPr>
          <p:nvPr/>
        </p:nvSpPr>
        <p:spPr bwMode="auto">
          <a:xfrm>
            <a:off x="6400800" y="34290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Coastal Radar (CODAR)</a:t>
            </a:r>
            <a:endParaRPr lang="en-US" sz="1400">
              <a:latin typeface="Calibri" charset="0"/>
            </a:endParaRPr>
          </a:p>
        </p:txBody>
      </p:sp>
      <p:pic>
        <p:nvPicPr>
          <p:cNvPr id="6350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b="10774"/>
          <a:stretch>
            <a:fillRect/>
          </a:stretch>
        </p:blipFill>
        <p:spPr bwMode="auto">
          <a:xfrm>
            <a:off x="3505200" y="971550"/>
            <a:ext cx="21336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54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3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27038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tx1"/>
                </a:solidFill>
                <a:latin typeface="Calibri" charset="0"/>
              </a:rPr>
              <a:t>Coastal/Offshore Monitoring</a:t>
            </a:r>
            <a:r>
              <a:rPr lang="en-US" sz="4000">
                <a:solidFill>
                  <a:schemeClr val="tx1"/>
                </a:solidFill>
                <a:latin typeface="Calibri" charset="0"/>
              </a:rPr>
              <a:t> </a:t>
            </a:r>
          </a:p>
        </p:txBody>
      </p:sp>
      <p:pic>
        <p:nvPicPr>
          <p:cNvPr id="65538" name="Picture 2" descr="WindSentinel Offshore Wind Resource Assessment Buoy">
            <a:hlinkClick r:id="rId3" tooltip="&quot;Learn more about the WindSentinel buoy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1550"/>
            <a:ext cx="2439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66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1"/>
          <p:cNvSpPr txBox="1">
            <a:spLocks noChangeArrowheads="1"/>
          </p:cNvSpPr>
          <p:nvPr/>
        </p:nvSpPr>
        <p:spPr bwMode="auto">
          <a:xfrm>
            <a:off x="6400800" y="66675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Offshore vertical LIDAR</a:t>
            </a:r>
            <a:endParaRPr lang="en-US" sz="1400">
              <a:latin typeface="Calibri" charset="0"/>
            </a:endParaRPr>
          </a:p>
        </p:txBody>
      </p:sp>
      <p:sp>
        <p:nvSpPr>
          <p:cNvPr id="65541" name="TextBox 12"/>
          <p:cNvSpPr txBox="1">
            <a:spLocks noChangeArrowheads="1"/>
          </p:cNvSpPr>
          <p:nvPr/>
        </p:nvSpPr>
        <p:spPr bwMode="auto">
          <a:xfrm>
            <a:off x="304800" y="3425825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Coastal/Offshore Scanning LIDAR</a:t>
            </a:r>
            <a:endParaRPr lang="en-US" sz="1400">
              <a:latin typeface="Calibri" charset="0"/>
            </a:endParaRPr>
          </a:p>
        </p:txBody>
      </p:sp>
      <p:pic>
        <p:nvPicPr>
          <p:cNvPr id="6554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10709" r="5074" b="10040"/>
          <a:stretch>
            <a:fillRect/>
          </a:stretch>
        </p:blipFill>
        <p:spPr bwMode="auto">
          <a:xfrm>
            <a:off x="1371600" y="609600"/>
            <a:ext cx="3668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17888"/>
            <a:ext cx="3200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105400" y="19812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0" y="4724400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1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sapeake-light-tow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0" r="15876"/>
          <a:stretch/>
        </p:blipFill>
        <p:spPr>
          <a:xfrm>
            <a:off x="0" y="1403540"/>
            <a:ext cx="3352800" cy="43065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5790"/>
            <a:ext cx="9144000" cy="4270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charset="0"/>
              </a:rPr>
              <a:t>More Offshore Monitoring</a:t>
            </a:r>
            <a:endParaRPr lang="en-US" sz="40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7" name="Picture 6" descr="chesapeake_light_propos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403540"/>
            <a:ext cx="2702728" cy="4303028"/>
          </a:xfrm>
          <a:prstGeom prst="rect">
            <a:avLst/>
          </a:prstGeom>
        </p:spPr>
      </p:pic>
      <p:pic>
        <p:nvPicPr>
          <p:cNvPr id="8" name="Picture 7" descr="MVCOTower_750_24909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26" y="1403539"/>
            <a:ext cx="2866663" cy="43114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1" y="782880"/>
            <a:ext cx="6075103" cy="6673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Chesapeake Light Tower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4453" y="780448"/>
            <a:ext cx="2867742" cy="6673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Martha’s Vineyard ASIT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" y="5562600"/>
            <a:ext cx="3352800" cy="6673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endParaRPr lang="en-US" sz="1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385638" y="5562600"/>
            <a:ext cx="2685782" cy="6673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Future</a:t>
            </a:r>
            <a:endParaRPr lang="en-US" sz="1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72200" y="838200"/>
            <a:ext cx="0" cy="525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9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545</Words>
  <Application>Microsoft Macintosh PowerPoint</Application>
  <PresentationFormat>On-screen Show (4:3)</PresentationFormat>
  <Paragraphs>78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Microsoft Word Document</vt:lpstr>
      <vt:lpstr>Atmospheric Modeling: Rutgers University  Weather Research and Forecasting (RU-WRF) Model</vt:lpstr>
      <vt:lpstr>RU-WRF 3km Validation Results</vt:lpstr>
      <vt:lpstr>Atmospheric Modeling: RU-WRF and Offshore Wind</vt:lpstr>
      <vt:lpstr>Coastal/Offshore Monitoring </vt:lpstr>
      <vt:lpstr>Coastal/Offshore Monitoring </vt:lpstr>
      <vt:lpstr>More Offshore Monitoring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Hugh Roarty</dc:creator>
  <cp:keywords/>
  <dc:description/>
  <cp:lastModifiedBy>Greg Seroka</cp:lastModifiedBy>
  <cp:revision>82</cp:revision>
  <dcterms:created xsi:type="dcterms:W3CDTF">2014-10-13T15:22:17Z</dcterms:created>
  <dcterms:modified xsi:type="dcterms:W3CDTF">2016-05-03T21:31:31Z</dcterms:modified>
  <cp:category/>
</cp:coreProperties>
</file>