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48" r:id="rId2"/>
  </p:sldMasterIdLst>
  <p:notesMasterIdLst>
    <p:notesMasterId r:id="rId42"/>
  </p:notesMasterIdLst>
  <p:sldIdLst>
    <p:sldId id="378" r:id="rId3"/>
    <p:sldId id="446" r:id="rId4"/>
    <p:sldId id="430" r:id="rId5"/>
    <p:sldId id="431" r:id="rId6"/>
    <p:sldId id="449" r:id="rId7"/>
    <p:sldId id="472" r:id="rId8"/>
    <p:sldId id="482" r:id="rId9"/>
    <p:sldId id="465" r:id="rId10"/>
    <p:sldId id="469" r:id="rId11"/>
    <p:sldId id="450" r:id="rId12"/>
    <p:sldId id="447" r:id="rId13"/>
    <p:sldId id="473" r:id="rId14"/>
    <p:sldId id="483" r:id="rId15"/>
    <p:sldId id="437" r:id="rId16"/>
    <p:sldId id="439" r:id="rId17"/>
    <p:sldId id="438" r:id="rId18"/>
    <p:sldId id="445" r:id="rId19"/>
    <p:sldId id="444" r:id="rId20"/>
    <p:sldId id="440" r:id="rId21"/>
    <p:sldId id="451" r:id="rId22"/>
    <p:sldId id="455" r:id="rId23"/>
    <p:sldId id="457" r:id="rId24"/>
    <p:sldId id="458" r:id="rId25"/>
    <p:sldId id="459" r:id="rId26"/>
    <p:sldId id="460" r:id="rId27"/>
    <p:sldId id="461" r:id="rId28"/>
    <p:sldId id="475" r:id="rId29"/>
    <p:sldId id="448" r:id="rId30"/>
    <p:sldId id="478" r:id="rId31"/>
    <p:sldId id="480" r:id="rId32"/>
    <p:sldId id="479" r:id="rId33"/>
    <p:sldId id="481" r:id="rId34"/>
    <p:sldId id="487" r:id="rId35"/>
    <p:sldId id="484" r:id="rId36"/>
    <p:sldId id="485" r:id="rId37"/>
    <p:sldId id="486" r:id="rId38"/>
    <p:sldId id="489" r:id="rId39"/>
    <p:sldId id="488" r:id="rId40"/>
    <p:sldId id="432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F900F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50" d="100"/>
          <a:sy n="150" d="100"/>
        </p:scale>
        <p:origin x="-912" y="-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0C13C-F89B-1B44-9639-1EC3B0CF1E1B}" type="datetimeFigureOut">
              <a:rPr lang="en-US" smtClean="0"/>
              <a:t>10/6/14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289D6-5990-5441-B9C3-198255348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52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sz="2000" b="1" dirty="0" smtClean="0">
                <a:latin typeface="+mn-lt"/>
                <a:cs typeface="Calibri"/>
              </a:rPr>
              <a:t> Bridge gap between obs. (scattered in space &amp; time) and real world</a:t>
            </a:r>
          </a:p>
          <a:p>
            <a:pPr>
              <a:buFontTx/>
              <a:buChar char="-"/>
            </a:pPr>
            <a:r>
              <a:rPr lang="en-US" sz="2000" b="1" dirty="0" smtClean="0">
                <a:latin typeface="+mn-lt"/>
                <a:cs typeface="Calibri"/>
              </a:rPr>
              <a:t> Experiments without harming system </a:t>
            </a:r>
          </a:p>
          <a:p>
            <a:pPr lvl="1">
              <a:buFontTx/>
              <a:buChar char="-"/>
            </a:pPr>
            <a:r>
              <a:rPr lang="en-US" sz="2000" b="1" dirty="0" smtClean="0">
                <a:latin typeface="+mn-lt"/>
                <a:cs typeface="Calibri"/>
              </a:rPr>
              <a:t>Atmosphere, ocean too large to perform “lab” experiments</a:t>
            </a:r>
          </a:p>
          <a:p>
            <a:pPr>
              <a:buFontTx/>
              <a:buChar char="-"/>
            </a:pPr>
            <a:r>
              <a:rPr lang="en-US" sz="2000" b="1" dirty="0" smtClean="0">
                <a:latin typeface="+mn-lt"/>
                <a:cs typeface="Calibri"/>
              </a:rPr>
              <a:t> “What-if” scenarios</a:t>
            </a:r>
          </a:p>
          <a:p>
            <a:pPr>
              <a:buFontTx/>
              <a:buChar char="-"/>
            </a:pPr>
            <a:r>
              <a:rPr lang="en-US" sz="2000" b="1" dirty="0" smtClean="0">
                <a:latin typeface="+mn-lt"/>
                <a:cs typeface="Calibri"/>
              </a:rPr>
              <a:t> Sensitivities (control vs. </a:t>
            </a:r>
            <a:br>
              <a:rPr lang="en-US" sz="2000" b="1" dirty="0" smtClean="0">
                <a:latin typeface="+mn-lt"/>
                <a:cs typeface="Calibri"/>
              </a:rPr>
            </a:br>
            <a:r>
              <a:rPr lang="en-US" sz="2000" b="1" dirty="0" smtClean="0">
                <a:latin typeface="+mn-lt"/>
                <a:cs typeface="Calibri"/>
              </a:rPr>
              <a:t>independent variable)</a:t>
            </a:r>
          </a:p>
          <a:p>
            <a:pPr>
              <a:buFontTx/>
              <a:buChar char="-"/>
            </a:pPr>
            <a:r>
              <a:rPr lang="en-US" sz="2000" b="1" dirty="0" smtClean="0">
                <a:latin typeface="+mn-lt"/>
                <a:cs typeface="Calibri"/>
              </a:rPr>
              <a:t> Predictions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289D6-5990-5441-B9C3-1982553482C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6943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Case study (Irene)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284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SST product is IR/near</a:t>
            </a:r>
            <a:r>
              <a:rPr lang="en-US" baseline="0" dirty="0" smtClean="0"/>
              <a:t> IR (AVHRR); </a:t>
            </a:r>
            <a:r>
              <a:rPr lang="en-US" baseline="0" dirty="0" err="1" smtClean="0"/>
              <a:t>SPoRT</a:t>
            </a:r>
            <a:r>
              <a:rPr lang="en-US" baseline="0" dirty="0" smtClean="0"/>
              <a:t> is IR/near IR as well</a:t>
            </a:r>
            <a:endParaRPr lang="en-US" dirty="0" smtClean="0"/>
          </a:p>
          <a:p>
            <a:r>
              <a:rPr lang="en-US" dirty="0" smtClean="0"/>
              <a:t>GFS 0.5 degree 08/27/11 06Z for boundary conditions</a:t>
            </a:r>
          </a:p>
          <a:p>
            <a:r>
              <a:rPr lang="en-US" dirty="0" smtClean="0"/>
              <a:t>Modeling</a:t>
            </a:r>
            <a:r>
              <a:rPr lang="en-US" baseline="0" dirty="0" smtClean="0"/>
              <a:t> is semi-realistic/semi-idealized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2259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**HF radar for surface</a:t>
            </a:r>
            <a:r>
              <a:rPr lang="en-US" sz="2000" b="1" baseline="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 currents onshore</a:t>
            </a: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,</a:t>
            </a:r>
            <a:r>
              <a:rPr lang="en-US" sz="2000" b="1" baseline="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 glider depth-averaged currents near zero, infer offshore bottom currents</a:t>
            </a:r>
          </a:p>
          <a:p>
            <a:pPr marL="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baseline="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BUOYS CORROBORATED AHEAD OF EYE COOLING</a:t>
            </a:r>
            <a:endParaRPr lang="en-US" sz="2000" b="1" dirty="0" smtClean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  <a:p>
            <a:pPr marL="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Coastal</a:t>
            </a:r>
            <a:r>
              <a:rPr lang="en-US" sz="2000" b="1" baseline="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 d</a:t>
            </a: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ownwelling</a:t>
            </a:r>
            <a:r>
              <a:rPr lang="en-US" sz="2000" b="1" baseline="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 circulation</a:t>
            </a: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  <a:sym typeface="Wingdings"/>
              </a:rPr>
              <a:t>, which resulted in shear across thermocline, turbulence/entrainment, and finally surface cooling</a:t>
            </a:r>
          </a:p>
          <a:p>
            <a:pPr marL="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Fire escape</a:t>
            </a:r>
            <a:r>
              <a:rPr lang="en-US" sz="2400" b="1" baseline="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 at bottom for less storm surge, fire extinguisher at top for weakening storm</a:t>
            </a:r>
          </a:p>
          <a:p>
            <a:pPr marL="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baseline="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Inertial response likely cooled remaining waters post-storm</a:t>
            </a:r>
            <a:endParaRPr lang="en-US" sz="2400" b="1" dirty="0" smtClean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84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Caveats: different atmospheric forcing, etc.</a:t>
            </a:r>
          </a:p>
          <a:p>
            <a:r>
              <a:rPr lang="en-US" dirty="0" smtClean="0"/>
              <a:t>Rutger</a:t>
            </a:r>
            <a:r>
              <a:rPr lang="en-US" baseline="0" dirty="0" smtClean="0"/>
              <a:t>s SST: 2km, RTG: 1/12 </a:t>
            </a:r>
            <a:r>
              <a:rPr lang="en-US" baseline="0" dirty="0" err="1" smtClean="0"/>
              <a:t>deg</a:t>
            </a:r>
            <a:r>
              <a:rPr lang="en-US" baseline="0" dirty="0" smtClean="0"/>
              <a:t>, ~9 km, HWRF-POM: 18km, HWRF-HYCOM: 1/12 </a:t>
            </a:r>
            <a:r>
              <a:rPr lang="en-US" baseline="0" dirty="0" err="1" smtClean="0"/>
              <a:t>deg</a:t>
            </a:r>
            <a:r>
              <a:rPr lang="en-US" baseline="0" dirty="0" smtClean="0"/>
              <a:t>, ~9km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57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606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60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-day:</a:t>
            </a:r>
            <a:r>
              <a:rPr lang="en-US" baseline="0" dirty="0" smtClean="0"/>
              <a:t> warmer over land, cooler over water</a:t>
            </a:r>
            <a:r>
              <a:rPr lang="en-US" baseline="0" dirty="0" smtClean="0">
                <a:sym typeface="Wingdings"/>
              </a:rPr>
              <a:t> </a:t>
            </a:r>
            <a:r>
              <a:rPr lang="en-US" baseline="0" dirty="0" err="1" smtClean="0">
                <a:sym typeface="Wingdings"/>
              </a:rPr>
              <a:t>seabreeze</a:t>
            </a:r>
            <a:endParaRPr lang="en-US" baseline="0" dirty="0" smtClean="0">
              <a:sym typeface="Wingdings"/>
            </a:endParaRPr>
          </a:p>
          <a:p>
            <a:r>
              <a:rPr lang="en-US" baseline="0" dirty="0" smtClean="0">
                <a:sym typeface="Wingdings"/>
              </a:rPr>
              <a:t>-night: cooler over land, relatively warmer over water </a:t>
            </a:r>
            <a:r>
              <a:rPr lang="en-US" baseline="0" dirty="0" err="1" smtClean="0">
                <a:sym typeface="Wingdings"/>
              </a:rPr>
              <a:t>landbreeze</a:t>
            </a:r>
            <a:endParaRPr lang="en-US" baseline="0" dirty="0" smtClean="0">
              <a:sym typeface="Wingdings"/>
            </a:endParaRPr>
          </a:p>
          <a:p>
            <a:r>
              <a:rPr lang="en-US" baseline="0" dirty="0" smtClean="0">
                <a:sym typeface="Wingdings"/>
              </a:rPr>
              <a:t>-little known about offshore component of sea/land breeze due to dearth of observations/monitoring</a:t>
            </a:r>
          </a:p>
          <a:p>
            <a:r>
              <a:rPr lang="en-US" baseline="0" dirty="0" smtClean="0">
                <a:sym typeface="Wingdings"/>
              </a:rPr>
              <a:t>-coastal upwelling changes dynamics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74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-day:</a:t>
            </a:r>
            <a:r>
              <a:rPr lang="en-US" baseline="0" dirty="0" smtClean="0"/>
              <a:t> warmer over land, cooler over water</a:t>
            </a:r>
            <a:r>
              <a:rPr lang="en-US" baseline="0" dirty="0" smtClean="0">
                <a:sym typeface="Wingdings"/>
              </a:rPr>
              <a:t> </a:t>
            </a:r>
            <a:r>
              <a:rPr lang="en-US" baseline="0" dirty="0" err="1" smtClean="0">
                <a:sym typeface="Wingdings"/>
              </a:rPr>
              <a:t>seabreeze</a:t>
            </a:r>
            <a:endParaRPr lang="en-US" baseline="0" dirty="0" smtClean="0">
              <a:sym typeface="Wingdings"/>
            </a:endParaRPr>
          </a:p>
          <a:p>
            <a:r>
              <a:rPr lang="en-US" baseline="0" dirty="0" smtClean="0">
                <a:sym typeface="Wingdings"/>
              </a:rPr>
              <a:t>-night: cooler over land, relatively warmer over water </a:t>
            </a:r>
            <a:r>
              <a:rPr lang="en-US" baseline="0" dirty="0" err="1" smtClean="0">
                <a:sym typeface="Wingdings"/>
              </a:rPr>
              <a:t>landbreeze</a:t>
            </a:r>
            <a:endParaRPr lang="en-US" baseline="0" dirty="0" smtClean="0">
              <a:sym typeface="Wingdings"/>
            </a:endParaRPr>
          </a:p>
          <a:p>
            <a:r>
              <a:rPr lang="en-US" baseline="0" dirty="0" smtClean="0">
                <a:sym typeface="Wingdings"/>
              </a:rPr>
              <a:t>-little known about offshore component of sea/land breeze due to dearth of observations/monitoring</a:t>
            </a:r>
          </a:p>
          <a:p>
            <a:r>
              <a:rPr lang="en-US" baseline="0" dirty="0" smtClean="0">
                <a:sym typeface="Wingdings"/>
              </a:rPr>
              <a:t>-coastal upwelling changes dynamics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74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-day:</a:t>
            </a:r>
            <a:r>
              <a:rPr lang="en-US" baseline="0" dirty="0" smtClean="0"/>
              <a:t> warmer over land, cooler over water</a:t>
            </a:r>
            <a:r>
              <a:rPr lang="en-US" baseline="0" dirty="0" smtClean="0">
                <a:sym typeface="Wingdings"/>
              </a:rPr>
              <a:t> </a:t>
            </a:r>
            <a:r>
              <a:rPr lang="en-US" baseline="0" dirty="0" err="1" smtClean="0">
                <a:sym typeface="Wingdings"/>
              </a:rPr>
              <a:t>seabreeze</a:t>
            </a:r>
            <a:endParaRPr lang="en-US" baseline="0" dirty="0" smtClean="0">
              <a:sym typeface="Wingdings"/>
            </a:endParaRPr>
          </a:p>
          <a:p>
            <a:r>
              <a:rPr lang="en-US" baseline="0" dirty="0" smtClean="0">
                <a:sym typeface="Wingdings"/>
              </a:rPr>
              <a:t>-night: cooler over land, relatively warmer over water </a:t>
            </a:r>
            <a:r>
              <a:rPr lang="en-US" baseline="0" dirty="0" err="1" smtClean="0">
                <a:sym typeface="Wingdings"/>
              </a:rPr>
              <a:t>landbreeze</a:t>
            </a:r>
            <a:endParaRPr lang="en-US" baseline="0" dirty="0" smtClean="0">
              <a:sym typeface="Wingdings"/>
            </a:endParaRPr>
          </a:p>
          <a:p>
            <a:r>
              <a:rPr lang="en-US" baseline="0" dirty="0" smtClean="0">
                <a:sym typeface="Wingdings"/>
              </a:rPr>
              <a:t>-little known about offshore component of sea/land breeze due to dearth of observations/monitoring</a:t>
            </a:r>
          </a:p>
          <a:p>
            <a:r>
              <a:rPr lang="en-US" baseline="0" dirty="0" smtClean="0">
                <a:sym typeface="Wingdings"/>
              </a:rPr>
              <a:t>-coastal upwelling changes dynamics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74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-NWP</a:t>
            </a:r>
            <a:r>
              <a:rPr lang="en-US" baseline="0" dirty="0" smtClean="0"/>
              <a:t> is cost-effective way to achieve accurate wind resource assessments and representative wind forecasts</a:t>
            </a:r>
            <a:r>
              <a:rPr lang="en-US" baseline="0" dirty="0" smtClean="0">
                <a:sym typeface="Wingdings"/>
              </a:rPr>
              <a:t> cost reductions</a:t>
            </a:r>
          </a:p>
          <a:p>
            <a:r>
              <a:rPr lang="en-US" baseline="0" dirty="0" smtClean="0">
                <a:sym typeface="Wingdings"/>
              </a:rPr>
              <a:t>-minimize “risks” by determining variability in offshore wind resource</a:t>
            </a:r>
          </a:p>
          <a:p>
            <a:r>
              <a:rPr lang="en-US" baseline="0" dirty="0" smtClean="0">
                <a:sym typeface="Wingdings"/>
              </a:rPr>
              <a:t>-mesoscale and local influences of sea breeze- one of primary microclimate circulations that affect offshore environment, during peak energy demand periods with ACs running on hot summer afternoons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49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995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FCA36A-3C95-A243-9186-14DBD83B91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27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B3E2BF-24EB-EF47-B487-DCAC916133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93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9E318E-1124-AF4C-A3F2-5DF0DAF96E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06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3B72-50DD-F94D-8708-A804E6A20D55}" type="datetimeFigureOut">
              <a:rPr lang="en-US" smtClean="0"/>
              <a:t>10/6/14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320E-558A-2C4D-84C5-DDBD579DC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77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3B72-50DD-F94D-8708-A804E6A20D55}" type="datetimeFigureOut">
              <a:rPr lang="en-US" smtClean="0"/>
              <a:t>10/6/14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320E-558A-2C4D-84C5-DDBD579DC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156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3B72-50DD-F94D-8708-A804E6A20D55}" type="datetimeFigureOut">
              <a:rPr lang="en-US" smtClean="0"/>
              <a:t>10/6/14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320E-558A-2C4D-84C5-DDBD579DC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476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3B72-50DD-F94D-8708-A804E6A20D55}" type="datetimeFigureOut">
              <a:rPr lang="en-US" smtClean="0"/>
              <a:t>10/6/14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320E-558A-2C4D-84C5-DDBD579DC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12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3B72-50DD-F94D-8708-A804E6A20D55}" type="datetimeFigureOut">
              <a:rPr lang="en-US" smtClean="0"/>
              <a:t>10/6/14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320E-558A-2C4D-84C5-DDBD579DC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59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B74806-90AF-A444-A21A-672F1DFD43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00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9C05D1-4233-FD4F-A74F-ABDB2D3AE2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682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1CC36F-F71E-5F49-854E-D011402708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48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6143C0-1B7B-0A46-9C9C-A3F890ECA3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76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D2BF7E-B71A-7948-A9C5-526797D3FC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95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9C318C-C379-D349-A5DC-262463F0DF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54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A208AF-3321-674A-A685-BE72B22E7A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52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DD3863-58BF-3D43-8C31-0541CCEE82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719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D7A138-3B0F-E64D-A264-84592C2474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76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dirty="0" smtClean="0">
                <a:solidFill>
                  <a:schemeClr val="bg1"/>
                </a:solidFill>
                <a:ea typeface="Geneva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bg1"/>
                </a:solidFill>
                <a:ea typeface="Geneva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B15AFA6C-E3D4-1145-9391-3E122593D1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53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ＭＳ Ｐゴシック" charset="0"/>
          <a:cs typeface="Geneva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charset="0"/>
          <a:cs typeface="Geneva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C3B72-50DD-F94D-8708-A804E6A20D55}" type="datetimeFigureOut">
              <a:rPr lang="en-US" smtClean="0"/>
              <a:t>10/6/14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B320E-558A-2C4D-84C5-DDBD579DC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2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72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microsoft.com/office/2007/relationships/hdphoto" Target="../media/hdphoto3.wdp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jpeg"/><Relationship Id="rId3" Type="http://schemas.openxmlformats.org/officeDocument/2006/relationships/image" Target="../media/image12.png"/><Relationship Id="rId4" Type="http://schemas.microsoft.com/office/2007/relationships/hdphoto" Target="../media/hdphoto1.wdp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4" Type="http://schemas.openxmlformats.org/officeDocument/2006/relationships/image" Target="../media/image43.gif"/><Relationship Id="rId5" Type="http://schemas.openxmlformats.org/officeDocument/2006/relationships/image" Target="../media/image44.gif"/><Relationship Id="rId6" Type="http://schemas.openxmlformats.org/officeDocument/2006/relationships/image" Target="../media/image45.gif"/><Relationship Id="rId7" Type="http://schemas.openxmlformats.org/officeDocument/2006/relationships/image" Target="../media/image46.gi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jpeg"/><Relationship Id="rId3" Type="http://schemas.openxmlformats.org/officeDocument/2006/relationships/image" Target="../media/image12.png"/><Relationship Id="rId4" Type="http://schemas.microsoft.com/office/2007/relationships/hdphoto" Target="../media/hdphoto1.wdp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microsoft.com/office/2007/relationships/hdphoto" Target="../media/hdphoto4.wdp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3.png"/><Relationship Id="rId5" Type="http://schemas.microsoft.com/office/2007/relationships/hdphoto" Target="../media/hdphoto4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Relationship Id="rId11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65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66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jpeg"/><Relationship Id="rId3" Type="http://schemas.openxmlformats.org/officeDocument/2006/relationships/image" Target="../media/image12.png"/><Relationship Id="rId4" Type="http://schemas.microsoft.com/office/2007/relationships/hdphoto" Target="../media/hdphoto1.wdp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2182" t="5351" r="26377" b="17586"/>
          <a:stretch/>
        </p:blipFill>
        <p:spPr>
          <a:xfrm>
            <a:off x="5063066" y="1"/>
            <a:ext cx="4098314" cy="44764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5956" t="12713"/>
          <a:stretch/>
        </p:blipFill>
        <p:spPr>
          <a:xfrm>
            <a:off x="0" y="-26"/>
            <a:ext cx="5063066" cy="4476463"/>
          </a:xfrm>
          <a:prstGeom prst="rect">
            <a:avLst/>
          </a:prstGeom>
        </p:spPr>
      </p:pic>
      <p:pic>
        <p:nvPicPr>
          <p:cNvPr id="7" name="Picture 6" descr="cl_20110127151326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5" r="20966" b="11646"/>
          <a:stretch/>
        </p:blipFill>
        <p:spPr>
          <a:xfrm>
            <a:off x="446" y="4476436"/>
            <a:ext cx="9144000" cy="2381563"/>
          </a:xfrm>
          <a:prstGeom prst="rect">
            <a:avLst/>
          </a:prstGeom>
        </p:spPr>
      </p:pic>
      <p:pic>
        <p:nvPicPr>
          <p:cNvPr id="8" name="Picture 7" descr="cl_20110127151326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" t="92595" r="80460" b="2666"/>
          <a:stretch/>
        </p:blipFill>
        <p:spPr>
          <a:xfrm>
            <a:off x="7687733" y="6605981"/>
            <a:ext cx="1447800" cy="2520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6488" y="4601645"/>
            <a:ext cx="8636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Calibri"/>
                <a:cs typeface="Calibri"/>
              </a:rPr>
              <a:t>From the sea breeze to hurricanes: how the ocean affects the weather 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  <a:p>
            <a:endParaRPr lang="en-US" sz="2800" b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en-US" sz="2800" b="1" dirty="0" smtClean="0">
                <a:solidFill>
                  <a:schemeClr val="bg1"/>
                </a:solidFill>
                <a:latin typeface="Calibri"/>
                <a:cs typeface="Calibri"/>
              </a:rPr>
              <a:t>Greg </a:t>
            </a:r>
            <a:r>
              <a:rPr lang="en-US" sz="2800" b="1" dirty="0" err="1" smtClean="0">
                <a:solidFill>
                  <a:schemeClr val="bg1"/>
                </a:solidFill>
                <a:latin typeface="Calibri"/>
                <a:cs typeface="Calibri"/>
              </a:rPr>
              <a:t>Seroka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012264" y="0"/>
            <a:ext cx="0" cy="4476437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913" y="4417168"/>
            <a:ext cx="9143554" cy="0"/>
          </a:xfrm>
          <a:prstGeom prst="line">
            <a:avLst/>
          </a:prstGeom>
          <a:ln w="1270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512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ocko\Downloads\MP900402149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9" b="94932" l="7000" r="90000">
                        <a14:foregroundMark x1="7333" y1="22373" x2="60778" y2="22002"/>
                        <a14:foregroundMark x1="60778" y1="22250" x2="60778" y2="70952"/>
                        <a14:foregroundMark x1="60667" y1="71446" x2="51333" y2="71446"/>
                        <a14:foregroundMark x1="7333" y1="22497" x2="7111" y2="71075"/>
                        <a14:foregroundMark x1="20667" y1="78492" x2="18000" y2="78739"/>
                        <a14:foregroundMark x1="18000" y1="78863" x2="11556" y2="87021"/>
                        <a14:foregroundMark x1="11333" y1="87021" x2="9000" y2="91842"/>
                        <a14:foregroundMark x1="9556" y1="92707" x2="11333" y2="93325"/>
                        <a14:foregroundMark x1="12000" y1="93820" x2="19667" y2="94932"/>
                        <a14:foregroundMark x1="75778" y1="84549" x2="85778" y2="84302"/>
                        <a14:foregroundMark x1="86556" y1="81335" x2="86667" y2="82942"/>
                        <a14:backgroundMark x1="61444" y1="21879" x2="61667" y2="45117"/>
                        <a14:backgroundMark x1="61889" y1="44747" x2="61889" y2="72064"/>
                        <a14:backgroundMark x1="76889" y1="83313" x2="85333" y2="82818"/>
                        <a14:backgroundMark x1="52222" y1="71941" x2="61222" y2="71817"/>
                        <a14:backgroundMark x1="11111" y1="88257" x2="11667" y2="85785"/>
                        <a14:backgroundMark x1="11222" y1="87886" x2="9333" y2="89864"/>
                        <a14:backgroundMark x1="15667" y1="82200" x2="18222" y2="78863"/>
                        <a14:backgroundMark x1="51778" y1="71570" x2="61444" y2="713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278" y="829733"/>
            <a:ext cx="6119887" cy="550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0" y="118523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00"/>
                </a:solidFill>
                <a:latin typeface="Calibri"/>
                <a:cs typeface="Calibri"/>
              </a:rPr>
              <a:t>Need </a:t>
            </a:r>
            <a:r>
              <a:rPr lang="en-US" sz="4400" b="1" i="1" dirty="0" smtClean="0">
                <a:solidFill>
                  <a:srgbClr val="000000"/>
                </a:solidFill>
                <a:latin typeface="Calibri"/>
                <a:cs typeface="Calibri"/>
              </a:rPr>
              <a:t>models</a:t>
            </a:r>
            <a:r>
              <a:rPr lang="en-US" sz="44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4400" b="1" dirty="0" smtClean="0">
                <a:solidFill>
                  <a:srgbClr val="000000"/>
                </a:solidFill>
                <a:latin typeface="Calibri"/>
                <a:cs typeface="Calibri"/>
              </a:rPr>
              <a:t>to fill in gaps</a:t>
            </a:r>
            <a:endParaRPr lang="en-US" sz="4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0" y="1436576"/>
            <a:ext cx="4391675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2600" b="1" dirty="0" smtClean="0">
                <a:latin typeface="Calibri"/>
                <a:cs typeface="Calibri"/>
              </a:rPr>
              <a:t> </a:t>
            </a:r>
            <a:r>
              <a:rPr lang="en-US" sz="3000" b="1" dirty="0" smtClean="0">
                <a:latin typeface="Calibri"/>
                <a:cs typeface="Calibri"/>
              </a:rPr>
              <a:t>Bridge gap between obs.</a:t>
            </a:r>
          </a:p>
          <a:p>
            <a:pPr>
              <a:buFontTx/>
              <a:buChar char="-"/>
            </a:pPr>
            <a:endParaRPr lang="en-US" sz="3000" b="1" dirty="0" smtClean="0">
              <a:latin typeface="Calibri"/>
              <a:cs typeface="Calibri"/>
            </a:endParaRPr>
          </a:p>
          <a:p>
            <a:pPr>
              <a:buFontTx/>
              <a:buChar char="-"/>
            </a:pPr>
            <a:r>
              <a:rPr lang="en-US" sz="3000" b="1" dirty="0" smtClean="0">
                <a:latin typeface="Calibri"/>
                <a:cs typeface="Calibri"/>
              </a:rPr>
              <a:t> Experiments </a:t>
            </a:r>
          </a:p>
          <a:p>
            <a:pPr>
              <a:buFontTx/>
              <a:buChar char="-"/>
            </a:pPr>
            <a:endParaRPr lang="en-US" sz="3000" b="1" dirty="0">
              <a:latin typeface="Calibri"/>
              <a:cs typeface="Calibri"/>
            </a:endParaRPr>
          </a:p>
          <a:p>
            <a:pPr>
              <a:buFontTx/>
              <a:buChar char="-"/>
            </a:pPr>
            <a:r>
              <a:rPr lang="en-US" sz="3000" b="1" dirty="0" smtClean="0">
                <a:latin typeface="Calibri"/>
                <a:cs typeface="Calibri"/>
              </a:rPr>
              <a:t> “What-if” scenarios</a:t>
            </a:r>
          </a:p>
          <a:p>
            <a:pPr>
              <a:buFontTx/>
              <a:buChar char="-"/>
            </a:pPr>
            <a:endParaRPr lang="en-US" sz="3000" b="1" dirty="0" smtClean="0">
              <a:latin typeface="Calibri"/>
              <a:cs typeface="Calibri"/>
            </a:endParaRPr>
          </a:p>
          <a:p>
            <a:pPr>
              <a:buFontTx/>
              <a:buChar char="-"/>
            </a:pPr>
            <a:r>
              <a:rPr lang="en-US" sz="3000" b="1" dirty="0" smtClean="0">
                <a:latin typeface="Calibri"/>
                <a:cs typeface="Calibri"/>
              </a:rPr>
              <a:t> Sensitivities</a:t>
            </a:r>
          </a:p>
          <a:p>
            <a:pPr>
              <a:buFontTx/>
              <a:buChar char="-"/>
            </a:pPr>
            <a:endParaRPr lang="en-US" sz="3000" b="1" dirty="0" smtClean="0">
              <a:latin typeface="Calibri"/>
              <a:cs typeface="Calibri"/>
            </a:endParaRPr>
          </a:p>
          <a:p>
            <a:pPr>
              <a:buFontTx/>
              <a:buChar char="-"/>
            </a:pPr>
            <a:r>
              <a:rPr lang="en-US" sz="3000" b="1" dirty="0" smtClean="0">
                <a:latin typeface="Calibri"/>
                <a:cs typeface="Calibri"/>
              </a:rPr>
              <a:t> Predictions</a:t>
            </a:r>
            <a:endParaRPr lang="en-US" sz="3000" b="1" dirty="0" smtClean="0"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68681" t="14204" r="17622" b="63354"/>
          <a:stretch/>
        </p:blipFill>
        <p:spPr>
          <a:xfrm>
            <a:off x="4175775" y="2379902"/>
            <a:ext cx="2690693" cy="20372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Oval 1"/>
          <p:cNvSpPr/>
          <p:nvPr/>
        </p:nvSpPr>
        <p:spPr>
          <a:xfrm>
            <a:off x="4205409" y="23960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205409" y="24892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205409" y="25823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8542" y="23960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298542" y="24892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298542" y="25823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391675" y="23960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391675" y="24892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391675" y="25823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205409" y="2671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205409" y="27643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205409" y="28575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298542" y="2671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298542" y="27643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298542" y="28575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391675" y="2671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391675" y="27643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391675" y="28575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478050" y="23960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478050" y="24892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478050" y="25823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571183" y="23960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571183" y="24892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571183" y="25823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664316" y="23960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664316" y="24892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664316" y="25823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478050" y="2671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478050" y="27643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478050" y="28575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571183" y="2671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571183" y="27643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571183" y="28575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664316" y="2671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664316" y="27643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664316" y="28575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205409" y="29464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205409" y="30395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205409" y="31326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298542" y="29464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298542" y="30395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298542" y="31326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391675" y="29464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391675" y="30395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4391675" y="31326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205409" y="3221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205409" y="33147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4205409" y="3407833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298542" y="3221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4298542" y="33147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4298542" y="3407833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4391675" y="3221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4391675" y="33147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391675" y="3407833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4478050" y="29464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4478050" y="30395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478050" y="31326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571183" y="29464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571183" y="30395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4571183" y="31326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4664316" y="29464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4664316" y="30395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4664316" y="31326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4478050" y="3221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4478050" y="33147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4478050" y="3407833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4571183" y="3221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4571183" y="33147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4571183" y="3407833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4664316" y="3221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4664316" y="33147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664316" y="3407833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4755742" y="23960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4755742" y="24892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4755742" y="25823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4848875" y="23960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4848875" y="24892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4848875" y="25823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4942008" y="23960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4942008" y="24892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4942008" y="25823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4755742" y="2671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4755742" y="27643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4755742" y="28575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4848875" y="2671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4848875" y="27643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4848875" y="28575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4942008" y="2671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4942008" y="27643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942008" y="28575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5028383" y="23960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5028383" y="24892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028383" y="25823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5121516" y="23960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5121516" y="24892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5121516" y="25823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5214649" y="23960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5214649" y="24892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5214649" y="25823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5028383" y="2671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5028383" y="27643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5028383" y="28575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5121516" y="2671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5121516" y="27643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5121516" y="28575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5214649" y="2671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5214649" y="27643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5214649" y="28575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4755742" y="29464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4755742" y="30395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4755742" y="31326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4848875" y="29464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4848875" y="30395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4848875" y="31326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4942008" y="29464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4942008" y="30395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4942008" y="31326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4755742" y="3221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4755742" y="33147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4755742" y="3407833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4848875" y="3221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4848875" y="33147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4848875" y="3407833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4942008" y="3221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4942008" y="33147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4942008" y="3407833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5028383" y="29464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5028383" y="30395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5028383" y="31326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5121516" y="29464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5121516" y="30395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5121516" y="31326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5214649" y="29464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5214649" y="30395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5214649" y="31326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5028383" y="3221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5028383" y="33147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5028383" y="3407833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5121516" y="3221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5121516" y="33147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5121516" y="3407833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5214649" y="3221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5214649" y="33147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5214649" y="3407833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4205409" y="35009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4205409" y="35941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4205409" y="3687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4298542" y="35009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4298542" y="35941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4298542" y="3687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4391675" y="35009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4391675" y="35941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>
            <a:off x="4391675" y="3687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>
            <a:off x="4205409" y="37761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>
            <a:off x="4205409" y="38692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>
            <a:off x="4205409" y="39624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4298542" y="37761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>
            <a:off x="4298542" y="38692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>
            <a:off x="4298542" y="39624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/>
          <p:cNvSpPr/>
          <p:nvPr/>
        </p:nvSpPr>
        <p:spPr>
          <a:xfrm>
            <a:off x="4391675" y="37761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/>
          <p:cNvSpPr/>
          <p:nvPr/>
        </p:nvSpPr>
        <p:spPr>
          <a:xfrm>
            <a:off x="4391675" y="38692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/>
          <p:cNvSpPr/>
          <p:nvPr/>
        </p:nvSpPr>
        <p:spPr>
          <a:xfrm>
            <a:off x="4391675" y="39624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>
            <a:off x="4478050" y="35009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4478050" y="35941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/>
          <p:cNvSpPr/>
          <p:nvPr/>
        </p:nvSpPr>
        <p:spPr>
          <a:xfrm>
            <a:off x="4478050" y="3687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/>
          <p:cNvSpPr/>
          <p:nvPr/>
        </p:nvSpPr>
        <p:spPr>
          <a:xfrm>
            <a:off x="4571183" y="35009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/>
          <p:cNvSpPr/>
          <p:nvPr/>
        </p:nvSpPr>
        <p:spPr>
          <a:xfrm>
            <a:off x="4571183" y="35941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Oval 172"/>
          <p:cNvSpPr/>
          <p:nvPr/>
        </p:nvSpPr>
        <p:spPr>
          <a:xfrm>
            <a:off x="4571183" y="3687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Oval 173"/>
          <p:cNvSpPr/>
          <p:nvPr/>
        </p:nvSpPr>
        <p:spPr>
          <a:xfrm>
            <a:off x="4664316" y="35009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Oval 174"/>
          <p:cNvSpPr/>
          <p:nvPr/>
        </p:nvSpPr>
        <p:spPr>
          <a:xfrm>
            <a:off x="4664316" y="35941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/>
          <p:cNvSpPr/>
          <p:nvPr/>
        </p:nvSpPr>
        <p:spPr>
          <a:xfrm>
            <a:off x="4664316" y="3687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176"/>
          <p:cNvSpPr/>
          <p:nvPr/>
        </p:nvSpPr>
        <p:spPr>
          <a:xfrm>
            <a:off x="4478050" y="37761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/>
          <p:cNvSpPr/>
          <p:nvPr/>
        </p:nvSpPr>
        <p:spPr>
          <a:xfrm>
            <a:off x="4478050" y="38692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/>
          <p:cNvSpPr/>
          <p:nvPr/>
        </p:nvSpPr>
        <p:spPr>
          <a:xfrm>
            <a:off x="4478050" y="39624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4571183" y="37761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Oval 180"/>
          <p:cNvSpPr/>
          <p:nvPr/>
        </p:nvSpPr>
        <p:spPr>
          <a:xfrm>
            <a:off x="4571183" y="38692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Oval 181"/>
          <p:cNvSpPr/>
          <p:nvPr/>
        </p:nvSpPr>
        <p:spPr>
          <a:xfrm>
            <a:off x="4571183" y="39624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Oval 182"/>
          <p:cNvSpPr/>
          <p:nvPr/>
        </p:nvSpPr>
        <p:spPr>
          <a:xfrm>
            <a:off x="4664316" y="37761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Oval 183"/>
          <p:cNvSpPr/>
          <p:nvPr/>
        </p:nvSpPr>
        <p:spPr>
          <a:xfrm>
            <a:off x="4664316" y="38692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Oval 184"/>
          <p:cNvSpPr/>
          <p:nvPr/>
        </p:nvSpPr>
        <p:spPr>
          <a:xfrm>
            <a:off x="4664316" y="39624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/>
          <p:cNvSpPr/>
          <p:nvPr/>
        </p:nvSpPr>
        <p:spPr>
          <a:xfrm>
            <a:off x="4205409" y="40513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/>
          <p:cNvSpPr/>
          <p:nvPr/>
        </p:nvSpPr>
        <p:spPr>
          <a:xfrm>
            <a:off x="4205409" y="41444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Oval 187"/>
          <p:cNvSpPr/>
          <p:nvPr/>
        </p:nvSpPr>
        <p:spPr>
          <a:xfrm>
            <a:off x="4205409" y="4237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/>
          <p:cNvSpPr/>
          <p:nvPr/>
        </p:nvSpPr>
        <p:spPr>
          <a:xfrm>
            <a:off x="4298542" y="40513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Oval 189"/>
          <p:cNvSpPr/>
          <p:nvPr/>
        </p:nvSpPr>
        <p:spPr>
          <a:xfrm>
            <a:off x="4298542" y="41444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Oval 190"/>
          <p:cNvSpPr/>
          <p:nvPr/>
        </p:nvSpPr>
        <p:spPr>
          <a:xfrm>
            <a:off x="4298542" y="4237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Oval 191"/>
          <p:cNvSpPr/>
          <p:nvPr/>
        </p:nvSpPr>
        <p:spPr>
          <a:xfrm>
            <a:off x="4391675" y="40513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/>
          <p:cNvSpPr/>
          <p:nvPr/>
        </p:nvSpPr>
        <p:spPr>
          <a:xfrm>
            <a:off x="4391675" y="41444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/>
          <p:cNvSpPr/>
          <p:nvPr/>
        </p:nvSpPr>
        <p:spPr>
          <a:xfrm>
            <a:off x="4391675" y="4237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/>
          <p:cNvSpPr/>
          <p:nvPr/>
        </p:nvSpPr>
        <p:spPr>
          <a:xfrm>
            <a:off x="4205409" y="43264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4298542" y="43264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391675" y="43264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4478050" y="40513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478050" y="41444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478050" y="4237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571183" y="40513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571183" y="41444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571183" y="4237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664316" y="40513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664316" y="41444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664316" y="4237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478050" y="43264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71183" y="43264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4664316" y="43264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4755742" y="35009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4755742" y="35941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4755742" y="3687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4848875" y="35009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4848875" y="35941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4848875" y="3687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4942008" y="35009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4942008" y="35941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4942008" y="3687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4755742" y="37761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4755742" y="38692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4755742" y="39624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4848875" y="37761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4848875" y="38692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4848875" y="39624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4942008" y="37761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4942008" y="38692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4942008" y="39624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5028383" y="35009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5028383" y="35941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5028383" y="3687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5121516" y="35009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5121516" y="35941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5121516" y="3687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5214649" y="35009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5214649" y="35941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5214649" y="3687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5028383" y="37761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5028383" y="38692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5028383" y="39624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5121516" y="37761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5121516" y="38692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5121516" y="39624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5214649" y="37761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5214649" y="38692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5214649" y="39624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755742" y="40513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4755742" y="41444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4755742" y="4237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4848875" y="40513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848875" y="41444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848875" y="4237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Oval 263"/>
          <p:cNvSpPr/>
          <p:nvPr/>
        </p:nvSpPr>
        <p:spPr>
          <a:xfrm>
            <a:off x="4942008" y="40513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942008" y="41444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942008" y="4237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755742" y="43264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848875" y="43264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942008" y="43264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5028383" y="40513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5028383" y="41444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5028383" y="4237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5121516" y="40513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5121516" y="41444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5121516" y="4237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5214649" y="40513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Oval 282"/>
          <p:cNvSpPr/>
          <p:nvPr/>
        </p:nvSpPr>
        <p:spPr>
          <a:xfrm>
            <a:off x="5214649" y="41444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Oval 283"/>
          <p:cNvSpPr/>
          <p:nvPr/>
        </p:nvSpPr>
        <p:spPr>
          <a:xfrm>
            <a:off x="5214649" y="4237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Oval 284"/>
          <p:cNvSpPr/>
          <p:nvPr/>
        </p:nvSpPr>
        <p:spPr>
          <a:xfrm>
            <a:off x="5028383" y="43264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Oval 287"/>
          <p:cNvSpPr/>
          <p:nvPr/>
        </p:nvSpPr>
        <p:spPr>
          <a:xfrm>
            <a:off x="5121516" y="43264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Oval 290"/>
          <p:cNvSpPr/>
          <p:nvPr/>
        </p:nvSpPr>
        <p:spPr>
          <a:xfrm>
            <a:off x="5214649" y="43264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Oval 293"/>
          <p:cNvSpPr/>
          <p:nvPr/>
        </p:nvSpPr>
        <p:spPr>
          <a:xfrm>
            <a:off x="5312017" y="23960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Oval 294"/>
          <p:cNvSpPr/>
          <p:nvPr/>
        </p:nvSpPr>
        <p:spPr>
          <a:xfrm>
            <a:off x="5312017" y="24892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Oval 295"/>
          <p:cNvSpPr/>
          <p:nvPr/>
        </p:nvSpPr>
        <p:spPr>
          <a:xfrm>
            <a:off x="5312017" y="25823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Oval 296"/>
          <p:cNvSpPr/>
          <p:nvPr/>
        </p:nvSpPr>
        <p:spPr>
          <a:xfrm>
            <a:off x="5405150" y="23960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Oval 297"/>
          <p:cNvSpPr/>
          <p:nvPr/>
        </p:nvSpPr>
        <p:spPr>
          <a:xfrm>
            <a:off x="5405150" y="24892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Oval 298"/>
          <p:cNvSpPr/>
          <p:nvPr/>
        </p:nvSpPr>
        <p:spPr>
          <a:xfrm>
            <a:off x="5405150" y="25823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Oval 299"/>
          <p:cNvSpPr/>
          <p:nvPr/>
        </p:nvSpPr>
        <p:spPr>
          <a:xfrm>
            <a:off x="5498283" y="23960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Oval 300"/>
          <p:cNvSpPr/>
          <p:nvPr/>
        </p:nvSpPr>
        <p:spPr>
          <a:xfrm>
            <a:off x="5498283" y="24892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Oval 301"/>
          <p:cNvSpPr/>
          <p:nvPr/>
        </p:nvSpPr>
        <p:spPr>
          <a:xfrm>
            <a:off x="5498283" y="25823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Oval 302"/>
          <p:cNvSpPr/>
          <p:nvPr/>
        </p:nvSpPr>
        <p:spPr>
          <a:xfrm>
            <a:off x="5312017" y="2671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Oval 303"/>
          <p:cNvSpPr/>
          <p:nvPr/>
        </p:nvSpPr>
        <p:spPr>
          <a:xfrm>
            <a:off x="5312017" y="27643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Oval 304"/>
          <p:cNvSpPr/>
          <p:nvPr/>
        </p:nvSpPr>
        <p:spPr>
          <a:xfrm>
            <a:off x="5312017" y="28575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Oval 305"/>
          <p:cNvSpPr/>
          <p:nvPr/>
        </p:nvSpPr>
        <p:spPr>
          <a:xfrm>
            <a:off x="5405150" y="2671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Oval 306"/>
          <p:cNvSpPr/>
          <p:nvPr/>
        </p:nvSpPr>
        <p:spPr>
          <a:xfrm>
            <a:off x="5405150" y="27643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Oval 307"/>
          <p:cNvSpPr/>
          <p:nvPr/>
        </p:nvSpPr>
        <p:spPr>
          <a:xfrm>
            <a:off x="5405150" y="28575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Oval 308"/>
          <p:cNvSpPr/>
          <p:nvPr/>
        </p:nvSpPr>
        <p:spPr>
          <a:xfrm>
            <a:off x="5498283" y="2671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Oval 309"/>
          <p:cNvSpPr/>
          <p:nvPr/>
        </p:nvSpPr>
        <p:spPr>
          <a:xfrm>
            <a:off x="5498283" y="27643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Oval 310"/>
          <p:cNvSpPr/>
          <p:nvPr/>
        </p:nvSpPr>
        <p:spPr>
          <a:xfrm>
            <a:off x="5498283" y="28575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Oval 311"/>
          <p:cNvSpPr/>
          <p:nvPr/>
        </p:nvSpPr>
        <p:spPr>
          <a:xfrm>
            <a:off x="5584658" y="23960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Oval 312"/>
          <p:cNvSpPr/>
          <p:nvPr/>
        </p:nvSpPr>
        <p:spPr>
          <a:xfrm>
            <a:off x="5584658" y="24892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Oval 313"/>
          <p:cNvSpPr/>
          <p:nvPr/>
        </p:nvSpPr>
        <p:spPr>
          <a:xfrm>
            <a:off x="5584658" y="25823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Oval 314"/>
          <p:cNvSpPr/>
          <p:nvPr/>
        </p:nvSpPr>
        <p:spPr>
          <a:xfrm>
            <a:off x="5677791" y="23960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Oval 315"/>
          <p:cNvSpPr/>
          <p:nvPr/>
        </p:nvSpPr>
        <p:spPr>
          <a:xfrm>
            <a:off x="5677791" y="24892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Oval 316"/>
          <p:cNvSpPr/>
          <p:nvPr/>
        </p:nvSpPr>
        <p:spPr>
          <a:xfrm>
            <a:off x="5677791" y="25823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Oval 317"/>
          <p:cNvSpPr/>
          <p:nvPr/>
        </p:nvSpPr>
        <p:spPr>
          <a:xfrm>
            <a:off x="5770924" y="23960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Oval 318"/>
          <p:cNvSpPr/>
          <p:nvPr/>
        </p:nvSpPr>
        <p:spPr>
          <a:xfrm>
            <a:off x="5770924" y="24892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Oval 319"/>
          <p:cNvSpPr/>
          <p:nvPr/>
        </p:nvSpPr>
        <p:spPr>
          <a:xfrm>
            <a:off x="5770924" y="25823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Oval 320"/>
          <p:cNvSpPr/>
          <p:nvPr/>
        </p:nvSpPr>
        <p:spPr>
          <a:xfrm>
            <a:off x="5584658" y="2671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Oval 321"/>
          <p:cNvSpPr/>
          <p:nvPr/>
        </p:nvSpPr>
        <p:spPr>
          <a:xfrm>
            <a:off x="5584658" y="27643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Oval 322"/>
          <p:cNvSpPr/>
          <p:nvPr/>
        </p:nvSpPr>
        <p:spPr>
          <a:xfrm>
            <a:off x="5584658" y="28575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Oval 323"/>
          <p:cNvSpPr/>
          <p:nvPr/>
        </p:nvSpPr>
        <p:spPr>
          <a:xfrm>
            <a:off x="5677791" y="2671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Oval 324"/>
          <p:cNvSpPr/>
          <p:nvPr/>
        </p:nvSpPr>
        <p:spPr>
          <a:xfrm>
            <a:off x="5677791" y="27643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Oval 325"/>
          <p:cNvSpPr/>
          <p:nvPr/>
        </p:nvSpPr>
        <p:spPr>
          <a:xfrm>
            <a:off x="5677791" y="28575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" name="Oval 326"/>
          <p:cNvSpPr/>
          <p:nvPr/>
        </p:nvSpPr>
        <p:spPr>
          <a:xfrm>
            <a:off x="5770924" y="2671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Oval 327"/>
          <p:cNvSpPr/>
          <p:nvPr/>
        </p:nvSpPr>
        <p:spPr>
          <a:xfrm>
            <a:off x="5770924" y="27643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Oval 328"/>
          <p:cNvSpPr/>
          <p:nvPr/>
        </p:nvSpPr>
        <p:spPr>
          <a:xfrm>
            <a:off x="5770924" y="28575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" name="Oval 329"/>
          <p:cNvSpPr/>
          <p:nvPr/>
        </p:nvSpPr>
        <p:spPr>
          <a:xfrm>
            <a:off x="5312017" y="29464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Oval 330"/>
          <p:cNvSpPr/>
          <p:nvPr/>
        </p:nvSpPr>
        <p:spPr>
          <a:xfrm>
            <a:off x="5312017" y="30395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Oval 331"/>
          <p:cNvSpPr/>
          <p:nvPr/>
        </p:nvSpPr>
        <p:spPr>
          <a:xfrm>
            <a:off x="5312017" y="31326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Oval 332"/>
          <p:cNvSpPr/>
          <p:nvPr/>
        </p:nvSpPr>
        <p:spPr>
          <a:xfrm>
            <a:off x="5405150" y="29464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" name="Oval 333"/>
          <p:cNvSpPr/>
          <p:nvPr/>
        </p:nvSpPr>
        <p:spPr>
          <a:xfrm>
            <a:off x="5405150" y="30395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Oval 334"/>
          <p:cNvSpPr/>
          <p:nvPr/>
        </p:nvSpPr>
        <p:spPr>
          <a:xfrm>
            <a:off x="5405150" y="31326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" name="Oval 335"/>
          <p:cNvSpPr/>
          <p:nvPr/>
        </p:nvSpPr>
        <p:spPr>
          <a:xfrm>
            <a:off x="5498283" y="29464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Oval 336"/>
          <p:cNvSpPr/>
          <p:nvPr/>
        </p:nvSpPr>
        <p:spPr>
          <a:xfrm>
            <a:off x="5498283" y="30395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" name="Oval 337"/>
          <p:cNvSpPr/>
          <p:nvPr/>
        </p:nvSpPr>
        <p:spPr>
          <a:xfrm>
            <a:off x="5498283" y="31326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" name="Oval 338"/>
          <p:cNvSpPr/>
          <p:nvPr/>
        </p:nvSpPr>
        <p:spPr>
          <a:xfrm>
            <a:off x="5312017" y="3221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0" name="Oval 339"/>
          <p:cNvSpPr/>
          <p:nvPr/>
        </p:nvSpPr>
        <p:spPr>
          <a:xfrm>
            <a:off x="5312017" y="33147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1" name="Oval 340"/>
          <p:cNvSpPr/>
          <p:nvPr/>
        </p:nvSpPr>
        <p:spPr>
          <a:xfrm>
            <a:off x="5312017" y="3407833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" name="Oval 341"/>
          <p:cNvSpPr/>
          <p:nvPr/>
        </p:nvSpPr>
        <p:spPr>
          <a:xfrm>
            <a:off x="5405150" y="3221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" name="Oval 342"/>
          <p:cNvSpPr/>
          <p:nvPr/>
        </p:nvSpPr>
        <p:spPr>
          <a:xfrm>
            <a:off x="5405150" y="33147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4" name="Oval 343"/>
          <p:cNvSpPr/>
          <p:nvPr/>
        </p:nvSpPr>
        <p:spPr>
          <a:xfrm>
            <a:off x="5405150" y="3407833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" name="Oval 344"/>
          <p:cNvSpPr/>
          <p:nvPr/>
        </p:nvSpPr>
        <p:spPr>
          <a:xfrm>
            <a:off x="5498283" y="3221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Oval 345"/>
          <p:cNvSpPr/>
          <p:nvPr/>
        </p:nvSpPr>
        <p:spPr>
          <a:xfrm>
            <a:off x="5498283" y="33147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" name="Oval 346"/>
          <p:cNvSpPr/>
          <p:nvPr/>
        </p:nvSpPr>
        <p:spPr>
          <a:xfrm>
            <a:off x="5498283" y="3407833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" name="Oval 347"/>
          <p:cNvSpPr/>
          <p:nvPr/>
        </p:nvSpPr>
        <p:spPr>
          <a:xfrm>
            <a:off x="5584658" y="29464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9" name="Oval 348"/>
          <p:cNvSpPr/>
          <p:nvPr/>
        </p:nvSpPr>
        <p:spPr>
          <a:xfrm>
            <a:off x="5584658" y="30395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" name="Oval 349"/>
          <p:cNvSpPr/>
          <p:nvPr/>
        </p:nvSpPr>
        <p:spPr>
          <a:xfrm>
            <a:off x="5584658" y="31326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Oval 350"/>
          <p:cNvSpPr/>
          <p:nvPr/>
        </p:nvSpPr>
        <p:spPr>
          <a:xfrm>
            <a:off x="5677791" y="29464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2" name="Oval 351"/>
          <p:cNvSpPr/>
          <p:nvPr/>
        </p:nvSpPr>
        <p:spPr>
          <a:xfrm>
            <a:off x="5677791" y="30395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3" name="Oval 352"/>
          <p:cNvSpPr/>
          <p:nvPr/>
        </p:nvSpPr>
        <p:spPr>
          <a:xfrm>
            <a:off x="5677791" y="31326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4" name="Oval 353"/>
          <p:cNvSpPr/>
          <p:nvPr/>
        </p:nvSpPr>
        <p:spPr>
          <a:xfrm>
            <a:off x="5770924" y="29464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Oval 354"/>
          <p:cNvSpPr/>
          <p:nvPr/>
        </p:nvSpPr>
        <p:spPr>
          <a:xfrm>
            <a:off x="5770924" y="30395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Oval 355"/>
          <p:cNvSpPr/>
          <p:nvPr/>
        </p:nvSpPr>
        <p:spPr>
          <a:xfrm>
            <a:off x="5770924" y="31326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Oval 356"/>
          <p:cNvSpPr/>
          <p:nvPr/>
        </p:nvSpPr>
        <p:spPr>
          <a:xfrm>
            <a:off x="5584658" y="3221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Oval 357"/>
          <p:cNvSpPr/>
          <p:nvPr/>
        </p:nvSpPr>
        <p:spPr>
          <a:xfrm>
            <a:off x="5584658" y="33147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9" name="Oval 358"/>
          <p:cNvSpPr/>
          <p:nvPr/>
        </p:nvSpPr>
        <p:spPr>
          <a:xfrm>
            <a:off x="5584658" y="3407833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0" name="Oval 359"/>
          <p:cNvSpPr/>
          <p:nvPr/>
        </p:nvSpPr>
        <p:spPr>
          <a:xfrm>
            <a:off x="5677791" y="3221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1" name="Oval 360"/>
          <p:cNvSpPr/>
          <p:nvPr/>
        </p:nvSpPr>
        <p:spPr>
          <a:xfrm>
            <a:off x="5677791" y="33147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Oval 361"/>
          <p:cNvSpPr/>
          <p:nvPr/>
        </p:nvSpPr>
        <p:spPr>
          <a:xfrm>
            <a:off x="5677791" y="3407833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Oval 362"/>
          <p:cNvSpPr/>
          <p:nvPr/>
        </p:nvSpPr>
        <p:spPr>
          <a:xfrm>
            <a:off x="5770924" y="3221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Oval 363"/>
          <p:cNvSpPr/>
          <p:nvPr/>
        </p:nvSpPr>
        <p:spPr>
          <a:xfrm>
            <a:off x="5770924" y="33147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Oval 364"/>
          <p:cNvSpPr/>
          <p:nvPr/>
        </p:nvSpPr>
        <p:spPr>
          <a:xfrm>
            <a:off x="5770924" y="3407833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Oval 365"/>
          <p:cNvSpPr/>
          <p:nvPr/>
        </p:nvSpPr>
        <p:spPr>
          <a:xfrm>
            <a:off x="5862350" y="23960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Oval 366"/>
          <p:cNvSpPr/>
          <p:nvPr/>
        </p:nvSpPr>
        <p:spPr>
          <a:xfrm>
            <a:off x="5862350" y="24892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Oval 367"/>
          <p:cNvSpPr/>
          <p:nvPr/>
        </p:nvSpPr>
        <p:spPr>
          <a:xfrm>
            <a:off x="5862350" y="25823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Oval 368"/>
          <p:cNvSpPr/>
          <p:nvPr/>
        </p:nvSpPr>
        <p:spPr>
          <a:xfrm>
            <a:off x="5955483" y="23960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Oval 369"/>
          <p:cNvSpPr/>
          <p:nvPr/>
        </p:nvSpPr>
        <p:spPr>
          <a:xfrm>
            <a:off x="5955483" y="24892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Oval 370"/>
          <p:cNvSpPr/>
          <p:nvPr/>
        </p:nvSpPr>
        <p:spPr>
          <a:xfrm>
            <a:off x="5955483" y="25823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Oval 371"/>
          <p:cNvSpPr/>
          <p:nvPr/>
        </p:nvSpPr>
        <p:spPr>
          <a:xfrm>
            <a:off x="6048616" y="23960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Oval 372"/>
          <p:cNvSpPr/>
          <p:nvPr/>
        </p:nvSpPr>
        <p:spPr>
          <a:xfrm>
            <a:off x="6048616" y="24892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Oval 373"/>
          <p:cNvSpPr/>
          <p:nvPr/>
        </p:nvSpPr>
        <p:spPr>
          <a:xfrm>
            <a:off x="6048616" y="25823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Oval 374"/>
          <p:cNvSpPr/>
          <p:nvPr/>
        </p:nvSpPr>
        <p:spPr>
          <a:xfrm>
            <a:off x="5862350" y="2671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6" name="Oval 375"/>
          <p:cNvSpPr/>
          <p:nvPr/>
        </p:nvSpPr>
        <p:spPr>
          <a:xfrm>
            <a:off x="5862350" y="27643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7" name="Oval 376"/>
          <p:cNvSpPr/>
          <p:nvPr/>
        </p:nvSpPr>
        <p:spPr>
          <a:xfrm>
            <a:off x="5862350" y="28575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" name="Oval 377"/>
          <p:cNvSpPr/>
          <p:nvPr/>
        </p:nvSpPr>
        <p:spPr>
          <a:xfrm>
            <a:off x="5955483" y="2671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9" name="Oval 378"/>
          <p:cNvSpPr/>
          <p:nvPr/>
        </p:nvSpPr>
        <p:spPr>
          <a:xfrm>
            <a:off x="5955483" y="27643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0" name="Oval 379"/>
          <p:cNvSpPr/>
          <p:nvPr/>
        </p:nvSpPr>
        <p:spPr>
          <a:xfrm>
            <a:off x="5955483" y="28575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1" name="Oval 380"/>
          <p:cNvSpPr/>
          <p:nvPr/>
        </p:nvSpPr>
        <p:spPr>
          <a:xfrm>
            <a:off x="6048616" y="2671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2" name="Oval 381"/>
          <p:cNvSpPr/>
          <p:nvPr/>
        </p:nvSpPr>
        <p:spPr>
          <a:xfrm>
            <a:off x="6048616" y="27643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3" name="Oval 382"/>
          <p:cNvSpPr/>
          <p:nvPr/>
        </p:nvSpPr>
        <p:spPr>
          <a:xfrm>
            <a:off x="6048616" y="28575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4" name="Oval 383"/>
          <p:cNvSpPr/>
          <p:nvPr/>
        </p:nvSpPr>
        <p:spPr>
          <a:xfrm>
            <a:off x="6134991" y="23960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Oval 384"/>
          <p:cNvSpPr/>
          <p:nvPr/>
        </p:nvSpPr>
        <p:spPr>
          <a:xfrm>
            <a:off x="6134991" y="24892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Oval 385"/>
          <p:cNvSpPr/>
          <p:nvPr/>
        </p:nvSpPr>
        <p:spPr>
          <a:xfrm>
            <a:off x="6134991" y="25823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Oval 386"/>
          <p:cNvSpPr/>
          <p:nvPr/>
        </p:nvSpPr>
        <p:spPr>
          <a:xfrm>
            <a:off x="6228124" y="23960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Oval 387"/>
          <p:cNvSpPr/>
          <p:nvPr/>
        </p:nvSpPr>
        <p:spPr>
          <a:xfrm>
            <a:off x="6228124" y="24892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Oval 388"/>
          <p:cNvSpPr/>
          <p:nvPr/>
        </p:nvSpPr>
        <p:spPr>
          <a:xfrm>
            <a:off x="6228124" y="25823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Oval 389"/>
          <p:cNvSpPr/>
          <p:nvPr/>
        </p:nvSpPr>
        <p:spPr>
          <a:xfrm>
            <a:off x="6321257" y="23960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Oval 390"/>
          <p:cNvSpPr/>
          <p:nvPr/>
        </p:nvSpPr>
        <p:spPr>
          <a:xfrm>
            <a:off x="6321257" y="24892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Oval 391"/>
          <p:cNvSpPr/>
          <p:nvPr/>
        </p:nvSpPr>
        <p:spPr>
          <a:xfrm>
            <a:off x="6321257" y="25823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Oval 392"/>
          <p:cNvSpPr/>
          <p:nvPr/>
        </p:nvSpPr>
        <p:spPr>
          <a:xfrm>
            <a:off x="6134991" y="2671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Oval 393"/>
          <p:cNvSpPr/>
          <p:nvPr/>
        </p:nvSpPr>
        <p:spPr>
          <a:xfrm>
            <a:off x="6134991" y="27643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Oval 394"/>
          <p:cNvSpPr/>
          <p:nvPr/>
        </p:nvSpPr>
        <p:spPr>
          <a:xfrm>
            <a:off x="6134991" y="28575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Oval 395"/>
          <p:cNvSpPr/>
          <p:nvPr/>
        </p:nvSpPr>
        <p:spPr>
          <a:xfrm>
            <a:off x="6228124" y="2671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7" name="Oval 396"/>
          <p:cNvSpPr/>
          <p:nvPr/>
        </p:nvSpPr>
        <p:spPr>
          <a:xfrm>
            <a:off x="6228124" y="27643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8" name="Oval 397"/>
          <p:cNvSpPr/>
          <p:nvPr/>
        </p:nvSpPr>
        <p:spPr>
          <a:xfrm>
            <a:off x="6228124" y="28575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" name="Oval 398"/>
          <p:cNvSpPr/>
          <p:nvPr/>
        </p:nvSpPr>
        <p:spPr>
          <a:xfrm>
            <a:off x="6321257" y="2671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0" name="Oval 399"/>
          <p:cNvSpPr/>
          <p:nvPr/>
        </p:nvSpPr>
        <p:spPr>
          <a:xfrm>
            <a:off x="6321257" y="27643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1" name="Oval 400"/>
          <p:cNvSpPr/>
          <p:nvPr/>
        </p:nvSpPr>
        <p:spPr>
          <a:xfrm>
            <a:off x="6321257" y="28575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Oval 401"/>
          <p:cNvSpPr/>
          <p:nvPr/>
        </p:nvSpPr>
        <p:spPr>
          <a:xfrm>
            <a:off x="5862350" y="29464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3" name="Oval 402"/>
          <p:cNvSpPr/>
          <p:nvPr/>
        </p:nvSpPr>
        <p:spPr>
          <a:xfrm>
            <a:off x="5862350" y="30395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4" name="Oval 403"/>
          <p:cNvSpPr/>
          <p:nvPr/>
        </p:nvSpPr>
        <p:spPr>
          <a:xfrm>
            <a:off x="5862350" y="31326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5" name="Oval 404"/>
          <p:cNvSpPr/>
          <p:nvPr/>
        </p:nvSpPr>
        <p:spPr>
          <a:xfrm>
            <a:off x="5955483" y="29464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6" name="Oval 405"/>
          <p:cNvSpPr/>
          <p:nvPr/>
        </p:nvSpPr>
        <p:spPr>
          <a:xfrm>
            <a:off x="5955483" y="30395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7" name="Oval 406"/>
          <p:cNvSpPr/>
          <p:nvPr/>
        </p:nvSpPr>
        <p:spPr>
          <a:xfrm>
            <a:off x="5955483" y="31326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8" name="Oval 407"/>
          <p:cNvSpPr/>
          <p:nvPr/>
        </p:nvSpPr>
        <p:spPr>
          <a:xfrm>
            <a:off x="6048616" y="29464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" name="Oval 408"/>
          <p:cNvSpPr/>
          <p:nvPr/>
        </p:nvSpPr>
        <p:spPr>
          <a:xfrm>
            <a:off x="6048616" y="30395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" name="Oval 409"/>
          <p:cNvSpPr/>
          <p:nvPr/>
        </p:nvSpPr>
        <p:spPr>
          <a:xfrm>
            <a:off x="6048616" y="31326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" name="Oval 410"/>
          <p:cNvSpPr/>
          <p:nvPr/>
        </p:nvSpPr>
        <p:spPr>
          <a:xfrm>
            <a:off x="5862350" y="3221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" name="Oval 411"/>
          <p:cNvSpPr/>
          <p:nvPr/>
        </p:nvSpPr>
        <p:spPr>
          <a:xfrm>
            <a:off x="5862350" y="33147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" name="Oval 412"/>
          <p:cNvSpPr/>
          <p:nvPr/>
        </p:nvSpPr>
        <p:spPr>
          <a:xfrm>
            <a:off x="5862350" y="3407833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4" name="Oval 413"/>
          <p:cNvSpPr/>
          <p:nvPr/>
        </p:nvSpPr>
        <p:spPr>
          <a:xfrm>
            <a:off x="5955483" y="3221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5" name="Oval 414"/>
          <p:cNvSpPr/>
          <p:nvPr/>
        </p:nvSpPr>
        <p:spPr>
          <a:xfrm>
            <a:off x="5955483" y="33147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6" name="Oval 415"/>
          <p:cNvSpPr/>
          <p:nvPr/>
        </p:nvSpPr>
        <p:spPr>
          <a:xfrm>
            <a:off x="5955483" y="3407833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7" name="Oval 416"/>
          <p:cNvSpPr/>
          <p:nvPr/>
        </p:nvSpPr>
        <p:spPr>
          <a:xfrm>
            <a:off x="6048616" y="3221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8" name="Oval 417"/>
          <p:cNvSpPr/>
          <p:nvPr/>
        </p:nvSpPr>
        <p:spPr>
          <a:xfrm>
            <a:off x="6048616" y="33147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" name="Oval 418"/>
          <p:cNvSpPr/>
          <p:nvPr/>
        </p:nvSpPr>
        <p:spPr>
          <a:xfrm>
            <a:off x="6048616" y="3407833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0" name="Oval 419"/>
          <p:cNvSpPr/>
          <p:nvPr/>
        </p:nvSpPr>
        <p:spPr>
          <a:xfrm>
            <a:off x="6134991" y="29464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1" name="Oval 420"/>
          <p:cNvSpPr/>
          <p:nvPr/>
        </p:nvSpPr>
        <p:spPr>
          <a:xfrm>
            <a:off x="6134991" y="30395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2" name="Oval 421"/>
          <p:cNvSpPr/>
          <p:nvPr/>
        </p:nvSpPr>
        <p:spPr>
          <a:xfrm>
            <a:off x="6134991" y="31326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3" name="Oval 422"/>
          <p:cNvSpPr/>
          <p:nvPr/>
        </p:nvSpPr>
        <p:spPr>
          <a:xfrm>
            <a:off x="6228124" y="29464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4" name="Oval 423"/>
          <p:cNvSpPr/>
          <p:nvPr/>
        </p:nvSpPr>
        <p:spPr>
          <a:xfrm>
            <a:off x="6228124" y="30395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5" name="Oval 424"/>
          <p:cNvSpPr/>
          <p:nvPr/>
        </p:nvSpPr>
        <p:spPr>
          <a:xfrm>
            <a:off x="6228124" y="31326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6" name="Oval 425"/>
          <p:cNvSpPr/>
          <p:nvPr/>
        </p:nvSpPr>
        <p:spPr>
          <a:xfrm>
            <a:off x="6321257" y="29464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7" name="Oval 426"/>
          <p:cNvSpPr/>
          <p:nvPr/>
        </p:nvSpPr>
        <p:spPr>
          <a:xfrm>
            <a:off x="6321257" y="30395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8" name="Oval 427"/>
          <p:cNvSpPr/>
          <p:nvPr/>
        </p:nvSpPr>
        <p:spPr>
          <a:xfrm>
            <a:off x="6321257" y="31326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9" name="Oval 428"/>
          <p:cNvSpPr/>
          <p:nvPr/>
        </p:nvSpPr>
        <p:spPr>
          <a:xfrm>
            <a:off x="6134991" y="3221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" name="Oval 429"/>
          <p:cNvSpPr/>
          <p:nvPr/>
        </p:nvSpPr>
        <p:spPr>
          <a:xfrm>
            <a:off x="6134991" y="33147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1" name="Oval 430"/>
          <p:cNvSpPr/>
          <p:nvPr/>
        </p:nvSpPr>
        <p:spPr>
          <a:xfrm>
            <a:off x="6134991" y="3407833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2" name="Oval 431"/>
          <p:cNvSpPr/>
          <p:nvPr/>
        </p:nvSpPr>
        <p:spPr>
          <a:xfrm>
            <a:off x="6228124" y="3221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3" name="Oval 432"/>
          <p:cNvSpPr/>
          <p:nvPr/>
        </p:nvSpPr>
        <p:spPr>
          <a:xfrm>
            <a:off x="6228124" y="33147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4" name="Oval 433"/>
          <p:cNvSpPr/>
          <p:nvPr/>
        </p:nvSpPr>
        <p:spPr>
          <a:xfrm>
            <a:off x="6228124" y="3407833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5" name="Oval 434"/>
          <p:cNvSpPr/>
          <p:nvPr/>
        </p:nvSpPr>
        <p:spPr>
          <a:xfrm>
            <a:off x="6321257" y="3221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6" name="Oval 435"/>
          <p:cNvSpPr/>
          <p:nvPr/>
        </p:nvSpPr>
        <p:spPr>
          <a:xfrm>
            <a:off x="6321257" y="33147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7" name="Oval 436"/>
          <p:cNvSpPr/>
          <p:nvPr/>
        </p:nvSpPr>
        <p:spPr>
          <a:xfrm>
            <a:off x="6321257" y="3407833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8" name="Oval 437"/>
          <p:cNvSpPr/>
          <p:nvPr/>
        </p:nvSpPr>
        <p:spPr>
          <a:xfrm>
            <a:off x="5312017" y="35009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9" name="Oval 438"/>
          <p:cNvSpPr/>
          <p:nvPr/>
        </p:nvSpPr>
        <p:spPr>
          <a:xfrm>
            <a:off x="5312017" y="35941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" name="Oval 439"/>
          <p:cNvSpPr/>
          <p:nvPr/>
        </p:nvSpPr>
        <p:spPr>
          <a:xfrm>
            <a:off x="5312017" y="3687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1" name="Oval 440"/>
          <p:cNvSpPr/>
          <p:nvPr/>
        </p:nvSpPr>
        <p:spPr>
          <a:xfrm>
            <a:off x="5405150" y="35009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2" name="Oval 441"/>
          <p:cNvSpPr/>
          <p:nvPr/>
        </p:nvSpPr>
        <p:spPr>
          <a:xfrm>
            <a:off x="5405150" y="35941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3" name="Oval 442"/>
          <p:cNvSpPr/>
          <p:nvPr/>
        </p:nvSpPr>
        <p:spPr>
          <a:xfrm>
            <a:off x="5405150" y="3687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4" name="Oval 443"/>
          <p:cNvSpPr/>
          <p:nvPr/>
        </p:nvSpPr>
        <p:spPr>
          <a:xfrm>
            <a:off x="5498283" y="35009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5" name="Oval 444"/>
          <p:cNvSpPr/>
          <p:nvPr/>
        </p:nvSpPr>
        <p:spPr>
          <a:xfrm>
            <a:off x="5498283" y="35941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6" name="Oval 445"/>
          <p:cNvSpPr/>
          <p:nvPr/>
        </p:nvSpPr>
        <p:spPr>
          <a:xfrm>
            <a:off x="5498283" y="3687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7" name="Oval 446"/>
          <p:cNvSpPr/>
          <p:nvPr/>
        </p:nvSpPr>
        <p:spPr>
          <a:xfrm>
            <a:off x="5312017" y="37761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8" name="Oval 447"/>
          <p:cNvSpPr/>
          <p:nvPr/>
        </p:nvSpPr>
        <p:spPr>
          <a:xfrm>
            <a:off x="5312017" y="38692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9" name="Oval 448"/>
          <p:cNvSpPr/>
          <p:nvPr/>
        </p:nvSpPr>
        <p:spPr>
          <a:xfrm>
            <a:off x="5312017" y="39624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" name="Oval 449"/>
          <p:cNvSpPr/>
          <p:nvPr/>
        </p:nvSpPr>
        <p:spPr>
          <a:xfrm>
            <a:off x="5405150" y="37761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1" name="Oval 450"/>
          <p:cNvSpPr/>
          <p:nvPr/>
        </p:nvSpPr>
        <p:spPr>
          <a:xfrm>
            <a:off x="5405150" y="38692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2" name="Oval 451"/>
          <p:cNvSpPr/>
          <p:nvPr/>
        </p:nvSpPr>
        <p:spPr>
          <a:xfrm>
            <a:off x="5405150" y="39624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3" name="Oval 452"/>
          <p:cNvSpPr/>
          <p:nvPr/>
        </p:nvSpPr>
        <p:spPr>
          <a:xfrm>
            <a:off x="5498283" y="37761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4" name="Oval 453"/>
          <p:cNvSpPr/>
          <p:nvPr/>
        </p:nvSpPr>
        <p:spPr>
          <a:xfrm>
            <a:off x="5498283" y="38692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5" name="Oval 454"/>
          <p:cNvSpPr/>
          <p:nvPr/>
        </p:nvSpPr>
        <p:spPr>
          <a:xfrm>
            <a:off x="5498283" y="39624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6" name="Oval 455"/>
          <p:cNvSpPr/>
          <p:nvPr/>
        </p:nvSpPr>
        <p:spPr>
          <a:xfrm>
            <a:off x="5584658" y="35009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7" name="Oval 456"/>
          <p:cNvSpPr/>
          <p:nvPr/>
        </p:nvSpPr>
        <p:spPr>
          <a:xfrm>
            <a:off x="5584658" y="35941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8" name="Oval 457"/>
          <p:cNvSpPr/>
          <p:nvPr/>
        </p:nvSpPr>
        <p:spPr>
          <a:xfrm>
            <a:off x="5584658" y="3687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9" name="Oval 458"/>
          <p:cNvSpPr/>
          <p:nvPr/>
        </p:nvSpPr>
        <p:spPr>
          <a:xfrm>
            <a:off x="5677791" y="35009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0" name="Oval 459"/>
          <p:cNvSpPr/>
          <p:nvPr/>
        </p:nvSpPr>
        <p:spPr>
          <a:xfrm>
            <a:off x="5677791" y="35941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1" name="Oval 460"/>
          <p:cNvSpPr/>
          <p:nvPr/>
        </p:nvSpPr>
        <p:spPr>
          <a:xfrm>
            <a:off x="5677791" y="3687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2" name="Oval 461"/>
          <p:cNvSpPr/>
          <p:nvPr/>
        </p:nvSpPr>
        <p:spPr>
          <a:xfrm>
            <a:off x="5770924" y="35009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3" name="Oval 462"/>
          <p:cNvSpPr/>
          <p:nvPr/>
        </p:nvSpPr>
        <p:spPr>
          <a:xfrm>
            <a:off x="5770924" y="35941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4" name="Oval 463"/>
          <p:cNvSpPr/>
          <p:nvPr/>
        </p:nvSpPr>
        <p:spPr>
          <a:xfrm>
            <a:off x="5770924" y="3687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5" name="Oval 464"/>
          <p:cNvSpPr/>
          <p:nvPr/>
        </p:nvSpPr>
        <p:spPr>
          <a:xfrm>
            <a:off x="5584658" y="37761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6" name="Oval 465"/>
          <p:cNvSpPr/>
          <p:nvPr/>
        </p:nvSpPr>
        <p:spPr>
          <a:xfrm>
            <a:off x="5584658" y="38692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7" name="Oval 466"/>
          <p:cNvSpPr/>
          <p:nvPr/>
        </p:nvSpPr>
        <p:spPr>
          <a:xfrm>
            <a:off x="5584658" y="39624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8" name="Oval 467"/>
          <p:cNvSpPr/>
          <p:nvPr/>
        </p:nvSpPr>
        <p:spPr>
          <a:xfrm>
            <a:off x="5677791" y="37761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9" name="Oval 468"/>
          <p:cNvSpPr/>
          <p:nvPr/>
        </p:nvSpPr>
        <p:spPr>
          <a:xfrm>
            <a:off x="5677791" y="38692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0" name="Oval 469"/>
          <p:cNvSpPr/>
          <p:nvPr/>
        </p:nvSpPr>
        <p:spPr>
          <a:xfrm>
            <a:off x="5677791" y="39624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" name="Oval 470"/>
          <p:cNvSpPr/>
          <p:nvPr/>
        </p:nvSpPr>
        <p:spPr>
          <a:xfrm>
            <a:off x="5770924" y="37761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2" name="Oval 471"/>
          <p:cNvSpPr/>
          <p:nvPr/>
        </p:nvSpPr>
        <p:spPr>
          <a:xfrm>
            <a:off x="5770924" y="38692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3" name="Oval 472"/>
          <p:cNvSpPr/>
          <p:nvPr/>
        </p:nvSpPr>
        <p:spPr>
          <a:xfrm>
            <a:off x="5770924" y="39624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4" name="Oval 473"/>
          <p:cNvSpPr/>
          <p:nvPr/>
        </p:nvSpPr>
        <p:spPr>
          <a:xfrm>
            <a:off x="5312017" y="40513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5" name="Oval 474"/>
          <p:cNvSpPr/>
          <p:nvPr/>
        </p:nvSpPr>
        <p:spPr>
          <a:xfrm>
            <a:off x="5312017" y="41444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6" name="Oval 475"/>
          <p:cNvSpPr/>
          <p:nvPr/>
        </p:nvSpPr>
        <p:spPr>
          <a:xfrm>
            <a:off x="5312017" y="4237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7" name="Oval 476"/>
          <p:cNvSpPr/>
          <p:nvPr/>
        </p:nvSpPr>
        <p:spPr>
          <a:xfrm>
            <a:off x="5405150" y="40513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8" name="Oval 477"/>
          <p:cNvSpPr/>
          <p:nvPr/>
        </p:nvSpPr>
        <p:spPr>
          <a:xfrm>
            <a:off x="5405150" y="41444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9" name="Oval 478"/>
          <p:cNvSpPr/>
          <p:nvPr/>
        </p:nvSpPr>
        <p:spPr>
          <a:xfrm>
            <a:off x="5405150" y="4237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0" name="Oval 479"/>
          <p:cNvSpPr/>
          <p:nvPr/>
        </p:nvSpPr>
        <p:spPr>
          <a:xfrm>
            <a:off x="5498283" y="40513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" name="Oval 480"/>
          <p:cNvSpPr/>
          <p:nvPr/>
        </p:nvSpPr>
        <p:spPr>
          <a:xfrm>
            <a:off x="5498283" y="41444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2" name="Oval 481"/>
          <p:cNvSpPr/>
          <p:nvPr/>
        </p:nvSpPr>
        <p:spPr>
          <a:xfrm>
            <a:off x="5498283" y="4237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3" name="Oval 482"/>
          <p:cNvSpPr/>
          <p:nvPr/>
        </p:nvSpPr>
        <p:spPr>
          <a:xfrm>
            <a:off x="5312017" y="43264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6" name="Oval 485"/>
          <p:cNvSpPr/>
          <p:nvPr/>
        </p:nvSpPr>
        <p:spPr>
          <a:xfrm>
            <a:off x="5405150" y="43264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9" name="Oval 488"/>
          <p:cNvSpPr/>
          <p:nvPr/>
        </p:nvSpPr>
        <p:spPr>
          <a:xfrm>
            <a:off x="5498283" y="43264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2" name="Oval 491"/>
          <p:cNvSpPr/>
          <p:nvPr/>
        </p:nvSpPr>
        <p:spPr>
          <a:xfrm>
            <a:off x="5584658" y="40513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3" name="Oval 492"/>
          <p:cNvSpPr/>
          <p:nvPr/>
        </p:nvSpPr>
        <p:spPr>
          <a:xfrm>
            <a:off x="5584658" y="41444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Oval 493"/>
          <p:cNvSpPr/>
          <p:nvPr/>
        </p:nvSpPr>
        <p:spPr>
          <a:xfrm>
            <a:off x="5584658" y="4237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5" name="Oval 494"/>
          <p:cNvSpPr/>
          <p:nvPr/>
        </p:nvSpPr>
        <p:spPr>
          <a:xfrm>
            <a:off x="5677791" y="40513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Oval 495"/>
          <p:cNvSpPr/>
          <p:nvPr/>
        </p:nvSpPr>
        <p:spPr>
          <a:xfrm>
            <a:off x="5677791" y="41444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7" name="Oval 496"/>
          <p:cNvSpPr/>
          <p:nvPr/>
        </p:nvSpPr>
        <p:spPr>
          <a:xfrm>
            <a:off x="5677791" y="4237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8" name="Oval 497"/>
          <p:cNvSpPr/>
          <p:nvPr/>
        </p:nvSpPr>
        <p:spPr>
          <a:xfrm>
            <a:off x="5770924" y="40513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9" name="Oval 498"/>
          <p:cNvSpPr/>
          <p:nvPr/>
        </p:nvSpPr>
        <p:spPr>
          <a:xfrm>
            <a:off x="5770924" y="41444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0" name="Oval 499"/>
          <p:cNvSpPr/>
          <p:nvPr/>
        </p:nvSpPr>
        <p:spPr>
          <a:xfrm>
            <a:off x="5770924" y="4237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1" name="Oval 500"/>
          <p:cNvSpPr/>
          <p:nvPr/>
        </p:nvSpPr>
        <p:spPr>
          <a:xfrm>
            <a:off x="5584658" y="43264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4" name="Oval 503"/>
          <p:cNvSpPr/>
          <p:nvPr/>
        </p:nvSpPr>
        <p:spPr>
          <a:xfrm>
            <a:off x="5677791" y="43264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7" name="Oval 506"/>
          <p:cNvSpPr/>
          <p:nvPr/>
        </p:nvSpPr>
        <p:spPr>
          <a:xfrm>
            <a:off x="5770924" y="43264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0" name="Oval 509"/>
          <p:cNvSpPr/>
          <p:nvPr/>
        </p:nvSpPr>
        <p:spPr>
          <a:xfrm>
            <a:off x="5862350" y="35009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1" name="Oval 510"/>
          <p:cNvSpPr/>
          <p:nvPr/>
        </p:nvSpPr>
        <p:spPr>
          <a:xfrm>
            <a:off x="5862350" y="35941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" name="Oval 511"/>
          <p:cNvSpPr/>
          <p:nvPr/>
        </p:nvSpPr>
        <p:spPr>
          <a:xfrm>
            <a:off x="5862350" y="3687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" name="Oval 512"/>
          <p:cNvSpPr/>
          <p:nvPr/>
        </p:nvSpPr>
        <p:spPr>
          <a:xfrm>
            <a:off x="5955483" y="35009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" name="Oval 513"/>
          <p:cNvSpPr/>
          <p:nvPr/>
        </p:nvSpPr>
        <p:spPr>
          <a:xfrm>
            <a:off x="5955483" y="35941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" name="Oval 514"/>
          <p:cNvSpPr/>
          <p:nvPr/>
        </p:nvSpPr>
        <p:spPr>
          <a:xfrm>
            <a:off x="5955483" y="3687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" name="Oval 515"/>
          <p:cNvSpPr/>
          <p:nvPr/>
        </p:nvSpPr>
        <p:spPr>
          <a:xfrm>
            <a:off x="6048616" y="35009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7" name="Oval 516"/>
          <p:cNvSpPr/>
          <p:nvPr/>
        </p:nvSpPr>
        <p:spPr>
          <a:xfrm>
            <a:off x="6048616" y="35941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8" name="Oval 517"/>
          <p:cNvSpPr/>
          <p:nvPr/>
        </p:nvSpPr>
        <p:spPr>
          <a:xfrm>
            <a:off x="6048616" y="3687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9" name="Oval 518"/>
          <p:cNvSpPr/>
          <p:nvPr/>
        </p:nvSpPr>
        <p:spPr>
          <a:xfrm>
            <a:off x="5862350" y="37761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0" name="Oval 519"/>
          <p:cNvSpPr/>
          <p:nvPr/>
        </p:nvSpPr>
        <p:spPr>
          <a:xfrm>
            <a:off x="5862350" y="38692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1" name="Oval 520"/>
          <p:cNvSpPr/>
          <p:nvPr/>
        </p:nvSpPr>
        <p:spPr>
          <a:xfrm>
            <a:off x="5862350" y="39624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" name="Oval 521"/>
          <p:cNvSpPr/>
          <p:nvPr/>
        </p:nvSpPr>
        <p:spPr>
          <a:xfrm>
            <a:off x="5955483" y="37761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3" name="Oval 522"/>
          <p:cNvSpPr/>
          <p:nvPr/>
        </p:nvSpPr>
        <p:spPr>
          <a:xfrm>
            <a:off x="5955483" y="38692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4" name="Oval 523"/>
          <p:cNvSpPr/>
          <p:nvPr/>
        </p:nvSpPr>
        <p:spPr>
          <a:xfrm>
            <a:off x="5955483" y="39624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5" name="Oval 524"/>
          <p:cNvSpPr/>
          <p:nvPr/>
        </p:nvSpPr>
        <p:spPr>
          <a:xfrm>
            <a:off x="6048616" y="37761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6" name="Oval 525"/>
          <p:cNvSpPr/>
          <p:nvPr/>
        </p:nvSpPr>
        <p:spPr>
          <a:xfrm>
            <a:off x="6048616" y="38692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7" name="Oval 526"/>
          <p:cNvSpPr/>
          <p:nvPr/>
        </p:nvSpPr>
        <p:spPr>
          <a:xfrm>
            <a:off x="6048616" y="39624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8" name="Oval 527"/>
          <p:cNvSpPr/>
          <p:nvPr/>
        </p:nvSpPr>
        <p:spPr>
          <a:xfrm>
            <a:off x="6134991" y="35009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9" name="Oval 528"/>
          <p:cNvSpPr/>
          <p:nvPr/>
        </p:nvSpPr>
        <p:spPr>
          <a:xfrm>
            <a:off x="6134991" y="35941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0" name="Oval 529"/>
          <p:cNvSpPr/>
          <p:nvPr/>
        </p:nvSpPr>
        <p:spPr>
          <a:xfrm>
            <a:off x="6134991" y="3687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1" name="Oval 530"/>
          <p:cNvSpPr/>
          <p:nvPr/>
        </p:nvSpPr>
        <p:spPr>
          <a:xfrm>
            <a:off x="6228124" y="35009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2" name="Oval 531"/>
          <p:cNvSpPr/>
          <p:nvPr/>
        </p:nvSpPr>
        <p:spPr>
          <a:xfrm>
            <a:off x="6228124" y="35941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3" name="Oval 532"/>
          <p:cNvSpPr/>
          <p:nvPr/>
        </p:nvSpPr>
        <p:spPr>
          <a:xfrm>
            <a:off x="6228124" y="3687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4" name="Oval 533"/>
          <p:cNvSpPr/>
          <p:nvPr/>
        </p:nvSpPr>
        <p:spPr>
          <a:xfrm>
            <a:off x="6321257" y="35009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5" name="Oval 534"/>
          <p:cNvSpPr/>
          <p:nvPr/>
        </p:nvSpPr>
        <p:spPr>
          <a:xfrm>
            <a:off x="6321257" y="35941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6" name="Oval 535"/>
          <p:cNvSpPr/>
          <p:nvPr/>
        </p:nvSpPr>
        <p:spPr>
          <a:xfrm>
            <a:off x="6321257" y="3687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7" name="Oval 536"/>
          <p:cNvSpPr/>
          <p:nvPr/>
        </p:nvSpPr>
        <p:spPr>
          <a:xfrm>
            <a:off x="6134991" y="37761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8" name="Oval 537"/>
          <p:cNvSpPr/>
          <p:nvPr/>
        </p:nvSpPr>
        <p:spPr>
          <a:xfrm>
            <a:off x="6134991" y="38692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9" name="Oval 538"/>
          <p:cNvSpPr/>
          <p:nvPr/>
        </p:nvSpPr>
        <p:spPr>
          <a:xfrm>
            <a:off x="6134991" y="39624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0" name="Oval 539"/>
          <p:cNvSpPr/>
          <p:nvPr/>
        </p:nvSpPr>
        <p:spPr>
          <a:xfrm>
            <a:off x="6228124" y="37761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1" name="Oval 540"/>
          <p:cNvSpPr/>
          <p:nvPr/>
        </p:nvSpPr>
        <p:spPr>
          <a:xfrm>
            <a:off x="6228124" y="38692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2" name="Oval 541"/>
          <p:cNvSpPr/>
          <p:nvPr/>
        </p:nvSpPr>
        <p:spPr>
          <a:xfrm>
            <a:off x="6228124" y="39624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3" name="Oval 542"/>
          <p:cNvSpPr/>
          <p:nvPr/>
        </p:nvSpPr>
        <p:spPr>
          <a:xfrm>
            <a:off x="6321257" y="37761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4" name="Oval 543"/>
          <p:cNvSpPr/>
          <p:nvPr/>
        </p:nvSpPr>
        <p:spPr>
          <a:xfrm>
            <a:off x="6321257" y="38692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5" name="Oval 544"/>
          <p:cNvSpPr/>
          <p:nvPr/>
        </p:nvSpPr>
        <p:spPr>
          <a:xfrm>
            <a:off x="6321257" y="39624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6" name="Oval 545"/>
          <p:cNvSpPr/>
          <p:nvPr/>
        </p:nvSpPr>
        <p:spPr>
          <a:xfrm>
            <a:off x="5862350" y="40513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7" name="Oval 546"/>
          <p:cNvSpPr/>
          <p:nvPr/>
        </p:nvSpPr>
        <p:spPr>
          <a:xfrm>
            <a:off x="5862350" y="41444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8" name="Oval 547"/>
          <p:cNvSpPr/>
          <p:nvPr/>
        </p:nvSpPr>
        <p:spPr>
          <a:xfrm>
            <a:off x="5862350" y="4237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9" name="Oval 548"/>
          <p:cNvSpPr/>
          <p:nvPr/>
        </p:nvSpPr>
        <p:spPr>
          <a:xfrm>
            <a:off x="5955483" y="40513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0" name="Oval 549"/>
          <p:cNvSpPr/>
          <p:nvPr/>
        </p:nvSpPr>
        <p:spPr>
          <a:xfrm>
            <a:off x="5955483" y="41444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1" name="Oval 550"/>
          <p:cNvSpPr/>
          <p:nvPr/>
        </p:nvSpPr>
        <p:spPr>
          <a:xfrm>
            <a:off x="5955483" y="4237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2" name="Oval 551"/>
          <p:cNvSpPr/>
          <p:nvPr/>
        </p:nvSpPr>
        <p:spPr>
          <a:xfrm>
            <a:off x="6048616" y="40513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3" name="Oval 552"/>
          <p:cNvSpPr/>
          <p:nvPr/>
        </p:nvSpPr>
        <p:spPr>
          <a:xfrm>
            <a:off x="6048616" y="41444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4" name="Oval 553"/>
          <p:cNvSpPr/>
          <p:nvPr/>
        </p:nvSpPr>
        <p:spPr>
          <a:xfrm>
            <a:off x="6048616" y="4237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5" name="Oval 554"/>
          <p:cNvSpPr/>
          <p:nvPr/>
        </p:nvSpPr>
        <p:spPr>
          <a:xfrm>
            <a:off x="5862350" y="43264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8" name="Oval 557"/>
          <p:cNvSpPr/>
          <p:nvPr/>
        </p:nvSpPr>
        <p:spPr>
          <a:xfrm>
            <a:off x="5955483" y="43264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1" name="Oval 560"/>
          <p:cNvSpPr/>
          <p:nvPr/>
        </p:nvSpPr>
        <p:spPr>
          <a:xfrm>
            <a:off x="6048616" y="43264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4" name="Oval 563"/>
          <p:cNvSpPr/>
          <p:nvPr/>
        </p:nvSpPr>
        <p:spPr>
          <a:xfrm>
            <a:off x="6134991" y="40513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5" name="Oval 564"/>
          <p:cNvSpPr/>
          <p:nvPr/>
        </p:nvSpPr>
        <p:spPr>
          <a:xfrm>
            <a:off x="6134991" y="41444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6" name="Oval 565"/>
          <p:cNvSpPr/>
          <p:nvPr/>
        </p:nvSpPr>
        <p:spPr>
          <a:xfrm>
            <a:off x="6134991" y="4237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7" name="Oval 566"/>
          <p:cNvSpPr/>
          <p:nvPr/>
        </p:nvSpPr>
        <p:spPr>
          <a:xfrm>
            <a:off x="6228124" y="40513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8" name="Oval 567"/>
          <p:cNvSpPr/>
          <p:nvPr/>
        </p:nvSpPr>
        <p:spPr>
          <a:xfrm>
            <a:off x="6228124" y="41444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9" name="Oval 568"/>
          <p:cNvSpPr/>
          <p:nvPr/>
        </p:nvSpPr>
        <p:spPr>
          <a:xfrm>
            <a:off x="6228124" y="4237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0" name="Oval 569"/>
          <p:cNvSpPr/>
          <p:nvPr/>
        </p:nvSpPr>
        <p:spPr>
          <a:xfrm>
            <a:off x="6321257" y="40513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1" name="Oval 570"/>
          <p:cNvSpPr/>
          <p:nvPr/>
        </p:nvSpPr>
        <p:spPr>
          <a:xfrm>
            <a:off x="6321257" y="41444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2" name="Oval 571"/>
          <p:cNvSpPr/>
          <p:nvPr/>
        </p:nvSpPr>
        <p:spPr>
          <a:xfrm>
            <a:off x="6321257" y="4237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3" name="Oval 572"/>
          <p:cNvSpPr/>
          <p:nvPr/>
        </p:nvSpPr>
        <p:spPr>
          <a:xfrm>
            <a:off x="6134991" y="43264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6" name="Oval 575"/>
          <p:cNvSpPr/>
          <p:nvPr/>
        </p:nvSpPr>
        <p:spPr>
          <a:xfrm>
            <a:off x="6228124" y="43264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9" name="Oval 578"/>
          <p:cNvSpPr/>
          <p:nvPr/>
        </p:nvSpPr>
        <p:spPr>
          <a:xfrm>
            <a:off x="6321257" y="43264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2" name="Oval 581"/>
          <p:cNvSpPr/>
          <p:nvPr/>
        </p:nvSpPr>
        <p:spPr>
          <a:xfrm>
            <a:off x="6415209" y="23960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3" name="Oval 582"/>
          <p:cNvSpPr/>
          <p:nvPr/>
        </p:nvSpPr>
        <p:spPr>
          <a:xfrm>
            <a:off x="6415209" y="24892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4" name="Oval 583"/>
          <p:cNvSpPr/>
          <p:nvPr/>
        </p:nvSpPr>
        <p:spPr>
          <a:xfrm>
            <a:off x="6415209" y="25823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5" name="Oval 584"/>
          <p:cNvSpPr/>
          <p:nvPr/>
        </p:nvSpPr>
        <p:spPr>
          <a:xfrm>
            <a:off x="6508342" y="23960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6" name="Oval 585"/>
          <p:cNvSpPr/>
          <p:nvPr/>
        </p:nvSpPr>
        <p:spPr>
          <a:xfrm>
            <a:off x="6508342" y="24892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7" name="Oval 586"/>
          <p:cNvSpPr/>
          <p:nvPr/>
        </p:nvSpPr>
        <p:spPr>
          <a:xfrm>
            <a:off x="6508342" y="25823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8" name="Oval 587"/>
          <p:cNvSpPr/>
          <p:nvPr/>
        </p:nvSpPr>
        <p:spPr>
          <a:xfrm>
            <a:off x="6601475" y="23960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9" name="Oval 588"/>
          <p:cNvSpPr/>
          <p:nvPr/>
        </p:nvSpPr>
        <p:spPr>
          <a:xfrm>
            <a:off x="6601475" y="24892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0" name="Oval 589"/>
          <p:cNvSpPr/>
          <p:nvPr/>
        </p:nvSpPr>
        <p:spPr>
          <a:xfrm>
            <a:off x="6601475" y="25823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1" name="Oval 590"/>
          <p:cNvSpPr/>
          <p:nvPr/>
        </p:nvSpPr>
        <p:spPr>
          <a:xfrm>
            <a:off x="6415209" y="2671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2" name="Oval 591"/>
          <p:cNvSpPr/>
          <p:nvPr/>
        </p:nvSpPr>
        <p:spPr>
          <a:xfrm>
            <a:off x="6415209" y="27643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3" name="Oval 592"/>
          <p:cNvSpPr/>
          <p:nvPr/>
        </p:nvSpPr>
        <p:spPr>
          <a:xfrm>
            <a:off x="6415209" y="28575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4" name="Oval 593"/>
          <p:cNvSpPr/>
          <p:nvPr/>
        </p:nvSpPr>
        <p:spPr>
          <a:xfrm>
            <a:off x="6508342" y="2671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5" name="Oval 594"/>
          <p:cNvSpPr/>
          <p:nvPr/>
        </p:nvSpPr>
        <p:spPr>
          <a:xfrm>
            <a:off x="6508342" y="27643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6" name="Oval 595"/>
          <p:cNvSpPr/>
          <p:nvPr/>
        </p:nvSpPr>
        <p:spPr>
          <a:xfrm>
            <a:off x="6508342" y="28575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7" name="Oval 596"/>
          <p:cNvSpPr/>
          <p:nvPr/>
        </p:nvSpPr>
        <p:spPr>
          <a:xfrm>
            <a:off x="6601475" y="2671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8" name="Oval 597"/>
          <p:cNvSpPr/>
          <p:nvPr/>
        </p:nvSpPr>
        <p:spPr>
          <a:xfrm>
            <a:off x="6601475" y="27643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9" name="Oval 598"/>
          <p:cNvSpPr/>
          <p:nvPr/>
        </p:nvSpPr>
        <p:spPr>
          <a:xfrm>
            <a:off x="6601475" y="28575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0" name="Oval 599"/>
          <p:cNvSpPr/>
          <p:nvPr/>
        </p:nvSpPr>
        <p:spPr>
          <a:xfrm>
            <a:off x="6687850" y="23960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1" name="Oval 600"/>
          <p:cNvSpPr/>
          <p:nvPr/>
        </p:nvSpPr>
        <p:spPr>
          <a:xfrm>
            <a:off x="6687850" y="24892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2" name="Oval 601"/>
          <p:cNvSpPr/>
          <p:nvPr/>
        </p:nvSpPr>
        <p:spPr>
          <a:xfrm>
            <a:off x="6687850" y="25823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3" name="Oval 602"/>
          <p:cNvSpPr/>
          <p:nvPr/>
        </p:nvSpPr>
        <p:spPr>
          <a:xfrm>
            <a:off x="6780983" y="23960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4" name="Oval 603"/>
          <p:cNvSpPr/>
          <p:nvPr/>
        </p:nvSpPr>
        <p:spPr>
          <a:xfrm>
            <a:off x="6780983" y="24892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5" name="Oval 604"/>
          <p:cNvSpPr/>
          <p:nvPr/>
        </p:nvSpPr>
        <p:spPr>
          <a:xfrm>
            <a:off x="6780983" y="25823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9" name="Oval 608"/>
          <p:cNvSpPr/>
          <p:nvPr/>
        </p:nvSpPr>
        <p:spPr>
          <a:xfrm>
            <a:off x="6687850" y="2671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0" name="Oval 609"/>
          <p:cNvSpPr/>
          <p:nvPr/>
        </p:nvSpPr>
        <p:spPr>
          <a:xfrm>
            <a:off x="6687850" y="27643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1" name="Oval 610"/>
          <p:cNvSpPr/>
          <p:nvPr/>
        </p:nvSpPr>
        <p:spPr>
          <a:xfrm>
            <a:off x="6687850" y="28575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2" name="Oval 611"/>
          <p:cNvSpPr/>
          <p:nvPr/>
        </p:nvSpPr>
        <p:spPr>
          <a:xfrm>
            <a:off x="6780983" y="2671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3" name="Oval 612"/>
          <p:cNvSpPr/>
          <p:nvPr/>
        </p:nvSpPr>
        <p:spPr>
          <a:xfrm>
            <a:off x="6780983" y="27643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" name="Oval 613"/>
          <p:cNvSpPr/>
          <p:nvPr/>
        </p:nvSpPr>
        <p:spPr>
          <a:xfrm>
            <a:off x="6780983" y="28575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8" name="Oval 617"/>
          <p:cNvSpPr/>
          <p:nvPr/>
        </p:nvSpPr>
        <p:spPr>
          <a:xfrm>
            <a:off x="6415209" y="29464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9" name="Oval 618"/>
          <p:cNvSpPr/>
          <p:nvPr/>
        </p:nvSpPr>
        <p:spPr>
          <a:xfrm>
            <a:off x="6415209" y="30395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0" name="Oval 619"/>
          <p:cNvSpPr/>
          <p:nvPr/>
        </p:nvSpPr>
        <p:spPr>
          <a:xfrm>
            <a:off x="6415209" y="31326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1" name="Oval 620"/>
          <p:cNvSpPr/>
          <p:nvPr/>
        </p:nvSpPr>
        <p:spPr>
          <a:xfrm>
            <a:off x="6508342" y="29464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2" name="Oval 621"/>
          <p:cNvSpPr/>
          <p:nvPr/>
        </p:nvSpPr>
        <p:spPr>
          <a:xfrm>
            <a:off x="6508342" y="30395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3" name="Oval 622"/>
          <p:cNvSpPr/>
          <p:nvPr/>
        </p:nvSpPr>
        <p:spPr>
          <a:xfrm>
            <a:off x="6508342" y="31326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4" name="Oval 623"/>
          <p:cNvSpPr/>
          <p:nvPr/>
        </p:nvSpPr>
        <p:spPr>
          <a:xfrm>
            <a:off x="6601475" y="29464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5" name="Oval 624"/>
          <p:cNvSpPr/>
          <p:nvPr/>
        </p:nvSpPr>
        <p:spPr>
          <a:xfrm>
            <a:off x="6601475" y="30395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6" name="Oval 625"/>
          <p:cNvSpPr/>
          <p:nvPr/>
        </p:nvSpPr>
        <p:spPr>
          <a:xfrm>
            <a:off x="6601475" y="31326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7" name="Oval 626"/>
          <p:cNvSpPr/>
          <p:nvPr/>
        </p:nvSpPr>
        <p:spPr>
          <a:xfrm>
            <a:off x="6415209" y="3221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8" name="Oval 627"/>
          <p:cNvSpPr/>
          <p:nvPr/>
        </p:nvSpPr>
        <p:spPr>
          <a:xfrm>
            <a:off x="6415209" y="33147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9" name="Oval 628"/>
          <p:cNvSpPr/>
          <p:nvPr/>
        </p:nvSpPr>
        <p:spPr>
          <a:xfrm>
            <a:off x="6415209" y="3407833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0" name="Oval 629"/>
          <p:cNvSpPr/>
          <p:nvPr/>
        </p:nvSpPr>
        <p:spPr>
          <a:xfrm>
            <a:off x="6508342" y="3221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1" name="Oval 630"/>
          <p:cNvSpPr/>
          <p:nvPr/>
        </p:nvSpPr>
        <p:spPr>
          <a:xfrm>
            <a:off x="6508342" y="33147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2" name="Oval 631"/>
          <p:cNvSpPr/>
          <p:nvPr/>
        </p:nvSpPr>
        <p:spPr>
          <a:xfrm>
            <a:off x="6508342" y="3407833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3" name="Oval 632"/>
          <p:cNvSpPr/>
          <p:nvPr/>
        </p:nvSpPr>
        <p:spPr>
          <a:xfrm>
            <a:off x="6601475" y="3221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4" name="Oval 633"/>
          <p:cNvSpPr/>
          <p:nvPr/>
        </p:nvSpPr>
        <p:spPr>
          <a:xfrm>
            <a:off x="6601475" y="33147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5" name="Oval 634"/>
          <p:cNvSpPr/>
          <p:nvPr/>
        </p:nvSpPr>
        <p:spPr>
          <a:xfrm>
            <a:off x="6601475" y="3407833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6" name="Oval 635"/>
          <p:cNvSpPr/>
          <p:nvPr/>
        </p:nvSpPr>
        <p:spPr>
          <a:xfrm>
            <a:off x="6687850" y="29464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7" name="Oval 636"/>
          <p:cNvSpPr/>
          <p:nvPr/>
        </p:nvSpPr>
        <p:spPr>
          <a:xfrm>
            <a:off x="6687850" y="30395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8" name="Oval 637"/>
          <p:cNvSpPr/>
          <p:nvPr/>
        </p:nvSpPr>
        <p:spPr>
          <a:xfrm>
            <a:off x="6687850" y="31326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9" name="Oval 638"/>
          <p:cNvSpPr/>
          <p:nvPr/>
        </p:nvSpPr>
        <p:spPr>
          <a:xfrm>
            <a:off x="6780983" y="29464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0" name="Oval 639"/>
          <p:cNvSpPr/>
          <p:nvPr/>
        </p:nvSpPr>
        <p:spPr>
          <a:xfrm>
            <a:off x="6780983" y="30395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1" name="Oval 640"/>
          <p:cNvSpPr/>
          <p:nvPr/>
        </p:nvSpPr>
        <p:spPr>
          <a:xfrm>
            <a:off x="6780983" y="31326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5" name="Oval 644"/>
          <p:cNvSpPr/>
          <p:nvPr/>
        </p:nvSpPr>
        <p:spPr>
          <a:xfrm>
            <a:off x="6687850" y="3221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6" name="Oval 645"/>
          <p:cNvSpPr/>
          <p:nvPr/>
        </p:nvSpPr>
        <p:spPr>
          <a:xfrm>
            <a:off x="6687850" y="33147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7" name="Oval 646"/>
          <p:cNvSpPr/>
          <p:nvPr/>
        </p:nvSpPr>
        <p:spPr>
          <a:xfrm>
            <a:off x="6687850" y="3407833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8" name="Oval 647"/>
          <p:cNvSpPr/>
          <p:nvPr/>
        </p:nvSpPr>
        <p:spPr>
          <a:xfrm>
            <a:off x="6780983" y="3221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9" name="Oval 648"/>
          <p:cNvSpPr/>
          <p:nvPr/>
        </p:nvSpPr>
        <p:spPr>
          <a:xfrm>
            <a:off x="6780983" y="33147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0" name="Oval 649"/>
          <p:cNvSpPr/>
          <p:nvPr/>
        </p:nvSpPr>
        <p:spPr>
          <a:xfrm>
            <a:off x="6780983" y="3407833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6" name="Oval 725"/>
          <p:cNvSpPr/>
          <p:nvPr/>
        </p:nvSpPr>
        <p:spPr>
          <a:xfrm>
            <a:off x="6414391" y="35009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7" name="Oval 726"/>
          <p:cNvSpPr/>
          <p:nvPr/>
        </p:nvSpPr>
        <p:spPr>
          <a:xfrm>
            <a:off x="6414391" y="35941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8" name="Oval 727"/>
          <p:cNvSpPr/>
          <p:nvPr/>
        </p:nvSpPr>
        <p:spPr>
          <a:xfrm>
            <a:off x="6414391" y="3687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9" name="Oval 728"/>
          <p:cNvSpPr/>
          <p:nvPr/>
        </p:nvSpPr>
        <p:spPr>
          <a:xfrm>
            <a:off x="6507524" y="35009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0" name="Oval 729"/>
          <p:cNvSpPr/>
          <p:nvPr/>
        </p:nvSpPr>
        <p:spPr>
          <a:xfrm>
            <a:off x="6507524" y="35941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1" name="Oval 730"/>
          <p:cNvSpPr/>
          <p:nvPr/>
        </p:nvSpPr>
        <p:spPr>
          <a:xfrm>
            <a:off x="6507524" y="3687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2" name="Oval 731"/>
          <p:cNvSpPr/>
          <p:nvPr/>
        </p:nvSpPr>
        <p:spPr>
          <a:xfrm>
            <a:off x="6600657" y="35009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3" name="Oval 732"/>
          <p:cNvSpPr/>
          <p:nvPr/>
        </p:nvSpPr>
        <p:spPr>
          <a:xfrm>
            <a:off x="6600657" y="35941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4" name="Oval 733"/>
          <p:cNvSpPr/>
          <p:nvPr/>
        </p:nvSpPr>
        <p:spPr>
          <a:xfrm>
            <a:off x="6600657" y="3687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5" name="Oval 734"/>
          <p:cNvSpPr/>
          <p:nvPr/>
        </p:nvSpPr>
        <p:spPr>
          <a:xfrm>
            <a:off x="6414391" y="37761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6" name="Oval 735"/>
          <p:cNvSpPr/>
          <p:nvPr/>
        </p:nvSpPr>
        <p:spPr>
          <a:xfrm>
            <a:off x="6414391" y="38692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7" name="Oval 736"/>
          <p:cNvSpPr/>
          <p:nvPr/>
        </p:nvSpPr>
        <p:spPr>
          <a:xfrm>
            <a:off x="6414391" y="39624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8" name="Oval 737"/>
          <p:cNvSpPr/>
          <p:nvPr/>
        </p:nvSpPr>
        <p:spPr>
          <a:xfrm>
            <a:off x="6507524" y="37761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9" name="Oval 738"/>
          <p:cNvSpPr/>
          <p:nvPr/>
        </p:nvSpPr>
        <p:spPr>
          <a:xfrm>
            <a:off x="6507524" y="38692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0" name="Oval 739"/>
          <p:cNvSpPr/>
          <p:nvPr/>
        </p:nvSpPr>
        <p:spPr>
          <a:xfrm>
            <a:off x="6507524" y="39624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1" name="Oval 740"/>
          <p:cNvSpPr/>
          <p:nvPr/>
        </p:nvSpPr>
        <p:spPr>
          <a:xfrm>
            <a:off x="6600657" y="37761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2" name="Oval 741"/>
          <p:cNvSpPr/>
          <p:nvPr/>
        </p:nvSpPr>
        <p:spPr>
          <a:xfrm>
            <a:off x="6600657" y="38692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3" name="Oval 742"/>
          <p:cNvSpPr/>
          <p:nvPr/>
        </p:nvSpPr>
        <p:spPr>
          <a:xfrm>
            <a:off x="6600657" y="39624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4" name="Oval 743"/>
          <p:cNvSpPr/>
          <p:nvPr/>
        </p:nvSpPr>
        <p:spPr>
          <a:xfrm>
            <a:off x="6687032" y="35009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5" name="Oval 744"/>
          <p:cNvSpPr/>
          <p:nvPr/>
        </p:nvSpPr>
        <p:spPr>
          <a:xfrm>
            <a:off x="6687032" y="35941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6" name="Oval 745"/>
          <p:cNvSpPr/>
          <p:nvPr/>
        </p:nvSpPr>
        <p:spPr>
          <a:xfrm>
            <a:off x="6687032" y="3687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7" name="Oval 746"/>
          <p:cNvSpPr/>
          <p:nvPr/>
        </p:nvSpPr>
        <p:spPr>
          <a:xfrm>
            <a:off x="6780165" y="3500968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8" name="Oval 747"/>
          <p:cNvSpPr/>
          <p:nvPr/>
        </p:nvSpPr>
        <p:spPr>
          <a:xfrm>
            <a:off x="6780165" y="35941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9" name="Oval 748"/>
          <p:cNvSpPr/>
          <p:nvPr/>
        </p:nvSpPr>
        <p:spPr>
          <a:xfrm>
            <a:off x="6780165" y="36872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3" name="Oval 752"/>
          <p:cNvSpPr/>
          <p:nvPr/>
        </p:nvSpPr>
        <p:spPr>
          <a:xfrm>
            <a:off x="6687032" y="37761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4" name="Oval 753"/>
          <p:cNvSpPr/>
          <p:nvPr/>
        </p:nvSpPr>
        <p:spPr>
          <a:xfrm>
            <a:off x="6687032" y="38692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5" name="Oval 754"/>
          <p:cNvSpPr/>
          <p:nvPr/>
        </p:nvSpPr>
        <p:spPr>
          <a:xfrm>
            <a:off x="6687032" y="39624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6" name="Oval 755"/>
          <p:cNvSpPr/>
          <p:nvPr/>
        </p:nvSpPr>
        <p:spPr>
          <a:xfrm>
            <a:off x="6780165" y="37761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7" name="Oval 756"/>
          <p:cNvSpPr/>
          <p:nvPr/>
        </p:nvSpPr>
        <p:spPr>
          <a:xfrm>
            <a:off x="6780165" y="38692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8" name="Oval 757"/>
          <p:cNvSpPr/>
          <p:nvPr/>
        </p:nvSpPr>
        <p:spPr>
          <a:xfrm>
            <a:off x="6780165" y="3962400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2" name="Oval 761"/>
          <p:cNvSpPr/>
          <p:nvPr/>
        </p:nvSpPr>
        <p:spPr>
          <a:xfrm>
            <a:off x="6414391" y="40513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3" name="Oval 762"/>
          <p:cNvSpPr/>
          <p:nvPr/>
        </p:nvSpPr>
        <p:spPr>
          <a:xfrm>
            <a:off x="6414391" y="41444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4" name="Oval 763"/>
          <p:cNvSpPr/>
          <p:nvPr/>
        </p:nvSpPr>
        <p:spPr>
          <a:xfrm>
            <a:off x="6414391" y="4237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5" name="Oval 764"/>
          <p:cNvSpPr/>
          <p:nvPr/>
        </p:nvSpPr>
        <p:spPr>
          <a:xfrm>
            <a:off x="6507524" y="40513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6" name="Oval 765"/>
          <p:cNvSpPr/>
          <p:nvPr/>
        </p:nvSpPr>
        <p:spPr>
          <a:xfrm>
            <a:off x="6507524" y="41444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7" name="Oval 766"/>
          <p:cNvSpPr/>
          <p:nvPr/>
        </p:nvSpPr>
        <p:spPr>
          <a:xfrm>
            <a:off x="6507524" y="4237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8" name="Oval 767"/>
          <p:cNvSpPr/>
          <p:nvPr/>
        </p:nvSpPr>
        <p:spPr>
          <a:xfrm>
            <a:off x="6600657" y="40513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9" name="Oval 768"/>
          <p:cNvSpPr/>
          <p:nvPr/>
        </p:nvSpPr>
        <p:spPr>
          <a:xfrm>
            <a:off x="6600657" y="41444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0" name="Oval 769"/>
          <p:cNvSpPr/>
          <p:nvPr/>
        </p:nvSpPr>
        <p:spPr>
          <a:xfrm>
            <a:off x="6600657" y="4237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1" name="Oval 770"/>
          <p:cNvSpPr/>
          <p:nvPr/>
        </p:nvSpPr>
        <p:spPr>
          <a:xfrm>
            <a:off x="6414391" y="43264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4" name="Oval 773"/>
          <p:cNvSpPr/>
          <p:nvPr/>
        </p:nvSpPr>
        <p:spPr>
          <a:xfrm>
            <a:off x="6507524" y="43264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7" name="Oval 776"/>
          <p:cNvSpPr/>
          <p:nvPr/>
        </p:nvSpPr>
        <p:spPr>
          <a:xfrm>
            <a:off x="6600657" y="43264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0" name="Oval 779"/>
          <p:cNvSpPr/>
          <p:nvPr/>
        </p:nvSpPr>
        <p:spPr>
          <a:xfrm>
            <a:off x="6687032" y="40513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1" name="Oval 780"/>
          <p:cNvSpPr/>
          <p:nvPr/>
        </p:nvSpPr>
        <p:spPr>
          <a:xfrm>
            <a:off x="6687032" y="41444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2" name="Oval 781"/>
          <p:cNvSpPr/>
          <p:nvPr/>
        </p:nvSpPr>
        <p:spPr>
          <a:xfrm>
            <a:off x="6687032" y="4237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3" name="Oval 782"/>
          <p:cNvSpPr/>
          <p:nvPr/>
        </p:nvSpPr>
        <p:spPr>
          <a:xfrm>
            <a:off x="6780165" y="4051301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4" name="Oval 783"/>
          <p:cNvSpPr/>
          <p:nvPr/>
        </p:nvSpPr>
        <p:spPr>
          <a:xfrm>
            <a:off x="6780165" y="4144434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5" name="Oval 784"/>
          <p:cNvSpPr/>
          <p:nvPr/>
        </p:nvSpPr>
        <p:spPr>
          <a:xfrm>
            <a:off x="6780165" y="42375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9" name="Oval 788"/>
          <p:cNvSpPr/>
          <p:nvPr/>
        </p:nvSpPr>
        <p:spPr>
          <a:xfrm>
            <a:off x="6687032" y="43264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2" name="Oval 791"/>
          <p:cNvSpPr/>
          <p:nvPr/>
        </p:nvSpPr>
        <p:spPr>
          <a:xfrm>
            <a:off x="6780165" y="4326467"/>
            <a:ext cx="59267" cy="592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01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3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9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2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5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8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1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4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0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3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6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9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2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5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8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1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4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0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3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6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9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2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8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1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4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0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3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6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9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2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5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8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1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4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3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6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9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5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8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1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4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7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3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9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2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5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8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1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4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7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0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3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6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9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2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5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8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1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4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7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0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3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6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9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2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5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8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1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4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7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0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3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6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9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2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5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8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1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4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7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0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3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6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9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2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5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8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1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4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7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0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3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6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9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2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8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1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4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7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0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3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6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9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2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5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8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1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4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7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0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3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6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9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2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5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8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1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4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7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0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3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6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9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2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5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8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1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4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7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0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3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6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9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2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5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8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1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4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7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0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3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6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9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2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5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8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1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4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7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0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3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6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9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2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5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8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1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4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7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0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3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6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9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2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5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8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1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4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7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0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3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6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9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2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5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8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1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4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7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0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3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6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9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2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5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8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1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4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7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0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3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6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9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2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5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8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1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4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0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3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6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9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2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5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8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1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4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7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0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3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6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9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2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5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8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1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4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7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0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3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6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9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2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5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8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1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4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7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0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3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6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9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2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5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8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1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4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7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0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3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6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9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2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5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8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1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4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7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3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6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9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2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5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8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1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4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0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3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6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9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2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5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8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1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4"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7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0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3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6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9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2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5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8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1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4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7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0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3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6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9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2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5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8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1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4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7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0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3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6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9"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2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5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8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1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4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7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0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3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6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9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2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5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8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1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4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7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0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3" dur="5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6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9"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2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5" dur="5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8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1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4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7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0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3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6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9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2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5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8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1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4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7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0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3" dur="5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6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9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2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5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8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1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4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7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0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3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6"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9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2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5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8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1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4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7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0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3"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6"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9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2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5"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8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1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4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7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0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3"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6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9"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2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5" dur="5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8" dur="5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1"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4"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7" dur="5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0" dur="5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3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6" dur="5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9" dur="5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2" dur="5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5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8" dur="5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1" dur="5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4" dur="5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7" dur="5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0" dur="5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3" dur="5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6" dur="5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9" dur="5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2"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5" dur="5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8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1" dur="5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4"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7" dur="5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0" dur="5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3" dur="5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6" dur="5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9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2" dur="5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5" dur="5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8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1" dur="5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4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7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0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3" dur="5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6" dur="5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9"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2" dur="5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5" dur="5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8" dur="5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1" dur="5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4" dur="5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0" dur="5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3"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6" dur="5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9" dur="5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2" dur="5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5" dur="5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8" dur="5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1" dur="5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4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7"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0" dur="5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3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6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9" dur="5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2" dur="5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5" dur="5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8" dur="5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8" grpId="0" animBg="1"/>
      <p:bldP spid="201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6" grpId="0" animBg="1"/>
      <p:bldP spid="219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70" grpId="0" animBg="1"/>
      <p:bldP spid="273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8" grpId="0" animBg="1"/>
      <p:bldP spid="291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6" grpId="0" animBg="1"/>
      <p:bldP spid="489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  <p:bldP spid="498" grpId="0" animBg="1"/>
      <p:bldP spid="499" grpId="0" animBg="1"/>
      <p:bldP spid="500" grpId="0" animBg="1"/>
      <p:bldP spid="501" grpId="0" animBg="1"/>
      <p:bldP spid="504" grpId="0" animBg="1"/>
      <p:bldP spid="507" grpId="0" animBg="1"/>
      <p:bldP spid="510" grpId="0" animBg="1"/>
      <p:bldP spid="511" grpId="0" animBg="1"/>
      <p:bldP spid="512" grpId="0" animBg="1"/>
      <p:bldP spid="513" grpId="0" animBg="1"/>
      <p:bldP spid="514" grpId="0" animBg="1"/>
      <p:bldP spid="515" grpId="0" animBg="1"/>
      <p:bldP spid="516" grpId="0" animBg="1"/>
      <p:bldP spid="517" grpId="0" animBg="1"/>
      <p:bldP spid="518" grpId="0" animBg="1"/>
      <p:bldP spid="519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8" grpId="0" animBg="1"/>
      <p:bldP spid="561" grpId="0" animBg="1"/>
      <p:bldP spid="564" grpId="0" animBg="1"/>
      <p:bldP spid="565" grpId="0" animBg="1"/>
      <p:bldP spid="566" grpId="0" animBg="1"/>
      <p:bldP spid="567" grpId="0" animBg="1"/>
      <p:bldP spid="568" grpId="0" animBg="1"/>
      <p:bldP spid="569" grpId="0" animBg="1"/>
      <p:bldP spid="570" grpId="0" animBg="1"/>
      <p:bldP spid="571" grpId="0" animBg="1"/>
      <p:bldP spid="572" grpId="0" animBg="1"/>
      <p:bldP spid="573" grpId="0" animBg="1"/>
      <p:bldP spid="576" grpId="0" animBg="1"/>
      <p:bldP spid="579" grpId="0" animBg="1"/>
      <p:bldP spid="582" grpId="0" animBg="1"/>
      <p:bldP spid="583" grpId="0" animBg="1"/>
      <p:bldP spid="584" grpId="0" animBg="1"/>
      <p:bldP spid="585" grpId="0" animBg="1"/>
      <p:bldP spid="586" grpId="0" animBg="1"/>
      <p:bldP spid="587" grpId="0" animBg="1"/>
      <p:bldP spid="588" grpId="0" animBg="1"/>
      <p:bldP spid="589" grpId="0" animBg="1"/>
      <p:bldP spid="590" grpId="0" animBg="1"/>
      <p:bldP spid="591" grpId="0" animBg="1"/>
      <p:bldP spid="592" grpId="0" animBg="1"/>
      <p:bldP spid="593" grpId="0" animBg="1"/>
      <p:bldP spid="594" grpId="0" animBg="1"/>
      <p:bldP spid="595" grpId="0" animBg="1"/>
      <p:bldP spid="596" grpId="0" animBg="1"/>
      <p:bldP spid="597" grpId="0" animBg="1"/>
      <p:bldP spid="598" grpId="0" animBg="1"/>
      <p:bldP spid="599" grpId="0" animBg="1"/>
      <p:bldP spid="600" grpId="0" animBg="1"/>
      <p:bldP spid="601" grpId="0" animBg="1"/>
      <p:bldP spid="602" grpId="0" animBg="1"/>
      <p:bldP spid="603" grpId="0" animBg="1"/>
      <p:bldP spid="604" grpId="0" animBg="1"/>
      <p:bldP spid="605" grpId="0" animBg="1"/>
      <p:bldP spid="609" grpId="0" animBg="1"/>
      <p:bldP spid="610" grpId="0" animBg="1"/>
      <p:bldP spid="611" grpId="0" animBg="1"/>
      <p:bldP spid="612" grpId="0" animBg="1"/>
      <p:bldP spid="613" grpId="0" animBg="1"/>
      <p:bldP spid="614" grpId="0" animBg="1"/>
      <p:bldP spid="618" grpId="0" animBg="1"/>
      <p:bldP spid="619" grpId="0" animBg="1"/>
      <p:bldP spid="620" grpId="0" animBg="1"/>
      <p:bldP spid="621" grpId="0" animBg="1"/>
      <p:bldP spid="622" grpId="0" animBg="1"/>
      <p:bldP spid="623" grpId="0" animBg="1"/>
      <p:bldP spid="624" grpId="0" animBg="1"/>
      <p:bldP spid="625" grpId="0" animBg="1"/>
      <p:bldP spid="626" grpId="0" animBg="1"/>
      <p:bldP spid="627" grpId="0" animBg="1"/>
      <p:bldP spid="628" grpId="0" animBg="1"/>
      <p:bldP spid="629" grpId="0" animBg="1"/>
      <p:bldP spid="630" grpId="0" animBg="1"/>
      <p:bldP spid="631" grpId="0" animBg="1"/>
      <p:bldP spid="632" grpId="0" animBg="1"/>
      <p:bldP spid="633" grpId="0" animBg="1"/>
      <p:bldP spid="634" grpId="0" animBg="1"/>
      <p:bldP spid="635" grpId="0" animBg="1"/>
      <p:bldP spid="636" grpId="0" animBg="1"/>
      <p:bldP spid="637" grpId="0" animBg="1"/>
      <p:bldP spid="638" grpId="0" animBg="1"/>
      <p:bldP spid="639" grpId="0" animBg="1"/>
      <p:bldP spid="640" grpId="0" animBg="1"/>
      <p:bldP spid="641" grpId="0" animBg="1"/>
      <p:bldP spid="645" grpId="0" animBg="1"/>
      <p:bldP spid="646" grpId="0" animBg="1"/>
      <p:bldP spid="647" grpId="0" animBg="1"/>
      <p:bldP spid="648" grpId="0" animBg="1"/>
      <p:bldP spid="649" grpId="0" animBg="1"/>
      <p:bldP spid="650" grpId="0" animBg="1"/>
      <p:bldP spid="726" grpId="0" animBg="1"/>
      <p:bldP spid="727" grpId="0" animBg="1"/>
      <p:bldP spid="728" grpId="0" animBg="1"/>
      <p:bldP spid="729" grpId="0" animBg="1"/>
      <p:bldP spid="730" grpId="0" animBg="1"/>
      <p:bldP spid="731" grpId="0" animBg="1"/>
      <p:bldP spid="732" grpId="0" animBg="1"/>
      <p:bldP spid="733" grpId="0" animBg="1"/>
      <p:bldP spid="734" grpId="0" animBg="1"/>
      <p:bldP spid="735" grpId="0" animBg="1"/>
      <p:bldP spid="736" grpId="0" animBg="1"/>
      <p:bldP spid="737" grpId="0" animBg="1"/>
      <p:bldP spid="738" grpId="0" animBg="1"/>
      <p:bldP spid="739" grpId="0" animBg="1"/>
      <p:bldP spid="740" grpId="0" animBg="1"/>
      <p:bldP spid="741" grpId="0" animBg="1"/>
      <p:bldP spid="742" grpId="0" animBg="1"/>
      <p:bldP spid="743" grpId="0" animBg="1"/>
      <p:bldP spid="744" grpId="0" animBg="1"/>
      <p:bldP spid="745" grpId="0" animBg="1"/>
      <p:bldP spid="746" grpId="0" animBg="1"/>
      <p:bldP spid="747" grpId="0" animBg="1"/>
      <p:bldP spid="748" grpId="0" animBg="1"/>
      <p:bldP spid="749" grpId="0" animBg="1"/>
      <p:bldP spid="753" grpId="0" animBg="1"/>
      <p:bldP spid="754" grpId="0" animBg="1"/>
      <p:bldP spid="755" grpId="0" animBg="1"/>
      <p:bldP spid="756" grpId="0" animBg="1"/>
      <p:bldP spid="757" grpId="0" animBg="1"/>
      <p:bldP spid="758" grpId="0" animBg="1"/>
      <p:bldP spid="762" grpId="0" animBg="1"/>
      <p:bldP spid="763" grpId="0" animBg="1"/>
      <p:bldP spid="764" grpId="0" animBg="1"/>
      <p:bldP spid="765" grpId="0" animBg="1"/>
      <p:bldP spid="766" grpId="0" animBg="1"/>
      <p:bldP spid="767" grpId="0" animBg="1"/>
      <p:bldP spid="768" grpId="0" animBg="1"/>
      <p:bldP spid="769" grpId="0" animBg="1"/>
      <p:bldP spid="770" grpId="0" animBg="1"/>
      <p:bldP spid="771" grpId="0" animBg="1"/>
      <p:bldP spid="774" grpId="0" animBg="1"/>
      <p:bldP spid="777" grpId="0" animBg="1"/>
      <p:bldP spid="780" grpId="0" animBg="1"/>
      <p:bldP spid="781" grpId="0" animBg="1"/>
      <p:bldP spid="782" grpId="0" animBg="1"/>
      <p:bldP spid="783" grpId="0" animBg="1"/>
      <p:bldP spid="784" grpId="0" animBg="1"/>
      <p:bldP spid="785" grpId="0" animBg="1"/>
      <p:bldP spid="789" grpId="0" animBg="1"/>
      <p:bldP spid="79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0" y="2192855"/>
            <a:ext cx="9144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00"/>
                </a:solidFill>
                <a:latin typeface="Calibri"/>
                <a:cs typeface="Calibri"/>
              </a:rPr>
              <a:t>Breakout activity</a:t>
            </a:r>
            <a:r>
              <a:rPr lang="en-US" sz="4400" b="1" dirty="0">
                <a:solidFill>
                  <a:srgbClr val="000000"/>
                </a:solidFill>
                <a:latin typeface="Calibri"/>
                <a:cs typeface="Calibri"/>
              </a:rPr>
              <a:t>:</a:t>
            </a:r>
            <a:r>
              <a:rPr lang="en-US" sz="44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</a:p>
          <a:p>
            <a:pPr algn="ctr"/>
            <a:r>
              <a:rPr lang="en-US" sz="4400" b="1" i="1" dirty="0" smtClean="0">
                <a:solidFill>
                  <a:srgbClr val="000000"/>
                </a:solidFill>
                <a:latin typeface="Calibri"/>
                <a:cs typeface="Calibri"/>
              </a:rPr>
              <a:t>models</a:t>
            </a:r>
            <a:endParaRPr lang="en-US" sz="4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994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0" y="2192855"/>
            <a:ext cx="9144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Calibri"/>
                <a:cs typeface="Calibri"/>
              </a:rPr>
              <a:t>Part II </a:t>
            </a:r>
            <a:br>
              <a:rPr lang="en-US" sz="4400" b="1" dirty="0" smtClean="0">
                <a:solidFill>
                  <a:srgbClr val="FF0000"/>
                </a:solidFill>
                <a:latin typeface="Calibri"/>
                <a:cs typeface="Calibri"/>
              </a:rPr>
            </a:br>
            <a:r>
              <a:rPr lang="en-US" sz="4400" b="1" i="1" dirty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lang="en-US" sz="4400" b="1" i="1" dirty="0" smtClean="0">
                <a:solidFill>
                  <a:srgbClr val="000000"/>
                </a:solidFill>
                <a:latin typeface="Calibri"/>
                <a:cs typeface="Calibri"/>
              </a:rPr>
              <a:t>xample 1:</a:t>
            </a:r>
            <a:r>
              <a:rPr lang="en-US" sz="4400" b="1" dirty="0" smtClean="0">
                <a:solidFill>
                  <a:srgbClr val="000000"/>
                </a:solidFill>
                <a:latin typeface="Calibri"/>
                <a:cs typeface="Calibri"/>
              </a:rPr>
              <a:t> The Sea Breeze</a:t>
            </a:r>
            <a:endParaRPr lang="en-US" sz="4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075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489" y="869431"/>
            <a:ext cx="9147489" cy="598857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5" t="19292" r="5438" b="30371"/>
          <a:stretch/>
        </p:blipFill>
        <p:spPr>
          <a:xfrm>
            <a:off x="-3490" y="1001138"/>
            <a:ext cx="9147489" cy="5856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http://www.aoml.noaa.gov/general/lib/lib1/nhclib/120px-Hurricane_north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418" y="2623521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zimomravenie.sk/images/ic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414" y="1959149"/>
            <a:ext cx="571499" cy="64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cdn2.iconfinder.com/data/icons/freecns-cumulus/32/519909-102_Tornado-12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996" y="3296698"/>
            <a:ext cx="760532" cy="7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simpleicon.com/wp-content/uploads/rai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80" y="1583375"/>
            <a:ext cx="980952" cy="98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cdn.flaticon.com/png/256/16800.p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30" y="2411549"/>
            <a:ext cx="120554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5990294" y="4433509"/>
            <a:ext cx="760532" cy="76053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H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718401" y="2016088"/>
            <a:ext cx="760532" cy="76053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L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2064" name="Picture 16" descr="http://www.clipartbest.com/cliparts/ncX/4X4/ncX4X4ocB.png"/>
          <p:cNvPicPr>
            <a:picLocks noChangeAspect="1" noChangeArrowheads="1"/>
          </p:cNvPicPr>
          <p:nvPr/>
        </p:nvPicPr>
        <p:blipFill>
          <a:blip r:embed="rId11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150" y="3880110"/>
            <a:ext cx="1046502" cy="106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icons.iconarchive.com/icons/fasticon/beach/128/wave-icon.png"/>
          <p:cNvPicPr>
            <a:picLocks noChangeAspect="1" noChangeArrowheads="1"/>
          </p:cNvPicPr>
          <p:nvPr/>
        </p:nvPicPr>
        <p:blipFill>
          <a:blip r:embed="rId1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26" y="4915535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479769" y="3777283"/>
            <a:ext cx="1858968" cy="69160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39467" y="5202508"/>
            <a:ext cx="1335393" cy="794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1" dirty="0" smtClean="0"/>
              <a:t>High Pressure Systems</a:t>
            </a:r>
            <a:endParaRPr lang="en-US" sz="2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59502" y="3972767"/>
            <a:ext cx="1335393" cy="333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1" dirty="0" smtClean="0">
                <a:solidFill>
                  <a:schemeClr val="bg1"/>
                </a:solidFill>
              </a:rPr>
              <a:t>El Nino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13839" y="4045850"/>
            <a:ext cx="1802961" cy="333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1" dirty="0" smtClean="0"/>
              <a:t>Waterspouts</a:t>
            </a:r>
            <a:endParaRPr lang="en-US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777065" y="4873884"/>
            <a:ext cx="2186644" cy="564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1" dirty="0" smtClean="0"/>
              <a:t>Thunderstorms</a:t>
            </a:r>
          </a:p>
          <a:p>
            <a:pPr algn="ctr">
              <a:lnSpc>
                <a:spcPct val="75000"/>
              </a:lnSpc>
            </a:pPr>
            <a:r>
              <a:rPr lang="en-US" sz="2000" b="1" dirty="0" smtClean="0"/>
              <a:t>&amp; Lightning</a:t>
            </a:r>
            <a:endParaRPr lang="en-US" sz="2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20133" y="5968152"/>
            <a:ext cx="1335393" cy="333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1" dirty="0" smtClean="0"/>
              <a:t>Sea Spray</a:t>
            </a:r>
            <a:endParaRPr lang="en-US" sz="2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553981" y="1705213"/>
            <a:ext cx="1653954" cy="33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1" dirty="0" smtClean="0"/>
              <a:t>Nor’easters</a:t>
            </a:r>
            <a:endParaRPr lang="en-US" sz="2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1079155" y="1918426"/>
            <a:ext cx="11222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1" dirty="0" smtClean="0"/>
              <a:t>Lake Effect Snow</a:t>
            </a:r>
            <a:endParaRPr lang="en-US" sz="20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079778" y="1323947"/>
            <a:ext cx="1335393" cy="333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1" dirty="0" smtClean="0"/>
              <a:t>Rainfall</a:t>
            </a:r>
            <a:endParaRPr lang="en-US" sz="2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7416800" y="3710838"/>
            <a:ext cx="1672541" cy="333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1" dirty="0" smtClean="0"/>
              <a:t>Hurricanes</a:t>
            </a:r>
            <a:endParaRPr lang="en-US" sz="2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276" y="2991693"/>
            <a:ext cx="1193524" cy="566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1" dirty="0" smtClean="0"/>
              <a:t>Sea Breeze</a:t>
            </a:r>
            <a:endParaRPr lang="en-US" sz="2000" b="1" dirty="0"/>
          </a:p>
        </p:txBody>
      </p:sp>
      <p:sp>
        <p:nvSpPr>
          <p:cNvPr id="30" name="Rectangle 29"/>
          <p:cNvSpPr/>
          <p:nvPr/>
        </p:nvSpPr>
        <p:spPr>
          <a:xfrm>
            <a:off x="-1" y="-23811"/>
            <a:ext cx="9143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atin typeface="Calibri"/>
                <a:cs typeface="Calibri"/>
              </a:rPr>
              <a:t>Air-sea weather processes</a:t>
            </a:r>
            <a:endParaRPr lang="en-US" sz="4400" b="1" dirty="0">
              <a:latin typeface="Calibri"/>
              <a:cs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52401" y="2703256"/>
            <a:ext cx="1740274" cy="85525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34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683"/>
            <a:ext cx="3810000" cy="7620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Sea breeze</a:t>
            </a:r>
            <a:endParaRPr lang="en-US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1049551"/>
            <a:ext cx="8890000" cy="5080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876800" y="330669"/>
            <a:ext cx="3851660" cy="75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Land breeze</a:t>
            </a:r>
            <a:endParaRPr lang="en-US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3" name="Oval 22"/>
          <p:cNvSpPr/>
          <p:nvPr/>
        </p:nvSpPr>
        <p:spPr>
          <a:xfrm rot="5400000">
            <a:off x="-302509" y="2372623"/>
            <a:ext cx="2624313" cy="1943100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04799" y="5102603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Well known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25" name="Right Arrow 24"/>
          <p:cNvSpPr/>
          <p:nvPr/>
        </p:nvSpPr>
        <p:spPr>
          <a:xfrm rot="16355290">
            <a:off x="561164" y="4613855"/>
            <a:ext cx="457200" cy="6096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 rot="5400000">
            <a:off x="4261027" y="2250043"/>
            <a:ext cx="2624313" cy="1943100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868335" y="4980023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Well known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28" name="Right Arrow 27"/>
          <p:cNvSpPr/>
          <p:nvPr/>
        </p:nvSpPr>
        <p:spPr>
          <a:xfrm rot="16355290">
            <a:off x="5124700" y="4491275"/>
            <a:ext cx="457200" cy="6096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364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 animBg="1"/>
      <p:bldP spid="26" grpId="0" animBg="1"/>
      <p:bldP spid="27" grpId="0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abreez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" y="524940"/>
            <a:ext cx="4944511" cy="370838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638" y="-169324"/>
            <a:ext cx="4944511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Weather radar </a:t>
            </a:r>
            <a:endParaRPr lang="en-US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528" y="1126071"/>
            <a:ext cx="3831472" cy="430106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300129" y="-186255"/>
            <a:ext cx="3841021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Land </a:t>
            </a:r>
            <a:b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</a:br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observations</a:t>
            </a:r>
            <a:endParaRPr lang="en-US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18182"/>
          <a:stretch/>
        </p:blipFill>
        <p:spPr>
          <a:xfrm>
            <a:off x="1376988" y="4800606"/>
            <a:ext cx="2572711" cy="205739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716588" y="4140214"/>
            <a:ext cx="3841021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Satellites</a:t>
            </a:r>
            <a:endParaRPr lang="en-US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8878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683"/>
            <a:ext cx="3810000" cy="7620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Sea breeze</a:t>
            </a:r>
            <a:endParaRPr lang="en-US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1049551"/>
            <a:ext cx="8890000" cy="5080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876800" y="330669"/>
            <a:ext cx="3851660" cy="75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Land breeze</a:t>
            </a:r>
            <a:endParaRPr lang="en-US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Oval 7"/>
          <p:cNvSpPr/>
          <p:nvPr/>
        </p:nvSpPr>
        <p:spPr>
          <a:xfrm rot="5400000">
            <a:off x="2616210" y="3030739"/>
            <a:ext cx="1244577" cy="2514601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 rot="5400000">
            <a:off x="7069392" y="3030739"/>
            <a:ext cx="1244577" cy="2514601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95400" y="4961151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Little </a:t>
            </a:r>
            <a:r>
              <a:rPr lang="en-US" b="1" dirty="0" smtClean="0">
                <a:latin typeface="Calibri"/>
                <a:cs typeface="Calibri"/>
              </a:rPr>
              <a:t>known</a:t>
            </a:r>
          </a:p>
          <a:p>
            <a:r>
              <a:rPr lang="en-US" b="1" dirty="0">
                <a:latin typeface="Calibri"/>
                <a:cs typeface="Calibri"/>
              </a:rPr>
              <a:t>(fewer </a:t>
            </a:r>
            <a:r>
              <a:rPr lang="en-US" b="1" dirty="0" err="1">
                <a:latin typeface="Calibri"/>
                <a:cs typeface="Calibri"/>
              </a:rPr>
              <a:t>obs</a:t>
            </a:r>
            <a:r>
              <a:rPr lang="en-US" b="1" dirty="0" smtClean="0">
                <a:latin typeface="Calibri"/>
                <a:cs typeface="Calibri"/>
              </a:rPr>
              <a:t>)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1" name="Right Arrow 10"/>
          <p:cNvSpPr/>
          <p:nvPr/>
        </p:nvSpPr>
        <p:spPr>
          <a:xfrm rot="17979017">
            <a:off x="2435380" y="4535497"/>
            <a:ext cx="457200" cy="6096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1200" y="497425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Little </a:t>
            </a:r>
            <a:r>
              <a:rPr lang="en-US" b="1" dirty="0" smtClean="0">
                <a:latin typeface="Calibri"/>
                <a:cs typeface="Calibri"/>
              </a:rPr>
              <a:t>known</a:t>
            </a:r>
          </a:p>
          <a:p>
            <a:r>
              <a:rPr lang="en-US" b="1" dirty="0">
                <a:latin typeface="Calibri"/>
                <a:cs typeface="Calibri"/>
              </a:rPr>
              <a:t>(fewer </a:t>
            </a:r>
            <a:r>
              <a:rPr lang="en-US" b="1" dirty="0" err="1">
                <a:latin typeface="Calibri"/>
                <a:cs typeface="Calibri"/>
              </a:rPr>
              <a:t>obs</a:t>
            </a:r>
            <a:r>
              <a:rPr lang="en-US" b="1" dirty="0" smtClean="0">
                <a:latin typeface="Calibri"/>
                <a:cs typeface="Calibri"/>
              </a:rPr>
              <a:t>)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3" name="Right Arrow 12"/>
          <p:cNvSpPr/>
          <p:nvPr/>
        </p:nvSpPr>
        <p:spPr>
          <a:xfrm rot="17979017">
            <a:off x="6931180" y="4548605"/>
            <a:ext cx="457200" cy="6096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14" name="Round Same Side Corner Rectangle 13"/>
          <p:cNvSpPr/>
          <p:nvPr/>
        </p:nvSpPr>
        <p:spPr>
          <a:xfrm rot="10800000">
            <a:off x="3276600" y="4580151"/>
            <a:ext cx="990600" cy="533400"/>
          </a:xfrm>
          <a:prstGeom prst="round2SameRect">
            <a:avLst/>
          </a:prstGeom>
          <a:solidFill>
            <a:srgbClr val="00009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145863" y="4484647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/>
                <a:cs typeface="Calibri"/>
              </a:rPr>
              <a:t>Cold upwelling</a:t>
            </a:r>
            <a:endParaRPr lang="en-US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2874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/>
      <p:bldP spid="10" grpId="1"/>
      <p:bldP spid="11" grpId="0" animBg="1"/>
      <p:bldP spid="11" grpId="1" animBg="1"/>
      <p:bldP spid="12" grpId="0"/>
      <p:bldP spid="13" grpId="0" animBg="1"/>
      <p:bldP spid="14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2" y="2059614"/>
            <a:ext cx="4662311" cy="34967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alphaModFix amt="45000"/>
          </a:blip>
          <a:srcRect l="55619" t="43556" r="5334" b="33333"/>
          <a:stretch/>
        </p:blipFill>
        <p:spPr>
          <a:xfrm>
            <a:off x="2150531" y="4675816"/>
            <a:ext cx="1735667" cy="880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0127"/>
          <a:stretch/>
        </p:blipFill>
        <p:spPr>
          <a:xfrm>
            <a:off x="4775200" y="2059614"/>
            <a:ext cx="4334932" cy="326414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101616"/>
            <a:ext cx="91440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Coastal Upwelling</a:t>
            </a:r>
            <a:endParaRPr lang="en-US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23332" y="1297614"/>
            <a:ext cx="38100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3400" b="1" dirty="0" smtClean="0">
                <a:solidFill>
                  <a:schemeClr val="tx1"/>
                </a:solidFill>
                <a:latin typeface="Calibri"/>
                <a:cs typeface="Calibri"/>
              </a:rPr>
              <a:t>Schematic</a:t>
            </a:r>
            <a:endParaRPr lang="en-US" sz="34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842932" y="1179529"/>
            <a:ext cx="3851660" cy="75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3400" b="1" dirty="0" smtClean="0">
                <a:solidFill>
                  <a:schemeClr val="tx1"/>
                </a:solidFill>
                <a:latin typeface="Calibri"/>
                <a:cs typeface="Calibri"/>
              </a:rPr>
              <a:t>Sea surface temperatures</a:t>
            </a:r>
            <a:endParaRPr lang="en-US" sz="34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185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683"/>
            <a:ext cx="3810000" cy="7620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Sea breeze</a:t>
            </a:r>
            <a:endParaRPr lang="en-US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1049551"/>
            <a:ext cx="8890000" cy="5080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876800" y="330669"/>
            <a:ext cx="3851660" cy="75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Land breeze</a:t>
            </a:r>
            <a:endParaRPr lang="en-US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9" name="Oval 8"/>
          <p:cNvSpPr/>
          <p:nvPr/>
        </p:nvSpPr>
        <p:spPr>
          <a:xfrm rot="5400000">
            <a:off x="7069392" y="3030739"/>
            <a:ext cx="1244577" cy="2514601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791200" y="497425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Little </a:t>
            </a:r>
            <a:r>
              <a:rPr lang="en-US" b="1" dirty="0" smtClean="0">
                <a:latin typeface="Calibri"/>
                <a:cs typeface="Calibri"/>
              </a:rPr>
              <a:t>known</a:t>
            </a:r>
          </a:p>
          <a:p>
            <a:r>
              <a:rPr lang="en-US" b="1" dirty="0">
                <a:latin typeface="Calibri"/>
                <a:cs typeface="Calibri"/>
              </a:rPr>
              <a:t>(fewer </a:t>
            </a:r>
            <a:r>
              <a:rPr lang="en-US" b="1" dirty="0" err="1">
                <a:latin typeface="Calibri"/>
                <a:cs typeface="Calibri"/>
              </a:rPr>
              <a:t>obs</a:t>
            </a:r>
            <a:r>
              <a:rPr lang="en-US" b="1" dirty="0" smtClean="0">
                <a:latin typeface="Calibri"/>
                <a:cs typeface="Calibri"/>
              </a:rPr>
              <a:t>)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3" name="Right Arrow 12"/>
          <p:cNvSpPr/>
          <p:nvPr/>
        </p:nvSpPr>
        <p:spPr>
          <a:xfrm rot="17979017">
            <a:off x="6931180" y="4548605"/>
            <a:ext cx="457200" cy="6096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14" name="Round Same Side Corner Rectangle 13"/>
          <p:cNvSpPr/>
          <p:nvPr/>
        </p:nvSpPr>
        <p:spPr>
          <a:xfrm rot="10800000">
            <a:off x="3276600" y="4580151"/>
            <a:ext cx="990600" cy="533400"/>
          </a:xfrm>
          <a:prstGeom prst="round2SameRect">
            <a:avLst/>
          </a:prstGeom>
          <a:solidFill>
            <a:srgbClr val="00009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145863" y="4484647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/>
                <a:cs typeface="Calibri"/>
              </a:rPr>
              <a:t>Cold upwelling</a:t>
            </a:r>
            <a:endParaRPr lang="en-US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6" name="Right Arrow 15"/>
          <p:cNvSpPr/>
          <p:nvPr/>
        </p:nvSpPr>
        <p:spPr>
          <a:xfrm rot="5400000">
            <a:off x="3567137" y="3299014"/>
            <a:ext cx="717347" cy="384021"/>
          </a:xfrm>
          <a:prstGeom prst="rightArrow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10370997">
            <a:off x="1546813" y="3736172"/>
            <a:ext cx="1589384" cy="302161"/>
          </a:xfrm>
          <a:prstGeom prst="rightArrow">
            <a:avLst>
              <a:gd name="adj1" fmla="val 50000"/>
              <a:gd name="adj2" fmla="val 141666"/>
            </a:avLst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0622" y="6100824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en-US" sz="2300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Models </a:t>
            </a:r>
            <a:r>
              <a:rPr lang="en-US" sz="2300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can be used to investigate little known offshore component</a:t>
            </a:r>
            <a:endParaRPr lang="en-US" sz="230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" name="Right Arrow 21"/>
          <p:cNvSpPr/>
          <p:nvPr/>
        </p:nvSpPr>
        <p:spPr>
          <a:xfrm rot="387879">
            <a:off x="3900782" y="4096947"/>
            <a:ext cx="684467" cy="302161"/>
          </a:xfrm>
          <a:prstGeom prst="rightArrow">
            <a:avLst>
              <a:gd name="adj1" fmla="val 50000"/>
              <a:gd name="adj2" fmla="val 141666"/>
            </a:avLst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80218" y="4144540"/>
            <a:ext cx="423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?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05002" y="3572309"/>
            <a:ext cx="423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?</a:t>
            </a:r>
            <a:endParaRPr lang="en-US" sz="24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2806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2" grpId="0" animBg="1"/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0-06 at 3.15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32" y="1579032"/>
            <a:ext cx="7124700" cy="3581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622" y="6100824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en-US" sz="2300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Models </a:t>
            </a:r>
            <a:r>
              <a:rPr lang="en-US" sz="2300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can be used to investigate </a:t>
            </a:r>
            <a:r>
              <a:rPr lang="en-US" sz="2300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scientific hypotheses</a:t>
            </a:r>
            <a:endParaRPr lang="en-US" sz="230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60876"/>
            <a:ext cx="91440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Sea breeze w/ </a:t>
            </a:r>
            <a:r>
              <a:rPr lang="en-US" b="1" i="1" dirty="0" smtClean="0">
                <a:solidFill>
                  <a:schemeClr val="tx1"/>
                </a:solidFill>
                <a:latin typeface="Calibri"/>
                <a:cs typeface="Calibri"/>
              </a:rPr>
              <a:t>offshore component: </a:t>
            </a:r>
          </a:p>
          <a:p>
            <a:r>
              <a:rPr lang="en-US" b="1" i="1" dirty="0" smtClean="0">
                <a:solidFill>
                  <a:schemeClr val="tx1"/>
                </a:solidFill>
                <a:latin typeface="Calibri"/>
                <a:cs typeface="Calibri"/>
              </a:rPr>
              <a:t>a hypothesis</a:t>
            </a:r>
            <a:endParaRPr lang="en-US" b="1" i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16797" y="5280512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Cold upwelling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" name="Right Arrow 5"/>
          <p:cNvSpPr/>
          <p:nvPr/>
        </p:nvSpPr>
        <p:spPr>
          <a:xfrm rot="16574488">
            <a:off x="3709351" y="4848542"/>
            <a:ext cx="690826" cy="2308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907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0" y="2192855"/>
            <a:ext cx="91440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Calibri"/>
                <a:cs typeface="Calibri"/>
              </a:rPr>
              <a:t>Part I </a:t>
            </a:r>
            <a:br>
              <a:rPr lang="en-US" sz="4400" b="1" dirty="0" smtClean="0">
                <a:solidFill>
                  <a:srgbClr val="FF0000"/>
                </a:solidFill>
                <a:latin typeface="Calibri"/>
                <a:cs typeface="Calibri"/>
              </a:rPr>
            </a:br>
            <a:r>
              <a:rPr lang="en-US" sz="4400" b="1" i="1" dirty="0" smtClean="0">
                <a:latin typeface="Calibri"/>
                <a:cs typeface="Calibri"/>
              </a:rPr>
              <a:t>Overview:</a:t>
            </a:r>
            <a:r>
              <a:rPr lang="en-US" sz="4400" b="1" dirty="0" smtClean="0">
                <a:latin typeface="Calibri"/>
                <a:cs typeface="Calibri"/>
              </a:rPr>
              <a:t> </a:t>
            </a:r>
            <a:r>
              <a:rPr lang="en-US" sz="4400" b="1" dirty="0" smtClean="0">
                <a:solidFill>
                  <a:srgbClr val="000000"/>
                </a:solidFill>
                <a:latin typeface="Calibri"/>
                <a:cs typeface="Calibri"/>
              </a:rPr>
              <a:t>The ocean impacts the weather</a:t>
            </a:r>
            <a:endParaRPr lang="en-US" sz="4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2311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2201344" y="2683934"/>
            <a:ext cx="4248087" cy="31157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1344" y="2683934"/>
            <a:ext cx="4248087" cy="31157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46793" y="393699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Physics + math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Model Setup</a:t>
            </a:r>
            <a:endParaRPr lang="en-US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9038"/>
            <a:ext cx="9144000" cy="2832630"/>
          </a:xfrm>
        </p:spPr>
        <p:txBody>
          <a:bodyPr/>
          <a:lstStyle/>
          <a:p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Weather Research and Forecasting (WRF) model, Advanced Research core (ARW) 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(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Michalakes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 et al., 2001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)</a:t>
            </a:r>
          </a:p>
          <a:p>
            <a:endParaRPr lang="en-US" sz="18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 sz="1800" b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 sz="18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Bottom “boundary condition” 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(Sea Surface Temperature, SST): 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Independent Variable</a:t>
            </a:r>
            <a:endParaRPr lang="en-US" sz="2400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9668" y="2030132"/>
            <a:ext cx="4851399" cy="6538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46793" y="393699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95000"/>
                  </a:schemeClr>
                </a:solidFill>
                <a:latin typeface="Calibri"/>
                <a:cs typeface="Calibri"/>
              </a:rPr>
              <a:t>Physics + math</a:t>
            </a:r>
            <a:endParaRPr lang="en-US" b="1" dirty="0">
              <a:solidFill>
                <a:schemeClr val="accent3">
                  <a:lumMod val="9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8880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119"/>
            <a:ext cx="9144000" cy="81975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Case Study: Sept. 12, 2012: </a:t>
            </a:r>
            <a:r>
              <a:rPr lang="en-US" b="1" i="1" dirty="0" smtClean="0">
                <a:solidFill>
                  <a:srgbClr val="000000"/>
                </a:solidFill>
                <a:latin typeface="Calibri"/>
                <a:cs typeface="Calibri"/>
              </a:rPr>
              <a:t>Upwelling</a:t>
            </a:r>
            <a:endParaRPr lang="en-US" b="1" i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6986"/>
            <a:ext cx="8229600" cy="4949178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Sept. 4-8: persistent southerly winds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/>
            </a:r>
            <a:br>
              <a:rPr lang="en-US" dirty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</a:b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NJ coastal upwelling</a:t>
            </a:r>
            <a:endParaRPr lang="en-US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composite8h20120912T060000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235369"/>
            <a:ext cx="4846934" cy="398612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1929115">
            <a:off x="3705946" y="4637554"/>
            <a:ext cx="504346" cy="118616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94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119"/>
            <a:ext cx="9144000" cy="81975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Case Study: Sept. 12, 2012: </a:t>
            </a:r>
            <a:r>
              <a:rPr lang="en-US" b="1" i="1" dirty="0" smtClean="0">
                <a:solidFill>
                  <a:srgbClr val="000000"/>
                </a:solidFill>
                <a:latin typeface="Calibri"/>
                <a:cs typeface="Calibri"/>
              </a:rPr>
              <a:t>Sea breeze</a:t>
            </a:r>
            <a:endParaRPr lang="en-US" b="1" i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7" name="Picture 6" descr="_radar_movi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421"/>
            <a:ext cx="9144000" cy="525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89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282254" y="1195083"/>
            <a:ext cx="174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Existing SST</a:t>
            </a:r>
            <a:endParaRPr lang="en-US" sz="2400" b="1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3952"/>
            <a:ext cx="9144000" cy="81975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SST Sensitivity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3345" y="1193166"/>
            <a:ext cx="174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New SST</a:t>
            </a:r>
            <a:endParaRPr lang="en-US" sz="2400" b="1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7" name="Picture 6" descr="composite8h20120912T060000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6784"/>
            <a:ext cx="4910740" cy="4038600"/>
          </a:xfrm>
          <a:prstGeom prst="rect">
            <a:avLst/>
          </a:prstGeom>
        </p:spPr>
      </p:pic>
      <p:pic>
        <p:nvPicPr>
          <p:cNvPr id="6" name="Picture 5" descr="sport8h20120912T060000_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t="3021" r="19071" b="6123"/>
          <a:stretch/>
        </p:blipFill>
        <p:spPr>
          <a:xfrm>
            <a:off x="4876800" y="1817132"/>
            <a:ext cx="4267200" cy="4058252"/>
          </a:xfrm>
          <a:prstGeom prst="rect">
            <a:avLst/>
          </a:prstGeom>
        </p:spPr>
      </p:pic>
      <p:pic>
        <p:nvPicPr>
          <p:cNvPr id="9" name="Picture 8" descr="bight_zoom_3km_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6858000" cy="6858000"/>
          </a:xfrm>
          <a:prstGeom prst="rect">
            <a:avLst/>
          </a:prstGeom>
        </p:spPr>
      </p:pic>
      <p:pic>
        <p:nvPicPr>
          <p:cNvPr id="13" name="Picture 12" descr="bight_zoom_3km_1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6858000" cy="6858000"/>
          </a:xfrm>
          <a:prstGeom prst="rect">
            <a:avLst/>
          </a:prstGeom>
        </p:spPr>
      </p:pic>
      <p:pic>
        <p:nvPicPr>
          <p:cNvPr id="14" name="Picture 13" descr="bight_zoom_3km_19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6858000" cy="6858000"/>
          </a:xfrm>
          <a:prstGeom prst="rect">
            <a:avLst/>
          </a:prstGeom>
        </p:spPr>
      </p:pic>
      <p:pic>
        <p:nvPicPr>
          <p:cNvPr id="15" name="Picture 14" descr="bight_zoom_3km_2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6858000" cy="6858000"/>
          </a:xfrm>
          <a:prstGeom prst="rect">
            <a:avLst/>
          </a:prstGeom>
        </p:spPr>
      </p:pic>
      <p:pic>
        <p:nvPicPr>
          <p:cNvPr id="16" name="Picture 15" descr="bight_zoom_3km_3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6858000" cy="6858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28600" y="685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Sept 12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17944" y="1447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12Z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17944" y="225505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18Z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08904" y="68529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06Z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09420" y="31242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00Z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4800" y="1679604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Sept 13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17428" y="39624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06Z</a:t>
            </a:r>
            <a:endParaRPr lang="en-US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8980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819752"/>
          </a:xfrm>
        </p:spPr>
        <p:txBody>
          <a:bodyPr>
            <a:noAutofit/>
          </a:bodyPr>
          <a:lstStyle/>
          <a:p>
            <a:r>
              <a:rPr lang="en-US" sz="3400" b="1" dirty="0" smtClean="0">
                <a:solidFill>
                  <a:srgbClr val="000000"/>
                </a:solidFill>
                <a:latin typeface="Calibri"/>
                <a:cs typeface="Calibri"/>
              </a:rPr>
              <a:t>SST Diff(</a:t>
            </a:r>
            <a:r>
              <a:rPr lang="en-US" sz="3400" b="1" dirty="0" smtClean="0">
                <a:solidFill>
                  <a:srgbClr val="000000"/>
                </a:solidFill>
                <a:latin typeface="Calibri"/>
                <a:cs typeface="Calibri"/>
              </a:rPr>
              <a:t>°C): </a:t>
            </a:r>
            <a:r>
              <a:rPr lang="en-US" sz="3400" b="1" dirty="0" smtClean="0">
                <a:solidFill>
                  <a:srgbClr val="000000"/>
                </a:solidFill>
                <a:latin typeface="Calibri"/>
                <a:cs typeface="Calibri"/>
              </a:rPr>
              <a:t>New SST– Existing SST</a:t>
            </a:r>
            <a:endParaRPr lang="en-US" sz="3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skin_diff_1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4" t="8379" r="1603"/>
          <a:stretch/>
        </p:blipFill>
        <p:spPr>
          <a:xfrm>
            <a:off x="1861085" y="578394"/>
            <a:ext cx="6013585" cy="625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72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81975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10m Wind </a:t>
            </a:r>
            <a:r>
              <a:rPr lang="en-US" sz="2800" b="1" dirty="0" err="1" smtClean="0">
                <a:solidFill>
                  <a:srgbClr val="000000"/>
                </a:solidFill>
                <a:latin typeface="Calibri"/>
                <a:cs typeface="Calibri"/>
              </a:rPr>
              <a:t>Spd</a:t>
            </a:r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 Diff (</a:t>
            </a:r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m/s)</a:t>
            </a:r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: </a:t>
            </a:r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New SST </a:t>
            </a:r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run – </a:t>
            </a:r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Existing </a:t>
            </a:r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SST run</a:t>
            </a:r>
            <a:endParaRPr lang="en-US" sz="28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7" name="Picture 6" descr="bight_zoom_diff_3km_7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"/>
          <a:stretch/>
        </p:blipFill>
        <p:spPr>
          <a:xfrm>
            <a:off x="1143000" y="596626"/>
            <a:ext cx="6858000" cy="6261374"/>
          </a:xfrm>
          <a:prstGeom prst="rect">
            <a:avLst/>
          </a:prstGeom>
        </p:spPr>
      </p:pic>
      <p:pic>
        <p:nvPicPr>
          <p:cNvPr id="8" name="Picture 7" descr="bight_zoom_diff_3km_13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6"/>
          <a:stretch/>
        </p:blipFill>
        <p:spPr>
          <a:xfrm>
            <a:off x="1143000" y="588102"/>
            <a:ext cx="6858000" cy="6269897"/>
          </a:xfrm>
          <a:prstGeom prst="rect">
            <a:avLst/>
          </a:prstGeom>
        </p:spPr>
      </p:pic>
      <p:pic>
        <p:nvPicPr>
          <p:cNvPr id="9" name="Picture 8" descr="bight_zoom_diff_3km_19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6"/>
          <a:stretch/>
        </p:blipFill>
        <p:spPr>
          <a:xfrm>
            <a:off x="1143000" y="588102"/>
            <a:ext cx="6858000" cy="6269897"/>
          </a:xfrm>
          <a:prstGeom prst="rect">
            <a:avLst/>
          </a:prstGeom>
        </p:spPr>
      </p:pic>
      <p:pic>
        <p:nvPicPr>
          <p:cNvPr id="10" name="Picture 9" descr="bight_zoom_diff_3km_25.gi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6"/>
          <a:stretch/>
        </p:blipFill>
        <p:spPr>
          <a:xfrm>
            <a:off x="1143000" y="588102"/>
            <a:ext cx="6858000" cy="6269897"/>
          </a:xfrm>
          <a:prstGeom prst="rect">
            <a:avLst/>
          </a:prstGeom>
        </p:spPr>
      </p:pic>
      <p:pic>
        <p:nvPicPr>
          <p:cNvPr id="11" name="Picture 10" descr="bight_zoom_diff_3km_31.gi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"/>
          <a:stretch/>
        </p:blipFill>
        <p:spPr>
          <a:xfrm>
            <a:off x="1143000" y="596626"/>
            <a:ext cx="6858000" cy="62613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8600" y="685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Sept 12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1744" y="1447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12Z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1744" y="225505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18Z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2704" y="68529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06Z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33220" y="31242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00Z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600" y="31242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Sept 13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1228" y="39624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06Z</a:t>
            </a:r>
            <a:endParaRPr lang="en-US" b="1" dirty="0">
              <a:latin typeface="Calibri"/>
              <a:cs typeface="Calibri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114800" y="4851231"/>
            <a:ext cx="786435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029200" y="42672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Cross section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25" name="Right Arrow 24"/>
          <p:cNvSpPr/>
          <p:nvPr/>
        </p:nvSpPr>
        <p:spPr>
          <a:xfrm rot="8907385">
            <a:off x="4654947" y="4592215"/>
            <a:ext cx="461259" cy="15607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820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8" grpId="0"/>
      <p:bldP spid="24" grpId="0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ight_zoom_3km_3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9" r="2349"/>
          <a:stretch/>
        </p:blipFill>
        <p:spPr>
          <a:xfrm>
            <a:off x="685800" y="0"/>
            <a:ext cx="65395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301" y="456404"/>
            <a:ext cx="3092699" cy="58681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82000" y="4800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0 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153400" y="4572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110+ m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7670440" y="441629"/>
            <a:ext cx="1425727" cy="700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719542" y="5160418"/>
            <a:ext cx="1425727" cy="700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775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0" y="2192855"/>
            <a:ext cx="9144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00"/>
                </a:solidFill>
                <a:latin typeface="Calibri"/>
                <a:cs typeface="Calibri"/>
              </a:rPr>
              <a:t>Breakout activity</a:t>
            </a:r>
            <a:r>
              <a:rPr lang="en-US" sz="4400" b="1" dirty="0">
                <a:solidFill>
                  <a:srgbClr val="000000"/>
                </a:solidFill>
                <a:latin typeface="Calibri"/>
                <a:cs typeface="Calibri"/>
              </a:rPr>
              <a:t>:</a:t>
            </a:r>
            <a:r>
              <a:rPr lang="en-US" sz="44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</a:p>
          <a:p>
            <a:pPr algn="ctr"/>
            <a:r>
              <a:rPr lang="en-US" sz="4400" b="1" i="1" dirty="0">
                <a:solidFill>
                  <a:srgbClr val="000000"/>
                </a:solidFill>
                <a:latin typeface="Calibri"/>
                <a:cs typeface="Calibri"/>
              </a:rPr>
              <a:t>u</a:t>
            </a:r>
            <a:r>
              <a:rPr lang="en-US" sz="4400" b="1" i="1" dirty="0" smtClean="0">
                <a:solidFill>
                  <a:srgbClr val="000000"/>
                </a:solidFill>
                <a:latin typeface="Calibri"/>
                <a:cs typeface="Calibri"/>
              </a:rPr>
              <a:t>pwelling?</a:t>
            </a:r>
            <a:endParaRPr lang="en-US" sz="4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1134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0" y="2192855"/>
            <a:ext cx="9144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Calibri"/>
                <a:cs typeface="Calibri"/>
              </a:rPr>
              <a:t>Part III </a:t>
            </a:r>
            <a:br>
              <a:rPr lang="en-US" sz="4400" b="1" dirty="0" smtClean="0">
                <a:solidFill>
                  <a:srgbClr val="FF0000"/>
                </a:solidFill>
                <a:latin typeface="Calibri"/>
                <a:cs typeface="Calibri"/>
              </a:rPr>
            </a:br>
            <a:r>
              <a:rPr lang="en-US" sz="4400" b="1" i="1" dirty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lang="en-US" sz="4400" b="1" i="1" dirty="0" smtClean="0">
                <a:solidFill>
                  <a:srgbClr val="000000"/>
                </a:solidFill>
                <a:latin typeface="Calibri"/>
                <a:cs typeface="Calibri"/>
              </a:rPr>
              <a:t>xample 2:</a:t>
            </a:r>
            <a:r>
              <a:rPr lang="en-US" sz="4400" b="1" dirty="0" smtClean="0">
                <a:solidFill>
                  <a:srgbClr val="000000"/>
                </a:solidFill>
                <a:latin typeface="Calibri"/>
                <a:cs typeface="Calibri"/>
              </a:rPr>
              <a:t> Hurricanes</a:t>
            </a:r>
            <a:endParaRPr lang="en-US" sz="4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9013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489" y="869431"/>
            <a:ext cx="9147489" cy="598857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5" t="19292" r="5438" b="30371"/>
          <a:stretch/>
        </p:blipFill>
        <p:spPr>
          <a:xfrm>
            <a:off x="-3490" y="1001138"/>
            <a:ext cx="9147489" cy="5856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http://www.aoml.noaa.gov/general/lib/lib1/nhclib/120px-Hurricane_north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418" y="2623521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zimomravenie.sk/images/ic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414" y="1959149"/>
            <a:ext cx="571499" cy="64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cdn2.iconfinder.com/data/icons/freecns-cumulus/32/519909-102_Tornado-12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996" y="3296698"/>
            <a:ext cx="760532" cy="7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simpleicon.com/wp-content/uploads/rai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80" y="1583375"/>
            <a:ext cx="980952" cy="98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cdn.flaticon.com/png/256/16800.p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30" y="2411549"/>
            <a:ext cx="120554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5990294" y="4433509"/>
            <a:ext cx="760532" cy="76053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H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718401" y="2016088"/>
            <a:ext cx="760532" cy="76053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L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2064" name="Picture 16" descr="http://www.clipartbest.com/cliparts/ncX/4X4/ncX4X4ocB.png"/>
          <p:cNvPicPr>
            <a:picLocks noChangeAspect="1" noChangeArrowheads="1"/>
          </p:cNvPicPr>
          <p:nvPr/>
        </p:nvPicPr>
        <p:blipFill>
          <a:blip r:embed="rId11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150" y="3880110"/>
            <a:ext cx="1046502" cy="106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icons.iconarchive.com/icons/fasticon/beach/128/wave-icon.png"/>
          <p:cNvPicPr>
            <a:picLocks noChangeAspect="1" noChangeArrowheads="1"/>
          </p:cNvPicPr>
          <p:nvPr/>
        </p:nvPicPr>
        <p:blipFill>
          <a:blip r:embed="rId1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26" y="4915535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479769" y="3777283"/>
            <a:ext cx="1858968" cy="69160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739467" y="5202508"/>
            <a:ext cx="1335393" cy="794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1" dirty="0" smtClean="0"/>
              <a:t>High Pressure Systems</a:t>
            </a:r>
            <a:endParaRPr lang="en-US" sz="2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59502" y="3972767"/>
            <a:ext cx="1335393" cy="333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1" dirty="0" smtClean="0">
                <a:solidFill>
                  <a:schemeClr val="bg1"/>
                </a:solidFill>
              </a:rPr>
              <a:t>El Nino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13839" y="4045850"/>
            <a:ext cx="1802961" cy="333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1" dirty="0" smtClean="0"/>
              <a:t>Waterspouts</a:t>
            </a:r>
            <a:endParaRPr lang="en-US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777065" y="4873884"/>
            <a:ext cx="2186644" cy="564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1" dirty="0" smtClean="0"/>
              <a:t>Thunderstorms</a:t>
            </a:r>
          </a:p>
          <a:p>
            <a:pPr algn="ctr">
              <a:lnSpc>
                <a:spcPct val="75000"/>
              </a:lnSpc>
            </a:pPr>
            <a:r>
              <a:rPr lang="en-US" sz="2000" b="1" dirty="0" smtClean="0"/>
              <a:t>&amp; Lightning</a:t>
            </a:r>
            <a:endParaRPr lang="en-US" sz="2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20133" y="5968152"/>
            <a:ext cx="1335393" cy="333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1" dirty="0" smtClean="0"/>
              <a:t>Sea Spray</a:t>
            </a:r>
            <a:endParaRPr lang="en-US" sz="2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553981" y="1705213"/>
            <a:ext cx="1653954" cy="33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1" dirty="0" smtClean="0"/>
              <a:t>Nor’easters</a:t>
            </a:r>
            <a:endParaRPr lang="en-US" sz="2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1079155" y="1918426"/>
            <a:ext cx="11222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1" dirty="0" smtClean="0"/>
              <a:t>Lake Effect Snow</a:t>
            </a:r>
            <a:endParaRPr lang="en-US" sz="20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079778" y="1323947"/>
            <a:ext cx="1335393" cy="333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1" dirty="0" smtClean="0"/>
              <a:t>Rainfall</a:t>
            </a:r>
            <a:endParaRPr lang="en-US" sz="2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7416800" y="3710838"/>
            <a:ext cx="1672541" cy="333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1" dirty="0" smtClean="0"/>
              <a:t>Hurricanes</a:t>
            </a:r>
            <a:endParaRPr lang="en-US" sz="2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276" y="2991693"/>
            <a:ext cx="1193524" cy="566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1" dirty="0" smtClean="0"/>
              <a:t>Sea Breeze</a:t>
            </a:r>
            <a:endParaRPr lang="en-US" sz="2000" b="1" dirty="0"/>
          </a:p>
        </p:txBody>
      </p:sp>
      <p:sp>
        <p:nvSpPr>
          <p:cNvPr id="30" name="Rectangle 29"/>
          <p:cNvSpPr/>
          <p:nvPr/>
        </p:nvSpPr>
        <p:spPr>
          <a:xfrm>
            <a:off x="-1" y="-23811"/>
            <a:ext cx="9143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atin typeface="Calibri"/>
                <a:cs typeface="Calibri"/>
              </a:rPr>
              <a:t>Air-sea weather processes</a:t>
            </a:r>
            <a:endParaRPr lang="en-US" sz="4400" b="1" dirty="0">
              <a:latin typeface="Calibri"/>
              <a:cs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416799" y="2600579"/>
            <a:ext cx="1672541" cy="145665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73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lue_Marble_Geographic_br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292225"/>
            <a:ext cx="8845550" cy="442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0" y="76200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  <a:latin typeface="Calibri"/>
                <a:cs typeface="Calibri"/>
              </a:rPr>
              <a:t>How Many Oceans Are </a:t>
            </a:r>
            <a:r>
              <a:rPr lang="en-US" sz="4400" b="1" dirty="0" smtClean="0">
                <a:solidFill>
                  <a:srgbClr val="000000"/>
                </a:solidFill>
                <a:latin typeface="Calibri"/>
                <a:cs typeface="Calibri"/>
              </a:rPr>
              <a:t>There</a:t>
            </a:r>
            <a:r>
              <a:rPr lang="en-US" sz="4400" b="1" dirty="0">
                <a:solidFill>
                  <a:srgbClr val="000000"/>
                </a:solidFill>
                <a:latin typeface="Calibri"/>
                <a:cs typeface="Calibri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123406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7620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Motivation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099734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In August 2011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, Hurricane Irene’s intensity was over-predicted by several hurricane models 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and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over-forecast by the National Hurricane 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Center (NHC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)</a:t>
            </a:r>
            <a:endParaRPr lang="en-US" sz="2800" dirty="0" smtClean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55852" y="-18529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934200" y="12700"/>
            <a:ext cx="2133600" cy="476250"/>
          </a:xfrm>
        </p:spPr>
        <p:txBody>
          <a:bodyPr/>
          <a:lstStyle/>
          <a:p>
            <a:fld id="{F3F3C1FC-8B68-4643-AEBF-3EC77554CDE2}" type="slidenum">
              <a:rPr lang="en-US" smtClean="0">
                <a:solidFill>
                  <a:srgbClr val="000000"/>
                </a:solidFill>
                <a:latin typeface="Calibri"/>
                <a:cs typeface="Calibri"/>
              </a:rPr>
              <a:pPr/>
              <a:t>30</a:t>
            </a:fld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4137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388" y="152400"/>
            <a:ext cx="8763000" cy="762000"/>
          </a:xfrm>
        </p:spPr>
        <p:txBody>
          <a:bodyPr/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Governing factors of hurricane intensity</a:t>
            </a:r>
            <a:endParaRPr lang="en-US" sz="4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874014"/>
            <a:ext cx="5136454" cy="51364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/>
          </p:cNvPicPr>
          <p:nvPr/>
        </p:nvPicPr>
        <p:blipFill rotWithShape="1">
          <a:blip r:embed="rId2"/>
          <a:srcRect l="9791" t="56816" r="17875" b="32884"/>
          <a:stretch/>
        </p:blipFill>
        <p:spPr>
          <a:xfrm>
            <a:off x="2296989" y="2755032"/>
            <a:ext cx="1628597" cy="156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3527" t="36265"/>
          <a:stretch/>
        </p:blipFill>
        <p:spPr>
          <a:xfrm>
            <a:off x="457200" y="874014"/>
            <a:ext cx="3259527" cy="4878465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1901328" y="1265228"/>
            <a:ext cx="1999462" cy="4392218"/>
          </a:xfrm>
          <a:custGeom>
            <a:avLst/>
            <a:gdLst>
              <a:gd name="connsiteX0" fmla="*/ 1395244 w 1395244"/>
              <a:gd name="connsiteY0" fmla="*/ 3064933 h 3064933"/>
              <a:gd name="connsiteX1" fmla="*/ 6711 w 1395244"/>
              <a:gd name="connsiteY1" fmla="*/ 1896533 h 3064933"/>
              <a:gd name="connsiteX2" fmla="*/ 853377 w 1395244"/>
              <a:gd name="connsiteY2" fmla="*/ 660400 h 3064933"/>
              <a:gd name="connsiteX3" fmla="*/ 531644 w 1395244"/>
              <a:gd name="connsiteY3" fmla="*/ 0 h 3064933"/>
              <a:gd name="connsiteX4" fmla="*/ 531644 w 1395244"/>
              <a:gd name="connsiteY4" fmla="*/ 0 h 306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244" h="3064933">
                <a:moveTo>
                  <a:pt x="1395244" y="3064933"/>
                </a:moveTo>
                <a:cubicBezTo>
                  <a:pt x="746133" y="2681110"/>
                  <a:pt x="97022" y="2297288"/>
                  <a:pt x="6711" y="1896533"/>
                </a:cubicBezTo>
                <a:cubicBezTo>
                  <a:pt x="-83600" y="1495778"/>
                  <a:pt x="765888" y="976489"/>
                  <a:pt x="853377" y="660400"/>
                </a:cubicBezTo>
                <a:cubicBezTo>
                  <a:pt x="940866" y="344311"/>
                  <a:pt x="531644" y="0"/>
                  <a:pt x="531644" y="0"/>
                </a:cubicBezTo>
                <a:lnTo>
                  <a:pt x="531644" y="0"/>
                </a:lnTo>
              </a:path>
            </a:pathLst>
          </a:custGeom>
          <a:ln w="76200" cmpd="sng">
            <a:solidFill>
              <a:srgbClr val="008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alphaModFix amt="51000"/>
          </a:blip>
          <a:stretch>
            <a:fillRect/>
          </a:stretch>
        </p:blipFill>
        <p:spPr>
          <a:xfrm>
            <a:off x="1901329" y="2913640"/>
            <a:ext cx="687849" cy="5537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alphaModFix amt="51000"/>
          </a:blip>
          <a:stretch>
            <a:fillRect/>
          </a:stretch>
        </p:blipFill>
        <p:spPr>
          <a:xfrm>
            <a:off x="2878471" y="5018399"/>
            <a:ext cx="687849" cy="5537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alphaModFix amt="51000"/>
          </a:blip>
          <a:stretch>
            <a:fillRect/>
          </a:stretch>
        </p:blipFill>
        <p:spPr>
          <a:xfrm>
            <a:off x="2101440" y="4464681"/>
            <a:ext cx="687849" cy="5537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alphaModFix amt="51000"/>
          </a:blip>
          <a:stretch>
            <a:fillRect/>
          </a:stretch>
        </p:blipFill>
        <p:spPr>
          <a:xfrm>
            <a:off x="1557405" y="3726806"/>
            <a:ext cx="687849" cy="5537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833" y="1841620"/>
            <a:ext cx="2489156" cy="73562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83567" y="5195984"/>
            <a:ext cx="1578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  <a:latin typeface="Calibri"/>
                <a:cs typeface="Calibri"/>
              </a:rPr>
              <a:t>hurricane track</a:t>
            </a:r>
            <a:endParaRPr lang="en-US" sz="20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14" name="Freeform 13"/>
          <p:cNvSpPr/>
          <p:nvPr/>
        </p:nvSpPr>
        <p:spPr>
          <a:xfrm flipH="1">
            <a:off x="3195654" y="1320273"/>
            <a:ext cx="1364285" cy="737127"/>
          </a:xfrm>
          <a:custGeom>
            <a:avLst/>
            <a:gdLst>
              <a:gd name="connsiteX0" fmla="*/ 657322 w 1199189"/>
              <a:gd name="connsiteY0" fmla="*/ 0 h 694267"/>
              <a:gd name="connsiteX1" fmla="*/ 13856 w 1199189"/>
              <a:gd name="connsiteY1" fmla="*/ 558800 h 694267"/>
              <a:gd name="connsiteX2" fmla="*/ 1199189 w 1199189"/>
              <a:gd name="connsiteY2" fmla="*/ 694267 h 694267"/>
              <a:gd name="connsiteX3" fmla="*/ 1199189 w 1199189"/>
              <a:gd name="connsiteY3" fmla="*/ 694267 h 69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9189" h="694267">
                <a:moveTo>
                  <a:pt x="657322" y="0"/>
                </a:moveTo>
                <a:cubicBezTo>
                  <a:pt x="290433" y="221544"/>
                  <a:pt x="-76455" y="443089"/>
                  <a:pt x="13856" y="558800"/>
                </a:cubicBezTo>
                <a:cubicBezTo>
                  <a:pt x="104167" y="674511"/>
                  <a:pt x="1199189" y="694267"/>
                  <a:pt x="1199189" y="694267"/>
                </a:cubicBezTo>
                <a:lnTo>
                  <a:pt x="1199189" y="694267"/>
                </a:lnTo>
              </a:path>
            </a:pathLst>
          </a:custGeom>
          <a:ln w="76200" cmpd="sng">
            <a:solidFill>
              <a:srgbClr val="00009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alibri"/>
              <a:cs typeface="Calibri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057696" y="2960620"/>
            <a:ext cx="0" cy="797984"/>
          </a:xfrm>
          <a:prstGeom prst="straightConnector1">
            <a:avLst/>
          </a:prstGeom>
          <a:ln w="76200" cmpd="sng">
            <a:solidFill>
              <a:srgbClr val="8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65872" y="3683418"/>
            <a:ext cx="337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800000"/>
                </a:solidFill>
                <a:latin typeface="Calibri"/>
                <a:cs typeface="Calibri"/>
              </a:rPr>
              <a:t>u</a:t>
            </a:r>
            <a:r>
              <a:rPr lang="en-US" sz="2000" dirty="0" smtClean="0">
                <a:solidFill>
                  <a:srgbClr val="800000"/>
                </a:solidFill>
                <a:latin typeface="Calibri"/>
                <a:cs typeface="Calibri"/>
              </a:rPr>
              <a:t>pper ocean thermal structure and evolution</a:t>
            </a:r>
            <a:endParaRPr lang="en-US" sz="2000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74209" y="917676"/>
            <a:ext cx="2262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  <a:latin typeface="Calibri"/>
                <a:cs typeface="Calibri"/>
              </a:rPr>
              <a:t>d</a:t>
            </a:r>
            <a:r>
              <a:rPr lang="en-US" sz="2000" dirty="0" smtClean="0">
                <a:solidFill>
                  <a:srgbClr val="000090"/>
                </a:solidFill>
                <a:latin typeface="Calibri"/>
                <a:cs typeface="Calibri"/>
              </a:rPr>
              <a:t>ry air intrusion</a:t>
            </a:r>
            <a:endParaRPr lang="en-US" sz="20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512534" y="1734319"/>
            <a:ext cx="977142" cy="0"/>
          </a:xfrm>
          <a:prstGeom prst="straightConnector1">
            <a:avLst/>
          </a:prstGeom>
          <a:ln w="76200" cmpd="sng">
            <a:solidFill>
              <a:srgbClr val="660066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941741" y="2669374"/>
            <a:ext cx="977142" cy="0"/>
          </a:xfrm>
          <a:prstGeom prst="straightConnector1">
            <a:avLst/>
          </a:prstGeom>
          <a:ln w="76200" cmpd="sng">
            <a:solidFill>
              <a:srgbClr val="660066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983568" y="2431199"/>
            <a:ext cx="1453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660066"/>
                </a:solidFill>
                <a:latin typeface="Calibri"/>
                <a:cs typeface="Calibri"/>
              </a:rPr>
              <a:t>vertical wind shear</a:t>
            </a:r>
            <a:endParaRPr lang="en-US" sz="2000" dirty="0">
              <a:solidFill>
                <a:srgbClr val="660066"/>
              </a:solidFill>
              <a:latin typeface="Calibri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36636" y="5926666"/>
            <a:ext cx="2779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After Emanuel et al. (2004)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15000" y="1601083"/>
            <a:ext cx="33528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Did the </a:t>
            </a:r>
            <a:r>
              <a:rPr lang="en-US" sz="2400" dirty="0" smtClean="0">
                <a:solidFill>
                  <a:srgbClr val="C00000"/>
                </a:solidFill>
                <a:latin typeface="Calibri"/>
                <a:cs typeface="Calibri"/>
              </a:rPr>
              <a:t>upper ocean thermal structure and evolution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contribute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to Irene’s intensity over-prediction?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5614376" y="921879"/>
            <a:ext cx="2590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/>
            <a:r>
              <a:rPr lang="en-US" sz="3200" b="1" dirty="0" smtClean="0">
                <a:solidFill>
                  <a:srgbClr val="000000"/>
                </a:solidFill>
                <a:latin typeface="Calibri"/>
                <a:cs typeface="Calibri"/>
              </a:rPr>
              <a:t>Question:</a:t>
            </a:r>
            <a:endParaRPr lang="en-US" sz="32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9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934200" y="0"/>
            <a:ext cx="2133600" cy="476250"/>
          </a:xfrm>
        </p:spPr>
        <p:txBody>
          <a:bodyPr/>
          <a:lstStyle/>
          <a:p>
            <a:fld id="{F3F3C1FC-8B68-4643-AEBF-3EC77554CDE2}" type="slidenum">
              <a:rPr lang="en-US" smtClean="0">
                <a:solidFill>
                  <a:srgbClr val="000000"/>
                </a:solidFill>
                <a:latin typeface="Calibri"/>
                <a:cs typeface="Calibri"/>
              </a:rPr>
              <a:pPr/>
              <a:t>31</a:t>
            </a:fld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 bwMode="auto">
          <a:xfrm>
            <a:off x="5610588" y="3495148"/>
            <a:ext cx="2590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/>
            <a:r>
              <a:rPr lang="en-US" sz="3200" b="1" dirty="0" smtClean="0">
                <a:solidFill>
                  <a:srgbClr val="000000"/>
                </a:solidFill>
                <a:latin typeface="Calibri"/>
                <a:cs typeface="Calibri"/>
              </a:rPr>
              <a:t>Hypothesis:</a:t>
            </a:r>
            <a:endParaRPr lang="en-US" sz="32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000" y="4148874"/>
            <a:ext cx="4572000" cy="238526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Models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handled well: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8000"/>
                </a:solidFill>
                <a:latin typeface="Calibri" panose="020F0502020204030204" pitchFamily="34" charset="0"/>
                <a:cs typeface="Franklin Gothic Book"/>
              </a:rPr>
              <a:t>hurricane </a:t>
            </a:r>
            <a:r>
              <a:rPr lang="en-US" sz="2400" dirty="0" smtClean="0">
                <a:solidFill>
                  <a:srgbClr val="008000"/>
                </a:solidFill>
                <a:latin typeface="Calibri" panose="020F0502020204030204" pitchFamily="34" charset="0"/>
                <a:cs typeface="Franklin Gothic Book"/>
              </a:rPr>
              <a:t>track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660066"/>
                </a:solidFill>
                <a:latin typeface="Calibri" panose="020F0502020204030204" pitchFamily="34" charset="0"/>
                <a:cs typeface="Franklin Gothic Book"/>
              </a:rPr>
              <a:t>vertical wind </a:t>
            </a:r>
            <a:r>
              <a:rPr lang="en-US" sz="2400" dirty="0" smtClean="0">
                <a:solidFill>
                  <a:srgbClr val="660066"/>
                </a:solidFill>
                <a:latin typeface="Calibri" panose="020F0502020204030204" pitchFamily="34" charset="0"/>
                <a:cs typeface="Franklin Gothic Book"/>
              </a:rPr>
              <a:t>shear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Calibri" panose="020F0502020204030204" pitchFamily="34" charset="0"/>
                <a:cs typeface="Franklin Gothic Book"/>
              </a:rPr>
              <a:t>dry </a:t>
            </a:r>
            <a:r>
              <a:rPr lang="en-US" sz="2400" dirty="0">
                <a:solidFill>
                  <a:srgbClr val="000090"/>
                </a:solidFill>
                <a:latin typeface="Calibri" panose="020F0502020204030204" pitchFamily="34" charset="0"/>
                <a:cs typeface="Franklin Gothic Book"/>
              </a:rPr>
              <a:t>air </a:t>
            </a:r>
            <a:r>
              <a:rPr lang="en-US" sz="2400" dirty="0" smtClean="0">
                <a:solidFill>
                  <a:srgbClr val="000090"/>
                </a:solidFill>
                <a:latin typeface="Calibri" panose="020F0502020204030204" pitchFamily="34" charset="0"/>
                <a:cs typeface="Franklin Gothic Book"/>
              </a:rPr>
              <a:t>intrusion</a:t>
            </a:r>
          </a:p>
          <a:p>
            <a:r>
              <a:rPr lang="en-US" sz="2400" dirty="0" smtClean="0">
                <a:latin typeface="Calibri" panose="020F0502020204030204" pitchFamily="34" charset="0"/>
                <a:cs typeface="Franklin Gothic Book"/>
              </a:rPr>
              <a:t>But not: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C00000"/>
                </a:solidFill>
                <a:latin typeface="Calibri" panose="020F0502020204030204" pitchFamily="34" charset="0"/>
                <a:cs typeface="Franklin Gothic Book"/>
              </a:rPr>
              <a:t>ocean</a:t>
            </a:r>
          </a:p>
        </p:txBody>
      </p:sp>
    </p:spTree>
    <p:extLst>
      <p:ext uri="{BB962C8B-B14F-4D97-AF65-F5344CB8AC3E}">
        <p14:creationId xmlns:p14="http://schemas.microsoft.com/office/powerpoint/2010/main" val="1921622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6" grpId="0"/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762000"/>
          </a:xfrm>
        </p:spPr>
        <p:txBody>
          <a:bodyPr/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Methods – Observations and Model</a:t>
            </a:r>
            <a:endParaRPr lang="en-US" sz="4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9532" y="1546139"/>
            <a:ext cx="4011431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RU16 </a:t>
            </a: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Glider</a:t>
            </a:r>
          </a:p>
          <a:p>
            <a:pPr>
              <a:spcAft>
                <a:spcPts val="1800"/>
              </a:spcAft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/>
            </a:r>
            <a:b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</a:b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/>
            </a:r>
            <a:b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</a:b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Satellite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(New sea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surface temperature,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SST)</a:t>
            </a:r>
            <a:b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/>
            </a:r>
            <a:b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/>
            </a:r>
            <a:b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</a:b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Model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: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WRF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46" y="4368813"/>
            <a:ext cx="997486" cy="7309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5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497" y="1320813"/>
            <a:ext cx="1041035" cy="675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2751694"/>
            <a:ext cx="1220932" cy="857250"/>
          </a:xfrm>
          <a:prstGeom prst="rect">
            <a:avLst/>
          </a:prstGeom>
        </p:spPr>
      </p:pic>
      <p:pic>
        <p:nvPicPr>
          <p:cNvPr id="7" name="Picture 6" descr="irene_track_with_glider.pn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6" r="11447" b="6183"/>
          <a:stretch/>
        </p:blipFill>
        <p:spPr>
          <a:xfrm>
            <a:off x="5460963" y="1194973"/>
            <a:ext cx="3291566" cy="40221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72026" y="5294293"/>
            <a:ext cx="2534679" cy="954107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Franklin Gothic Book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cs typeface="Franklin Gothic Book"/>
              </a:rPr>
              <a:t>       Full RU16 Glider Track</a:t>
            </a:r>
          </a:p>
          <a:p>
            <a:r>
              <a:rPr lang="en-US" sz="1400" dirty="0">
                <a:latin typeface="Calibri" panose="020F0502020204030204" pitchFamily="34" charset="0"/>
                <a:cs typeface="Franklin Gothic Book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cs typeface="Franklin Gothic Book"/>
              </a:rPr>
              <a:t>       Irene RU16 Glider Track</a:t>
            </a:r>
          </a:p>
          <a:p>
            <a:r>
              <a:rPr lang="en-US" sz="1400" dirty="0">
                <a:latin typeface="Calibri" panose="020F0502020204030204" pitchFamily="34" charset="0"/>
                <a:cs typeface="Franklin Gothic Book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cs typeface="Franklin Gothic Book"/>
              </a:rPr>
              <a:t>       40m isobath</a:t>
            </a:r>
          </a:p>
          <a:p>
            <a:r>
              <a:rPr lang="en-US" sz="1400" dirty="0">
                <a:latin typeface="Calibri" panose="020F0502020204030204" pitchFamily="34" charset="0"/>
                <a:cs typeface="Franklin Gothic Book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cs typeface="Franklin Gothic Book"/>
              </a:rPr>
              <a:t>       200m isobath (shelf break)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6019800" y="5446583"/>
            <a:ext cx="411310" cy="0"/>
          </a:xfrm>
          <a:prstGeom prst="line">
            <a:avLst/>
          </a:prstGeom>
          <a:ln w="5715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019800" y="5656752"/>
            <a:ext cx="411310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19800" y="5866921"/>
            <a:ext cx="411310" cy="0"/>
          </a:xfrm>
          <a:prstGeom prst="line">
            <a:avLst/>
          </a:prstGeom>
          <a:ln w="5715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019800" y="6077091"/>
            <a:ext cx="411310" cy="0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9"/>
          <p:cNvSpPr txBox="1">
            <a:spLocks/>
          </p:cNvSpPr>
          <p:nvPr/>
        </p:nvSpPr>
        <p:spPr bwMode="auto">
          <a:xfrm>
            <a:off x="69342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9pPr>
          </a:lstStyle>
          <a:p>
            <a:fld id="{F3F3C1FC-8B68-4643-AEBF-3EC77554CDE2}" type="slidenum">
              <a:rPr lang="en-US" smtClean="0">
                <a:solidFill>
                  <a:srgbClr val="000000"/>
                </a:solidFill>
                <a:latin typeface="Calibri"/>
                <a:cs typeface="Calibri"/>
              </a:rPr>
              <a:pPr/>
              <a:t>32</a:t>
            </a:fld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0558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7620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Results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1" y="1371600"/>
            <a:ext cx="845820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spcAft>
                <a:spcPts val="180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Glider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data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revealed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surface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cooling preceded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passage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of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hurricane eye</a:t>
            </a:r>
            <a:endParaRPr lang="en-US" sz="2400" dirty="0" smtClean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  <a:p>
            <a:pPr marL="742950" indent="-742950">
              <a:spcAft>
                <a:spcPts val="18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Improved satellite SST product revealed that this surface ocean cooling was </a:t>
            </a:r>
            <a:r>
              <a:rPr lang="en-US" sz="2400" u="sng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not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 captured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by:</a:t>
            </a:r>
          </a:p>
          <a:p>
            <a:pPr marL="12001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Basic satellite products</a:t>
            </a:r>
          </a:p>
          <a:p>
            <a:pPr marL="1200150" lvl="1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cean </a:t>
            </a: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models used for forecasting hurricane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intensity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742950" indent="-742950">
              <a:spcAft>
                <a:spcPts val="18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Over 100 sensitivity tests showed that Hurricane Irene intensity is very sensitive to this “ahead-of-eye” SST cooling</a:t>
            </a:r>
          </a:p>
          <a:p>
            <a:pPr marL="742950" indent="-742950">
              <a:spcAft>
                <a:spcPts val="1800"/>
              </a:spcAft>
              <a:buFont typeface="+mj-lt"/>
              <a:buAutoNum type="arabicPeriod"/>
            </a:pPr>
            <a:endParaRPr lang="en-US" sz="2400" dirty="0" smtClean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  <a:p>
            <a:pPr marL="742950" indent="-742950">
              <a:spcAft>
                <a:spcPts val="1800"/>
              </a:spcAft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934200" y="0"/>
            <a:ext cx="2133600" cy="476250"/>
          </a:xfrm>
        </p:spPr>
        <p:txBody>
          <a:bodyPr/>
          <a:lstStyle/>
          <a:p>
            <a:fld id="{F3F3C1FC-8B68-4643-AEBF-3EC77554CDE2}" type="slidenum">
              <a:rPr lang="en-US" smtClean="0">
                <a:solidFill>
                  <a:srgbClr val="000000"/>
                </a:solidFill>
                <a:latin typeface="Calibri"/>
                <a:cs typeface="Calibri"/>
              </a:rPr>
              <a:pPr/>
              <a:t>33</a:t>
            </a:fld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8763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8229600" cy="762000"/>
          </a:xfrm>
        </p:spPr>
        <p:txBody>
          <a:bodyPr/>
          <a:lstStyle/>
          <a:p>
            <a:pPr algn="l"/>
            <a:r>
              <a:rPr lang="en-US" sz="3600" b="1" dirty="0" smtClean="0">
                <a:solidFill>
                  <a:srgbClr val="000000"/>
                </a:solidFill>
                <a:latin typeface="Calibri"/>
                <a:cs typeface="Calibri"/>
              </a:rPr>
              <a:t>1. Glider revealed “ahead-of-eye” cooling</a:t>
            </a:r>
            <a:endParaRPr lang="en-US" sz="36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science_Irene_temp_cbar_off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" t="13738" r="12065"/>
          <a:stretch/>
        </p:blipFill>
        <p:spPr>
          <a:xfrm>
            <a:off x="458160" y="1769416"/>
            <a:ext cx="8108283" cy="432658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5184012" y="1407267"/>
            <a:ext cx="174803" cy="362148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58814" y="990600"/>
            <a:ext cx="2439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Franklin Gothic Book"/>
              </a:rPr>
              <a:t>p</a:t>
            </a: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  <a:cs typeface="Franklin Gothic Book"/>
              </a:rPr>
              <a:t>assage of eye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824997" y="1408645"/>
            <a:ext cx="174803" cy="362148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56147" y="990600"/>
            <a:ext cx="3502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Franklin Gothic Book"/>
              </a:rPr>
              <a:t>w</a:t>
            </a:r>
            <a:r>
              <a:rPr lang="en-US" sz="2000" dirty="0" smtClean="0">
                <a:latin typeface="Calibri" panose="020F0502020204030204" pitchFamily="34" charset="0"/>
                <a:cs typeface="Franklin Gothic Book"/>
              </a:rPr>
              <a:t>arm SSTs before storm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73102" y="1255691"/>
            <a:ext cx="1267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alibri" panose="020F0502020204030204" pitchFamily="34" charset="0"/>
                <a:cs typeface="Franklin Gothic Book"/>
              </a:rPr>
              <a:t>T (°C)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5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" y="152400"/>
            <a:ext cx="1041035" cy="675516"/>
          </a:xfrm>
          <a:prstGeom prst="rect">
            <a:avLst/>
          </a:prstGeom>
        </p:spPr>
      </p:pic>
      <p:sp>
        <p:nvSpPr>
          <p:cNvPr id="25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934200" y="0"/>
            <a:ext cx="2133600" cy="476250"/>
          </a:xfrm>
        </p:spPr>
        <p:txBody>
          <a:bodyPr/>
          <a:lstStyle/>
          <a:p>
            <a:fld id="{F3F3C1FC-8B68-4643-AEBF-3EC77554CDE2}" type="slidenum">
              <a:rPr lang="en-US" smtClean="0">
                <a:solidFill>
                  <a:srgbClr val="000000"/>
                </a:solidFill>
                <a:latin typeface="Calibri"/>
                <a:cs typeface="Calibri"/>
              </a:rPr>
              <a:pPr/>
              <a:t>34</a:t>
            </a:fld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077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15900"/>
            <a:ext cx="8229600" cy="762000"/>
          </a:xfrm>
        </p:spPr>
        <p:txBody>
          <a:bodyPr/>
          <a:lstStyle/>
          <a:p>
            <a:pPr algn="l"/>
            <a:r>
              <a:rPr lang="en-US" sz="3300" b="1" dirty="0" smtClean="0">
                <a:solidFill>
                  <a:srgbClr val="000000"/>
                </a:solidFill>
                <a:latin typeface="Calibri"/>
                <a:cs typeface="Calibri"/>
              </a:rPr>
              <a:t>2. Improved satellite SST product revealed that this cooling was not captured by:</a:t>
            </a:r>
            <a:endParaRPr lang="en-US" sz="33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88071" y="2931139"/>
            <a:ext cx="1577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BEFORE IRENE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12303" y="4770146"/>
            <a:ext cx="1329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AFTER IRENE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95394" y="2241687"/>
            <a:ext cx="1459479" cy="3765413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4" name="Rectangle 23"/>
          <p:cNvSpPr/>
          <p:nvPr/>
        </p:nvSpPr>
        <p:spPr>
          <a:xfrm>
            <a:off x="5166174" y="2241687"/>
            <a:ext cx="2860912" cy="3765413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5" name="Rectangle 24"/>
          <p:cNvSpPr/>
          <p:nvPr/>
        </p:nvSpPr>
        <p:spPr>
          <a:xfrm>
            <a:off x="2041570" y="2241687"/>
            <a:ext cx="1459479" cy="3765413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10" y="152400"/>
            <a:ext cx="933991" cy="65578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780246" y="2205408"/>
            <a:ext cx="20730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Franklin Gothic Book"/>
              </a:rPr>
              <a:t>HWRF-POM</a:t>
            </a:r>
          </a:p>
          <a:p>
            <a:pPr algn="ctr"/>
            <a:r>
              <a:rPr lang="en-US" sz="1600" i="1" dirty="0" smtClean="0">
                <a:latin typeface="Calibri" panose="020F0502020204030204" pitchFamily="34" charset="0"/>
                <a:cs typeface="Franklin Gothic Book"/>
              </a:rPr>
              <a:t>low res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062447" y="2321077"/>
            <a:ext cx="1422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Franklin Gothic Book"/>
              </a:rPr>
              <a:t>Rutgers SST</a:t>
            </a:r>
          </a:p>
          <a:p>
            <a:pPr algn="ctr"/>
            <a:endParaRPr lang="en-US" dirty="0">
              <a:latin typeface="Calibri" panose="020F0502020204030204" pitchFamily="34" charset="0"/>
              <a:cs typeface="Franklin Gothic Book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32446" y="2199455"/>
            <a:ext cx="19704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Franklin Gothic Book"/>
              </a:rPr>
              <a:t>RTG HR SST </a:t>
            </a:r>
          </a:p>
          <a:p>
            <a:pPr algn="ctr"/>
            <a:r>
              <a:rPr lang="en-US" sz="1600" i="1" dirty="0" smtClean="0">
                <a:latin typeface="Calibri" panose="020F0502020204030204" pitchFamily="34" charset="0"/>
                <a:cs typeface="Franklin Gothic Book"/>
              </a:rPr>
              <a:t>NAM model</a:t>
            </a:r>
            <a:endParaRPr lang="en-US" sz="1600" i="1" dirty="0">
              <a:latin typeface="Calibri" panose="020F0502020204030204" pitchFamily="34" charset="0"/>
              <a:cs typeface="Franklin Gothic Book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054614" y="1135929"/>
            <a:ext cx="18018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basic satellite product 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780246" y="1135929"/>
            <a:ext cx="34493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ocean models used for forecasting hurricane intensity</a:t>
            </a:r>
          </a:p>
        </p:txBody>
      </p:sp>
      <p:cxnSp>
        <p:nvCxnSpPr>
          <p:cNvPr id="42" name="Straight Arrow Connector 41"/>
          <p:cNvCxnSpPr>
            <a:stCxn id="40" idx="2"/>
            <a:endCxn id="21" idx="0"/>
          </p:cNvCxnSpPr>
          <p:nvPr/>
        </p:nvCxnSpPr>
        <p:spPr>
          <a:xfrm>
            <a:off x="3955530" y="1843815"/>
            <a:ext cx="369604" cy="397872"/>
          </a:xfrm>
          <a:prstGeom prst="straightConnector1">
            <a:avLst/>
          </a:prstGeom>
          <a:ln w="7620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41" idx="2"/>
          </p:cNvCxnSpPr>
          <p:nvPr/>
        </p:nvCxnSpPr>
        <p:spPr>
          <a:xfrm flipH="1">
            <a:off x="6002619" y="1843815"/>
            <a:ext cx="502304" cy="353290"/>
          </a:xfrm>
          <a:prstGeom prst="straightConnector1">
            <a:avLst/>
          </a:prstGeom>
          <a:ln w="7620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41" idx="2"/>
          </p:cNvCxnSpPr>
          <p:nvPr/>
        </p:nvCxnSpPr>
        <p:spPr>
          <a:xfrm>
            <a:off x="6504923" y="1843815"/>
            <a:ext cx="794955" cy="353290"/>
          </a:xfrm>
          <a:prstGeom prst="straightConnector1">
            <a:avLst/>
          </a:prstGeom>
          <a:ln w="7620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304246" y="2205408"/>
            <a:ext cx="18050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Franklin Gothic Book"/>
              </a:rPr>
              <a:t>HWRF-HYCOM</a:t>
            </a:r>
          </a:p>
          <a:p>
            <a:pPr algn="ctr"/>
            <a:r>
              <a:rPr lang="en-US" sz="1600" i="1" dirty="0">
                <a:latin typeface="Calibri" panose="020F0502020204030204" pitchFamily="34" charset="0"/>
                <a:cs typeface="Franklin Gothic Book"/>
              </a:rPr>
              <a:t>m</a:t>
            </a:r>
            <a:r>
              <a:rPr lang="en-US" sz="1600" i="1" dirty="0" smtClean="0">
                <a:latin typeface="Calibri" panose="020F0502020204030204" pitchFamily="34" charset="0"/>
                <a:cs typeface="Franklin Gothic Book"/>
              </a:rPr>
              <a:t>edium res</a:t>
            </a:r>
          </a:p>
        </p:txBody>
      </p:sp>
      <p:sp>
        <p:nvSpPr>
          <p:cNvPr id="3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934200" y="0"/>
            <a:ext cx="2133600" cy="476250"/>
          </a:xfrm>
        </p:spPr>
        <p:txBody>
          <a:bodyPr/>
          <a:lstStyle/>
          <a:p>
            <a:fld id="{F3F3C1FC-8B68-4643-AEBF-3EC77554CDE2}" type="slidenum">
              <a:rPr lang="en-US" smtClean="0">
                <a:solidFill>
                  <a:srgbClr val="000000"/>
                </a:solidFill>
                <a:latin typeface="Calibri"/>
                <a:cs typeface="Calibri"/>
              </a:rPr>
              <a:pPr/>
              <a:t>35</a:t>
            </a:fld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34" name="Picture 33" descr="composite_20110827T070000_flat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3" t="3548" r="19852" b="7769"/>
          <a:stretch/>
        </p:blipFill>
        <p:spPr>
          <a:xfrm>
            <a:off x="2081892" y="2743200"/>
            <a:ext cx="1388009" cy="1553633"/>
          </a:xfrm>
          <a:prstGeom prst="rect">
            <a:avLst/>
          </a:prstGeom>
        </p:spPr>
      </p:pic>
      <p:pic>
        <p:nvPicPr>
          <p:cNvPr id="46" name="Picture 45" descr="composite_20110831T070000_flat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5" t="3268" r="20088" b="7895"/>
          <a:stretch/>
        </p:blipFill>
        <p:spPr>
          <a:xfrm>
            <a:off x="2086428" y="4408713"/>
            <a:ext cx="1380010" cy="1549401"/>
          </a:xfrm>
          <a:prstGeom prst="rect">
            <a:avLst/>
          </a:prstGeom>
        </p:spPr>
      </p:pic>
      <p:pic>
        <p:nvPicPr>
          <p:cNvPr id="47" name="Picture 46" descr="rtg_20110827T000000_flat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7" t="3393" r="19926" b="7153"/>
          <a:stretch/>
        </p:blipFill>
        <p:spPr>
          <a:xfrm>
            <a:off x="3643813" y="2746828"/>
            <a:ext cx="1370873" cy="1546702"/>
          </a:xfrm>
          <a:prstGeom prst="rect">
            <a:avLst/>
          </a:prstGeom>
        </p:spPr>
      </p:pic>
      <p:pic>
        <p:nvPicPr>
          <p:cNvPr id="48" name="Picture 47" descr="rtg_20110831T000000_flat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9" t="3298" r="18769" b="7402"/>
          <a:stretch/>
        </p:blipFill>
        <p:spPr>
          <a:xfrm>
            <a:off x="3633570" y="4405085"/>
            <a:ext cx="1388373" cy="1529894"/>
          </a:xfrm>
          <a:prstGeom prst="rect">
            <a:avLst/>
          </a:prstGeom>
        </p:spPr>
      </p:pic>
      <p:pic>
        <p:nvPicPr>
          <p:cNvPr id="55" name="Picture 54" descr="pom_20110827T000000_flat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1" t="3548" r="20256" b="7769"/>
          <a:stretch/>
        </p:blipFill>
        <p:spPr>
          <a:xfrm>
            <a:off x="5210629" y="2746060"/>
            <a:ext cx="1374426" cy="1542911"/>
          </a:xfrm>
          <a:prstGeom prst="rect">
            <a:avLst/>
          </a:prstGeom>
        </p:spPr>
      </p:pic>
      <p:pic>
        <p:nvPicPr>
          <p:cNvPr id="56" name="Picture 55" descr="pom_20110831T000000_flat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3547" r="20146" b="7463"/>
          <a:stretch/>
        </p:blipFill>
        <p:spPr>
          <a:xfrm>
            <a:off x="5210628" y="4405085"/>
            <a:ext cx="1382226" cy="1553029"/>
          </a:xfrm>
          <a:prstGeom prst="rect">
            <a:avLst/>
          </a:prstGeom>
        </p:spPr>
      </p:pic>
      <p:pic>
        <p:nvPicPr>
          <p:cNvPr id="58" name="Picture 57" descr="hycom_20110827T000000_flat_correct.pn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1" t="3547" r="19973" b="7463"/>
          <a:stretch/>
        </p:blipFill>
        <p:spPr>
          <a:xfrm>
            <a:off x="6611257" y="2746043"/>
            <a:ext cx="1382692" cy="1550185"/>
          </a:xfrm>
          <a:prstGeom prst="rect">
            <a:avLst/>
          </a:prstGeom>
        </p:spPr>
      </p:pic>
      <p:pic>
        <p:nvPicPr>
          <p:cNvPr id="59" name="Picture 58" descr="hycom_20110831T000000_flat.pn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2" t="3268" r="20083" b="7741"/>
          <a:stretch/>
        </p:blipFill>
        <p:spPr>
          <a:xfrm>
            <a:off x="6614885" y="4405085"/>
            <a:ext cx="1366953" cy="153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51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28600"/>
            <a:ext cx="845086" cy="619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54000"/>
            <a:ext cx="8229600" cy="762000"/>
          </a:xfrm>
        </p:spPr>
        <p:txBody>
          <a:bodyPr/>
          <a:lstStyle/>
          <a:p>
            <a:pPr algn="l">
              <a:spcAft>
                <a:spcPts val="1800"/>
              </a:spcAft>
            </a:pPr>
            <a:r>
              <a:rPr lang="en-US" sz="3100" b="1" dirty="0" smtClean="0">
                <a:solidFill>
                  <a:srgbClr val="000000"/>
                </a:solidFill>
                <a:latin typeface="Calibri"/>
                <a:cs typeface="Calibri"/>
              </a:rPr>
              <a:t>3. </a:t>
            </a:r>
            <a:r>
              <a:rPr lang="en-US" sz="3100" b="1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&gt;</a:t>
            </a:r>
            <a:r>
              <a:rPr lang="en-US" sz="31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100 </a:t>
            </a:r>
            <a:r>
              <a:rPr lang="en-US" sz="3100" b="1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sensitivity tests showed </a:t>
            </a:r>
            <a:r>
              <a:rPr lang="en-US" sz="31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Irene intensity </a:t>
            </a:r>
            <a:r>
              <a:rPr lang="en-US" sz="3100" b="1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very sensitive to </a:t>
            </a:r>
            <a:r>
              <a:rPr lang="en-US" sz="31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this “ahead-of-eye</a:t>
            </a:r>
            <a:r>
              <a:rPr lang="en-US" sz="3100" b="1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” </a:t>
            </a:r>
            <a:r>
              <a:rPr lang="en-US" sz="31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SST cooling</a:t>
            </a:r>
            <a:endParaRPr lang="en-US" sz="3100" b="1" dirty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</p:txBody>
      </p:sp>
      <p:sp>
        <p:nvSpPr>
          <p:cNvPr id="3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934200" y="0"/>
            <a:ext cx="2133600" cy="476250"/>
          </a:xfrm>
        </p:spPr>
        <p:txBody>
          <a:bodyPr/>
          <a:lstStyle/>
          <a:p>
            <a:fld id="{F3F3C1FC-8B68-4643-AEBF-3EC77554CDE2}" type="slidenum">
              <a:rPr lang="en-US" smtClean="0">
                <a:solidFill>
                  <a:srgbClr val="000000"/>
                </a:solidFill>
                <a:latin typeface="Calibri"/>
                <a:cs typeface="Calibri"/>
              </a:rPr>
              <a:pPr/>
              <a:t>36</a:t>
            </a:fld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7" name="Picture 4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 t="9597" r="17126" b="50225"/>
          <a:stretch/>
        </p:blipFill>
        <p:spPr bwMode="auto">
          <a:xfrm>
            <a:off x="1117598" y="1705798"/>
            <a:ext cx="6807201" cy="47851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8" name="Title 1"/>
          <p:cNvSpPr txBox="1">
            <a:spLocks/>
          </p:cNvSpPr>
          <p:nvPr/>
        </p:nvSpPr>
        <p:spPr bwMode="auto">
          <a:xfrm>
            <a:off x="2453423" y="1082580"/>
            <a:ext cx="448437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2600" b="1" dirty="0" smtClean="0">
                <a:solidFill>
                  <a:schemeClr val="tx1"/>
                </a:solidFill>
                <a:latin typeface="Calibri"/>
                <a:cs typeface="Calibri"/>
              </a:rPr>
              <a:t>Minimum pressure</a:t>
            </a:r>
            <a:endParaRPr lang="en-US" sz="26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545665" y="5503332"/>
            <a:ext cx="2379134" cy="55033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234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28600"/>
            <a:ext cx="845086" cy="619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54000"/>
            <a:ext cx="8229600" cy="762000"/>
          </a:xfrm>
        </p:spPr>
        <p:txBody>
          <a:bodyPr/>
          <a:lstStyle/>
          <a:p>
            <a:pPr algn="l">
              <a:spcAft>
                <a:spcPts val="1800"/>
              </a:spcAft>
            </a:pPr>
            <a:r>
              <a:rPr lang="en-US" sz="3100" b="1" dirty="0" smtClean="0">
                <a:solidFill>
                  <a:srgbClr val="000000"/>
                </a:solidFill>
                <a:latin typeface="Calibri"/>
                <a:cs typeface="Calibri"/>
              </a:rPr>
              <a:t>3. </a:t>
            </a:r>
            <a:r>
              <a:rPr lang="en-US" sz="3100" b="1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&gt;</a:t>
            </a:r>
            <a:r>
              <a:rPr lang="en-US" sz="31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100 </a:t>
            </a:r>
            <a:r>
              <a:rPr lang="en-US" sz="3100" b="1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sensitivity tests showed </a:t>
            </a:r>
            <a:r>
              <a:rPr lang="en-US" sz="31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Irene intensity </a:t>
            </a:r>
            <a:r>
              <a:rPr lang="en-US" sz="3100" b="1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very sensitive to </a:t>
            </a:r>
            <a:r>
              <a:rPr lang="en-US" sz="31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this “ahead-of-eye</a:t>
            </a:r>
            <a:r>
              <a:rPr lang="en-US" sz="3100" b="1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” </a:t>
            </a:r>
            <a:r>
              <a:rPr lang="en-US" sz="31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SST cooling</a:t>
            </a:r>
            <a:endParaRPr lang="en-US" sz="3100" b="1" dirty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</p:txBody>
      </p:sp>
      <p:sp>
        <p:nvSpPr>
          <p:cNvPr id="3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934200" y="0"/>
            <a:ext cx="2133600" cy="476250"/>
          </a:xfrm>
        </p:spPr>
        <p:txBody>
          <a:bodyPr/>
          <a:lstStyle/>
          <a:p>
            <a:fld id="{F3F3C1FC-8B68-4643-AEBF-3EC77554CDE2}" type="slidenum">
              <a:rPr lang="en-US" smtClean="0">
                <a:solidFill>
                  <a:srgbClr val="000000"/>
                </a:solidFill>
                <a:latin typeface="Calibri"/>
                <a:cs typeface="Calibri"/>
              </a:rPr>
              <a:pPr/>
              <a:t>37</a:t>
            </a:fld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33" name="Picture 3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9" t="9525" r="13692" b="47720"/>
          <a:stretch/>
        </p:blipFill>
        <p:spPr bwMode="auto">
          <a:xfrm>
            <a:off x="1106164" y="1715698"/>
            <a:ext cx="6748780" cy="47613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5" name="Title 1"/>
          <p:cNvSpPr txBox="1">
            <a:spLocks/>
          </p:cNvSpPr>
          <p:nvPr/>
        </p:nvSpPr>
        <p:spPr bwMode="auto">
          <a:xfrm>
            <a:off x="2350772" y="1083030"/>
            <a:ext cx="4659628" cy="75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2600" b="1" dirty="0" smtClean="0">
                <a:solidFill>
                  <a:schemeClr val="tx1"/>
                </a:solidFill>
                <a:latin typeface="Calibri"/>
                <a:cs typeface="Calibri"/>
              </a:rPr>
              <a:t>Maximum wind</a:t>
            </a:r>
            <a:endParaRPr lang="en-US" sz="26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10622" y="6390459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en-US" sz="2300" b="1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Ocean is critical factor for forecasting hurricanes!</a:t>
            </a:r>
            <a:endParaRPr lang="en-US" sz="2300" b="1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45665" y="5537200"/>
            <a:ext cx="2379134" cy="55033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4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0" y="2235190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00"/>
                </a:solidFill>
                <a:latin typeface="Calibri"/>
                <a:cs typeface="Calibri"/>
              </a:rPr>
              <a:t>End</a:t>
            </a:r>
            <a:endParaRPr lang="en-US" sz="4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514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732367"/>
            <a:ext cx="915987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2025650" y="243417"/>
            <a:ext cx="712146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6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cs typeface="ＭＳ Ｐゴシック" charset="0"/>
              </a:rPr>
              <a:t>Marine </a:t>
            </a:r>
            <a:r>
              <a:rPr lang="en-US" altLang="zh-CN" sz="2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cs typeface="ＭＳ Ｐゴシック" charset="0"/>
              </a:rPr>
              <a:t>systems are </a:t>
            </a:r>
            <a:r>
              <a:rPr lang="en-US" altLang="zh-CN" sz="26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cs typeface="ＭＳ Ｐゴシック" charset="0"/>
              </a:rPr>
              <a:t>multi-use and complex</a:t>
            </a:r>
            <a:endParaRPr lang="en-US" altLang="zh-CN" sz="26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charset="0"/>
              <a:cs typeface="ＭＳ Ｐゴシック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7369175" y="6314017"/>
            <a:ext cx="17748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FFFF00"/>
                </a:solidFill>
              </a:rPr>
              <a:t>Thanks to the Neptune team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304801"/>
            <a:ext cx="1828800" cy="6205538"/>
            <a:chOff x="0" y="0"/>
            <a:chExt cx="1828800" cy="6205538"/>
          </a:xfrm>
        </p:grpSpPr>
        <p:pic>
          <p:nvPicPr>
            <p:cNvPr id="6" name="Picture 14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11" t="2837" r="4741" b="28014"/>
            <a:stretch>
              <a:fillRect/>
            </a:stretch>
          </p:blipFill>
          <p:spPr bwMode="auto">
            <a:xfrm>
              <a:off x="0" y="1447800"/>
              <a:ext cx="1828800" cy="12255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7" name="Picture 14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828800" cy="14271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8" name="Picture 15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67000"/>
              <a:ext cx="1819275" cy="11922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9" name="Picture 15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533"/>
            <a:stretch>
              <a:fillRect/>
            </a:stretch>
          </p:blipFill>
          <p:spPr bwMode="auto">
            <a:xfrm>
              <a:off x="12700" y="3844925"/>
              <a:ext cx="1795463" cy="11842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0" name="Picture 15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8" y="5019675"/>
              <a:ext cx="1779587" cy="11858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6536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2" t="24418" r="24487" b="16558"/>
          <a:stretch/>
        </p:blipFill>
        <p:spPr bwMode="auto">
          <a:xfrm>
            <a:off x="5003800" y="482600"/>
            <a:ext cx="3746500" cy="37338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04800" y="381000"/>
            <a:ext cx="473068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alibri"/>
                <a:cs typeface="Calibri"/>
              </a:rPr>
              <a:t>Our Global Ocean…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79400" y="1659483"/>
            <a:ext cx="6553200" cy="6109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en-US" sz="2400" b="1" dirty="0" smtClean="0">
                <a:latin typeface="Calibri"/>
                <a:cs typeface="Calibri"/>
              </a:rPr>
              <a:t>C</a:t>
            </a:r>
            <a:r>
              <a:rPr lang="en-US" sz="2400" b="1" dirty="0" smtClean="0">
                <a:latin typeface="Calibri"/>
                <a:cs typeface="Calibri"/>
              </a:rPr>
              <a:t>overs </a:t>
            </a:r>
            <a:r>
              <a:rPr lang="en-US" sz="2400" b="1" dirty="0">
                <a:latin typeface="Calibri"/>
                <a:cs typeface="Calibri"/>
              </a:rPr>
              <a:t>71% of the Earth's surface. </a:t>
            </a:r>
          </a:p>
          <a:p>
            <a:pPr>
              <a:spcAft>
                <a:spcPts val="3000"/>
              </a:spcAft>
            </a:pPr>
            <a:r>
              <a:rPr lang="en-US" sz="2400" b="1" dirty="0" smtClean="0">
                <a:latin typeface="Calibri"/>
                <a:cs typeface="Calibri"/>
              </a:rPr>
              <a:t>Contains </a:t>
            </a:r>
            <a:r>
              <a:rPr lang="en-US" sz="2400" b="1" dirty="0">
                <a:latin typeface="Calibri"/>
                <a:cs typeface="Calibri"/>
              </a:rPr>
              <a:t>97% of the Earth's </a:t>
            </a:r>
            <a:r>
              <a:rPr lang="en-US" sz="2400" b="1" dirty="0" smtClean="0">
                <a:latin typeface="Calibri"/>
                <a:cs typeface="Calibri"/>
              </a:rPr>
              <a:t>water.</a:t>
            </a:r>
            <a:endParaRPr lang="en-US" sz="2400" b="1" dirty="0">
              <a:latin typeface="Calibri"/>
              <a:cs typeface="Calibri"/>
            </a:endParaRPr>
          </a:p>
          <a:p>
            <a:pPr>
              <a:spcAft>
                <a:spcPts val="3000"/>
              </a:spcAft>
            </a:pPr>
            <a:r>
              <a:rPr lang="en-US" sz="2400" b="1" dirty="0" smtClean="0">
                <a:latin typeface="Calibri"/>
                <a:cs typeface="Calibri"/>
              </a:rPr>
              <a:t>H</a:t>
            </a:r>
            <a:r>
              <a:rPr lang="en-US" sz="2400" b="1" dirty="0" smtClean="0">
                <a:latin typeface="Calibri"/>
                <a:cs typeface="Calibri"/>
              </a:rPr>
              <a:t>as </a:t>
            </a:r>
            <a:r>
              <a:rPr lang="en-US" sz="2400" b="1" dirty="0">
                <a:latin typeface="Calibri"/>
                <a:cs typeface="Calibri"/>
              </a:rPr>
              <a:t>an average depth of 12,430 </a:t>
            </a:r>
            <a:r>
              <a:rPr lang="en-US" sz="2400" b="1" dirty="0" smtClean="0">
                <a:latin typeface="Calibri"/>
                <a:cs typeface="Calibri"/>
              </a:rPr>
              <a:t>feet.</a:t>
            </a:r>
            <a:endParaRPr lang="en-US" sz="2400" b="1" dirty="0">
              <a:latin typeface="Calibri"/>
              <a:cs typeface="Calibri"/>
            </a:endParaRPr>
          </a:p>
          <a:p>
            <a:pPr>
              <a:spcAft>
                <a:spcPts val="3000"/>
              </a:spcAft>
            </a:pPr>
            <a:r>
              <a:rPr lang="en-US" sz="2400" b="1" dirty="0" smtClean="0">
                <a:latin typeface="Calibri"/>
                <a:cs typeface="Calibri"/>
              </a:rPr>
              <a:t>Has </a:t>
            </a:r>
            <a:r>
              <a:rPr lang="en-US" sz="2400" b="1" dirty="0">
                <a:latin typeface="Calibri"/>
                <a:cs typeface="Calibri"/>
              </a:rPr>
              <a:t>had less than 10% explored by humans. </a:t>
            </a:r>
            <a:endParaRPr lang="en-US" sz="2400" b="1" dirty="0">
              <a:latin typeface="Calibri"/>
              <a:cs typeface="Calibri"/>
            </a:endParaRPr>
          </a:p>
          <a:p>
            <a:pPr>
              <a:spcAft>
                <a:spcPts val="3000"/>
              </a:spcAft>
            </a:pPr>
            <a:r>
              <a:rPr lang="en-US" sz="2400" b="1" dirty="0">
                <a:latin typeface="Calibri"/>
                <a:cs typeface="Calibri"/>
              </a:rPr>
              <a:t>S</a:t>
            </a:r>
            <a:r>
              <a:rPr lang="en-US" sz="2400" b="1" dirty="0" smtClean="0">
                <a:latin typeface="Calibri"/>
                <a:cs typeface="Calibri"/>
              </a:rPr>
              <a:t>upports </a:t>
            </a:r>
            <a:r>
              <a:rPr lang="en-US" sz="2400" b="1" dirty="0">
                <a:latin typeface="Calibri"/>
                <a:cs typeface="Calibri"/>
              </a:rPr>
              <a:t>a great diversity of life and ecosystems. </a:t>
            </a:r>
          </a:p>
          <a:p>
            <a:pPr>
              <a:spcAft>
                <a:spcPts val="3000"/>
              </a:spcAft>
            </a:pPr>
            <a:r>
              <a:rPr lang="en-US" sz="2400" b="1" i="1" dirty="0">
                <a:latin typeface="Calibri"/>
                <a:cs typeface="Calibri"/>
              </a:rPr>
              <a:t>I</a:t>
            </a:r>
            <a:r>
              <a:rPr lang="en-US" sz="2400" b="1" i="1" dirty="0" smtClean="0">
                <a:latin typeface="Calibri"/>
                <a:cs typeface="Calibri"/>
              </a:rPr>
              <a:t>s </a:t>
            </a:r>
            <a:r>
              <a:rPr lang="en-US" sz="2400" b="1" i="1" dirty="0">
                <a:latin typeface="Calibri"/>
                <a:cs typeface="Calibri"/>
              </a:rPr>
              <a:t>a major influence on weather and climate, making earth habitable.</a:t>
            </a:r>
          </a:p>
          <a:p>
            <a:pPr>
              <a:spcAft>
                <a:spcPts val="3000"/>
              </a:spcAft>
            </a:pPr>
            <a:endParaRPr lang="en-US" sz="2400" b="1" dirty="0">
              <a:latin typeface="Calibri"/>
              <a:cs typeface="Calibri"/>
            </a:endParaRPr>
          </a:p>
          <a:p>
            <a:pPr>
              <a:spcAft>
                <a:spcPts val="3000"/>
              </a:spcAft>
            </a:pPr>
            <a:endParaRPr lang="en-US" sz="2400" b="1" dirty="0">
              <a:latin typeface="Calibri"/>
              <a:cs typeface="Calibri"/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7" t="23825" r="24360" b="17384"/>
          <a:stretch/>
        </p:blipFill>
        <p:spPr bwMode="auto">
          <a:xfrm>
            <a:off x="4965700" y="469900"/>
            <a:ext cx="3784600" cy="37465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3" t="24442" r="24399" b="17034"/>
          <a:stretch/>
        </p:blipFill>
        <p:spPr bwMode="auto">
          <a:xfrm>
            <a:off x="5003800" y="482600"/>
            <a:ext cx="3746500" cy="37338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0" y="262462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00"/>
                </a:solidFill>
                <a:latin typeface="Calibri"/>
                <a:cs typeface="Calibri"/>
              </a:rPr>
              <a:t>Air-Sea </a:t>
            </a:r>
            <a:r>
              <a:rPr lang="en-US" sz="4400" b="1" dirty="0">
                <a:solidFill>
                  <a:srgbClr val="000000"/>
                </a:solidFill>
                <a:latin typeface="Calibri"/>
                <a:cs typeface="Calibri"/>
              </a:rPr>
              <a:t>I</a:t>
            </a:r>
            <a:r>
              <a:rPr lang="en-US" sz="4400" b="1" dirty="0" smtClean="0">
                <a:solidFill>
                  <a:srgbClr val="000000"/>
                </a:solidFill>
                <a:latin typeface="Calibri"/>
                <a:cs typeface="Calibri"/>
              </a:rPr>
              <a:t>nteraction</a:t>
            </a:r>
            <a:endParaRPr lang="en-US" sz="4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832" y="1269998"/>
            <a:ext cx="6523567" cy="483472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3699933" y="4038600"/>
            <a:ext cx="0" cy="108373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206067" y="6581001"/>
            <a:ext cx="29379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Calibri"/>
                <a:cs typeface="Calibri"/>
              </a:rPr>
              <a:t>Source: National Oceanography Centre (UK)</a:t>
            </a:r>
            <a:endParaRPr lang="en-US"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4781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-23811"/>
            <a:ext cx="9143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atin typeface="Calibri"/>
                <a:cs typeface="Calibri"/>
              </a:rPr>
              <a:t>Air-sea fluxes</a:t>
            </a:r>
            <a:endParaRPr lang="en-US" sz="4400" b="1" dirty="0">
              <a:latin typeface="Calibri"/>
              <a:cs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73803" y="6606402"/>
            <a:ext cx="29379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Calibri"/>
                <a:cs typeface="Calibri"/>
              </a:rPr>
              <a:t>Source: National Oceanography Centre (UK)</a:t>
            </a:r>
            <a:endParaRPr lang="en-US" sz="1200" dirty="0">
              <a:latin typeface="Calibri"/>
              <a:cs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52403" y="728682"/>
            <a:ext cx="2734733" cy="54130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What’s exchanged</a:t>
            </a:r>
            <a:endParaRPr lang="en-US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929471" y="737163"/>
            <a:ext cx="3810000" cy="54130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Diagram</a:t>
            </a:r>
            <a:endParaRPr lang="en-US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790267" y="729262"/>
            <a:ext cx="2269066" cy="54130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Why it’s important</a:t>
            </a:r>
            <a:endParaRPr lang="en-US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10067" y="1312319"/>
            <a:ext cx="8949267" cy="1295400"/>
            <a:chOff x="110067" y="1380055"/>
            <a:chExt cx="8949267" cy="1295400"/>
          </a:xfrm>
        </p:grpSpPr>
        <p:sp>
          <p:nvSpPr>
            <p:cNvPr id="2" name="Rounded Rectangle 1"/>
            <p:cNvSpPr/>
            <p:nvPr/>
          </p:nvSpPr>
          <p:spPr>
            <a:xfrm>
              <a:off x="110067" y="1388522"/>
              <a:ext cx="8949266" cy="128693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41207" t="32748" r="34783" b="16818"/>
            <a:stretch/>
          </p:blipFill>
          <p:spPr>
            <a:xfrm>
              <a:off x="4950653" y="1380055"/>
              <a:ext cx="826676" cy="128693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17975" t="52187" r="61389" b="15066"/>
            <a:stretch/>
          </p:blipFill>
          <p:spPr>
            <a:xfrm>
              <a:off x="3718051" y="1380055"/>
              <a:ext cx="1094238" cy="128693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8667" y="1810266"/>
              <a:ext cx="23029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alibri"/>
                  <a:cs typeface="Calibri"/>
                </a:rPr>
                <a:t>Heat</a:t>
              </a:r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790267" y="1580061"/>
              <a:ext cx="22690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libri"/>
                  <a:cs typeface="Calibri"/>
                </a:rPr>
                <a:t>Storms &amp; hurricanes, ocean circulation, general weather</a:t>
              </a:r>
              <a:endParaRPr lang="en-US" b="1" dirty="0">
                <a:latin typeface="Calibri"/>
                <a:cs typeface="Calibri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18535" y="2658512"/>
            <a:ext cx="8949266" cy="821285"/>
            <a:chOff x="152403" y="2726248"/>
            <a:chExt cx="8949266" cy="821285"/>
          </a:xfrm>
        </p:grpSpPr>
        <p:sp>
          <p:nvSpPr>
            <p:cNvPr id="21" name="Rounded Rectangle 20"/>
            <p:cNvSpPr/>
            <p:nvPr/>
          </p:nvSpPr>
          <p:spPr>
            <a:xfrm>
              <a:off x="152403" y="2726248"/>
              <a:ext cx="8949266" cy="82128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1233" t="21594" r="68267" b="49542"/>
            <a:stretch/>
          </p:blipFill>
          <p:spPr>
            <a:xfrm>
              <a:off x="4199470" y="2743200"/>
              <a:ext cx="1091098" cy="76526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74822" t="64270" r="8566" b="17868"/>
            <a:stretch/>
          </p:blipFill>
          <p:spPr>
            <a:xfrm>
              <a:off x="3439906" y="2891088"/>
              <a:ext cx="604729" cy="48189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17975" t="52187" r="61389" b="15066"/>
            <a:stretch/>
          </p:blipFill>
          <p:spPr>
            <a:xfrm>
              <a:off x="5444069" y="2743200"/>
              <a:ext cx="626533" cy="73686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381001" y="2916489"/>
              <a:ext cx="23029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alibri"/>
                  <a:cs typeface="Calibri"/>
                </a:rPr>
                <a:t>Fresh water</a:t>
              </a:r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790267" y="2787888"/>
              <a:ext cx="22690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libri"/>
                  <a:cs typeface="Calibri"/>
                </a:rPr>
                <a:t>Storms &amp; hurricanes, clouds </a:t>
              </a:r>
              <a:endParaRPr lang="en-US" b="1" dirty="0">
                <a:latin typeface="Calibri"/>
                <a:cs typeface="Calibri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18534" y="3536955"/>
            <a:ext cx="8949266" cy="967309"/>
            <a:chOff x="110067" y="3604691"/>
            <a:chExt cx="8949266" cy="967309"/>
          </a:xfrm>
        </p:grpSpPr>
        <p:sp>
          <p:nvSpPr>
            <p:cNvPr id="22" name="Rounded Rectangle 21"/>
            <p:cNvSpPr/>
            <p:nvPr/>
          </p:nvSpPr>
          <p:spPr>
            <a:xfrm>
              <a:off x="110067" y="3604691"/>
              <a:ext cx="8949266" cy="96730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l="22610" t="27132" r="22611" b="26406"/>
            <a:stretch/>
          </p:blipFill>
          <p:spPr>
            <a:xfrm>
              <a:off x="4112371" y="3926425"/>
              <a:ext cx="490429" cy="290084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338666" y="3754040"/>
              <a:ext cx="23029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alibri"/>
                  <a:cs typeface="Calibri"/>
                </a:rPr>
                <a:t>Gases </a:t>
              </a:r>
              <a:br>
                <a:rPr lang="en-US" b="1" dirty="0" smtClean="0">
                  <a:latin typeface="Calibri"/>
                  <a:cs typeface="Calibri"/>
                </a:rPr>
              </a:br>
              <a:r>
                <a:rPr lang="en-US" b="1" dirty="0" smtClean="0">
                  <a:latin typeface="Calibri"/>
                  <a:cs typeface="Calibri"/>
                </a:rPr>
                <a:t>(CO2, methane, </a:t>
              </a:r>
              <a:r>
                <a:rPr lang="en-US" b="1" dirty="0" err="1" smtClean="0">
                  <a:latin typeface="Calibri"/>
                  <a:cs typeface="Calibri"/>
                </a:rPr>
                <a:t>etc</a:t>
              </a:r>
              <a:r>
                <a:rPr lang="en-US" b="1" dirty="0" smtClean="0">
                  <a:latin typeface="Calibri"/>
                  <a:cs typeface="Calibri"/>
                </a:rPr>
                <a:t>)</a:t>
              </a:r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790267" y="3608505"/>
              <a:ext cx="22690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libri"/>
                  <a:cs typeface="Calibri"/>
                </a:rPr>
                <a:t>Ocean acidification, climate change, photosynthesis</a:t>
              </a:r>
              <a:endParaRPr lang="en-US" b="1" dirty="0">
                <a:latin typeface="Calibri"/>
                <a:cs typeface="Calibri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/>
            <a:srcRect l="7614" t="4833" r="14909" b="5590"/>
            <a:stretch/>
          </p:blipFill>
          <p:spPr>
            <a:xfrm>
              <a:off x="4769788" y="3754040"/>
              <a:ext cx="581144" cy="671914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110067" y="4563531"/>
            <a:ext cx="8949266" cy="1168397"/>
            <a:chOff x="110067" y="4631267"/>
            <a:chExt cx="8949266" cy="1168397"/>
          </a:xfrm>
        </p:grpSpPr>
        <p:sp>
          <p:nvSpPr>
            <p:cNvPr id="26" name="Rounded Rectangle 25"/>
            <p:cNvSpPr/>
            <p:nvPr/>
          </p:nvSpPr>
          <p:spPr>
            <a:xfrm>
              <a:off x="110067" y="4631267"/>
              <a:ext cx="8949266" cy="116839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65088" t="20664" b="31703"/>
            <a:stretch/>
          </p:blipFill>
          <p:spPr>
            <a:xfrm>
              <a:off x="4226109" y="4695370"/>
              <a:ext cx="1033492" cy="1045019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338666" y="4947841"/>
              <a:ext cx="23029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alibri"/>
                  <a:cs typeface="Calibri"/>
                </a:rPr>
                <a:t>Momentum</a:t>
              </a:r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90267" y="4836174"/>
              <a:ext cx="22690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libri"/>
                  <a:cs typeface="Calibri"/>
                </a:rPr>
                <a:t>Currents and waves, storms, hurricanes </a:t>
              </a:r>
              <a:endParaRPr lang="en-US" b="1" dirty="0">
                <a:latin typeface="Calibri"/>
                <a:cs typeface="Calibri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10067" y="5799664"/>
            <a:ext cx="8949266" cy="838181"/>
            <a:chOff x="110067" y="5867400"/>
            <a:chExt cx="8949266" cy="838181"/>
          </a:xfrm>
        </p:grpSpPr>
        <p:sp>
          <p:nvSpPr>
            <p:cNvPr id="23" name="Rounded Rectangle 22"/>
            <p:cNvSpPr/>
            <p:nvPr/>
          </p:nvSpPr>
          <p:spPr>
            <a:xfrm>
              <a:off x="110067" y="5867400"/>
              <a:ext cx="8949266" cy="83818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l="74822" t="64270" r="8566" b="17868"/>
            <a:stretch/>
          </p:blipFill>
          <p:spPr>
            <a:xfrm>
              <a:off x="4231538" y="5879597"/>
              <a:ext cx="1036530" cy="825984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338666" y="6049645"/>
              <a:ext cx="23029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alibri"/>
                  <a:cs typeface="Calibri"/>
                </a:rPr>
                <a:t>Sea spray</a:t>
              </a:r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790267" y="6048049"/>
              <a:ext cx="2269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libri"/>
                  <a:cs typeface="Calibri"/>
                </a:rPr>
                <a:t>Clouds, hurricanes</a:t>
              </a:r>
              <a:endParaRPr lang="en-US" b="1" dirty="0">
                <a:latin typeface="Calibri"/>
                <a:cs typeface="Calibri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-414867" y="476673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201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489" y="869431"/>
            <a:ext cx="9147489" cy="598857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5" t="19292" r="5438" b="30371"/>
          <a:stretch/>
        </p:blipFill>
        <p:spPr>
          <a:xfrm>
            <a:off x="-3490" y="1001138"/>
            <a:ext cx="9147489" cy="5856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http://www.aoml.noaa.gov/general/lib/lib1/nhclib/120px-Hurricane_north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418" y="2623521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zimomravenie.sk/images/ic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414" y="1959149"/>
            <a:ext cx="571499" cy="64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cdn2.iconfinder.com/data/icons/freecns-cumulus/32/519909-102_Tornado-12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996" y="3296698"/>
            <a:ext cx="760532" cy="7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simpleicon.com/wp-content/uploads/rai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80" y="1583375"/>
            <a:ext cx="980952" cy="98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cdn.flaticon.com/png/256/16800.p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30" y="2411549"/>
            <a:ext cx="120554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5990294" y="4433509"/>
            <a:ext cx="760532" cy="76053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H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718401" y="2016088"/>
            <a:ext cx="760532" cy="76053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L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2064" name="Picture 16" descr="http://www.clipartbest.com/cliparts/ncX/4X4/ncX4X4ocB.png"/>
          <p:cNvPicPr>
            <a:picLocks noChangeAspect="1" noChangeArrowheads="1"/>
          </p:cNvPicPr>
          <p:nvPr/>
        </p:nvPicPr>
        <p:blipFill>
          <a:blip r:embed="rId11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150" y="3880110"/>
            <a:ext cx="1046502" cy="106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icons.iconarchive.com/icons/fasticon/beach/128/wave-icon.png"/>
          <p:cNvPicPr>
            <a:picLocks noChangeAspect="1" noChangeArrowheads="1"/>
          </p:cNvPicPr>
          <p:nvPr/>
        </p:nvPicPr>
        <p:blipFill>
          <a:blip r:embed="rId1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26" y="4915535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479769" y="3777283"/>
            <a:ext cx="1858968" cy="69160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739467" y="5202508"/>
            <a:ext cx="1335393" cy="794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1" dirty="0" smtClean="0"/>
              <a:t>High Pressure Systems</a:t>
            </a:r>
            <a:endParaRPr lang="en-US" sz="2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59502" y="3972767"/>
            <a:ext cx="1335393" cy="333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1" dirty="0" smtClean="0">
                <a:solidFill>
                  <a:schemeClr val="bg1"/>
                </a:solidFill>
              </a:rPr>
              <a:t>El Nino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13839" y="4045850"/>
            <a:ext cx="1802961" cy="333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1" dirty="0" smtClean="0"/>
              <a:t>Waterspouts</a:t>
            </a:r>
            <a:endParaRPr lang="en-US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777065" y="4873884"/>
            <a:ext cx="2186644" cy="564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1" dirty="0" smtClean="0"/>
              <a:t>Thunderstorms</a:t>
            </a:r>
          </a:p>
          <a:p>
            <a:pPr algn="ctr">
              <a:lnSpc>
                <a:spcPct val="75000"/>
              </a:lnSpc>
            </a:pPr>
            <a:r>
              <a:rPr lang="en-US" sz="2000" b="1" dirty="0" smtClean="0"/>
              <a:t>&amp; Lightning</a:t>
            </a:r>
            <a:endParaRPr lang="en-US" sz="2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20133" y="5968152"/>
            <a:ext cx="1335393" cy="333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1" dirty="0" smtClean="0"/>
              <a:t>Sea Spray</a:t>
            </a:r>
            <a:endParaRPr lang="en-US" sz="2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553981" y="1705213"/>
            <a:ext cx="1653954" cy="33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1" dirty="0" smtClean="0"/>
              <a:t>Nor’easters</a:t>
            </a:r>
            <a:endParaRPr lang="en-US" sz="2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1079155" y="1918426"/>
            <a:ext cx="11222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1" dirty="0" smtClean="0"/>
              <a:t>Lake Effect Snow</a:t>
            </a:r>
            <a:endParaRPr lang="en-US" sz="20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079778" y="1323947"/>
            <a:ext cx="1335393" cy="333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1" dirty="0" smtClean="0"/>
              <a:t>Rainfall</a:t>
            </a:r>
            <a:endParaRPr lang="en-US" sz="2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7416800" y="3710838"/>
            <a:ext cx="1672541" cy="333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1" dirty="0" smtClean="0"/>
              <a:t>Hurricanes</a:t>
            </a:r>
            <a:endParaRPr lang="en-US" sz="2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276" y="2991693"/>
            <a:ext cx="1193524" cy="566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1" dirty="0" smtClean="0"/>
              <a:t>Sea Breeze</a:t>
            </a:r>
            <a:endParaRPr lang="en-US" sz="2000" b="1" dirty="0"/>
          </a:p>
        </p:txBody>
      </p:sp>
      <p:sp>
        <p:nvSpPr>
          <p:cNvPr id="30" name="Rectangle 29"/>
          <p:cNvSpPr/>
          <p:nvPr/>
        </p:nvSpPr>
        <p:spPr>
          <a:xfrm>
            <a:off x="-1" y="-23811"/>
            <a:ext cx="9143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atin typeface="Calibri"/>
                <a:cs typeface="Calibri"/>
              </a:rPr>
              <a:t>Air-sea weather processes</a:t>
            </a:r>
            <a:endParaRPr lang="en-US" sz="44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4111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8" grpId="0" animBg="1"/>
      <p:bldP spid="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0" y="-135487"/>
            <a:ext cx="9144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00"/>
                </a:solidFill>
                <a:latin typeface="Calibri"/>
                <a:cs typeface="Calibri"/>
              </a:rPr>
              <a:t>Surface observations </a:t>
            </a:r>
            <a:br>
              <a:rPr lang="en-US" sz="4400" b="1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4400" b="1" dirty="0" smtClean="0">
                <a:solidFill>
                  <a:srgbClr val="000000"/>
                </a:solidFill>
                <a:latin typeface="Calibri"/>
                <a:cs typeface="Calibri"/>
              </a:rPr>
              <a:t>over ocean are plentiful</a:t>
            </a:r>
            <a:endParaRPr lang="en-US" sz="4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7274"/>
            <a:ext cx="9144000" cy="4225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8681" t="11891" r="18730" b="63354"/>
          <a:stretch/>
        </p:blipFill>
        <p:spPr>
          <a:xfrm>
            <a:off x="1828800" y="1479615"/>
            <a:ext cx="5367866" cy="4877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Multiply 2"/>
          <p:cNvSpPr/>
          <p:nvPr/>
        </p:nvSpPr>
        <p:spPr>
          <a:xfrm>
            <a:off x="5486400" y="659374"/>
            <a:ext cx="1540933" cy="744041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315054" y="274653"/>
            <a:ext cx="18289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lang="en-US" sz="4400" b="1" dirty="0" smtClean="0">
                <a:solidFill>
                  <a:srgbClr val="FF0000"/>
                </a:solidFill>
                <a:latin typeface="Calibri"/>
                <a:cs typeface="Calibri"/>
              </a:rPr>
              <a:t>carce!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981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0" y="-135487"/>
            <a:ext cx="9144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00"/>
                </a:solidFill>
                <a:latin typeface="Calibri"/>
                <a:cs typeface="Calibri"/>
              </a:rPr>
              <a:t>Surface observations </a:t>
            </a:r>
            <a:br>
              <a:rPr lang="en-US" sz="4400" b="1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4400" b="1" dirty="0" smtClean="0">
                <a:solidFill>
                  <a:srgbClr val="000000"/>
                </a:solidFill>
                <a:latin typeface="Calibri"/>
                <a:cs typeface="Calibri"/>
              </a:rPr>
              <a:t>over ocean are plentiful</a:t>
            </a:r>
            <a:endParaRPr lang="en-US" sz="4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Multiply 2"/>
          <p:cNvSpPr/>
          <p:nvPr/>
        </p:nvSpPr>
        <p:spPr>
          <a:xfrm>
            <a:off x="5486400" y="659374"/>
            <a:ext cx="1540933" cy="744041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315054" y="274653"/>
            <a:ext cx="18289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lang="en-US" sz="4400" b="1" dirty="0" smtClean="0">
                <a:solidFill>
                  <a:srgbClr val="FF0000"/>
                </a:solidFill>
                <a:latin typeface="Calibri"/>
                <a:cs typeface="Calibri"/>
              </a:rPr>
              <a:t>carce!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1684867"/>
            <a:ext cx="81026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16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3726</TotalTime>
  <Words>1245</Words>
  <Application>Microsoft Macintosh PowerPoint</Application>
  <PresentationFormat>On-screen Show (4:3)</PresentationFormat>
  <Paragraphs>264</Paragraphs>
  <Slides>39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Sea breeze</vt:lpstr>
      <vt:lpstr>PowerPoint Presentation</vt:lpstr>
      <vt:lpstr>Sea breeze</vt:lpstr>
      <vt:lpstr>PowerPoint Presentation</vt:lpstr>
      <vt:lpstr>Sea breeze</vt:lpstr>
      <vt:lpstr>PowerPoint Presentation</vt:lpstr>
      <vt:lpstr>Model Setup</vt:lpstr>
      <vt:lpstr>Case Study: Sept. 12, 2012: Upwelling</vt:lpstr>
      <vt:lpstr>Case Study: Sept. 12, 2012: Sea breeze</vt:lpstr>
      <vt:lpstr>SST Sensitivity</vt:lpstr>
      <vt:lpstr>SST Diff(°C): New SST– Existing SST</vt:lpstr>
      <vt:lpstr>10m Wind Spd Diff (m/s): New SST run – Existing SST run</vt:lpstr>
      <vt:lpstr>PowerPoint Presentation</vt:lpstr>
      <vt:lpstr>PowerPoint Presentation</vt:lpstr>
      <vt:lpstr>PowerPoint Presentation</vt:lpstr>
      <vt:lpstr>PowerPoint Presentation</vt:lpstr>
      <vt:lpstr>Motivation</vt:lpstr>
      <vt:lpstr>Governing factors of hurricane intensity</vt:lpstr>
      <vt:lpstr>Methods – Observations and Model</vt:lpstr>
      <vt:lpstr>Results</vt:lpstr>
      <vt:lpstr>1. Glider revealed “ahead-of-eye” cooling</vt:lpstr>
      <vt:lpstr>2. Improved satellite SST product revealed that this cooling was not captured by:</vt:lpstr>
      <vt:lpstr>3. &gt;100 sensitivity tests showed Irene intensity very sensitive to this “ahead-of-eye” SST cooling</vt:lpstr>
      <vt:lpstr>3. &gt;100 sensitivity tests showed Irene intensity very sensitive to this “ahead-of-eye” SST cooling</vt:lpstr>
      <vt:lpstr>PowerPoint Presentation</vt:lpstr>
      <vt:lpstr>PowerPoint Presentation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Kohut</dc:creator>
  <cp:lastModifiedBy>Greg</cp:lastModifiedBy>
  <cp:revision>341</cp:revision>
  <dcterms:created xsi:type="dcterms:W3CDTF">2011-03-13T17:44:07Z</dcterms:created>
  <dcterms:modified xsi:type="dcterms:W3CDTF">2014-10-07T01:54:51Z</dcterms:modified>
</cp:coreProperties>
</file>