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tiff" ContentType="image/tif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83" r:id="rId2"/>
    <p:sldId id="392" r:id="rId3"/>
    <p:sldId id="270" r:id="rId4"/>
    <p:sldId id="372" r:id="rId5"/>
    <p:sldId id="264" r:id="rId6"/>
    <p:sldId id="409" r:id="rId7"/>
    <p:sldId id="410" r:id="rId8"/>
    <p:sldId id="341" r:id="rId9"/>
    <p:sldId id="405" r:id="rId10"/>
    <p:sldId id="406" r:id="rId11"/>
    <p:sldId id="414" r:id="rId12"/>
    <p:sldId id="416" r:id="rId13"/>
    <p:sldId id="389" r:id="rId14"/>
    <p:sldId id="365" r:id="rId15"/>
    <p:sldId id="387" r:id="rId16"/>
    <p:sldId id="417" r:id="rId17"/>
    <p:sldId id="418" r:id="rId18"/>
    <p:sldId id="39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257AFF"/>
    <a:srgbClr val="DCA113"/>
    <a:srgbClr val="FFBB16"/>
    <a:srgbClr val="FF8000"/>
    <a:srgbClr val="45B8FF"/>
    <a:srgbClr val="51FF51"/>
    <a:srgbClr val="960689"/>
    <a:srgbClr val="EB0BD6"/>
    <a:srgbClr val="4F0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259"/>
    <p:restoredTop sz="94627"/>
  </p:normalViewPr>
  <p:slideViewPr>
    <p:cSldViewPr snapToGrid="0" snapToObjects="1">
      <p:cViewPr>
        <p:scale>
          <a:sx n="112" d="100"/>
          <a:sy n="112" d="100"/>
        </p:scale>
        <p:origin x="1672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4B18B-8F0B-2245-9D9B-F7E844D86894}" type="datetimeFigureOut">
              <a:rPr lang="en-US" smtClean="0"/>
              <a:t>5/12/17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6E799-E2F4-7E41-A667-99496A993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1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8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5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2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7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7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8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375B4-EF12-D744-9D0C-1B5B55B3361F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6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1.tiff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4.jp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0845" t="1" b="2953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791" y="-90331"/>
            <a:ext cx="84689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Project CONVERGE: </a:t>
            </a:r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Impacts of local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oceanographic processes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on penguin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foraging ecology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791" y="889633"/>
            <a:ext cx="8636709" cy="546303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endParaRPr lang="en-US" sz="2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Josh Kohut, Laura </a:t>
            </a:r>
            <a:r>
              <a:rPr lang="en-US" sz="1400" b="1" dirty="0" err="1" smtClean="0">
                <a:latin typeface="Times New Roman"/>
                <a:cs typeface="Times New Roman"/>
              </a:rPr>
              <a:t>Nazzaro</a:t>
            </a:r>
            <a:r>
              <a:rPr lang="en-US" sz="1400" b="1" dirty="0" smtClean="0">
                <a:latin typeface="Times New Roman"/>
                <a:cs typeface="Times New Roman"/>
              </a:rPr>
              <a:t>, and Travis Miles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Rutgers University</a:t>
            </a:r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9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Kim Bernard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Oregon </a:t>
            </a:r>
            <a:r>
              <a:rPr lang="en-US" sz="1400" dirty="0">
                <a:latin typeface="Times New Roman"/>
                <a:cs typeface="Times New Roman"/>
              </a:rPr>
              <a:t>State </a:t>
            </a:r>
            <a:r>
              <a:rPr lang="en-US" sz="1400" dirty="0" smtClean="0">
                <a:latin typeface="Times New Roman"/>
                <a:cs typeface="Times New Roman"/>
              </a:rPr>
              <a:t>University</a:t>
            </a:r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Bill Fraser and Donna Patterson-Fraser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Polar Oceans Research Group</a:t>
            </a:r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Matt Oliver 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University </a:t>
            </a:r>
            <a:r>
              <a:rPr lang="en-US" sz="1400" dirty="0">
                <a:latin typeface="Times New Roman"/>
                <a:cs typeface="Times New Roman"/>
              </a:rPr>
              <a:t>of </a:t>
            </a:r>
            <a:r>
              <a:rPr lang="en-US" sz="1400" dirty="0" smtClean="0">
                <a:latin typeface="Times New Roman"/>
                <a:cs typeface="Times New Roman"/>
              </a:rPr>
              <a:t>Delaware</a:t>
            </a:r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Megan </a:t>
            </a:r>
            <a:r>
              <a:rPr lang="en-US" sz="1400" b="1" dirty="0" err="1" smtClean="0">
                <a:latin typeface="Times New Roman"/>
                <a:cs typeface="Times New Roman"/>
              </a:rPr>
              <a:t>Cimino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Scripps Institution of Oceanography</a:t>
            </a: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Peter Winsor and Hank </a:t>
            </a:r>
            <a:r>
              <a:rPr lang="en-US" sz="1400" b="1" dirty="0" err="1" smtClean="0">
                <a:latin typeface="Times New Roman"/>
                <a:cs typeface="Times New Roman"/>
              </a:rPr>
              <a:t>Statscewich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University </a:t>
            </a:r>
            <a:r>
              <a:rPr lang="en-US" sz="1400" dirty="0">
                <a:latin typeface="Times New Roman"/>
                <a:cs typeface="Times New Roman"/>
              </a:rPr>
              <a:t>of Alaska, </a:t>
            </a:r>
            <a:r>
              <a:rPr lang="en-US" sz="1400" dirty="0" smtClean="0">
                <a:latin typeface="Times New Roman"/>
                <a:cs typeface="Times New Roman"/>
              </a:rPr>
              <a:t>Fairbanks</a:t>
            </a: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Erick </a:t>
            </a:r>
            <a:r>
              <a:rPr lang="en-US" sz="1400" b="1" dirty="0" err="1" smtClean="0">
                <a:latin typeface="Times New Roman"/>
                <a:cs typeface="Times New Roman"/>
              </a:rPr>
              <a:t>Fredj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Jerusalem College of Technology</a:t>
            </a:r>
          </a:p>
          <a:p>
            <a:pPr algn="ctr"/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525217" y="5746475"/>
            <a:ext cx="1384300" cy="887591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0" y="5674942"/>
            <a:ext cx="1131517" cy="1138333"/>
            <a:chOff x="9334500" y="3194050"/>
            <a:chExt cx="2108200" cy="2120900"/>
          </a:xfrm>
        </p:grpSpPr>
        <p:sp>
          <p:nvSpPr>
            <p:cNvPr id="3" name="Oval 2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2051710" y="3475167"/>
            <a:ext cx="532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In Collaboration with PAL-</a:t>
            </a:r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LTER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15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mi_diurnal_nocontou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7144" r="25226" b="10763"/>
          <a:stretch/>
        </p:blipFill>
        <p:spPr>
          <a:xfrm>
            <a:off x="330865" y="1485024"/>
            <a:ext cx="3820010" cy="4489704"/>
          </a:xfrm>
          <a:prstGeom prst="rect">
            <a:avLst/>
          </a:prstGeom>
        </p:spPr>
      </p:pic>
      <p:pic>
        <p:nvPicPr>
          <p:cNvPr id="5" name="Picture 4" descr="semi_diurnal_wcontou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7144" r="25226" b="10763"/>
          <a:stretch/>
        </p:blipFill>
        <p:spPr>
          <a:xfrm>
            <a:off x="330865" y="1485024"/>
            <a:ext cx="3820010" cy="4489704"/>
          </a:xfrm>
          <a:prstGeom prst="rect">
            <a:avLst/>
          </a:prstGeom>
        </p:spPr>
      </p:pic>
      <p:pic>
        <p:nvPicPr>
          <p:cNvPr id="6" name="Picture 5" descr="diurnal_nocontou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7144" r="25226" b="10763"/>
          <a:stretch/>
        </p:blipFill>
        <p:spPr>
          <a:xfrm>
            <a:off x="4329561" y="1485024"/>
            <a:ext cx="3820010" cy="4489704"/>
          </a:xfrm>
          <a:prstGeom prst="rect">
            <a:avLst/>
          </a:prstGeom>
        </p:spPr>
      </p:pic>
      <p:pic>
        <p:nvPicPr>
          <p:cNvPr id="7" name="Picture 6" descr="diurnal_wcontou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7144" r="19961" b="10763"/>
          <a:stretch/>
        </p:blipFill>
        <p:spPr>
          <a:xfrm>
            <a:off x="4329560" y="1485024"/>
            <a:ext cx="4192595" cy="4489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4400" y="638455"/>
            <a:ext cx="426243" cy="5441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50</a:t>
            </a:r>
          </a:p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45</a:t>
            </a:r>
          </a:p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40</a:t>
            </a:r>
          </a:p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35</a:t>
            </a:r>
          </a:p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&lt;30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8078535" y="3517900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Percent Occurrence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46600" y="1345168"/>
            <a:ext cx="4064000" cy="139700"/>
            <a:chOff x="139700" y="533400"/>
            <a:chExt cx="4064000" cy="139700"/>
          </a:xfrm>
        </p:grpSpPr>
        <p:sp>
          <p:nvSpPr>
            <p:cNvPr id="11" name="Rectangle 10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100" y="1327936"/>
            <a:ext cx="4064000" cy="139700"/>
            <a:chOff x="139700" y="533400"/>
            <a:chExt cx="4064000" cy="139700"/>
          </a:xfrm>
        </p:grpSpPr>
        <p:sp>
          <p:nvSpPr>
            <p:cNvPr id="14" name="Rectangle 13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57301" y="1033958"/>
            <a:ext cx="166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Semi-Diurnal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3450" y="1071460"/>
            <a:ext cx="10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78770"/>
            <a:ext cx="91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Strong Convergent Fronts</a:t>
            </a:r>
          </a:p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– February, 2015</a:t>
            </a:r>
            <a:endParaRPr lang="en-US" sz="20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90650" y="2777925"/>
            <a:ext cx="4958513" cy="2022675"/>
            <a:chOff x="1390650" y="2777925"/>
            <a:chExt cx="4958513" cy="2022675"/>
          </a:xfrm>
        </p:grpSpPr>
        <p:sp>
          <p:nvSpPr>
            <p:cNvPr id="28" name="Oval 27"/>
            <p:cNvSpPr/>
            <p:nvPr/>
          </p:nvSpPr>
          <p:spPr>
            <a:xfrm>
              <a:off x="1390650" y="3873500"/>
              <a:ext cx="927100" cy="927100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645945" y="2777925"/>
              <a:ext cx="703218" cy="701075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246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9272"/>
          <a:stretch/>
        </p:blipFill>
        <p:spPr>
          <a:xfrm>
            <a:off x="411319" y="3172837"/>
            <a:ext cx="8305536" cy="3478924"/>
          </a:xfrm>
          <a:prstGeom prst="rect">
            <a:avLst/>
          </a:prstGeom>
        </p:spPr>
      </p:pic>
      <p:pic>
        <p:nvPicPr>
          <p:cNvPr id="5" name="Picture 4" descr="ftle_jan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6863" r="24229" b="10621"/>
          <a:stretch/>
        </p:blipFill>
        <p:spPr>
          <a:xfrm>
            <a:off x="6793421" y="160559"/>
            <a:ext cx="2260158" cy="2612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050" y="792968"/>
            <a:ext cx="2712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432FF"/>
                </a:solidFill>
                <a:latin typeface="Times New Roman"/>
                <a:cs typeface="Times New Roman"/>
              </a:rPr>
              <a:t>Selectivity of </a:t>
            </a:r>
          </a:p>
          <a:p>
            <a:pPr algn="ctr"/>
            <a:r>
              <a:rPr lang="en-US" sz="3200" b="1" i="1" dirty="0" smtClean="0">
                <a:solidFill>
                  <a:srgbClr val="0432FF"/>
                </a:solidFill>
                <a:latin typeface="Times New Roman"/>
                <a:cs typeface="Times New Roman"/>
              </a:rPr>
              <a:t>Convergent Features</a:t>
            </a:r>
            <a:endParaRPr lang="en-US" sz="3200" b="1" i="1" dirty="0">
              <a:solidFill>
                <a:srgbClr val="0432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534" r="2040" b="57101"/>
          <a:stretch/>
        </p:blipFill>
        <p:spPr>
          <a:xfrm>
            <a:off x="1035242" y="3173149"/>
            <a:ext cx="7510409" cy="2941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9423" y="289924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  <a:cs typeface="Times New Roman"/>
              </a:rPr>
              <a:t>Gentoo</a:t>
            </a:r>
            <a:endParaRPr lang="en-US" sz="2400" b="1" i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830" y="2899246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/>
                <a:cs typeface="Times New Roman"/>
              </a:rPr>
              <a:t>Adélie</a:t>
            </a:r>
            <a:endParaRPr lang="en-US" sz="2400" b="1" i="1" dirty="0">
              <a:latin typeface="Times New Roman"/>
              <a:cs typeface="Times New Roman"/>
            </a:endParaRPr>
          </a:p>
        </p:txBody>
      </p:sp>
      <p:pic>
        <p:nvPicPr>
          <p:cNvPr id="10" name="Picture 10" descr="IMGP01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9"/>
          <a:stretch/>
        </p:blipFill>
        <p:spPr bwMode="auto">
          <a:xfrm>
            <a:off x="4446270" y="206595"/>
            <a:ext cx="2217609" cy="256665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5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32" y="0"/>
            <a:ext cx="8305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3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9-21 at 4.25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b="8551"/>
          <a:stretch/>
        </p:blipFill>
        <p:spPr>
          <a:xfrm>
            <a:off x="520811" y="1587500"/>
            <a:ext cx="8623190" cy="4889500"/>
          </a:xfrm>
          <a:prstGeom prst="rect">
            <a:avLst/>
          </a:prstGeom>
        </p:spPr>
      </p:pic>
      <p:pic>
        <p:nvPicPr>
          <p:cNvPr id="7" name="Picture 6" descr="Screen Shot 2015-02-02 at 4.3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" y="98741"/>
            <a:ext cx="3242768" cy="217892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353790" y="98741"/>
            <a:ext cx="461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coordinated fleet of gliders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0400" y="4432300"/>
            <a:ext cx="2074606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CA113"/>
                </a:solidFill>
                <a:latin typeface="Times New Roman"/>
                <a:cs typeface="Times New Roman"/>
              </a:rPr>
              <a:t>Along Canyon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Cross Canyon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endParaRPr lang="en-US" sz="2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Stationary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400" y="2126734"/>
            <a:ext cx="185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Anvers Island</a:t>
            </a:r>
            <a:endParaRPr lang="en-US" sz="2400" dirty="0"/>
          </a:p>
        </p:txBody>
      </p:sp>
      <p:pic>
        <p:nvPicPr>
          <p:cNvPr id="9" name="Picture 8" descr="cl_201501131445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" y="2277664"/>
            <a:ext cx="3242767" cy="2162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7174597" y="1023687"/>
            <a:ext cx="1842403" cy="50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3" descr="UDPrimaryLogo294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34" y="975744"/>
            <a:ext cx="1500461" cy="6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38" y="1049087"/>
            <a:ext cx="1635904" cy="35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7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LE_backward_bb_along_19_20150127T2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434" y="1120801"/>
            <a:ext cx="2470247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  <a:p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Adelie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– 10:00 to 13:00 GMT</a:t>
            </a:r>
          </a:p>
          <a:p>
            <a:r>
              <a:rPr lang="en-US" sz="1400" b="1" dirty="0" smtClean="0">
                <a:solidFill>
                  <a:srgbClr val="EB0BD6"/>
                </a:solidFill>
                <a:latin typeface="Times New Roman"/>
                <a:cs typeface="Times New Roman"/>
              </a:rPr>
              <a:t>Gentoo – 21:30 to 22:30 GMT</a:t>
            </a:r>
            <a:endParaRPr lang="en-US" sz="1400" b="1" dirty="0">
              <a:solidFill>
                <a:srgbClr val="EB0BD6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7219" y="211435"/>
            <a:ext cx="278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  <a:latin typeface="Times New Roman"/>
                <a:cs typeface="Times New Roman"/>
              </a:rPr>
              <a:t>Anatomy of a Front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23:00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8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b="4066"/>
          <a:stretch/>
        </p:blipFill>
        <p:spPr>
          <a:xfrm>
            <a:off x="3348990" y="1135619"/>
            <a:ext cx="5204750" cy="52194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4080" y="118639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6-09-21 at 4.25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8995" r="16998" b="20544"/>
          <a:stretch/>
        </p:blipFill>
        <p:spPr>
          <a:xfrm>
            <a:off x="0" y="20826"/>
            <a:ext cx="2483471" cy="16062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398770" y="118512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70669" y="1056456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06607" y="275493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2166331" y="3586658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13079" y="3737034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67740" y="3771324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36523" y="6320790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66160" y="1371999"/>
            <a:ext cx="2023110" cy="2011086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86501" y="1372194"/>
            <a:ext cx="2023110" cy="2006938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3589020" y="4069080"/>
            <a:ext cx="2000250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86499" y="4069080"/>
            <a:ext cx="2023111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pic>
        <p:nvPicPr>
          <p:cNvPr id="28" name="Picture 27" descr="Screen Shot 2016-09-25 at 11.15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873815"/>
            <a:ext cx="2056630" cy="43890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6900" y="2146300"/>
            <a:ext cx="1397000" cy="368300"/>
          </a:xfrm>
          <a:prstGeom prst="rect">
            <a:avLst/>
          </a:prstGeom>
          <a:solidFill>
            <a:srgbClr val="008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6900" y="5130800"/>
            <a:ext cx="1397000" cy="368300"/>
          </a:xfrm>
          <a:prstGeom prst="rect">
            <a:avLst/>
          </a:prstGeom>
          <a:solidFill>
            <a:srgbClr val="45B8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380846" y="1037758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55093" y="991018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956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b="3856"/>
          <a:stretch/>
        </p:blipFill>
        <p:spPr>
          <a:xfrm>
            <a:off x="3337560" y="1135619"/>
            <a:ext cx="5216180" cy="5230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4080" y="118639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6-09-21 at 4.25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8995" r="16998" b="20544"/>
          <a:stretch/>
        </p:blipFill>
        <p:spPr>
          <a:xfrm>
            <a:off x="0" y="20826"/>
            <a:ext cx="2483471" cy="16062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398770" y="118512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06607" y="275493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2380" y="3729529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67740" y="3771324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creen Shot 2016-09-25 at 11.15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873815"/>
            <a:ext cx="2056630" cy="43890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6900" y="2146300"/>
            <a:ext cx="1397000" cy="368300"/>
          </a:xfrm>
          <a:prstGeom prst="rect">
            <a:avLst/>
          </a:prstGeom>
          <a:solidFill>
            <a:srgbClr val="008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6900" y="5130800"/>
            <a:ext cx="1397000" cy="368300"/>
          </a:xfrm>
          <a:prstGeom prst="rect">
            <a:avLst/>
          </a:prstGeom>
          <a:solidFill>
            <a:srgbClr val="45B8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434080" y="118639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398770" y="118512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670669" y="1056456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2166331" y="3586658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13079" y="3737034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267740" y="3771324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836523" y="6320790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0846" y="1037758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55093" y="991018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66160" y="1371999"/>
            <a:ext cx="2023110" cy="2011086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86501" y="1372194"/>
            <a:ext cx="2023110" cy="2006938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3589020" y="4069080"/>
            <a:ext cx="2000250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86499" y="4069080"/>
            <a:ext cx="2023111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0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b="4066"/>
          <a:stretch/>
        </p:blipFill>
        <p:spPr>
          <a:xfrm>
            <a:off x="3337560" y="1135619"/>
            <a:ext cx="5212188" cy="5219461"/>
          </a:xfrm>
          <a:prstGeom prst="rect">
            <a:avLst/>
          </a:prstGeom>
        </p:spPr>
      </p:pic>
      <p:pic>
        <p:nvPicPr>
          <p:cNvPr id="8" name="Picture 7" descr="Screen Shot 2016-09-21 at 4.25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8995" r="16998" b="20544"/>
          <a:stretch/>
        </p:blipFill>
        <p:spPr>
          <a:xfrm>
            <a:off x="0" y="20826"/>
            <a:ext cx="2483471" cy="16062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706607" y="275493"/>
            <a:ext cx="6499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Teasing out temporal and spatial variability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8" name="Picture 27" descr="Screen Shot 2016-09-25 at 11.15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873815"/>
            <a:ext cx="2056630" cy="43890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6900" y="2146300"/>
            <a:ext cx="1397000" cy="368300"/>
          </a:xfrm>
          <a:prstGeom prst="rect">
            <a:avLst/>
          </a:prstGeom>
          <a:solidFill>
            <a:srgbClr val="0080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6900" y="5130800"/>
            <a:ext cx="1397000" cy="368300"/>
          </a:xfrm>
          <a:prstGeom prst="rect">
            <a:avLst/>
          </a:prstGeom>
          <a:solidFill>
            <a:srgbClr val="45B8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434080" y="118639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98770" y="118512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72380" y="3729529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67740" y="3771324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434080" y="118639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98770" y="1185129"/>
            <a:ext cx="1092200" cy="12983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70669" y="1056456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2166331" y="3586658"/>
            <a:ext cx="177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Correlation  (R)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13079" y="3737034"/>
            <a:ext cx="1808480" cy="3046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67740" y="3771324"/>
            <a:ext cx="2286000" cy="2665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836523" y="6320790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Time Lag (Hours)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80846" y="1037758"/>
            <a:ext cx="1918602" cy="28494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755093" y="991018"/>
            <a:ext cx="444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/>
                <a:cs typeface="Times New Roman"/>
              </a:rPr>
              <a:t>Temperature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Backscatter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66160" y="1371999"/>
            <a:ext cx="2023110" cy="2011086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86501" y="1372194"/>
            <a:ext cx="2023110" cy="2006938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5" name="Rectangle 44"/>
          <p:cNvSpPr>
            <a:spLocks noChangeAspect="1"/>
          </p:cNvSpPr>
          <p:nvPr/>
        </p:nvSpPr>
        <p:spPr>
          <a:xfrm>
            <a:off x="3589020" y="4069080"/>
            <a:ext cx="2000250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286499" y="4069080"/>
            <a:ext cx="2023111" cy="2057400"/>
          </a:xfrm>
          <a:prstGeom prst="rect">
            <a:avLst/>
          </a:prstGeom>
          <a:noFill/>
          <a:ln w="57150" cmpd="sng">
            <a:solidFill>
              <a:srgbClr val="257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6 at 2.0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02" y="4759146"/>
            <a:ext cx="3133997" cy="2086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02-26 at 2.02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2552"/>
            <a:ext cx="2957230" cy="197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Screen Shot 2016-02-26 at 2.07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22" y="4759146"/>
            <a:ext cx="3148281" cy="2098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Screen Shot 2016-02-26 at 2.14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1405"/>
            <a:ext cx="2957230" cy="197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_2015011314454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/>
          <a:stretch/>
        </p:blipFill>
        <p:spPr>
          <a:xfrm>
            <a:off x="-12699" y="4867977"/>
            <a:ext cx="2971799" cy="1985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2-26 at 8.33.01 AM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141"/>
            <a:ext cx="762000" cy="47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9144" y="6273800"/>
            <a:ext cx="870711" cy="572071"/>
          </a:xfrm>
          <a:prstGeom prst="rect">
            <a:avLst/>
          </a:prstGeom>
        </p:spPr>
      </p:pic>
      <p:pic>
        <p:nvPicPr>
          <p:cNvPr id="11" name="Picture 10" descr="Screen Shot 2016-02-26 at 2.07.3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54" y="6153971"/>
            <a:ext cx="1038497" cy="6919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957228" y="892552"/>
            <a:ext cx="6186771" cy="3866593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Our </a:t>
            </a:r>
            <a:r>
              <a:rPr lang="en-US" sz="2000" b="1" dirty="0" smtClean="0">
                <a:latin typeface="Times New Roman"/>
                <a:cs typeface="Times New Roman"/>
              </a:rPr>
              <a:t>integrated approach </a:t>
            </a:r>
            <a:r>
              <a:rPr lang="en-US" sz="2000" dirty="0" smtClean="0">
                <a:latin typeface="Times New Roman"/>
                <a:cs typeface="Times New Roman"/>
              </a:rPr>
              <a:t>enabled new understanding at the scale of the ecosystem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(H1) </a:t>
            </a:r>
            <a:r>
              <a:rPr lang="en-US" sz="2000" b="1" dirty="0" smtClean="0">
                <a:latin typeface="Times New Roman"/>
                <a:cs typeface="Times New Roman"/>
              </a:rPr>
              <a:t>Patterns of convergence shifted position </a:t>
            </a:r>
            <a:r>
              <a:rPr lang="en-US" sz="2000" dirty="0" smtClean="0">
                <a:latin typeface="Times New Roman"/>
                <a:cs typeface="Times New Roman"/>
              </a:rPr>
              <a:t>between diurnal and semi-diurnal tidal regimes in 2015, </a:t>
            </a:r>
            <a:r>
              <a:rPr lang="en-US" sz="2000" b="1" dirty="0" smtClean="0">
                <a:latin typeface="Times New Roman"/>
                <a:cs typeface="Times New Roman"/>
              </a:rPr>
              <a:t>consistent with historic penguin foraging behavior.</a:t>
            </a:r>
          </a:p>
          <a:p>
            <a:endParaRPr lang="en-US" sz="9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8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(H2) There is evidence that these </a:t>
            </a:r>
            <a:r>
              <a:rPr lang="en-US" sz="2000" b="1" dirty="0" smtClean="0">
                <a:latin typeface="Times New Roman"/>
                <a:cs typeface="Times New Roman"/>
              </a:rPr>
              <a:t>convergent zones identify </a:t>
            </a:r>
            <a:r>
              <a:rPr lang="en-US" sz="2000" dirty="0" smtClean="0">
                <a:latin typeface="Times New Roman"/>
                <a:cs typeface="Times New Roman"/>
              </a:rPr>
              <a:t>regions </a:t>
            </a:r>
            <a:r>
              <a:rPr lang="en-US" sz="2000" dirty="0" smtClean="0">
                <a:latin typeface="Times New Roman"/>
                <a:cs typeface="Times New Roman"/>
              </a:rPr>
              <a:t>of  </a:t>
            </a:r>
            <a:r>
              <a:rPr lang="en-US" sz="2000" b="1" dirty="0" smtClean="0">
                <a:latin typeface="Times New Roman"/>
                <a:cs typeface="Times New Roman"/>
              </a:rPr>
              <a:t>higher concentrations of food web components</a:t>
            </a:r>
            <a:r>
              <a:rPr lang="en-US" sz="2000" dirty="0" smtClean="0">
                <a:latin typeface="Times New Roman"/>
                <a:cs typeface="Times New Roman"/>
              </a:rPr>
              <a:t>.</a:t>
            </a:r>
            <a:endParaRPr lang="en-US" sz="2000" dirty="0" smtClean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Raises new questions on the mechanics of biological hotspots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along the WAP in the context of longer term climate variability, specifically related to the mechanisms that 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link different penguin foraging strategies to the local environment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0" y="0"/>
            <a:ext cx="847407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 Integrated Polar Observatory:</a:t>
            </a:r>
          </a:p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850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5729" r="7393" b="5729"/>
          <a:stretch/>
        </p:blipFill>
        <p:spPr bwMode="auto">
          <a:xfrm>
            <a:off x="4711700" y="4025900"/>
            <a:ext cx="4432300" cy="2832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" y="5689600"/>
            <a:ext cx="1168400" cy="11684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700" y="-23058"/>
            <a:ext cx="4432300" cy="40362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410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5478" y="411970"/>
            <a:ext cx="495852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H1</a:t>
            </a:r>
            <a:r>
              <a:rPr lang="en-US" b="1" dirty="0">
                <a:latin typeface="Times New Roman"/>
                <a:cs typeface="Times New Roman"/>
              </a:rPr>
              <a:t>.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Convergence zones </a:t>
            </a:r>
            <a:r>
              <a:rPr lang="en-US" dirty="0" smtClean="0">
                <a:latin typeface="Times New Roman"/>
                <a:cs typeface="Times New Roman"/>
              </a:rPr>
              <a:t>in the surface waters within 50 km of the coast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shift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location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between the diurnal and semi-diurnal tidal regime</a:t>
            </a:r>
            <a:r>
              <a:rPr lang="en-US" b="1" dirty="0">
                <a:latin typeface="Times New Roman"/>
                <a:cs typeface="Times New Roman"/>
              </a:rPr>
              <a:t>.   </a:t>
            </a:r>
          </a:p>
          <a:p>
            <a:r>
              <a:rPr lang="en-US" b="1" dirty="0">
                <a:latin typeface="Times New Roman"/>
                <a:cs typeface="Times New Roman"/>
              </a:rPr>
              <a:t> </a:t>
            </a:r>
            <a:endParaRPr lang="en-US" b="1" dirty="0" smtClean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H2</a:t>
            </a:r>
            <a:r>
              <a:rPr lang="en-US" b="1" dirty="0">
                <a:latin typeface="Times New Roman"/>
                <a:cs typeface="Times New Roman"/>
              </a:rPr>
              <a:t>.  </a:t>
            </a:r>
            <a:r>
              <a:rPr lang="en-US" dirty="0">
                <a:latin typeface="Times New Roman"/>
                <a:cs typeface="Times New Roman"/>
              </a:rPr>
              <a:t>These convergence zones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concentrate phytoplankton </a:t>
            </a:r>
            <a:r>
              <a:rPr lang="en-US" dirty="0">
                <a:latin typeface="Times New Roman"/>
                <a:cs typeface="Times New Roman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aggregate schools of krill </a:t>
            </a:r>
            <a:r>
              <a:rPr lang="en-US" dirty="0">
                <a:latin typeface="Times New Roman"/>
                <a:cs typeface="Times New Roman"/>
              </a:rPr>
              <a:t>and subsequently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influence the behavior </a:t>
            </a:r>
            <a:r>
              <a:rPr lang="en-US" dirty="0">
                <a:latin typeface="Times New Roman"/>
                <a:cs typeface="Times New Roman"/>
              </a:rPr>
              <a:t>of top </a:t>
            </a:r>
            <a:r>
              <a:rPr lang="en-US" dirty="0" smtClean="0">
                <a:latin typeface="Times New Roman"/>
                <a:cs typeface="Times New Roman"/>
              </a:rPr>
              <a:t>predator species between tidal regimes.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To do this we sampled the:</a:t>
            </a:r>
          </a:p>
          <a:p>
            <a:endParaRPr lang="en-US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Physics </a:t>
            </a: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Primary Producers</a:t>
            </a: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Zooplankton </a:t>
            </a: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Top Predators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Over semi-diurnal and diurnal tidal regimes.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7975" y="30394"/>
            <a:ext cx="1799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Objectives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6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6427" y="2792416"/>
            <a:ext cx="103976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Diurnal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427" y="5939255"/>
            <a:ext cx="166656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Semi-Diurnal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92500" y="4064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2500" y="36068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IMGP0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7" y="3543300"/>
            <a:ext cx="1165412" cy="990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847407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 Integrated Polar Observatory:</a:t>
            </a:r>
          </a:p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Our adaptive Approach</a:t>
            </a:r>
          </a:p>
        </p:txBody>
      </p:sp>
      <p:pic>
        <p:nvPicPr>
          <p:cNvPr id="2" name="Picture 1" descr="Screen Shot 2016-02-26 at 2.0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02" y="4759146"/>
            <a:ext cx="3133997" cy="2086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02-26 at 2.02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2552"/>
            <a:ext cx="2957230" cy="197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Screen Shot 2016-02-26 at 2.07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22" y="4759146"/>
            <a:ext cx="3148281" cy="2098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Screen Shot 2016-02-26 at 2.14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1405"/>
            <a:ext cx="2957230" cy="197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_2015011314454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/>
          <a:stretch/>
        </p:blipFill>
        <p:spPr>
          <a:xfrm>
            <a:off x="-12699" y="4867977"/>
            <a:ext cx="2971799" cy="1985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2-26 at 8.33.01 AM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141"/>
            <a:ext cx="762000" cy="47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9144" y="6273800"/>
            <a:ext cx="870711" cy="572071"/>
          </a:xfrm>
          <a:prstGeom prst="rect">
            <a:avLst/>
          </a:prstGeom>
        </p:spPr>
      </p:pic>
      <p:pic>
        <p:nvPicPr>
          <p:cNvPr id="11" name="Picture 10" descr="Screen Shot 2016-02-26 at 2.07.3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54" y="6153971"/>
            <a:ext cx="1038497" cy="691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Screen Shot 2016-02-26 at 2.07.30 A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3077" r="1592" b="968"/>
          <a:stretch/>
        </p:blipFill>
        <p:spPr>
          <a:xfrm>
            <a:off x="2957228" y="892552"/>
            <a:ext cx="6186771" cy="395403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203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b_RP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552" r="2000"/>
          <a:stretch/>
        </p:blipFill>
        <p:spPr>
          <a:xfrm>
            <a:off x="-12699" y="1066799"/>
            <a:ext cx="4845004" cy="28314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DSC00618-fu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"/>
          <a:stretch/>
        </p:blipFill>
        <p:spPr>
          <a:xfrm>
            <a:off x="-12699" y="3248824"/>
            <a:ext cx="9156699" cy="36091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7605" y="-63500"/>
            <a:ext cx="6815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  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500 m resolution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3 Site HF Radar Network</a:t>
            </a:r>
          </a:p>
        </p:txBody>
      </p:sp>
      <p:pic>
        <p:nvPicPr>
          <p:cNvPr id="2" name="Picture 1" descr="OI_PLDP_2015_02_02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8" t="15948" r="16667" b="12555"/>
          <a:stretch/>
        </p:blipFill>
        <p:spPr>
          <a:xfrm>
            <a:off x="4845005" y="0"/>
            <a:ext cx="4298995" cy="3929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7150100" y="919897"/>
            <a:ext cx="190500" cy="18500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11800" y="1072297"/>
            <a:ext cx="190500" cy="18500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45350" y="2748697"/>
            <a:ext cx="190500" cy="18500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facecurrents20150202T0000-20150203T000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028" t="10741" r="16805" b="7037"/>
          <a:stretch/>
        </p:blipFill>
        <p:spPr>
          <a:xfrm>
            <a:off x="2463800" y="359786"/>
            <a:ext cx="6616292" cy="635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</a:t>
            </a:r>
            <a:r>
              <a:rPr lang="en-US" sz="2400" b="1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</p:spTree>
    <p:extLst>
      <p:ext uri="{BB962C8B-B14F-4D97-AF65-F5344CB8AC3E}">
        <p14:creationId xmlns:p14="http://schemas.microsoft.com/office/powerpoint/2010/main" val="155036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DP_animation_2015020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472" r="10556" b="6296"/>
          <a:stretch/>
        </p:blipFill>
        <p:spPr>
          <a:xfrm>
            <a:off x="1231900" y="0"/>
            <a:ext cx="6946900" cy="642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3300" y="88900"/>
            <a:ext cx="558800" cy="355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3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7824"/>
            <a:ext cx="8229600" cy="45207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Lagrangian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Coherent Structures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733" y="755590"/>
            <a:ext cx="31028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Finite </a:t>
            </a:r>
            <a:r>
              <a:rPr lang="en-US" b="1" dirty="0">
                <a:latin typeface="Times New Roman"/>
                <a:cs typeface="Times New Roman"/>
              </a:rPr>
              <a:t>T</a:t>
            </a:r>
            <a:r>
              <a:rPr lang="en-US" b="1" dirty="0" smtClean="0">
                <a:latin typeface="Times New Roman"/>
                <a:cs typeface="Times New Roman"/>
              </a:rPr>
              <a:t>ime </a:t>
            </a:r>
            <a:r>
              <a:rPr lang="en-US" b="1" dirty="0" err="1">
                <a:latin typeface="Times New Roman"/>
                <a:cs typeface="Times New Roman"/>
              </a:rPr>
              <a:t>Lyapunov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/>
                <a:cs typeface="Times New Roman"/>
              </a:rPr>
              <a:t>Exponent (FTLE)</a:t>
            </a:r>
          </a:p>
          <a:p>
            <a:endParaRPr lang="en-US" sz="1600" i="1" dirty="0" smtClean="0">
              <a:latin typeface="Times New Roman"/>
              <a:cs typeface="Times New Roman"/>
            </a:endParaRPr>
          </a:p>
          <a:p>
            <a:r>
              <a:rPr lang="en-US" sz="1600" i="1" dirty="0" smtClean="0">
                <a:latin typeface="Times New Roman"/>
                <a:cs typeface="Times New Roman"/>
              </a:rPr>
              <a:t>The </a:t>
            </a:r>
            <a:r>
              <a:rPr lang="en-US" sz="1600" i="1" dirty="0">
                <a:latin typeface="Times New Roman"/>
                <a:cs typeface="Times New Roman"/>
              </a:rPr>
              <a:t>FTLE field measures maximal linear </a:t>
            </a:r>
            <a:r>
              <a:rPr lang="en-US" sz="1600" i="1" dirty="0" smtClean="0">
                <a:latin typeface="Times New Roman"/>
                <a:cs typeface="Times New Roman"/>
              </a:rPr>
              <a:t>attraction </a:t>
            </a:r>
            <a:r>
              <a:rPr lang="en-US" sz="1600" i="1" dirty="0">
                <a:latin typeface="Times New Roman"/>
                <a:cs typeface="Times New Roman"/>
              </a:rPr>
              <a:t>between </a:t>
            </a:r>
            <a:r>
              <a:rPr lang="en-US" sz="1600" i="1" dirty="0" smtClean="0">
                <a:latin typeface="Times New Roman"/>
                <a:cs typeface="Times New Roman"/>
              </a:rPr>
              <a:t>initially </a:t>
            </a:r>
            <a:r>
              <a:rPr lang="en-US" sz="1600" i="1" dirty="0">
                <a:latin typeface="Times New Roman"/>
                <a:cs typeface="Times New Roman"/>
              </a:rPr>
              <a:t>neighboring </a:t>
            </a:r>
            <a:r>
              <a:rPr lang="en-US" sz="1600" i="1" dirty="0" smtClean="0">
                <a:latin typeface="Times New Roman"/>
                <a:cs typeface="Times New Roman"/>
              </a:rPr>
              <a:t>particles over </a:t>
            </a:r>
            <a:r>
              <a:rPr lang="en-US" sz="1600" i="1" dirty="0">
                <a:latin typeface="Times New Roman"/>
                <a:cs typeface="Times New Roman"/>
              </a:rPr>
              <a:t>a pre-determined finite time interval</a:t>
            </a:r>
            <a:r>
              <a:rPr lang="en-US" sz="1600" i="1" dirty="0" smtClean="0">
                <a:latin typeface="Times New Roman"/>
                <a:cs typeface="Times New Roman"/>
              </a:rPr>
              <a:t>.</a:t>
            </a:r>
          </a:p>
          <a:p>
            <a:endParaRPr lang="en-US" sz="1050" i="1" dirty="0" smtClean="0">
              <a:latin typeface="Times New Roman"/>
              <a:cs typeface="Times New Roman"/>
            </a:endParaRPr>
          </a:p>
          <a:p>
            <a:endParaRPr lang="en-US" sz="1600" i="1" dirty="0">
              <a:latin typeface="Times New Roman"/>
              <a:cs typeface="Times New Roman"/>
            </a:endParaRPr>
          </a:p>
          <a:p>
            <a:r>
              <a:rPr lang="en-US" sz="1600" i="1" dirty="0" smtClean="0">
                <a:latin typeface="Times New Roman"/>
                <a:cs typeface="Times New Roman"/>
              </a:rPr>
              <a:t>We then calculated daily FTLE fields for January and February 2015.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8212136" y="3295078"/>
            <a:ext cx="1341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FTLE (day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-1</a:t>
            </a:r>
            <a:r>
              <a:rPr lang="en-US" sz="1600" b="1" dirty="0" smtClean="0">
                <a:latin typeface="Times New Roman"/>
                <a:cs typeface="Times New Roman"/>
              </a:rPr>
              <a:t>)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pic>
        <p:nvPicPr>
          <p:cNvPr id="11" name="Picture 10" descr="ftle_jan_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6863" r="20006" b="10621"/>
          <a:stretch/>
        </p:blipFill>
        <p:spPr>
          <a:xfrm>
            <a:off x="3657600" y="1066800"/>
            <a:ext cx="4778284" cy="513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5084" y="571500"/>
            <a:ext cx="377026" cy="576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0.5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0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57600" y="1066800"/>
            <a:ext cx="4748649" cy="5130800"/>
            <a:chOff x="3657600" y="1066800"/>
            <a:chExt cx="4748649" cy="5130800"/>
          </a:xfrm>
        </p:grpSpPr>
        <p:pic>
          <p:nvPicPr>
            <p:cNvPr id="13" name="Picture 12" descr="ftle_jan_27_strong_front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8" t="6863" r="24666" b="10621"/>
            <a:stretch/>
          </p:blipFill>
          <p:spPr>
            <a:xfrm>
              <a:off x="3657600" y="1066800"/>
              <a:ext cx="4406900" cy="5130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229600" y="3001435"/>
              <a:ext cx="176649" cy="3175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85566" y="730190"/>
            <a:ext cx="2058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January 27, 2015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33" y="3912532"/>
            <a:ext cx="3090103" cy="2527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800" y="3912532"/>
            <a:ext cx="711200" cy="354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mi_diurnal_nocontou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7144" r="25226" b="10763"/>
          <a:stretch/>
        </p:blipFill>
        <p:spPr>
          <a:xfrm>
            <a:off x="330865" y="1485024"/>
            <a:ext cx="3820010" cy="4489704"/>
          </a:xfrm>
          <a:prstGeom prst="rect">
            <a:avLst/>
          </a:prstGeom>
        </p:spPr>
      </p:pic>
      <p:pic>
        <p:nvPicPr>
          <p:cNvPr id="6" name="Picture 5" descr="diurnal_nocontou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t="7144" r="19789" b="10763"/>
          <a:stretch/>
        </p:blipFill>
        <p:spPr>
          <a:xfrm>
            <a:off x="4329560" y="1485024"/>
            <a:ext cx="4204839" cy="44897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4400" y="638455"/>
            <a:ext cx="426243" cy="5441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50</a:t>
            </a:r>
          </a:p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45</a:t>
            </a:r>
          </a:p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40</a:t>
            </a:r>
          </a:p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35</a:t>
            </a:r>
          </a:p>
          <a:p>
            <a:pPr>
              <a:lnSpc>
                <a:spcPts val="85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&lt;30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8078535" y="3517900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Percent Occurrence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46600" y="1345168"/>
            <a:ext cx="4064000" cy="139700"/>
            <a:chOff x="139700" y="533400"/>
            <a:chExt cx="4064000" cy="139700"/>
          </a:xfrm>
        </p:grpSpPr>
        <p:sp>
          <p:nvSpPr>
            <p:cNvPr id="11" name="Rectangle 10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100" y="1327936"/>
            <a:ext cx="4064000" cy="139700"/>
            <a:chOff x="139700" y="533400"/>
            <a:chExt cx="4064000" cy="139700"/>
          </a:xfrm>
        </p:grpSpPr>
        <p:sp>
          <p:nvSpPr>
            <p:cNvPr id="14" name="Rectangle 13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57301" y="1033958"/>
            <a:ext cx="166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Semi-Diurnal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3450" y="1071460"/>
            <a:ext cx="10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78770"/>
            <a:ext cx="91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Strong Convergent Fronts</a:t>
            </a:r>
          </a:p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– February, 2015</a:t>
            </a:r>
            <a:endParaRPr lang="en-US" sz="20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41285" y="2851397"/>
            <a:ext cx="5040268" cy="2452880"/>
            <a:chOff x="2209800" y="2777925"/>
            <a:chExt cx="5040268" cy="2452880"/>
          </a:xfrm>
        </p:grpSpPr>
        <p:sp>
          <p:nvSpPr>
            <p:cNvPr id="20" name="Oval 19"/>
            <p:cNvSpPr/>
            <p:nvPr/>
          </p:nvSpPr>
          <p:spPr>
            <a:xfrm>
              <a:off x="2209800" y="4354506"/>
              <a:ext cx="813816" cy="813816"/>
            </a:xfrm>
            <a:prstGeom prst="ellipse">
              <a:avLst/>
            </a:prstGeom>
            <a:noFill/>
            <a:ln w="57150" cmpd="sng">
              <a:solidFill>
                <a:srgbClr val="51FF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184900" y="4419601"/>
              <a:ext cx="811168" cy="811204"/>
            </a:xfrm>
            <a:prstGeom prst="ellipse">
              <a:avLst/>
            </a:prstGeom>
            <a:noFill/>
            <a:ln w="57150" cmpd="sng">
              <a:solidFill>
                <a:srgbClr val="51FF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596018" y="2777925"/>
              <a:ext cx="654050" cy="653651"/>
            </a:xfrm>
            <a:prstGeom prst="ellipse">
              <a:avLst/>
            </a:prstGeom>
            <a:noFill/>
            <a:ln w="57150" cmpd="sng">
              <a:solidFill>
                <a:srgbClr val="51FF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596843" y="2777925"/>
              <a:ext cx="654050" cy="653651"/>
            </a:xfrm>
            <a:prstGeom prst="ellipse">
              <a:avLst/>
            </a:prstGeom>
            <a:noFill/>
            <a:ln w="57150" cmpd="sng">
              <a:solidFill>
                <a:srgbClr val="51FF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90650" y="2777925"/>
            <a:ext cx="4958513" cy="2022675"/>
            <a:chOff x="1390650" y="2777925"/>
            <a:chExt cx="4958513" cy="2022675"/>
          </a:xfrm>
        </p:grpSpPr>
        <p:sp>
          <p:nvSpPr>
            <p:cNvPr id="25" name="Oval 24"/>
            <p:cNvSpPr/>
            <p:nvPr/>
          </p:nvSpPr>
          <p:spPr>
            <a:xfrm>
              <a:off x="1390650" y="3873500"/>
              <a:ext cx="927100" cy="927100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645945" y="2777925"/>
              <a:ext cx="703218" cy="701075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3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407</Words>
  <Application>Microsoft Macintosh PowerPoint</Application>
  <PresentationFormat>On-screen Show (4:3)</PresentationFormat>
  <Paragraphs>141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Lagrangian Coherent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Microsoft Office User</cp:lastModifiedBy>
  <cp:revision>208</cp:revision>
  <dcterms:created xsi:type="dcterms:W3CDTF">2016-02-20T19:21:48Z</dcterms:created>
  <dcterms:modified xsi:type="dcterms:W3CDTF">2017-05-12T11:28:05Z</dcterms:modified>
</cp:coreProperties>
</file>