
<file path=[Content_Types].xml><?xml version="1.0" encoding="utf-8"?>
<Types xmlns="http://schemas.openxmlformats.org/package/2006/content-types">
  <Default Extension="jpg" ContentType="image/jpeg"/>
  <Default Extension="emf" ContentType="image/x-emf"/>
  <Default Extension="doc" ContentType="application/msword"/>
  <Default Extension="xml" ContentType="application/xml"/>
  <Default Extension="jpeg" ContentType="image/jpeg"/>
  <Default Extension="vml" ContentType="application/vnd.openxmlformats-officedocument.vmlDrawing"/>
  <Default Extension="wdp" ContentType="image/vnd.ms-photo"/>
  <Default Extension="bin" ContentType="application/vnd.openxmlformats-officedocument.presentationml.printerSettings"/>
  <Default Extension="docx" ContentType="application/vnd.openxmlformats-officedocument.wordprocessingml.document"/>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embeddings/oleObject2.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3.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70" r:id="rId2"/>
    <p:sldId id="281" r:id="rId3"/>
    <p:sldId id="282" r:id="rId4"/>
    <p:sldId id="317" r:id="rId5"/>
    <p:sldId id="320" r:id="rId6"/>
    <p:sldId id="318" r:id="rId7"/>
    <p:sldId id="329" r:id="rId8"/>
    <p:sldId id="324" r:id="rId9"/>
    <p:sldId id="331" r:id="rId10"/>
    <p:sldId id="319" r:id="rId11"/>
    <p:sldId id="325" r:id="rId12"/>
    <p:sldId id="323" r:id="rId13"/>
    <p:sldId id="326" r:id="rId14"/>
    <p:sldId id="302" r:id="rId15"/>
    <p:sldId id="327" r:id="rId16"/>
    <p:sldId id="298" r:id="rId17"/>
    <p:sldId id="301" r:id="rId18"/>
    <p:sldId id="263" r:id="rId19"/>
    <p:sldId id="288" r:id="rId20"/>
    <p:sldId id="345" r:id="rId21"/>
    <p:sldId id="344" r:id="rId22"/>
    <p:sldId id="346" r:id="rId23"/>
    <p:sldId id="333" r:id="rId24"/>
    <p:sldId id="334" r:id="rId25"/>
    <p:sldId id="347" r:id="rId26"/>
    <p:sldId id="348" r:id="rId27"/>
    <p:sldId id="349" r:id="rId28"/>
    <p:sldId id="350" r:id="rId29"/>
    <p:sldId id="351" r:id="rId30"/>
    <p:sldId id="352" r:id="rId31"/>
    <p:sldId id="353" r:id="rId32"/>
    <p:sldId id="354" r:id="rId33"/>
    <p:sldId id="355" r:id="rId34"/>
    <p:sldId id="356" r:id="rId35"/>
    <p:sldId id="335" r:id="rId36"/>
    <p:sldId id="342" r:id="rId37"/>
    <p:sldId id="359" r:id="rId38"/>
    <p:sldId id="357" r:id="rId39"/>
    <p:sldId id="336" r:id="rId40"/>
    <p:sldId id="264" r:id="rId41"/>
    <p:sldId id="266" r:id="rId42"/>
    <p:sldId id="267" r:id="rId43"/>
    <p:sldId id="268" r:id="rId44"/>
    <p:sldId id="328" r:id="rId45"/>
    <p:sldId id="293" r:id="rId46"/>
    <p:sldId id="294" r:id="rId47"/>
    <p:sldId id="308" r:id="rId48"/>
    <p:sldId id="358" r:id="rId49"/>
    <p:sldId id="340" r:id="rId50"/>
    <p:sldId id="337" r:id="rId51"/>
    <p:sldId id="338" r:id="rId52"/>
    <p:sldId id="339" r:id="rId53"/>
    <p:sldId id="341" r:id="rId54"/>
    <p:sldId id="343" r:id="rId55"/>
    <p:sldId id="332"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81470" autoAdjust="0"/>
  </p:normalViewPr>
  <p:slideViewPr>
    <p:cSldViewPr snapToGrid="0" snapToObjects="1">
      <p:cViewPr>
        <p:scale>
          <a:sx n="85" d="100"/>
          <a:sy n="85" d="100"/>
        </p:scale>
        <p:origin x="-2800" y="-1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59118D-A518-EC48-805B-242CC1B21DDA}" type="datetimeFigureOut">
              <a:rPr lang="en-US" smtClean="0"/>
              <a:t>12/10/15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E6AF0B-AEC8-CA42-81F2-0663DBCA8C1F}" type="slidenum">
              <a:rPr lang="en-US" smtClean="0"/>
              <a:t>‹#›</a:t>
            </a:fld>
            <a:endParaRPr lang="en-US"/>
          </a:p>
        </p:txBody>
      </p:sp>
    </p:spTree>
    <p:extLst>
      <p:ext uri="{BB962C8B-B14F-4D97-AF65-F5344CB8AC3E}">
        <p14:creationId xmlns:p14="http://schemas.microsoft.com/office/powerpoint/2010/main" val="847794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0D1C2D-2D71-0241-AE02-0CF9517DFFCF}" type="slidenum">
              <a:rPr lang="en-US" smtClean="0"/>
              <a:t>5</a:t>
            </a:fld>
            <a:endParaRPr lang="en-US"/>
          </a:p>
        </p:txBody>
      </p:sp>
    </p:spTree>
    <p:extLst>
      <p:ext uri="{BB962C8B-B14F-4D97-AF65-F5344CB8AC3E}">
        <p14:creationId xmlns:p14="http://schemas.microsoft.com/office/powerpoint/2010/main" val="3880466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9C3ED8EF-07B8-1F48-9E3E-2F49E442C485}" type="slidenum">
              <a:rPr lang="en-US"/>
              <a:pPr>
                <a:defRPr/>
              </a:pPr>
              <a:t>26</a:t>
            </a:fld>
            <a:endParaRPr lang="en-US"/>
          </a:p>
        </p:txBody>
      </p:sp>
      <p:sp>
        <p:nvSpPr>
          <p:cNvPr id="348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0216EA3-99B4-2C42-B476-3C6382405169}" type="slidenum">
              <a:rPr lang="en-US" sz="1200"/>
              <a:pPr algn="r" eaLnBrk="1" hangingPunct="1"/>
              <a:t>26</a:t>
            </a:fld>
            <a:endParaRPr lang="en-US" sz="1200"/>
          </a:p>
        </p:txBody>
      </p:sp>
      <p:sp>
        <p:nvSpPr>
          <p:cNvPr id="522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228" name="Rectangle 3"/>
          <p:cNvSpPr>
            <a:spLocks noGrp="1" noChangeArrowheads="1"/>
          </p:cNvSpPr>
          <p:nvPr>
            <p:ph type="body" idx="1"/>
          </p:nvPr>
        </p:nvSpPr>
        <p:spPr/>
        <p:txBody>
          <a:bodyPr lIns="91435" tIns="45718" rIns="91435" bIns="45718"/>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8629E-D36C-4F45-A230-5C955BFE9E02}" type="slidenum">
              <a:rPr lang="en-US" smtClean="0"/>
              <a:t>31</a:t>
            </a:fld>
            <a:endParaRPr lang="en-US"/>
          </a:p>
        </p:txBody>
      </p:sp>
    </p:spTree>
    <p:extLst>
      <p:ext uri="{BB962C8B-B14F-4D97-AF65-F5344CB8AC3E}">
        <p14:creationId xmlns:p14="http://schemas.microsoft.com/office/powerpoint/2010/main" val="427746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long term truly collaborative </a:t>
            </a:r>
            <a:r>
              <a:rPr lang="en-US" baseline="0" dirty="0" err="1" smtClean="0"/>
              <a:t>hypotheisis</a:t>
            </a:r>
            <a:r>
              <a:rPr lang="en-US" baseline="0" dirty="0" smtClean="0"/>
              <a:t> and model development</a:t>
            </a:r>
          </a:p>
          <a:p>
            <a:r>
              <a:rPr lang="en-US" dirty="0" smtClean="0"/>
              <a:t>3</a:t>
            </a:r>
            <a:r>
              <a:rPr lang="en-US" baseline="0" dirty="0" smtClean="0"/>
              <a:t> day ahead forecasting </a:t>
            </a:r>
          </a:p>
          <a:p>
            <a:endParaRPr lang="en-US" baseline="0" dirty="0" smtClean="0"/>
          </a:p>
          <a:p>
            <a:r>
              <a:rPr lang="en-US" baseline="0" dirty="0" smtClean="0"/>
              <a:t>Ecosystem scale program of collaborative experimental field biology with industry</a:t>
            </a:r>
          </a:p>
          <a:p>
            <a:r>
              <a:rPr lang="en-US" baseline="0" dirty="0" smtClean="0"/>
              <a:t> </a:t>
            </a:r>
          </a:p>
          <a:p>
            <a:r>
              <a:rPr lang="en-US" baseline="0" dirty="0" smtClean="0"/>
              <a:t>Assimilative operational ROMS model with a combination of study fleet and FI data to develop NICHE models</a:t>
            </a:r>
          </a:p>
          <a:p>
            <a:endParaRPr lang="en-US" baseline="0" dirty="0" smtClean="0"/>
          </a:p>
          <a:p>
            <a:r>
              <a:rPr lang="en-US" baseline="0" dirty="0" smtClean="0"/>
              <a:t>Ecosystem scale field research approach</a:t>
            </a:r>
          </a:p>
        </p:txBody>
      </p:sp>
      <p:sp>
        <p:nvSpPr>
          <p:cNvPr id="4" name="Slide Number Placeholder 3"/>
          <p:cNvSpPr>
            <a:spLocks noGrp="1"/>
          </p:cNvSpPr>
          <p:nvPr>
            <p:ph type="sldNum" sz="quarter" idx="10"/>
          </p:nvPr>
        </p:nvSpPr>
        <p:spPr/>
        <p:txBody>
          <a:bodyPr/>
          <a:lstStyle/>
          <a:p>
            <a:fld id="{798140AC-032B-9648-A84A-AD936A777CD9}" type="slidenum">
              <a:rPr lang="en-US" smtClean="0"/>
              <a:t>40</a:t>
            </a:fld>
            <a:endParaRPr lang="en-US"/>
          </a:p>
        </p:txBody>
      </p:sp>
    </p:spTree>
    <p:extLst>
      <p:ext uri="{BB962C8B-B14F-4D97-AF65-F5344CB8AC3E}">
        <p14:creationId xmlns:p14="http://schemas.microsoft.com/office/powerpoint/2010/main" val="3831724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smtClean="0"/>
              <a:t>Hindcast</a:t>
            </a:r>
            <a:r>
              <a:rPr lang="en-US" baseline="0" dirty="0" smtClean="0"/>
              <a:t> bottom temperature ROMS</a:t>
            </a:r>
          </a:p>
          <a:p>
            <a:r>
              <a:rPr lang="en-US" baseline="0" dirty="0" smtClean="0"/>
              <a:t>Interpolate daily Bottom temperatures onto Climatology</a:t>
            </a:r>
          </a:p>
          <a:p>
            <a:r>
              <a:rPr lang="en-US" baseline="0" dirty="0" smtClean="0"/>
              <a:t>Calculate means then difference climatology</a:t>
            </a:r>
          </a:p>
          <a:p>
            <a:r>
              <a:rPr lang="en-US" baseline="0" dirty="0" smtClean="0"/>
              <a:t>Apply differences to model based daily estimates to make </a:t>
            </a:r>
            <a:r>
              <a:rPr lang="en-US" baseline="0" dirty="0" err="1" smtClean="0"/>
              <a:t>debiased</a:t>
            </a:r>
            <a:r>
              <a:rPr lang="en-US" baseline="0" dirty="0" smtClean="0"/>
              <a:t> estimates</a:t>
            </a:r>
          </a:p>
          <a:p>
            <a:endParaRPr lang="en-US" dirty="0"/>
          </a:p>
        </p:txBody>
      </p:sp>
      <p:sp>
        <p:nvSpPr>
          <p:cNvPr id="4" name="Slide Number Placeholder 3"/>
          <p:cNvSpPr>
            <a:spLocks noGrp="1"/>
          </p:cNvSpPr>
          <p:nvPr>
            <p:ph type="sldNum" sz="quarter" idx="10"/>
          </p:nvPr>
        </p:nvSpPr>
        <p:spPr/>
        <p:txBody>
          <a:bodyPr/>
          <a:lstStyle/>
          <a:p>
            <a:fld id="{EDADC094-E90A-214A-8D70-29CF977F4416}" type="slidenum">
              <a:rPr lang="en-US" smtClean="0"/>
              <a:t>42</a:t>
            </a:fld>
            <a:endParaRPr lang="en-US"/>
          </a:p>
        </p:txBody>
      </p:sp>
    </p:spTree>
    <p:extLst>
      <p:ext uri="{BB962C8B-B14F-4D97-AF65-F5344CB8AC3E}">
        <p14:creationId xmlns:p14="http://schemas.microsoft.com/office/powerpoint/2010/main" val="826532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D854E-1458-0C45-B225-36C78AE9DBF8}" type="slidenum">
              <a:rPr lang="en-US" smtClean="0"/>
              <a:t>43</a:t>
            </a:fld>
            <a:endParaRPr lang="en-US"/>
          </a:p>
        </p:txBody>
      </p:sp>
    </p:spTree>
    <p:extLst>
      <p:ext uri="{BB962C8B-B14F-4D97-AF65-F5344CB8AC3E}">
        <p14:creationId xmlns:p14="http://schemas.microsoft.com/office/powerpoint/2010/main" val="1197831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DD854E-1458-0C45-B225-36C78AE9DBF8}" type="slidenum">
              <a:rPr lang="en-US" smtClean="0"/>
              <a:t>44</a:t>
            </a:fld>
            <a:endParaRPr lang="en-US"/>
          </a:p>
        </p:txBody>
      </p:sp>
    </p:spTree>
    <p:extLst>
      <p:ext uri="{BB962C8B-B14F-4D97-AF65-F5344CB8AC3E}">
        <p14:creationId xmlns:p14="http://schemas.microsoft.com/office/powerpoint/2010/main" val="747633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DD854E-1458-0C45-B225-36C78AE9DBF8}" type="slidenum">
              <a:rPr lang="en-US" smtClean="0"/>
              <a:t>47</a:t>
            </a:fld>
            <a:endParaRPr lang="en-US"/>
          </a:p>
        </p:txBody>
      </p:sp>
    </p:spTree>
    <p:extLst>
      <p:ext uri="{BB962C8B-B14F-4D97-AF65-F5344CB8AC3E}">
        <p14:creationId xmlns:p14="http://schemas.microsoft.com/office/powerpoint/2010/main" val="2755565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494B84-7893-D148-A30D-331364185AD5}" type="slidenum">
              <a:rPr lang="en-US" smtClean="0"/>
              <a:pPr/>
              <a:t>49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DE0BF4-B2D2-9641-B3C5-6F9C27C6FD59}" type="slidenum">
              <a:rPr lang="en-US" smtClean="0"/>
              <a:pPr/>
              <a:t>6</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179E6F-10AB-F249-949F-CEA64677853F}" type="slidenum">
              <a:rPr lang="en-US"/>
              <a:pPr/>
              <a:t>54</a:t>
            </a:fld>
            <a:endParaRPr lang="en-US" dirty="0"/>
          </a:p>
        </p:txBody>
      </p:sp>
      <p:sp>
        <p:nvSpPr>
          <p:cNvPr id="38914" name="Rectangle 2"/>
          <p:cNvSpPr>
            <a:spLocks noGrp="1" noRot="1" noChangeAspect="1" noChangeArrowheads="1" noTextEdit="1"/>
          </p:cNvSpPr>
          <p:nvPr>
            <p:ph type="sldImg"/>
          </p:nvPr>
        </p:nvSpPr>
        <p:spPr>
          <a:xfrm>
            <a:off x="1144588" y="685800"/>
            <a:ext cx="4572000" cy="3429000"/>
          </a:xfrm>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DE0BF4-B2D2-9641-B3C5-6F9C27C6FD59}" type="slidenum">
              <a:rPr lang="en-US" smtClean="0"/>
              <a:pPr/>
              <a:t>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DE0BF4-B2D2-9641-B3C5-6F9C27C6FD59}" type="slidenum">
              <a:rPr lang="en-US" smtClean="0"/>
              <a:pPr/>
              <a:t>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DD854E-1458-0C45-B225-36C78AE9DBF8}" type="slidenum">
              <a:rPr lang="en-US" smtClean="0"/>
              <a:t>11</a:t>
            </a:fld>
            <a:endParaRPr lang="en-US"/>
          </a:p>
        </p:txBody>
      </p:sp>
    </p:spTree>
    <p:extLst>
      <p:ext uri="{BB962C8B-B14F-4D97-AF65-F5344CB8AC3E}">
        <p14:creationId xmlns:p14="http://schemas.microsoft.com/office/powerpoint/2010/main" val="2755565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DD854E-1458-0C45-B225-36C78AE9DBF8}" type="slidenum">
              <a:rPr lang="en-US" smtClean="0"/>
              <a:t>12</a:t>
            </a:fld>
            <a:endParaRPr lang="en-US"/>
          </a:p>
        </p:txBody>
      </p:sp>
    </p:spTree>
    <p:extLst>
      <p:ext uri="{BB962C8B-B14F-4D97-AF65-F5344CB8AC3E}">
        <p14:creationId xmlns:p14="http://schemas.microsoft.com/office/powerpoint/2010/main" val="2755565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a:fld id="{345E6C78-BE92-D24C-811C-0E8BA2E94712}" type="slidenum">
              <a:rPr lang="en-US" sz="1200">
                <a:solidFill>
                  <a:prstClr val="black"/>
                </a:solidFill>
                <a:latin typeface="Calibri" charset="0"/>
              </a:rPr>
              <a:pPr algn="r"/>
              <a:t>21</a:t>
            </a:fld>
            <a:endParaRPr lang="en-US" sz="1200">
              <a:solidFill>
                <a:prstClr val="black"/>
              </a:solidFill>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38" tIns="45719" rIns="91438" bIns="45719"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p:spPr>
        <p:txBody>
          <a:bodyPr/>
          <a:lstStyle/>
          <a:p>
            <a:pPr marL="171450" indent="-171450">
              <a:buFontTx/>
              <a:buChar char="•"/>
            </a:pPr>
            <a:endParaRPr lang="en-US" dirty="0">
              <a:latin typeface="Calibri" charset="0"/>
              <a:ea typeface="MS PGothic" pitchFamily="34" charset="-128"/>
              <a:cs typeface="MS PGothic" pitchFamily="34" charset="-128"/>
            </a:endParaRPr>
          </a:p>
        </p:txBody>
      </p:sp>
      <p:sp>
        <p:nvSpPr>
          <p:cNvPr id="44035" name="Slide Number Placeholder 3"/>
          <p:cNvSpPr>
            <a:spLocks noGrp="1"/>
          </p:cNvSpPr>
          <p:nvPr>
            <p:ph type="sldNum" sz="quarter" idx="5"/>
          </p:nvPr>
        </p:nvSpPr>
        <p:spPr>
          <a:noFill/>
        </p:spPr>
        <p:txBody>
          <a:bodyPr/>
          <a:lstStyle/>
          <a:p>
            <a:fld id="{6106DEA7-767E-744C-9098-CADBCB679C43}" type="slidenum">
              <a:rPr lang="en-US">
                <a:solidFill>
                  <a:prstClr val="black"/>
                </a:solidFill>
                <a:latin typeface="Calibri" charset="0"/>
                <a:ea typeface="MS PGothic" pitchFamily="34" charset="-128"/>
                <a:cs typeface="MS PGothic" pitchFamily="34" charset="-128"/>
              </a:rPr>
              <a:pPr/>
              <a:t>22</a:t>
            </a:fld>
            <a:endParaRPr lang="en-US">
              <a:solidFill>
                <a:prstClr val="black"/>
              </a:solidFill>
              <a:latin typeface="Calibri" charset="0"/>
              <a:ea typeface="MS PGothic" pitchFamily="34" charset="-128"/>
              <a:cs typeface="MS PGothic"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normAutofit/>
          </a:bodyPr>
          <a:lstStyle/>
          <a:p>
            <a:pPr marL="171450" indent="-171450">
              <a:buFontTx/>
              <a:buChar char="-"/>
              <a:defRPr/>
            </a:pPr>
            <a:r>
              <a:rPr lang="en-US" dirty="0" smtClean="0"/>
              <a:t>You saw a version of this slide earlier in Rick</a:t>
            </a:r>
            <a:r>
              <a:rPr lang="en-US" baseline="0" dirty="0" smtClean="0"/>
              <a:t> </a:t>
            </a:r>
            <a:r>
              <a:rPr lang="en-US" baseline="0" dirty="0" err="1" smtClean="0"/>
              <a:t>Spinrad’s</a:t>
            </a:r>
            <a:r>
              <a:rPr lang="en-US" baseline="0" dirty="0" smtClean="0"/>
              <a:t> talk; but I wanted to lead off with this, because this is what many folks associate us with:  cool technology.</a:t>
            </a:r>
          </a:p>
          <a:p>
            <a:pPr marL="171450" indent="-171450">
              <a:buFontTx/>
              <a:buChar char="-"/>
              <a:defRPr/>
            </a:pPr>
            <a:endParaRPr lang="en-US" dirty="0" smtClean="0"/>
          </a:p>
          <a:p>
            <a:pPr marL="171450" indent="-171450">
              <a:buFontTx/>
              <a:buChar char="-"/>
              <a:defRPr/>
            </a:pPr>
            <a:r>
              <a:rPr lang="en-US" dirty="0" smtClean="0"/>
              <a:t>We apply a variety of assets and technologies; some owned by the network itself, and some leveraged.</a:t>
            </a:r>
          </a:p>
          <a:p>
            <a:pPr marL="171450" indent="-171450">
              <a:buFontTx/>
              <a:buChar char="-"/>
              <a:defRPr/>
            </a:pPr>
            <a:endParaRPr lang="en-US" dirty="0" smtClean="0"/>
          </a:p>
          <a:p>
            <a:pPr marL="171450" indent="-171450">
              <a:buFontTx/>
              <a:buChar char="-"/>
              <a:defRPr/>
            </a:pPr>
            <a:r>
              <a:rPr lang="en-US" dirty="0" smtClean="0"/>
              <a:t>These help us provide a </a:t>
            </a:r>
            <a:r>
              <a:rPr lang="en-US" u="sng" dirty="0" smtClean="0"/>
              <a:t>real-time picture</a:t>
            </a:r>
            <a:r>
              <a:rPr lang="en-US" dirty="0" smtClean="0"/>
              <a:t>, but also serve to initialize and validate models that underpin</a:t>
            </a:r>
            <a:r>
              <a:rPr lang="en-US" baseline="0" dirty="0" smtClean="0"/>
              <a:t> a variety of predictions (I don’t use “forecast”)</a:t>
            </a:r>
          </a:p>
          <a:p>
            <a:pPr marL="171450" indent="-171450">
              <a:buFontTx/>
              <a:buChar char="-"/>
              <a:defRPr/>
            </a:pPr>
            <a:endParaRPr lang="en-US" dirty="0" smtClean="0"/>
          </a:p>
          <a:p>
            <a:pPr marL="171450" indent="-171450">
              <a:buFontTx/>
              <a:buChar char="-"/>
              <a:defRPr/>
            </a:pPr>
            <a:r>
              <a:rPr lang="en-US" dirty="0" smtClean="0"/>
              <a:t>The choice of technologies is dependent on the regional and local issues being addressed.</a:t>
            </a:r>
          </a:p>
          <a:p>
            <a:pPr marL="171450" indent="-171450">
              <a:buFontTx/>
              <a:buChar char="-"/>
              <a:defRPr/>
            </a:pPr>
            <a:endParaRPr lang="en-US" dirty="0" smtClean="0"/>
          </a:p>
          <a:p>
            <a:pPr marL="171450" indent="-171450">
              <a:buFontTx/>
              <a:buChar char="-"/>
              <a:defRPr/>
            </a:pPr>
            <a:r>
              <a:rPr lang="en-US" dirty="0" smtClean="0"/>
              <a:t>The bottom line is that the user needs drive the process.</a:t>
            </a:r>
          </a:p>
          <a:p>
            <a:pPr marL="171450" indent="-171450">
              <a:buFontTx/>
              <a:buChar char="-"/>
              <a:defRPr/>
            </a:pPr>
            <a:endParaRPr lang="en-US" dirty="0" smtClean="0"/>
          </a:p>
          <a:p>
            <a:pPr marL="171450" indent="-171450">
              <a:buFontTx/>
              <a:buChar char="-"/>
              <a:defRPr/>
            </a:pPr>
            <a:r>
              <a:rPr lang="en-US" dirty="0" smtClean="0"/>
              <a:t>We take a look at what was needed in terms of information and decision tools, what predictions and models would feed into those products, and what observations and technologies would support the models and predictions.</a:t>
            </a:r>
          </a:p>
          <a:p>
            <a:pPr marL="171450" indent="-171450">
              <a:buFontTx/>
              <a:buChar char="-"/>
              <a:defRPr/>
            </a:pPr>
            <a:endParaRPr lang="en-US" dirty="0" smtClean="0"/>
          </a:p>
          <a:p>
            <a:pPr marL="171450" indent="-171450">
              <a:buFontTx/>
              <a:buChar char="-"/>
              <a:defRPr/>
            </a:pPr>
            <a:r>
              <a:rPr lang="en-US" dirty="0" smtClean="0"/>
              <a:t>Of course we have not been able to do everything at once; so we’ve had to prioritize nationally and regionally as to what we will focus on.</a:t>
            </a:r>
          </a:p>
          <a:p>
            <a:pPr marL="171450" indent="-171450">
              <a:buFontTx/>
              <a:buChar char="-"/>
              <a:defRPr/>
            </a:pPr>
            <a:endParaRPr lang="en-US" dirty="0" smtClean="0"/>
          </a:p>
          <a:p>
            <a:pPr marL="171450" indent="-171450">
              <a:buFontTx/>
              <a:buChar char="-"/>
              <a:defRPr/>
            </a:pPr>
            <a:r>
              <a:rPr lang="en-US" dirty="0" smtClean="0"/>
              <a:t>We do that through a consultative process with our stakeholders/users as well as with our regional and national network</a:t>
            </a:r>
          </a:p>
          <a:p>
            <a:pPr>
              <a:defRPr/>
            </a:pPr>
            <a:endParaRPr lang="en-US" dirty="0" smtClean="0"/>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5136F13-C3CB-B44E-93C4-DB543E7D05D0}" type="slidenum">
              <a:rPr lang="en-US" sz="1200"/>
              <a:pPr eaLnBrk="1" hangingPunct="1"/>
              <a:t>24</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601230-C2ED-9045-AA3E-0A43C4B4B730}" type="datetimeFigureOut">
              <a:rPr lang="en-US" smtClean="0"/>
              <a:t>12/10/15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4B8E5-BFA1-1D40-A375-5E0D8299E4FB}" type="slidenum">
              <a:rPr lang="en-US" smtClean="0"/>
              <a:t>‹#›</a:t>
            </a:fld>
            <a:endParaRPr lang="en-US"/>
          </a:p>
        </p:txBody>
      </p:sp>
    </p:spTree>
    <p:extLst>
      <p:ext uri="{BB962C8B-B14F-4D97-AF65-F5344CB8AC3E}">
        <p14:creationId xmlns:p14="http://schemas.microsoft.com/office/powerpoint/2010/main" val="4248753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601230-C2ED-9045-AA3E-0A43C4B4B730}" type="datetimeFigureOut">
              <a:rPr lang="en-US" smtClean="0"/>
              <a:t>12/10/15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4B8E5-BFA1-1D40-A375-5E0D8299E4FB}" type="slidenum">
              <a:rPr lang="en-US" smtClean="0"/>
              <a:t>‹#›</a:t>
            </a:fld>
            <a:endParaRPr lang="en-US"/>
          </a:p>
        </p:txBody>
      </p:sp>
    </p:spTree>
    <p:extLst>
      <p:ext uri="{BB962C8B-B14F-4D97-AF65-F5344CB8AC3E}">
        <p14:creationId xmlns:p14="http://schemas.microsoft.com/office/powerpoint/2010/main" val="461570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601230-C2ED-9045-AA3E-0A43C4B4B730}" type="datetimeFigureOut">
              <a:rPr lang="en-US" smtClean="0"/>
              <a:t>12/10/15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4B8E5-BFA1-1D40-A375-5E0D8299E4FB}" type="slidenum">
              <a:rPr lang="en-US" smtClean="0"/>
              <a:t>‹#›</a:t>
            </a:fld>
            <a:endParaRPr lang="en-US"/>
          </a:p>
        </p:txBody>
      </p:sp>
    </p:spTree>
    <p:extLst>
      <p:ext uri="{BB962C8B-B14F-4D97-AF65-F5344CB8AC3E}">
        <p14:creationId xmlns:p14="http://schemas.microsoft.com/office/powerpoint/2010/main" val="461167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601230-C2ED-9045-AA3E-0A43C4B4B730}" type="datetimeFigureOut">
              <a:rPr lang="en-US" smtClean="0"/>
              <a:t>12/10/15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4B8E5-BFA1-1D40-A375-5E0D8299E4FB}" type="slidenum">
              <a:rPr lang="en-US" smtClean="0"/>
              <a:t>‹#›</a:t>
            </a:fld>
            <a:endParaRPr lang="en-US"/>
          </a:p>
        </p:txBody>
      </p:sp>
    </p:spTree>
    <p:extLst>
      <p:ext uri="{BB962C8B-B14F-4D97-AF65-F5344CB8AC3E}">
        <p14:creationId xmlns:p14="http://schemas.microsoft.com/office/powerpoint/2010/main" val="2363868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601230-C2ED-9045-AA3E-0A43C4B4B730}" type="datetimeFigureOut">
              <a:rPr lang="en-US" smtClean="0"/>
              <a:t>12/10/15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4B8E5-BFA1-1D40-A375-5E0D8299E4FB}" type="slidenum">
              <a:rPr lang="en-US" smtClean="0"/>
              <a:t>‹#›</a:t>
            </a:fld>
            <a:endParaRPr lang="en-US"/>
          </a:p>
        </p:txBody>
      </p:sp>
    </p:spTree>
    <p:extLst>
      <p:ext uri="{BB962C8B-B14F-4D97-AF65-F5344CB8AC3E}">
        <p14:creationId xmlns:p14="http://schemas.microsoft.com/office/powerpoint/2010/main" val="3263478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601230-C2ED-9045-AA3E-0A43C4B4B730}" type="datetimeFigureOut">
              <a:rPr lang="en-US" smtClean="0"/>
              <a:t>12/10/15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D4B8E5-BFA1-1D40-A375-5E0D8299E4FB}" type="slidenum">
              <a:rPr lang="en-US" smtClean="0"/>
              <a:t>‹#›</a:t>
            </a:fld>
            <a:endParaRPr lang="en-US"/>
          </a:p>
        </p:txBody>
      </p:sp>
    </p:spTree>
    <p:extLst>
      <p:ext uri="{BB962C8B-B14F-4D97-AF65-F5344CB8AC3E}">
        <p14:creationId xmlns:p14="http://schemas.microsoft.com/office/powerpoint/2010/main" val="1193018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601230-C2ED-9045-AA3E-0A43C4B4B730}" type="datetimeFigureOut">
              <a:rPr lang="en-US" smtClean="0"/>
              <a:t>12/10/15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D4B8E5-BFA1-1D40-A375-5E0D8299E4FB}" type="slidenum">
              <a:rPr lang="en-US" smtClean="0"/>
              <a:t>‹#›</a:t>
            </a:fld>
            <a:endParaRPr lang="en-US"/>
          </a:p>
        </p:txBody>
      </p:sp>
    </p:spTree>
    <p:extLst>
      <p:ext uri="{BB962C8B-B14F-4D97-AF65-F5344CB8AC3E}">
        <p14:creationId xmlns:p14="http://schemas.microsoft.com/office/powerpoint/2010/main" val="3193470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601230-C2ED-9045-AA3E-0A43C4B4B730}" type="datetimeFigureOut">
              <a:rPr lang="en-US" smtClean="0"/>
              <a:t>12/10/15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D4B8E5-BFA1-1D40-A375-5E0D8299E4FB}" type="slidenum">
              <a:rPr lang="en-US" smtClean="0"/>
              <a:t>‹#›</a:t>
            </a:fld>
            <a:endParaRPr lang="en-US"/>
          </a:p>
        </p:txBody>
      </p:sp>
    </p:spTree>
    <p:extLst>
      <p:ext uri="{BB962C8B-B14F-4D97-AF65-F5344CB8AC3E}">
        <p14:creationId xmlns:p14="http://schemas.microsoft.com/office/powerpoint/2010/main" val="1936887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01230-C2ED-9045-AA3E-0A43C4B4B730}" type="datetimeFigureOut">
              <a:rPr lang="en-US" smtClean="0"/>
              <a:t>12/10/15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D4B8E5-BFA1-1D40-A375-5E0D8299E4FB}" type="slidenum">
              <a:rPr lang="en-US" smtClean="0"/>
              <a:t>‹#›</a:t>
            </a:fld>
            <a:endParaRPr lang="en-US"/>
          </a:p>
        </p:txBody>
      </p:sp>
    </p:spTree>
    <p:extLst>
      <p:ext uri="{BB962C8B-B14F-4D97-AF65-F5344CB8AC3E}">
        <p14:creationId xmlns:p14="http://schemas.microsoft.com/office/powerpoint/2010/main" val="4025806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601230-C2ED-9045-AA3E-0A43C4B4B730}" type="datetimeFigureOut">
              <a:rPr lang="en-US" smtClean="0"/>
              <a:t>12/10/15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D4B8E5-BFA1-1D40-A375-5E0D8299E4FB}" type="slidenum">
              <a:rPr lang="en-US" smtClean="0"/>
              <a:t>‹#›</a:t>
            </a:fld>
            <a:endParaRPr lang="en-US"/>
          </a:p>
        </p:txBody>
      </p:sp>
    </p:spTree>
    <p:extLst>
      <p:ext uri="{BB962C8B-B14F-4D97-AF65-F5344CB8AC3E}">
        <p14:creationId xmlns:p14="http://schemas.microsoft.com/office/powerpoint/2010/main" val="258375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601230-C2ED-9045-AA3E-0A43C4B4B730}" type="datetimeFigureOut">
              <a:rPr lang="en-US" smtClean="0"/>
              <a:t>12/10/15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D4B8E5-BFA1-1D40-A375-5E0D8299E4FB}" type="slidenum">
              <a:rPr lang="en-US" smtClean="0"/>
              <a:t>‹#›</a:t>
            </a:fld>
            <a:endParaRPr lang="en-US"/>
          </a:p>
        </p:txBody>
      </p:sp>
    </p:spTree>
    <p:extLst>
      <p:ext uri="{BB962C8B-B14F-4D97-AF65-F5344CB8AC3E}">
        <p14:creationId xmlns:p14="http://schemas.microsoft.com/office/powerpoint/2010/main" val="21483400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01230-C2ED-9045-AA3E-0A43C4B4B730}" type="datetimeFigureOut">
              <a:rPr lang="en-US" smtClean="0"/>
              <a:t>12/10/15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D4B8E5-BFA1-1D40-A375-5E0D8299E4FB}" type="slidenum">
              <a:rPr lang="en-US" smtClean="0"/>
              <a:t>‹#›</a:t>
            </a:fld>
            <a:endParaRPr lang="en-US"/>
          </a:p>
        </p:txBody>
      </p:sp>
    </p:spTree>
    <p:extLst>
      <p:ext uri="{BB962C8B-B14F-4D97-AF65-F5344CB8AC3E}">
        <p14:creationId xmlns:p14="http://schemas.microsoft.com/office/powerpoint/2010/main" val="4270474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png"/><Relationship Id="rId5"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 Id="rId3"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openxmlformats.org/officeDocument/2006/relationships/image" Target="../media/image36.gif"/><Relationship Id="rId20" Type="http://schemas.openxmlformats.org/officeDocument/2006/relationships/image" Target="../media/image47.png"/><Relationship Id="rId21" Type="http://schemas.openxmlformats.org/officeDocument/2006/relationships/image" Target="../media/image48.png"/><Relationship Id="rId22" Type="http://schemas.openxmlformats.org/officeDocument/2006/relationships/image" Target="../media/image49.jpg"/><Relationship Id="rId10" Type="http://schemas.openxmlformats.org/officeDocument/2006/relationships/image" Target="../media/image37.gif"/><Relationship Id="rId11" Type="http://schemas.openxmlformats.org/officeDocument/2006/relationships/image" Target="../media/image38.gif"/><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5" Type="http://schemas.openxmlformats.org/officeDocument/2006/relationships/image" Target="../media/image42.gif"/><Relationship Id="rId16" Type="http://schemas.openxmlformats.org/officeDocument/2006/relationships/image" Target="../media/image43.gif"/><Relationship Id="rId17" Type="http://schemas.openxmlformats.org/officeDocument/2006/relationships/image" Target="../media/image44.gif"/><Relationship Id="rId18" Type="http://schemas.openxmlformats.org/officeDocument/2006/relationships/image" Target="../media/image45.gif"/><Relationship Id="rId19" Type="http://schemas.openxmlformats.org/officeDocument/2006/relationships/image" Target="../media/image46.gif"/><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30.gif"/><Relationship Id="rId4" Type="http://schemas.openxmlformats.org/officeDocument/2006/relationships/image" Target="../media/image31.gif"/><Relationship Id="rId5" Type="http://schemas.openxmlformats.org/officeDocument/2006/relationships/image" Target="../media/image32.gif"/><Relationship Id="rId6" Type="http://schemas.openxmlformats.org/officeDocument/2006/relationships/image" Target="../media/image33.gif"/><Relationship Id="rId7" Type="http://schemas.openxmlformats.org/officeDocument/2006/relationships/image" Target="../media/image34.gif"/><Relationship Id="rId8" Type="http://schemas.openxmlformats.org/officeDocument/2006/relationships/image" Target="../media/image35.png"/></Relationships>
</file>

<file path=ppt/slides/_rels/slide21.xml.rels><?xml version="1.0" encoding="UTF-8" standalone="yes"?>
<Relationships xmlns="http://schemas.openxmlformats.org/package/2006/relationships"><Relationship Id="rId9" Type="http://schemas.openxmlformats.org/officeDocument/2006/relationships/image" Target="../media/image56.png"/><Relationship Id="rId20" Type="http://schemas.openxmlformats.org/officeDocument/2006/relationships/image" Target="../media/image67.png"/><Relationship Id="rId10" Type="http://schemas.openxmlformats.org/officeDocument/2006/relationships/image" Target="../media/image57.png"/><Relationship Id="rId11" Type="http://schemas.openxmlformats.org/officeDocument/2006/relationships/image" Target="../media/image58.png"/><Relationship Id="rId12" Type="http://schemas.openxmlformats.org/officeDocument/2006/relationships/image" Target="../media/image59.png"/><Relationship Id="rId13" Type="http://schemas.openxmlformats.org/officeDocument/2006/relationships/image" Target="../media/image60.png"/><Relationship Id="rId14" Type="http://schemas.openxmlformats.org/officeDocument/2006/relationships/image" Target="../media/image61.png"/><Relationship Id="rId15" Type="http://schemas.openxmlformats.org/officeDocument/2006/relationships/image" Target="../media/image62.png"/><Relationship Id="rId16" Type="http://schemas.openxmlformats.org/officeDocument/2006/relationships/image" Target="../media/image63.png"/><Relationship Id="rId17" Type="http://schemas.openxmlformats.org/officeDocument/2006/relationships/image" Target="../media/image64.png"/><Relationship Id="rId18" Type="http://schemas.openxmlformats.org/officeDocument/2006/relationships/image" Target="../media/image65.png"/><Relationship Id="rId19" Type="http://schemas.openxmlformats.org/officeDocument/2006/relationships/image" Target="../media/image66.jpe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0.jpe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image" Target="../media/image74.png"/><Relationship Id="rId10" Type="http://schemas.openxmlformats.org/officeDocument/2006/relationships/image" Target="../media/image75.png"/><Relationship Id="rId11"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png"/><Relationship Id="rId5" Type="http://schemas.openxmlformats.org/officeDocument/2006/relationships/image" Target="../media/image78.jpeg"/><Relationship Id="rId6"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24.xml.rels><?xml version="1.0" encoding="UTF-8" standalone="yes"?>
<Relationships xmlns="http://schemas.openxmlformats.org/package/2006/relationships"><Relationship Id="rId11" Type="http://schemas.openxmlformats.org/officeDocument/2006/relationships/image" Target="../media/image87.png"/><Relationship Id="rId12" Type="http://schemas.openxmlformats.org/officeDocument/2006/relationships/image" Target="../media/image88.png"/><Relationship Id="rId13" Type="http://schemas.openxmlformats.org/officeDocument/2006/relationships/image" Target="../media/image89.png"/><Relationship Id="rId14" Type="http://schemas.openxmlformats.org/officeDocument/2006/relationships/image" Target="../media/image90.jpeg"/><Relationship Id="rId15"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78.jpe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png"/><Relationship Id="rId9" Type="http://schemas.openxmlformats.org/officeDocument/2006/relationships/image" Target="../media/image85.jpeg"/><Relationship Id="rId10"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jpeg"/><Relationship Id="rId5" Type="http://schemas.openxmlformats.org/officeDocument/2006/relationships/image" Target="../media/image94.png"/><Relationship Id="rId6" Type="http://schemas.openxmlformats.org/officeDocument/2006/relationships/image" Target="../media/image95.jpeg"/><Relationship Id="rId7" Type="http://schemas.openxmlformats.org/officeDocument/2006/relationships/image" Target="../media/image96.jpeg"/><Relationship Id="rId8" Type="http://schemas.openxmlformats.org/officeDocument/2006/relationships/image" Target="../media/image97.png"/><Relationship Id="rId9" Type="http://schemas.openxmlformats.org/officeDocument/2006/relationships/image" Target="../media/image98.png"/><Relationship Id="rId10"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jpeg"/><Relationship Id="rId5" Type="http://schemas.openxmlformats.org/officeDocument/2006/relationships/image" Target="../media/image10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jpeg"/><Relationship Id="rId3" Type="http://schemas.openxmlformats.org/officeDocument/2006/relationships/image" Target="../media/image10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 Id="rId3" Type="http://schemas.openxmlformats.org/officeDocument/2006/relationships/image" Target="../media/image106.png"/></Relationships>
</file>

<file path=ppt/slides/_rels/slide29.xml.rels><?xml version="1.0" encoding="UTF-8" standalone="yes"?>
<Relationships xmlns="http://schemas.openxmlformats.org/package/2006/relationships"><Relationship Id="rId11" Type="http://schemas.openxmlformats.org/officeDocument/2006/relationships/image" Target="../media/image113.png"/><Relationship Id="rId12"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107.jpeg"/><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image" Target="../media/image110.jpeg"/><Relationship Id="rId6" Type="http://schemas.openxmlformats.org/officeDocument/2006/relationships/image" Target="../media/image111.jpeg"/><Relationship Id="rId7" Type="http://schemas.openxmlformats.org/officeDocument/2006/relationships/image" Target="../media/image112.jpeg"/><Relationship Id="rId8" Type="http://schemas.openxmlformats.org/officeDocument/2006/relationships/image" Target="../media/image54.png"/><Relationship Id="rId9" Type="http://schemas.openxmlformats.org/officeDocument/2006/relationships/image" Target="../media/image59.png"/><Relationship Id="rId10"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5" Type="http://schemas.openxmlformats.org/officeDocument/2006/relationships/image" Target="../media/image117.jpeg"/><Relationship Id="rId6" Type="http://schemas.openxmlformats.org/officeDocument/2006/relationships/image" Target="../media/image118.jpeg"/><Relationship Id="rId7" Type="http://schemas.openxmlformats.org/officeDocument/2006/relationships/image" Target="../media/image119.jpeg"/><Relationship Id="rId1" Type="http://schemas.openxmlformats.org/officeDocument/2006/relationships/slideLayout" Target="../slideLayouts/slideLayout7.xml"/><Relationship Id="rId2"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33.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jpeg"/><Relationship Id="rId6"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 Id="rId3" Type="http://schemas.openxmlformats.org/officeDocument/2006/relationships/image" Target="../media/image133.png"/></Relationships>
</file>

<file path=ppt/slides/_rels/slide35.xml.rels><?xml version="1.0" encoding="UTF-8" standalone="yes"?>
<Relationships xmlns="http://schemas.openxmlformats.org/package/2006/relationships"><Relationship Id="rId11" Type="http://schemas.openxmlformats.org/officeDocument/2006/relationships/image" Target="../media/image137.png"/><Relationship Id="rId12" Type="http://schemas.openxmlformats.org/officeDocument/2006/relationships/image" Target="../media/image138.png"/><Relationship Id="rId13" Type="http://schemas.openxmlformats.org/officeDocument/2006/relationships/image" Target="../media/image139.png"/><Relationship Id="rId14" Type="http://schemas.openxmlformats.org/officeDocument/2006/relationships/image" Target="../media/image140.png"/><Relationship Id="rId15" Type="http://schemas.openxmlformats.org/officeDocument/2006/relationships/image" Target="../media/image66.jpeg"/><Relationship Id="rId16" Type="http://schemas.openxmlformats.org/officeDocument/2006/relationships/image" Target="../media/image67.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12.xml"/><Relationship Id="rId4" Type="http://schemas.openxmlformats.org/officeDocument/2006/relationships/image" Target="../media/image135.png"/><Relationship Id="rId5" Type="http://schemas.openxmlformats.org/officeDocument/2006/relationships/image" Target="../media/image136.jpeg"/><Relationship Id="rId6" Type="http://schemas.openxmlformats.org/officeDocument/2006/relationships/oleObject" Target="../embeddings/oleObject1.bin"/><Relationship Id="rId7" Type="http://schemas.openxmlformats.org/officeDocument/2006/relationships/oleObject" Target="../embeddings/Microsoft_Word_97_-_2004_Document1.doc"/><Relationship Id="rId8" Type="http://schemas.openxmlformats.org/officeDocument/2006/relationships/image" Target="../media/image134.emf"/><Relationship Id="rId9" Type="http://schemas.openxmlformats.org/officeDocument/2006/relationships/image" Target="../media/image81.png"/><Relationship Id="rId10" Type="http://schemas.openxmlformats.org/officeDocument/2006/relationships/image" Target="../media/image78.jpeg"/></Relationships>
</file>

<file path=ppt/slides/_rels/slide36.xml.rels><?xml version="1.0" encoding="UTF-8" standalone="yes"?>
<Relationships xmlns="http://schemas.openxmlformats.org/package/2006/relationships"><Relationship Id="rId11" Type="http://schemas.openxmlformats.org/officeDocument/2006/relationships/image" Target="../media/image81.png"/><Relationship Id="rId12" Type="http://schemas.openxmlformats.org/officeDocument/2006/relationships/image" Target="../media/image78.jpeg"/><Relationship Id="rId13" Type="http://schemas.openxmlformats.org/officeDocument/2006/relationships/image" Target="../media/image143.png"/><Relationship Id="rId14" Type="http://schemas.openxmlformats.org/officeDocument/2006/relationships/image" Target="../media/image144.png"/><Relationship Id="rId15" Type="http://schemas.openxmlformats.org/officeDocument/2006/relationships/image" Target="../media/image145.jpg"/><Relationship Id="rId16" Type="http://schemas.openxmlformats.org/officeDocument/2006/relationships/image" Target="../media/image146.jpg"/><Relationship Id="rId17" Type="http://schemas.openxmlformats.org/officeDocument/2006/relationships/image" Target="../media/image66.jpeg"/><Relationship Id="rId18" Type="http://schemas.openxmlformats.org/officeDocument/2006/relationships/image" Target="../media/image67.pn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13.xml"/><Relationship Id="rId4" Type="http://schemas.openxmlformats.org/officeDocument/2006/relationships/image" Target="../media/image135.png"/><Relationship Id="rId5" Type="http://schemas.openxmlformats.org/officeDocument/2006/relationships/image" Target="../media/image136.jpeg"/><Relationship Id="rId6" Type="http://schemas.openxmlformats.org/officeDocument/2006/relationships/image" Target="../media/image141.jpeg"/><Relationship Id="rId7" Type="http://schemas.openxmlformats.org/officeDocument/2006/relationships/image" Target="../media/image142.jpeg"/><Relationship Id="rId8" Type="http://schemas.openxmlformats.org/officeDocument/2006/relationships/oleObject" Target="../embeddings/oleObject2.bin"/><Relationship Id="rId9" Type="http://schemas.openxmlformats.org/officeDocument/2006/relationships/oleObject" Target="../embeddings/Microsoft_Word_97_-_2004_Document2.doc"/><Relationship Id="rId10" Type="http://schemas.openxmlformats.org/officeDocument/2006/relationships/image" Target="../media/image13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8.jpeg"/><Relationship Id="rId4" Type="http://schemas.openxmlformats.org/officeDocument/2006/relationships/image" Target="../media/image149.jpeg"/><Relationship Id="rId5" Type="http://schemas.openxmlformats.org/officeDocument/2006/relationships/image" Target="../media/image150.jpeg"/><Relationship Id="rId6" Type="http://schemas.openxmlformats.org/officeDocument/2006/relationships/image" Target="../media/image151.jpeg"/><Relationship Id="rId7" Type="http://schemas.openxmlformats.org/officeDocument/2006/relationships/image" Target="../media/image152.jpeg"/><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gif"/></Relationships>
</file>

<file path=ppt/slides/_rels/slide40.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53.png"/><Relationship Id="rId5" Type="http://schemas.openxmlformats.org/officeDocument/2006/relationships/image" Target="../media/image154.gif"/><Relationship Id="rId6" Type="http://schemas.openxmlformats.org/officeDocument/2006/relationships/image" Target="../media/image145.jp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gif"/><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42.xml.rels><?xml version="1.0" encoding="UTF-8" standalone="yes"?>
<Relationships xmlns="http://schemas.openxmlformats.org/package/2006/relationships"><Relationship Id="rId3" Type="http://schemas.openxmlformats.org/officeDocument/2006/relationships/image" Target="../media/image145.jpg"/><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7" Type="http://schemas.openxmlformats.org/officeDocument/2006/relationships/image" Target="../media/image15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60.gif"/><Relationship Id="rId5" Type="http://schemas.openxmlformats.org/officeDocument/2006/relationships/oleObject" Target="../embeddings/oleObject3.bin"/><Relationship Id="rId6" Type="http://schemas.openxmlformats.org/officeDocument/2006/relationships/package" Target="../embeddings/Microsoft_Word_Document1.docx"/><Relationship Id="rId7" Type="http://schemas.openxmlformats.org/officeDocument/2006/relationships/image" Target="../media/image159.emf"/><Relationship Id="rId8" Type="http://schemas.openxmlformats.org/officeDocument/2006/relationships/image" Target="../media/image13.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1.jpeg"/><Relationship Id="rId4" Type="http://schemas.microsoft.com/office/2007/relationships/hdphoto" Target="../media/hdphoto1.wdp"/><Relationship Id="rId5" Type="http://schemas.openxmlformats.org/officeDocument/2006/relationships/image" Target="../media/image145.jpg"/><Relationship Id="rId6" Type="http://schemas.openxmlformats.org/officeDocument/2006/relationships/image" Target="../media/image162.png"/><Relationship Id="rId7" Type="http://schemas.openxmlformats.org/officeDocument/2006/relationships/image" Target="../media/image163.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jpg"/><Relationship Id="rId3" Type="http://schemas.openxmlformats.org/officeDocument/2006/relationships/image" Target="../media/image1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3.png"/><Relationship Id="rId5" Type="http://schemas.openxmlformats.org/officeDocument/2006/relationships/image" Target="../media/image168.png"/><Relationship Id="rId6" Type="http://schemas.openxmlformats.org/officeDocument/2006/relationships/image" Target="../media/image169.png"/><Relationship Id="rId7" Type="http://schemas.openxmlformats.org/officeDocument/2006/relationships/image" Target="../media/image66.jpeg"/><Relationship Id="rId8"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png"/><Relationship Id="rId3" Type="http://schemas.openxmlformats.org/officeDocument/2006/relationships/image" Target="../media/image170.jp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45.jpg"/><Relationship Id="rId5" Type="http://schemas.openxmlformats.org/officeDocument/2006/relationships/image" Target="../media/image162.png"/><Relationship Id="rId6" Type="http://schemas.openxmlformats.org/officeDocument/2006/relationships/image" Target="../media/image163.png"/><Relationship Id="rId7" Type="http://schemas.openxmlformats.org/officeDocument/2006/relationships/image" Target="../media/image59.png"/><Relationship Id="rId8" Type="http://schemas.openxmlformats.org/officeDocument/2006/relationships/image" Target="../media/image173.png"/><Relationship Id="rId1" Type="http://schemas.openxmlformats.org/officeDocument/2006/relationships/slideLayout" Target="../slideLayouts/slideLayout1.xml"/><Relationship Id="rId2" Type="http://schemas.openxmlformats.org/officeDocument/2006/relationships/image" Target="../media/image16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74.gif"/><Relationship Id="rId4" Type="http://schemas.openxmlformats.org/officeDocument/2006/relationships/image" Target="../media/image175.jpeg"/><Relationship Id="rId5" Type="http://schemas.openxmlformats.org/officeDocument/2006/relationships/image" Target="../media/image176.png"/><Relationship Id="rId6" Type="http://schemas.openxmlformats.org/officeDocument/2006/relationships/image" Target="../media/image13.png"/><Relationship Id="rId7" Type="http://schemas.openxmlformats.org/officeDocument/2006/relationships/image" Target="../media/image66.jpeg"/><Relationship Id="rId8"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ieronymus-Bosch-008.jpg"/>
          <p:cNvPicPr>
            <a:picLocks noChangeAspect="1"/>
          </p:cNvPicPr>
          <p:nvPr/>
        </p:nvPicPr>
        <p:blipFill>
          <a:blip r:embed="rId2">
            <a:alphaModFix amt="55000"/>
            <a:extLst>
              <a:ext uri="{28A0092B-C50C-407E-A947-70E740481C1C}">
                <a14:useLocalDpi xmlns:a14="http://schemas.microsoft.com/office/drawing/2010/main" val="0"/>
              </a:ext>
            </a:extLst>
          </a:blip>
          <a:stretch>
            <a:fillRect/>
          </a:stretch>
        </p:blipFill>
        <p:spPr>
          <a:xfrm>
            <a:off x="-1613647" y="-86892"/>
            <a:ext cx="12095752" cy="7034436"/>
          </a:xfrm>
          <a:prstGeom prst="rect">
            <a:avLst/>
          </a:prstGeom>
        </p:spPr>
      </p:pic>
      <p:sp>
        <p:nvSpPr>
          <p:cNvPr id="4" name="Rectangle 3"/>
          <p:cNvSpPr/>
          <p:nvPr/>
        </p:nvSpPr>
        <p:spPr>
          <a:xfrm>
            <a:off x="0" y="-25239"/>
            <a:ext cx="9143999" cy="2308324"/>
          </a:xfrm>
          <a:prstGeom prst="rect">
            <a:avLst/>
          </a:prstGeom>
        </p:spPr>
        <p:txBody>
          <a:bodyPr wrap="square">
            <a:spAutoFit/>
          </a:bodyPr>
          <a:lstStyle/>
          <a:p>
            <a:pPr algn="ctr"/>
            <a:r>
              <a:rPr lang="en-US" sz="3600" dirty="0">
                <a:solidFill>
                  <a:srgbClr val="000090"/>
                </a:solidFill>
                <a:latin typeface="Times New Roman"/>
                <a:cs typeface="Times New Roman"/>
              </a:rPr>
              <a:t>Physics, Fish </a:t>
            </a:r>
            <a:r>
              <a:rPr lang="en-US" sz="3600" dirty="0" smtClean="0">
                <a:solidFill>
                  <a:srgbClr val="000090"/>
                </a:solidFill>
                <a:latin typeface="Times New Roman"/>
                <a:cs typeface="Times New Roman"/>
              </a:rPr>
              <a:t>&amp; Marine </a:t>
            </a:r>
            <a:r>
              <a:rPr lang="en-US" sz="3600" dirty="0">
                <a:solidFill>
                  <a:srgbClr val="000090"/>
                </a:solidFill>
                <a:latin typeface="Times New Roman"/>
                <a:cs typeface="Times New Roman"/>
              </a:rPr>
              <a:t>Fisheries:  </a:t>
            </a:r>
            <a:endParaRPr lang="en-US" sz="3600" dirty="0" smtClean="0">
              <a:solidFill>
                <a:srgbClr val="000090"/>
              </a:solidFill>
              <a:latin typeface="Times New Roman"/>
              <a:cs typeface="Times New Roman"/>
            </a:endParaRPr>
          </a:p>
          <a:p>
            <a:pPr algn="ctr"/>
            <a:r>
              <a:rPr lang="en-US" sz="3600" dirty="0" smtClean="0">
                <a:solidFill>
                  <a:srgbClr val="000090"/>
                </a:solidFill>
                <a:latin typeface="Times New Roman"/>
                <a:cs typeface="Times New Roman"/>
              </a:rPr>
              <a:t>Collaborative research partnerships are </a:t>
            </a:r>
            <a:r>
              <a:rPr lang="en-US" sz="3600" dirty="0">
                <a:solidFill>
                  <a:srgbClr val="000090"/>
                </a:solidFill>
                <a:latin typeface="Times New Roman"/>
                <a:cs typeface="Times New Roman"/>
              </a:rPr>
              <a:t>required for </a:t>
            </a:r>
            <a:r>
              <a:rPr lang="en-US" sz="3600" dirty="0" smtClean="0">
                <a:solidFill>
                  <a:srgbClr val="000090"/>
                </a:solidFill>
                <a:latin typeface="Times New Roman"/>
                <a:cs typeface="Times New Roman"/>
              </a:rPr>
              <a:t>ecosystem based assessment &amp; management in 21</a:t>
            </a:r>
            <a:r>
              <a:rPr lang="en-US" sz="3600" baseline="30000" dirty="0" smtClean="0">
                <a:solidFill>
                  <a:srgbClr val="000090"/>
                </a:solidFill>
                <a:latin typeface="Times New Roman"/>
                <a:cs typeface="Times New Roman"/>
              </a:rPr>
              <a:t>st</a:t>
            </a:r>
            <a:r>
              <a:rPr lang="en-US" sz="3600" dirty="0" smtClean="0">
                <a:solidFill>
                  <a:srgbClr val="000090"/>
                </a:solidFill>
                <a:latin typeface="Times New Roman"/>
                <a:cs typeface="Times New Roman"/>
              </a:rPr>
              <a:t> century</a:t>
            </a:r>
            <a:endParaRPr lang="en-US" sz="3600" dirty="0">
              <a:solidFill>
                <a:srgbClr val="000090"/>
              </a:solidFill>
              <a:latin typeface="Times New Roman"/>
              <a:cs typeface="Times New Roman"/>
            </a:endParaRPr>
          </a:p>
        </p:txBody>
      </p:sp>
      <p:sp>
        <p:nvSpPr>
          <p:cNvPr id="6" name="Rectangle 5"/>
          <p:cNvSpPr/>
          <p:nvPr/>
        </p:nvSpPr>
        <p:spPr>
          <a:xfrm>
            <a:off x="0" y="3884042"/>
            <a:ext cx="9144000" cy="1569660"/>
          </a:xfrm>
          <a:prstGeom prst="rect">
            <a:avLst/>
          </a:prstGeom>
        </p:spPr>
        <p:txBody>
          <a:bodyPr wrap="square">
            <a:spAutoFit/>
          </a:bodyPr>
          <a:lstStyle/>
          <a:p>
            <a:pPr algn="ctr"/>
            <a:r>
              <a:rPr lang="en-US" sz="3200" dirty="0" smtClean="0">
                <a:solidFill>
                  <a:srgbClr val="000090"/>
                </a:solidFill>
                <a:latin typeface="Times New Roman"/>
                <a:cs typeface="Times New Roman"/>
              </a:rPr>
              <a:t>John P Manderson</a:t>
            </a:r>
          </a:p>
          <a:p>
            <a:pPr algn="ctr"/>
            <a:r>
              <a:rPr lang="en-US" sz="3200" dirty="0" smtClean="0">
                <a:solidFill>
                  <a:srgbClr val="000090"/>
                </a:solidFill>
                <a:latin typeface="Times New Roman"/>
                <a:cs typeface="Times New Roman"/>
              </a:rPr>
              <a:t>North East Fisheries Science Center </a:t>
            </a:r>
          </a:p>
          <a:p>
            <a:pPr algn="ctr"/>
            <a:r>
              <a:rPr lang="en-US" sz="3200" dirty="0" smtClean="0">
                <a:solidFill>
                  <a:srgbClr val="000090"/>
                </a:solidFill>
                <a:latin typeface="Times New Roman"/>
                <a:cs typeface="Times New Roman"/>
              </a:rPr>
              <a:t>Cooperative Research Program</a:t>
            </a:r>
            <a:endParaRPr lang="en-US" sz="3200" dirty="0">
              <a:solidFill>
                <a:srgbClr val="000090"/>
              </a:solidFill>
              <a:latin typeface="Times New Roman"/>
              <a:cs typeface="Times New Roman"/>
            </a:endParaRPr>
          </a:p>
        </p:txBody>
      </p:sp>
      <p:sp>
        <p:nvSpPr>
          <p:cNvPr id="7" name="TextBox 6"/>
          <p:cNvSpPr txBox="1"/>
          <p:nvPr/>
        </p:nvSpPr>
        <p:spPr>
          <a:xfrm>
            <a:off x="38406" y="6462669"/>
            <a:ext cx="2865050" cy="369332"/>
          </a:xfrm>
          <a:prstGeom prst="rect">
            <a:avLst/>
          </a:prstGeom>
          <a:noFill/>
        </p:spPr>
        <p:txBody>
          <a:bodyPr wrap="none" rtlCol="0">
            <a:spAutoFit/>
          </a:bodyPr>
          <a:lstStyle/>
          <a:p>
            <a:r>
              <a:rPr lang="en-US" dirty="0" smtClean="0">
                <a:solidFill>
                  <a:srgbClr val="000090"/>
                </a:solidFill>
                <a:latin typeface="Times New Roman"/>
                <a:cs typeface="Times New Roman"/>
              </a:rPr>
              <a:t>MABPHISH – Oct. 29, 2014</a:t>
            </a:r>
            <a:endParaRPr lang="en-US" dirty="0">
              <a:solidFill>
                <a:srgbClr val="000090"/>
              </a:solidFill>
              <a:latin typeface="Times New Roman"/>
              <a:cs typeface="Times New Roman"/>
            </a:endParaRPr>
          </a:p>
        </p:txBody>
      </p:sp>
    </p:spTree>
    <p:extLst>
      <p:ext uri="{BB962C8B-B14F-4D97-AF65-F5344CB8AC3E}">
        <p14:creationId xmlns:p14="http://schemas.microsoft.com/office/powerpoint/2010/main" val="34843361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323.jpg"/>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679607" y="-82190"/>
            <a:ext cx="10522340" cy="7014895"/>
          </a:xfrm>
          <a:prstGeom prst="rect">
            <a:avLst/>
          </a:prstGeom>
        </p:spPr>
      </p:pic>
      <p:sp>
        <p:nvSpPr>
          <p:cNvPr id="2" name="Title 1"/>
          <p:cNvSpPr>
            <a:spLocks noGrp="1"/>
          </p:cNvSpPr>
          <p:nvPr>
            <p:ph type="title"/>
          </p:nvPr>
        </p:nvSpPr>
        <p:spPr>
          <a:xfrm>
            <a:off x="0" y="516598"/>
            <a:ext cx="9144000" cy="1143000"/>
          </a:xfrm>
        </p:spPr>
        <p:txBody>
          <a:bodyPr>
            <a:normAutofit fontScale="90000"/>
          </a:bodyPr>
          <a:lstStyle/>
          <a:p>
            <a:r>
              <a:rPr lang="en-US" dirty="0">
                <a:solidFill>
                  <a:srgbClr val="000090"/>
                </a:solidFill>
                <a:latin typeface="Times New Roman"/>
                <a:cs typeface="Times New Roman"/>
              </a:rPr>
              <a:t>T</a:t>
            </a:r>
            <a:r>
              <a:rPr lang="en-US" dirty="0" smtClean="0">
                <a:solidFill>
                  <a:srgbClr val="000090"/>
                </a:solidFill>
                <a:latin typeface="Times New Roman"/>
                <a:cs typeface="Times New Roman"/>
              </a:rPr>
              <a:t>raditional population assessment</a:t>
            </a:r>
            <a:br>
              <a:rPr lang="en-US" dirty="0" smtClean="0">
                <a:solidFill>
                  <a:srgbClr val="000090"/>
                </a:solidFill>
                <a:latin typeface="Times New Roman"/>
                <a:cs typeface="Times New Roman"/>
              </a:rPr>
            </a:br>
            <a:r>
              <a:rPr lang="en-US" sz="2700" dirty="0" smtClean="0">
                <a:solidFill>
                  <a:srgbClr val="000090"/>
                </a:solidFill>
                <a:latin typeface="Times New Roman"/>
                <a:cs typeface="Times New Roman"/>
              </a:rPr>
              <a:t>Default assumption for many parameters/processes:</a:t>
            </a:r>
            <a:br>
              <a:rPr lang="en-US" sz="2700" dirty="0" smtClean="0">
                <a:solidFill>
                  <a:srgbClr val="000090"/>
                </a:solidFill>
                <a:latin typeface="Times New Roman"/>
                <a:cs typeface="Times New Roman"/>
              </a:rPr>
            </a:br>
            <a:r>
              <a:rPr lang="en-US" sz="2700" dirty="0" smtClean="0">
                <a:solidFill>
                  <a:srgbClr val="000090"/>
                </a:solidFill>
                <a:latin typeface="Times New Roman"/>
                <a:cs typeface="Times New Roman"/>
              </a:rPr>
              <a:t> </a:t>
            </a:r>
            <a:r>
              <a:rPr lang="en-US" sz="2700" dirty="0" err="1" smtClean="0">
                <a:solidFill>
                  <a:srgbClr val="000090"/>
                </a:solidFill>
                <a:latin typeface="Times New Roman"/>
                <a:cs typeface="Times New Roman"/>
              </a:rPr>
              <a:t>Stationarity</a:t>
            </a:r>
            <a:r>
              <a:rPr lang="en-US" sz="2700" dirty="0" smtClean="0">
                <a:solidFill>
                  <a:srgbClr val="000090"/>
                </a:solidFill>
                <a:latin typeface="Times New Roman"/>
                <a:cs typeface="Times New Roman"/>
              </a:rPr>
              <a:t>: vary at random without trend</a:t>
            </a:r>
            <a:r>
              <a:rPr lang="en-US" sz="2700" dirty="0">
                <a:solidFill>
                  <a:srgbClr val="000090"/>
                </a:solidFill>
                <a:latin typeface="Times New Roman"/>
                <a:cs typeface="Times New Roman"/>
              </a:rPr>
              <a:t> </a:t>
            </a:r>
            <a:r>
              <a:rPr lang="en-US" sz="2700" dirty="0" smtClean="0">
                <a:solidFill>
                  <a:srgbClr val="000090"/>
                </a:solidFill>
                <a:latin typeface="Times New Roman"/>
                <a:cs typeface="Times New Roman"/>
              </a:rPr>
              <a:t>(means &amp; variances suffice)</a:t>
            </a:r>
            <a:r>
              <a:rPr lang="en-US" sz="2700" dirty="0" smtClean="0">
                <a:latin typeface="Times New Roman"/>
                <a:cs typeface="Times New Roman"/>
              </a:rPr>
              <a:t/>
            </a:r>
            <a:br>
              <a:rPr lang="en-US" sz="2700" dirty="0" smtClean="0">
                <a:latin typeface="Times New Roman"/>
                <a:cs typeface="Times New Roman"/>
              </a:rPr>
            </a:br>
            <a:endParaRPr lang="en-US" sz="2700" dirty="0">
              <a:latin typeface="Times New Roman"/>
              <a:cs typeface="Times New Roman"/>
            </a:endParaRPr>
          </a:p>
        </p:txBody>
      </p:sp>
      <p:sp>
        <p:nvSpPr>
          <p:cNvPr id="3" name="Content Placeholder 2"/>
          <p:cNvSpPr>
            <a:spLocks noGrp="1"/>
          </p:cNvSpPr>
          <p:nvPr>
            <p:ph idx="1"/>
          </p:nvPr>
        </p:nvSpPr>
        <p:spPr>
          <a:xfrm>
            <a:off x="457200" y="1778000"/>
            <a:ext cx="8686800" cy="5184590"/>
          </a:xfrm>
        </p:spPr>
        <p:txBody>
          <a:bodyPr>
            <a:normAutofit lnSpcReduction="10000"/>
          </a:bodyPr>
          <a:lstStyle/>
          <a:p>
            <a:r>
              <a:rPr lang="en-US" u="sng" dirty="0" smtClean="0">
                <a:solidFill>
                  <a:srgbClr val="000090"/>
                </a:solidFill>
                <a:latin typeface="Times New Roman"/>
                <a:cs typeface="Times New Roman"/>
              </a:rPr>
              <a:t>Population process rates</a:t>
            </a:r>
          </a:p>
          <a:p>
            <a:pPr lvl="1"/>
            <a:r>
              <a:rPr lang="en-US" dirty="0" smtClean="0">
                <a:solidFill>
                  <a:srgbClr val="000090"/>
                </a:solidFill>
                <a:latin typeface="Times New Roman"/>
                <a:cs typeface="Times New Roman"/>
              </a:rPr>
              <a:t>Population growth rate (r)</a:t>
            </a:r>
          </a:p>
          <a:p>
            <a:pPr lvl="1"/>
            <a:r>
              <a:rPr lang="en-US" dirty="0" smtClean="0">
                <a:solidFill>
                  <a:srgbClr val="000090"/>
                </a:solidFill>
                <a:latin typeface="Times New Roman"/>
                <a:cs typeface="Times New Roman"/>
              </a:rPr>
              <a:t>Environmental carrying capacity (K)</a:t>
            </a:r>
          </a:p>
          <a:p>
            <a:pPr lvl="1"/>
            <a:r>
              <a:rPr lang="en-US" dirty="0" smtClean="0">
                <a:solidFill>
                  <a:srgbClr val="000090"/>
                </a:solidFill>
                <a:latin typeface="Times New Roman"/>
                <a:cs typeface="Times New Roman"/>
              </a:rPr>
              <a:t>Natural mortality (M)*</a:t>
            </a:r>
          </a:p>
          <a:p>
            <a:r>
              <a:rPr lang="en-US" u="sng" dirty="0">
                <a:solidFill>
                  <a:srgbClr val="000090"/>
                </a:solidFill>
                <a:latin typeface="Times New Roman"/>
                <a:cs typeface="Times New Roman"/>
              </a:rPr>
              <a:t>Observation process</a:t>
            </a:r>
          </a:p>
          <a:p>
            <a:pPr lvl="1"/>
            <a:r>
              <a:rPr lang="en-US" dirty="0" smtClean="0">
                <a:solidFill>
                  <a:srgbClr val="000090"/>
                </a:solidFill>
                <a:latin typeface="Times New Roman"/>
                <a:cs typeface="Times New Roman"/>
              </a:rPr>
              <a:t>Spatial </a:t>
            </a:r>
            <a:r>
              <a:rPr lang="en-US" dirty="0">
                <a:solidFill>
                  <a:srgbClr val="000090"/>
                </a:solidFill>
                <a:latin typeface="Times New Roman"/>
                <a:cs typeface="Times New Roman"/>
              </a:rPr>
              <a:t>d</a:t>
            </a:r>
            <a:r>
              <a:rPr lang="en-US" dirty="0" smtClean="0">
                <a:solidFill>
                  <a:srgbClr val="000090"/>
                </a:solidFill>
                <a:latin typeface="Times New Roman"/>
                <a:cs typeface="Times New Roman"/>
              </a:rPr>
              <a:t>istribution &amp; timing </a:t>
            </a:r>
            <a:r>
              <a:rPr lang="en-US" dirty="0">
                <a:solidFill>
                  <a:srgbClr val="000090"/>
                </a:solidFill>
                <a:latin typeface="Times New Roman"/>
                <a:cs typeface="Times New Roman"/>
              </a:rPr>
              <a:t>of migration </a:t>
            </a:r>
            <a:r>
              <a:rPr lang="en-US" dirty="0" smtClean="0">
                <a:solidFill>
                  <a:srgbClr val="000090"/>
                </a:solidFill>
                <a:latin typeface="Times New Roman"/>
                <a:cs typeface="Times New Roman"/>
              </a:rPr>
              <a:t>relative to </a:t>
            </a:r>
            <a:r>
              <a:rPr lang="en-US" dirty="0">
                <a:solidFill>
                  <a:srgbClr val="000090"/>
                </a:solidFill>
                <a:latin typeface="Times New Roman"/>
                <a:cs typeface="Times New Roman"/>
              </a:rPr>
              <a:t>survey </a:t>
            </a:r>
            <a:r>
              <a:rPr lang="en-US" dirty="0" smtClean="0">
                <a:solidFill>
                  <a:srgbClr val="000090"/>
                </a:solidFill>
                <a:latin typeface="Times New Roman"/>
                <a:cs typeface="Times New Roman"/>
              </a:rPr>
              <a:t>&amp; fishery space</a:t>
            </a:r>
            <a:r>
              <a:rPr lang="en-US" dirty="0">
                <a:solidFill>
                  <a:srgbClr val="000090"/>
                </a:solidFill>
                <a:latin typeface="Times New Roman"/>
                <a:cs typeface="Times New Roman"/>
              </a:rPr>
              <a:t>-</a:t>
            </a:r>
            <a:r>
              <a:rPr lang="en-US" dirty="0" smtClean="0">
                <a:solidFill>
                  <a:srgbClr val="000090"/>
                </a:solidFill>
                <a:latin typeface="Times New Roman"/>
                <a:cs typeface="Times New Roman"/>
              </a:rPr>
              <a:t>time frames =&gt;  Population availability</a:t>
            </a:r>
            <a:endParaRPr lang="en-US" dirty="0">
              <a:solidFill>
                <a:srgbClr val="000090"/>
              </a:solidFill>
              <a:latin typeface="Times New Roman"/>
              <a:cs typeface="Times New Roman"/>
            </a:endParaRPr>
          </a:p>
          <a:p>
            <a:pPr lvl="1"/>
            <a:r>
              <a:rPr lang="en-US" dirty="0" smtClean="0">
                <a:solidFill>
                  <a:srgbClr val="000090"/>
                </a:solidFill>
                <a:latin typeface="Times New Roman"/>
                <a:cs typeface="Times New Roman"/>
              </a:rPr>
              <a:t>Seasonal timing of shifts </a:t>
            </a:r>
            <a:r>
              <a:rPr lang="en-US" dirty="0">
                <a:solidFill>
                  <a:srgbClr val="000090"/>
                </a:solidFill>
                <a:latin typeface="Times New Roman"/>
                <a:cs typeface="Times New Roman"/>
              </a:rPr>
              <a:t>in </a:t>
            </a:r>
            <a:r>
              <a:rPr lang="en-US" dirty="0" smtClean="0">
                <a:solidFill>
                  <a:srgbClr val="000090"/>
                </a:solidFill>
                <a:latin typeface="Times New Roman"/>
                <a:cs typeface="Times New Roman"/>
              </a:rPr>
              <a:t>behavior </a:t>
            </a:r>
            <a:r>
              <a:rPr lang="en-US" dirty="0">
                <a:solidFill>
                  <a:srgbClr val="000090"/>
                </a:solidFill>
                <a:latin typeface="Times New Roman"/>
                <a:cs typeface="Times New Roman"/>
              </a:rPr>
              <a:t>with respect to </a:t>
            </a:r>
            <a:r>
              <a:rPr lang="en-US" dirty="0" smtClean="0">
                <a:solidFill>
                  <a:srgbClr val="000090"/>
                </a:solidFill>
                <a:latin typeface="Times New Roman"/>
                <a:cs typeface="Times New Roman"/>
              </a:rPr>
              <a:t>sampling gear &amp; timing =&gt; Population detectability</a:t>
            </a:r>
          </a:p>
          <a:p>
            <a:pPr marL="457200" lvl="1" indent="0">
              <a:buNone/>
            </a:pPr>
            <a:r>
              <a:rPr lang="en-US" sz="2100" dirty="0" smtClean="0">
                <a:solidFill>
                  <a:srgbClr val="000090"/>
                </a:solidFill>
                <a:latin typeface="Times New Roman"/>
                <a:cs typeface="Times New Roman"/>
              </a:rPr>
              <a:t>*fishing mortality is assumed non-stationary</a:t>
            </a:r>
          </a:p>
          <a:p>
            <a:endParaRPr lang="en-US" dirty="0" smtClean="0">
              <a:latin typeface="Times New Roman"/>
              <a:cs typeface="Times New Roman"/>
            </a:endParaRPr>
          </a:p>
        </p:txBody>
      </p:sp>
    </p:spTree>
    <p:extLst>
      <p:ext uri="{BB962C8B-B14F-4D97-AF65-F5344CB8AC3E}">
        <p14:creationId xmlns:p14="http://schemas.microsoft.com/office/powerpoint/2010/main" val="30251855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bitat_based_availability_and_daves_detectability_in_TIMS_ASAP_mod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4" y="87149"/>
            <a:ext cx="4663966" cy="2841324"/>
          </a:xfrm>
          <a:prstGeom prst="rect">
            <a:avLst/>
          </a:prstGeom>
        </p:spPr>
      </p:pic>
      <p:sp>
        <p:nvSpPr>
          <p:cNvPr id="6" name="TextBox 5"/>
          <p:cNvSpPr txBox="1"/>
          <p:nvPr/>
        </p:nvSpPr>
        <p:spPr>
          <a:xfrm>
            <a:off x="0" y="-108392"/>
            <a:ext cx="9144000" cy="523220"/>
          </a:xfrm>
          <a:prstGeom prst="rect">
            <a:avLst/>
          </a:prstGeom>
          <a:noFill/>
        </p:spPr>
        <p:txBody>
          <a:bodyPr wrap="square" rtlCol="0">
            <a:spAutoFit/>
          </a:bodyPr>
          <a:lstStyle/>
          <a:p>
            <a:pPr algn="ctr"/>
            <a:r>
              <a:rPr lang="en-US" sz="2800" dirty="0" smtClean="0">
                <a:solidFill>
                  <a:srgbClr val="000090"/>
                </a:solidFill>
                <a:latin typeface="Times New Roman"/>
                <a:cs typeface="Times New Roman"/>
              </a:rPr>
              <a:t>2014 assessment of </a:t>
            </a:r>
            <a:r>
              <a:rPr lang="en-US" sz="2800" dirty="0">
                <a:solidFill>
                  <a:srgbClr val="000090"/>
                </a:solidFill>
                <a:latin typeface="Times New Roman"/>
                <a:cs typeface="Times New Roman"/>
              </a:rPr>
              <a:t>A</a:t>
            </a:r>
            <a:r>
              <a:rPr lang="en-US" sz="2800" dirty="0" smtClean="0">
                <a:solidFill>
                  <a:srgbClr val="000090"/>
                </a:solidFill>
                <a:latin typeface="Times New Roman"/>
                <a:cs typeface="Times New Roman"/>
              </a:rPr>
              <a:t>tlantic butterfish </a:t>
            </a:r>
          </a:p>
        </p:txBody>
      </p:sp>
      <p:sp>
        <p:nvSpPr>
          <p:cNvPr id="8" name="Rectangle 7"/>
          <p:cNvSpPr/>
          <p:nvPr/>
        </p:nvSpPr>
        <p:spPr>
          <a:xfrm>
            <a:off x="286275" y="2732211"/>
            <a:ext cx="8987632" cy="1015663"/>
          </a:xfrm>
          <a:prstGeom prst="rect">
            <a:avLst/>
          </a:prstGeom>
        </p:spPr>
        <p:txBody>
          <a:bodyPr wrap="none">
            <a:spAutoFit/>
          </a:bodyPr>
          <a:lstStyle/>
          <a:p>
            <a:r>
              <a:rPr lang="en-US" sz="2000" dirty="0">
                <a:latin typeface="Times New Roman"/>
                <a:cs typeface="Times New Roman"/>
              </a:rPr>
              <a:t>Fall </a:t>
            </a:r>
            <a:r>
              <a:rPr lang="en-US" sz="2000" dirty="0" smtClean="0">
                <a:latin typeface="Times New Roman"/>
                <a:cs typeface="Times New Roman"/>
              </a:rPr>
              <a:t>2012: Last </a:t>
            </a:r>
            <a:r>
              <a:rPr lang="en-US" sz="2000" dirty="0">
                <a:latin typeface="Times New Roman"/>
                <a:cs typeface="Times New Roman"/>
              </a:rPr>
              <a:t>NEAMAP &amp; NEFSC </a:t>
            </a:r>
            <a:r>
              <a:rPr lang="en-US" sz="2000" dirty="0" smtClean="0">
                <a:latin typeface="Times New Roman"/>
                <a:cs typeface="Times New Roman"/>
              </a:rPr>
              <a:t>survey in model                   Time lag =  18 </a:t>
            </a:r>
            <a:r>
              <a:rPr lang="en-US" sz="2000" dirty="0" err="1" smtClean="0">
                <a:latin typeface="Times New Roman"/>
                <a:cs typeface="Times New Roman"/>
              </a:rPr>
              <a:t>mo</a:t>
            </a:r>
            <a:endParaRPr lang="en-US" sz="2000" dirty="0" smtClean="0">
              <a:latin typeface="Times New Roman"/>
              <a:cs typeface="Times New Roman"/>
            </a:endParaRPr>
          </a:p>
          <a:p>
            <a:r>
              <a:rPr lang="en-US" sz="2000" dirty="0" smtClean="0">
                <a:latin typeface="Times New Roman"/>
                <a:cs typeface="Times New Roman"/>
              </a:rPr>
              <a:t>Quota (22,530 </a:t>
            </a:r>
            <a:r>
              <a:rPr lang="en-US" sz="2000" dirty="0" err="1" smtClean="0">
                <a:latin typeface="Times New Roman"/>
                <a:cs typeface="Times New Roman"/>
              </a:rPr>
              <a:t>mt</a:t>
            </a:r>
            <a:r>
              <a:rPr lang="en-US" sz="2000" dirty="0" smtClean="0">
                <a:latin typeface="Times New Roman"/>
                <a:cs typeface="Times New Roman"/>
              </a:rPr>
              <a:t>). allotted </a:t>
            </a:r>
            <a:r>
              <a:rPr lang="en-US" sz="2000" dirty="0">
                <a:latin typeface="Times New Roman"/>
                <a:cs typeface="Times New Roman"/>
              </a:rPr>
              <a:t>2015 </a:t>
            </a:r>
            <a:r>
              <a:rPr lang="en-US" sz="2000" dirty="0" smtClean="0">
                <a:latin typeface="Times New Roman"/>
                <a:cs typeface="Times New Roman"/>
              </a:rPr>
              <a:t>:							    Time </a:t>
            </a:r>
            <a:r>
              <a:rPr lang="en-US" sz="2000" dirty="0">
                <a:latin typeface="Times New Roman"/>
                <a:cs typeface="Times New Roman"/>
              </a:rPr>
              <a:t>lag </a:t>
            </a:r>
            <a:r>
              <a:rPr lang="en-US" sz="2000" dirty="0" smtClean="0">
                <a:latin typeface="Times New Roman"/>
                <a:cs typeface="Times New Roman"/>
              </a:rPr>
              <a:t>=  30 </a:t>
            </a:r>
            <a:r>
              <a:rPr lang="en-US" sz="2000" dirty="0" err="1" smtClean="0">
                <a:latin typeface="Times New Roman"/>
                <a:cs typeface="Times New Roman"/>
              </a:rPr>
              <a:t>mo</a:t>
            </a:r>
            <a:endParaRPr lang="en-US" sz="2000" dirty="0">
              <a:latin typeface="Times New Roman"/>
              <a:cs typeface="Times New Roman"/>
            </a:endParaRPr>
          </a:p>
          <a:p>
            <a:r>
              <a:rPr lang="en-US" sz="2000" dirty="0" smtClean="0">
                <a:latin typeface="Times New Roman"/>
                <a:cs typeface="Times New Roman"/>
              </a:rPr>
              <a:t>                                                                                                                            2.5 </a:t>
            </a:r>
            <a:r>
              <a:rPr lang="en-US" sz="2000" dirty="0" err="1" smtClean="0">
                <a:latin typeface="Times New Roman"/>
                <a:cs typeface="Times New Roman"/>
              </a:rPr>
              <a:t>yrs</a:t>
            </a:r>
            <a:endParaRPr lang="en-US" sz="2000" dirty="0" smtClean="0">
              <a:latin typeface="Times New Roman"/>
              <a:cs typeface="Times New Roman"/>
            </a:endParaRPr>
          </a:p>
        </p:txBody>
      </p:sp>
      <p:sp>
        <p:nvSpPr>
          <p:cNvPr id="15" name="Rectangle 14"/>
          <p:cNvSpPr/>
          <p:nvPr/>
        </p:nvSpPr>
        <p:spPr>
          <a:xfrm>
            <a:off x="4198470" y="1556190"/>
            <a:ext cx="4945529" cy="707886"/>
          </a:xfrm>
          <a:prstGeom prst="rect">
            <a:avLst/>
          </a:prstGeom>
        </p:spPr>
        <p:txBody>
          <a:bodyPr wrap="square">
            <a:spAutoFit/>
          </a:bodyPr>
          <a:lstStyle/>
          <a:p>
            <a:pPr algn="ctr"/>
            <a:r>
              <a:rPr lang="en-US" sz="2000" dirty="0">
                <a:solidFill>
                  <a:srgbClr val="FF0000"/>
                </a:solidFill>
                <a:latin typeface="Times New Roman"/>
                <a:cs typeface="Times New Roman"/>
              </a:rPr>
              <a:t>Age at maturity ~ 1 year, </a:t>
            </a:r>
            <a:endParaRPr lang="en-US" sz="2000" dirty="0" smtClean="0">
              <a:solidFill>
                <a:srgbClr val="FF0000"/>
              </a:solidFill>
              <a:latin typeface="Times New Roman"/>
              <a:cs typeface="Times New Roman"/>
            </a:endParaRPr>
          </a:p>
          <a:p>
            <a:pPr algn="ctr"/>
            <a:r>
              <a:rPr lang="en-US" sz="2000" dirty="0">
                <a:solidFill>
                  <a:srgbClr val="FF0000"/>
                </a:solidFill>
                <a:latin typeface="Times New Roman"/>
                <a:cs typeface="Times New Roman"/>
              </a:rPr>
              <a:t>P</a:t>
            </a:r>
            <a:r>
              <a:rPr lang="en-US" sz="2000" dirty="0" smtClean="0">
                <a:solidFill>
                  <a:srgbClr val="FF0000"/>
                </a:solidFill>
                <a:latin typeface="Times New Roman"/>
                <a:cs typeface="Times New Roman"/>
              </a:rPr>
              <a:t>opulation </a:t>
            </a:r>
            <a:r>
              <a:rPr lang="en-US" sz="2000" dirty="0">
                <a:solidFill>
                  <a:srgbClr val="FF0000"/>
                </a:solidFill>
                <a:latin typeface="Times New Roman"/>
                <a:cs typeface="Times New Roman"/>
              </a:rPr>
              <a:t>doubling time &lt; </a:t>
            </a:r>
            <a:r>
              <a:rPr lang="en-US" sz="2000" dirty="0" smtClean="0">
                <a:solidFill>
                  <a:srgbClr val="FF0000"/>
                </a:solidFill>
                <a:latin typeface="Times New Roman"/>
                <a:cs typeface="Times New Roman"/>
              </a:rPr>
              <a:t>15 months</a:t>
            </a:r>
            <a:r>
              <a:rPr lang="en-US" sz="2000" dirty="0">
                <a:solidFill>
                  <a:srgbClr val="FF0000"/>
                </a:solidFill>
                <a:latin typeface="Times New Roman"/>
                <a:cs typeface="Times New Roman"/>
              </a:rPr>
              <a:t>. </a:t>
            </a:r>
          </a:p>
        </p:txBody>
      </p:sp>
      <p:pic>
        <p:nvPicPr>
          <p:cNvPr id="44" name="Picture 10"/>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5739584" y="377341"/>
            <a:ext cx="2464376" cy="1283436"/>
          </a:xfrm>
          <a:prstGeom prst="rect">
            <a:avLst/>
          </a:prstGeom>
          <a:noFill/>
          <a:ln w="9525">
            <a:noFill/>
            <a:miter lim="800000"/>
            <a:headEnd/>
            <a:tailEnd/>
          </a:ln>
        </p:spPr>
      </p:pic>
      <p:cxnSp>
        <p:nvCxnSpPr>
          <p:cNvPr id="3" name="Straight Connector 2"/>
          <p:cNvCxnSpPr/>
          <p:nvPr/>
        </p:nvCxnSpPr>
        <p:spPr>
          <a:xfrm>
            <a:off x="8189019" y="3421529"/>
            <a:ext cx="940039" cy="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56163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bitat_based_availability_and_daves_detectability_in_TIMS_ASAP_mod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4" y="87149"/>
            <a:ext cx="4663966" cy="2841324"/>
          </a:xfrm>
          <a:prstGeom prst="rect">
            <a:avLst/>
          </a:prstGeom>
        </p:spPr>
      </p:pic>
      <p:sp>
        <p:nvSpPr>
          <p:cNvPr id="6" name="TextBox 5"/>
          <p:cNvSpPr txBox="1"/>
          <p:nvPr/>
        </p:nvSpPr>
        <p:spPr>
          <a:xfrm>
            <a:off x="0" y="-108392"/>
            <a:ext cx="9144000" cy="523220"/>
          </a:xfrm>
          <a:prstGeom prst="rect">
            <a:avLst/>
          </a:prstGeom>
          <a:noFill/>
        </p:spPr>
        <p:txBody>
          <a:bodyPr wrap="square" rtlCol="0">
            <a:spAutoFit/>
          </a:bodyPr>
          <a:lstStyle/>
          <a:p>
            <a:pPr algn="ctr"/>
            <a:r>
              <a:rPr lang="en-US" sz="2800" dirty="0" smtClean="0">
                <a:solidFill>
                  <a:srgbClr val="000090"/>
                </a:solidFill>
                <a:latin typeface="Times New Roman"/>
                <a:cs typeface="Times New Roman"/>
              </a:rPr>
              <a:t>2014 assessment of </a:t>
            </a:r>
            <a:r>
              <a:rPr lang="en-US" sz="2800" dirty="0">
                <a:solidFill>
                  <a:srgbClr val="000090"/>
                </a:solidFill>
                <a:latin typeface="Times New Roman"/>
                <a:cs typeface="Times New Roman"/>
              </a:rPr>
              <a:t>A</a:t>
            </a:r>
            <a:r>
              <a:rPr lang="en-US" sz="2800" dirty="0" smtClean="0">
                <a:solidFill>
                  <a:srgbClr val="000090"/>
                </a:solidFill>
                <a:latin typeface="Times New Roman"/>
                <a:cs typeface="Times New Roman"/>
              </a:rPr>
              <a:t>tlantic butterfish </a:t>
            </a:r>
          </a:p>
        </p:txBody>
      </p:sp>
      <p:sp>
        <p:nvSpPr>
          <p:cNvPr id="8" name="Rectangle 7"/>
          <p:cNvSpPr/>
          <p:nvPr/>
        </p:nvSpPr>
        <p:spPr>
          <a:xfrm>
            <a:off x="570154" y="2732211"/>
            <a:ext cx="8064302" cy="400110"/>
          </a:xfrm>
          <a:prstGeom prst="rect">
            <a:avLst/>
          </a:prstGeom>
        </p:spPr>
        <p:txBody>
          <a:bodyPr wrap="none">
            <a:spAutoFit/>
          </a:bodyPr>
          <a:lstStyle/>
          <a:p>
            <a:r>
              <a:rPr lang="en-US" sz="2000" dirty="0" smtClean="0">
                <a:latin typeface="Times New Roman"/>
                <a:cs typeface="Times New Roman"/>
              </a:rPr>
              <a:t>Lag</a:t>
            </a:r>
            <a:r>
              <a:rPr lang="en-US" sz="2000" dirty="0">
                <a:latin typeface="Times New Roman"/>
                <a:cs typeface="Times New Roman"/>
              </a:rPr>
              <a:t>	</a:t>
            </a:r>
            <a:r>
              <a:rPr lang="en-US" sz="2000" dirty="0" smtClean="0">
                <a:latin typeface="Times New Roman"/>
                <a:cs typeface="Times New Roman"/>
              </a:rPr>
              <a:t>in data used in assessment model 			        			    2.5 </a:t>
            </a:r>
            <a:r>
              <a:rPr lang="en-US" sz="2000" dirty="0" err="1" smtClean="0">
                <a:latin typeface="Times New Roman"/>
                <a:cs typeface="Times New Roman"/>
              </a:rPr>
              <a:t>yrs</a:t>
            </a:r>
            <a:endParaRPr lang="en-US" sz="2000" dirty="0" smtClean="0">
              <a:latin typeface="Times New Roman"/>
              <a:cs typeface="Times New Roman"/>
            </a:endParaRPr>
          </a:p>
        </p:txBody>
      </p:sp>
      <p:grpSp>
        <p:nvGrpSpPr>
          <p:cNvPr id="30" name="Group 29"/>
          <p:cNvGrpSpPr/>
          <p:nvPr/>
        </p:nvGrpSpPr>
        <p:grpSpPr>
          <a:xfrm>
            <a:off x="2946084" y="4049135"/>
            <a:ext cx="2749022" cy="2749022"/>
            <a:chOff x="3797721" y="4049135"/>
            <a:chExt cx="2749022" cy="2749022"/>
          </a:xfrm>
        </p:grpSpPr>
        <p:sp>
          <p:nvSpPr>
            <p:cNvPr id="31" name="Freeform 30"/>
            <p:cNvSpPr/>
            <p:nvPr/>
          </p:nvSpPr>
          <p:spPr>
            <a:xfrm>
              <a:off x="4732302" y="4049135"/>
              <a:ext cx="879860" cy="879860"/>
            </a:xfrm>
            <a:custGeom>
              <a:avLst/>
              <a:gdLst>
                <a:gd name="connsiteX0" fmla="*/ 0 w 879860"/>
                <a:gd name="connsiteY0" fmla="*/ 439930 h 879860"/>
                <a:gd name="connsiteX1" fmla="*/ 439930 w 879860"/>
                <a:gd name="connsiteY1" fmla="*/ 0 h 879860"/>
                <a:gd name="connsiteX2" fmla="*/ 879860 w 879860"/>
                <a:gd name="connsiteY2" fmla="*/ 439930 h 879860"/>
                <a:gd name="connsiteX3" fmla="*/ 439930 w 879860"/>
                <a:gd name="connsiteY3" fmla="*/ 879860 h 879860"/>
                <a:gd name="connsiteX4" fmla="*/ 0 w 879860"/>
                <a:gd name="connsiteY4" fmla="*/ 439930 h 87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860" h="879860">
                  <a:moveTo>
                    <a:pt x="0" y="439930"/>
                  </a:moveTo>
                  <a:cubicBezTo>
                    <a:pt x="0" y="196963"/>
                    <a:pt x="196963" y="0"/>
                    <a:pt x="439930" y="0"/>
                  </a:cubicBezTo>
                  <a:cubicBezTo>
                    <a:pt x="682897" y="0"/>
                    <a:pt x="879860" y="196963"/>
                    <a:pt x="879860" y="439930"/>
                  </a:cubicBezTo>
                  <a:cubicBezTo>
                    <a:pt x="879860" y="682897"/>
                    <a:pt x="682897" y="879860"/>
                    <a:pt x="439930" y="879860"/>
                  </a:cubicBezTo>
                  <a:cubicBezTo>
                    <a:pt x="196963" y="879860"/>
                    <a:pt x="0" y="682897"/>
                    <a:pt x="0" y="43993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633" tIns="146633" rIns="146633" bIns="146633"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a:cs typeface="Times New Roman"/>
                </a:rPr>
                <a:t>Get Idea</a:t>
              </a:r>
              <a:endParaRPr lang="en-US" sz="1400" kern="1200" dirty="0">
                <a:latin typeface="Times New Roman"/>
                <a:cs typeface="Times New Roman"/>
              </a:endParaRPr>
            </a:p>
          </p:txBody>
        </p:sp>
        <p:sp>
          <p:nvSpPr>
            <p:cNvPr id="32" name="Freeform 31"/>
            <p:cNvSpPr/>
            <p:nvPr/>
          </p:nvSpPr>
          <p:spPr>
            <a:xfrm rot="18900000">
              <a:off x="4592542" y="4803193"/>
              <a:ext cx="234173" cy="296953"/>
            </a:xfrm>
            <a:custGeom>
              <a:avLst/>
              <a:gdLst>
                <a:gd name="connsiteX0" fmla="*/ 0 w 234173"/>
                <a:gd name="connsiteY0" fmla="*/ 59390 h 296952"/>
                <a:gd name="connsiteX1" fmla="*/ 117087 w 234173"/>
                <a:gd name="connsiteY1" fmla="*/ 59390 h 296952"/>
                <a:gd name="connsiteX2" fmla="*/ 117087 w 234173"/>
                <a:gd name="connsiteY2" fmla="*/ 0 h 296952"/>
                <a:gd name="connsiteX3" fmla="*/ 234173 w 234173"/>
                <a:gd name="connsiteY3" fmla="*/ 148476 h 296952"/>
                <a:gd name="connsiteX4" fmla="*/ 117087 w 234173"/>
                <a:gd name="connsiteY4" fmla="*/ 296952 h 296952"/>
                <a:gd name="connsiteX5" fmla="*/ 117087 w 234173"/>
                <a:gd name="connsiteY5" fmla="*/ 237562 h 296952"/>
                <a:gd name="connsiteX6" fmla="*/ 0 w 234173"/>
                <a:gd name="connsiteY6" fmla="*/ 237562 h 296952"/>
                <a:gd name="connsiteX7" fmla="*/ 0 w 234173"/>
                <a:gd name="connsiteY7" fmla="*/ 59390 h 29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173" h="296952">
                  <a:moveTo>
                    <a:pt x="234173" y="237562"/>
                  </a:moveTo>
                  <a:lnTo>
                    <a:pt x="117086" y="237562"/>
                  </a:lnTo>
                  <a:lnTo>
                    <a:pt x="117086" y="296952"/>
                  </a:lnTo>
                  <a:lnTo>
                    <a:pt x="0" y="148476"/>
                  </a:lnTo>
                  <a:lnTo>
                    <a:pt x="117086" y="0"/>
                  </a:lnTo>
                  <a:lnTo>
                    <a:pt x="117086" y="59390"/>
                  </a:lnTo>
                  <a:lnTo>
                    <a:pt x="234173" y="59390"/>
                  </a:lnTo>
                  <a:lnTo>
                    <a:pt x="234173" y="23756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0252" tIns="59390" rIns="-1" bIns="59390" numCol="1" spcCol="1270" anchor="ctr" anchorCtr="0">
              <a:noAutofit/>
            </a:bodyPr>
            <a:lstStyle/>
            <a:p>
              <a:pPr lvl="0" algn="ctr" defTabSz="533400">
                <a:lnSpc>
                  <a:spcPct val="90000"/>
                </a:lnSpc>
                <a:spcBef>
                  <a:spcPct val="0"/>
                </a:spcBef>
                <a:spcAft>
                  <a:spcPct val="35000"/>
                </a:spcAft>
              </a:pPr>
              <a:endParaRPr lang="en-US" sz="1200" kern="1200"/>
            </a:p>
          </p:txBody>
        </p:sp>
        <p:sp>
          <p:nvSpPr>
            <p:cNvPr id="33" name="Freeform 32"/>
            <p:cNvSpPr/>
            <p:nvPr/>
          </p:nvSpPr>
          <p:spPr>
            <a:xfrm>
              <a:off x="3797721" y="4983716"/>
              <a:ext cx="879860" cy="879860"/>
            </a:xfrm>
            <a:custGeom>
              <a:avLst/>
              <a:gdLst>
                <a:gd name="connsiteX0" fmla="*/ 0 w 879860"/>
                <a:gd name="connsiteY0" fmla="*/ 439930 h 879860"/>
                <a:gd name="connsiteX1" fmla="*/ 439930 w 879860"/>
                <a:gd name="connsiteY1" fmla="*/ 0 h 879860"/>
                <a:gd name="connsiteX2" fmla="*/ 879860 w 879860"/>
                <a:gd name="connsiteY2" fmla="*/ 439930 h 879860"/>
                <a:gd name="connsiteX3" fmla="*/ 439930 w 879860"/>
                <a:gd name="connsiteY3" fmla="*/ 879860 h 879860"/>
                <a:gd name="connsiteX4" fmla="*/ 0 w 879860"/>
                <a:gd name="connsiteY4" fmla="*/ 439930 h 87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860" h="879860">
                  <a:moveTo>
                    <a:pt x="0" y="439930"/>
                  </a:moveTo>
                  <a:cubicBezTo>
                    <a:pt x="0" y="196963"/>
                    <a:pt x="196963" y="0"/>
                    <a:pt x="439930" y="0"/>
                  </a:cubicBezTo>
                  <a:cubicBezTo>
                    <a:pt x="682897" y="0"/>
                    <a:pt x="879860" y="196963"/>
                    <a:pt x="879860" y="439930"/>
                  </a:cubicBezTo>
                  <a:cubicBezTo>
                    <a:pt x="879860" y="682897"/>
                    <a:pt x="682897" y="879860"/>
                    <a:pt x="439930" y="879860"/>
                  </a:cubicBezTo>
                  <a:cubicBezTo>
                    <a:pt x="196963" y="879860"/>
                    <a:pt x="0" y="682897"/>
                    <a:pt x="0" y="43993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633" tIns="146633" rIns="146633" bIns="146633"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a:cs typeface="Times New Roman"/>
                </a:rPr>
                <a:t>Secure funding</a:t>
              </a:r>
              <a:endParaRPr lang="en-US" sz="1400" kern="1200" dirty="0">
                <a:latin typeface="Times New Roman"/>
                <a:cs typeface="Times New Roman"/>
              </a:endParaRPr>
            </a:p>
          </p:txBody>
        </p:sp>
        <p:sp>
          <p:nvSpPr>
            <p:cNvPr id="34" name="Freeform 33"/>
            <p:cNvSpPr/>
            <p:nvPr/>
          </p:nvSpPr>
          <p:spPr>
            <a:xfrm rot="2700000">
              <a:off x="4583169" y="5737774"/>
              <a:ext cx="234173" cy="296952"/>
            </a:xfrm>
            <a:custGeom>
              <a:avLst/>
              <a:gdLst>
                <a:gd name="connsiteX0" fmla="*/ 0 w 234173"/>
                <a:gd name="connsiteY0" fmla="*/ 59390 h 296952"/>
                <a:gd name="connsiteX1" fmla="*/ 117087 w 234173"/>
                <a:gd name="connsiteY1" fmla="*/ 59390 h 296952"/>
                <a:gd name="connsiteX2" fmla="*/ 117087 w 234173"/>
                <a:gd name="connsiteY2" fmla="*/ 0 h 296952"/>
                <a:gd name="connsiteX3" fmla="*/ 234173 w 234173"/>
                <a:gd name="connsiteY3" fmla="*/ 148476 h 296952"/>
                <a:gd name="connsiteX4" fmla="*/ 117087 w 234173"/>
                <a:gd name="connsiteY4" fmla="*/ 296952 h 296952"/>
                <a:gd name="connsiteX5" fmla="*/ 117087 w 234173"/>
                <a:gd name="connsiteY5" fmla="*/ 237562 h 296952"/>
                <a:gd name="connsiteX6" fmla="*/ 0 w 234173"/>
                <a:gd name="connsiteY6" fmla="*/ 237562 h 296952"/>
                <a:gd name="connsiteX7" fmla="*/ 0 w 234173"/>
                <a:gd name="connsiteY7" fmla="*/ 59390 h 29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173" h="296952">
                  <a:moveTo>
                    <a:pt x="0" y="59390"/>
                  </a:moveTo>
                  <a:lnTo>
                    <a:pt x="117087" y="59390"/>
                  </a:lnTo>
                  <a:lnTo>
                    <a:pt x="117087" y="0"/>
                  </a:lnTo>
                  <a:lnTo>
                    <a:pt x="234173" y="148476"/>
                  </a:lnTo>
                  <a:lnTo>
                    <a:pt x="117087" y="296952"/>
                  </a:lnTo>
                  <a:lnTo>
                    <a:pt x="117087" y="237562"/>
                  </a:lnTo>
                  <a:lnTo>
                    <a:pt x="0" y="237562"/>
                  </a:lnTo>
                  <a:lnTo>
                    <a:pt x="0" y="5939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59389" rIns="70252" bIns="59390" numCol="1" spcCol="1270" anchor="ctr" anchorCtr="0">
              <a:noAutofit/>
            </a:bodyPr>
            <a:lstStyle/>
            <a:p>
              <a:pPr lvl="0" algn="ctr" defTabSz="533400">
                <a:lnSpc>
                  <a:spcPct val="90000"/>
                </a:lnSpc>
                <a:spcBef>
                  <a:spcPct val="0"/>
                </a:spcBef>
                <a:spcAft>
                  <a:spcPct val="35000"/>
                </a:spcAft>
              </a:pPr>
              <a:endParaRPr lang="en-US" sz="1200" kern="1200"/>
            </a:p>
          </p:txBody>
        </p:sp>
        <p:sp>
          <p:nvSpPr>
            <p:cNvPr id="35" name="Freeform 34"/>
            <p:cNvSpPr/>
            <p:nvPr/>
          </p:nvSpPr>
          <p:spPr>
            <a:xfrm>
              <a:off x="4732302" y="5918297"/>
              <a:ext cx="879860" cy="879860"/>
            </a:xfrm>
            <a:custGeom>
              <a:avLst/>
              <a:gdLst>
                <a:gd name="connsiteX0" fmla="*/ 0 w 879860"/>
                <a:gd name="connsiteY0" fmla="*/ 439930 h 879860"/>
                <a:gd name="connsiteX1" fmla="*/ 439930 w 879860"/>
                <a:gd name="connsiteY1" fmla="*/ 0 h 879860"/>
                <a:gd name="connsiteX2" fmla="*/ 879860 w 879860"/>
                <a:gd name="connsiteY2" fmla="*/ 439930 h 879860"/>
                <a:gd name="connsiteX3" fmla="*/ 439930 w 879860"/>
                <a:gd name="connsiteY3" fmla="*/ 879860 h 879860"/>
                <a:gd name="connsiteX4" fmla="*/ 0 w 879860"/>
                <a:gd name="connsiteY4" fmla="*/ 439930 h 87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860" h="879860">
                  <a:moveTo>
                    <a:pt x="0" y="439930"/>
                  </a:moveTo>
                  <a:cubicBezTo>
                    <a:pt x="0" y="196963"/>
                    <a:pt x="196963" y="0"/>
                    <a:pt x="439930" y="0"/>
                  </a:cubicBezTo>
                  <a:cubicBezTo>
                    <a:pt x="682897" y="0"/>
                    <a:pt x="879860" y="196963"/>
                    <a:pt x="879860" y="439930"/>
                  </a:cubicBezTo>
                  <a:cubicBezTo>
                    <a:pt x="879860" y="682897"/>
                    <a:pt x="682897" y="879860"/>
                    <a:pt x="439930" y="879860"/>
                  </a:cubicBezTo>
                  <a:cubicBezTo>
                    <a:pt x="196963" y="879860"/>
                    <a:pt x="0" y="682897"/>
                    <a:pt x="0" y="43993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633" tIns="146633" rIns="146633" bIns="146633"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a:cs typeface="Times New Roman"/>
                </a:rPr>
                <a:t>Execute study</a:t>
              </a:r>
              <a:endParaRPr lang="en-US" sz="1400" kern="1200" dirty="0">
                <a:latin typeface="Times New Roman"/>
                <a:cs typeface="Times New Roman"/>
              </a:endParaRPr>
            </a:p>
          </p:txBody>
        </p:sp>
        <p:sp>
          <p:nvSpPr>
            <p:cNvPr id="36" name="Freeform 35"/>
            <p:cNvSpPr/>
            <p:nvPr/>
          </p:nvSpPr>
          <p:spPr>
            <a:xfrm rot="18900000">
              <a:off x="5517750" y="5747147"/>
              <a:ext cx="234173" cy="296952"/>
            </a:xfrm>
            <a:custGeom>
              <a:avLst/>
              <a:gdLst>
                <a:gd name="connsiteX0" fmla="*/ 0 w 234173"/>
                <a:gd name="connsiteY0" fmla="*/ 59390 h 296952"/>
                <a:gd name="connsiteX1" fmla="*/ 117087 w 234173"/>
                <a:gd name="connsiteY1" fmla="*/ 59390 h 296952"/>
                <a:gd name="connsiteX2" fmla="*/ 117087 w 234173"/>
                <a:gd name="connsiteY2" fmla="*/ 0 h 296952"/>
                <a:gd name="connsiteX3" fmla="*/ 234173 w 234173"/>
                <a:gd name="connsiteY3" fmla="*/ 148476 h 296952"/>
                <a:gd name="connsiteX4" fmla="*/ 117087 w 234173"/>
                <a:gd name="connsiteY4" fmla="*/ 296952 h 296952"/>
                <a:gd name="connsiteX5" fmla="*/ 117087 w 234173"/>
                <a:gd name="connsiteY5" fmla="*/ 237562 h 296952"/>
                <a:gd name="connsiteX6" fmla="*/ 0 w 234173"/>
                <a:gd name="connsiteY6" fmla="*/ 237562 h 296952"/>
                <a:gd name="connsiteX7" fmla="*/ 0 w 234173"/>
                <a:gd name="connsiteY7" fmla="*/ 59390 h 29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173" h="296952">
                  <a:moveTo>
                    <a:pt x="0" y="59390"/>
                  </a:moveTo>
                  <a:lnTo>
                    <a:pt x="117087" y="59390"/>
                  </a:lnTo>
                  <a:lnTo>
                    <a:pt x="117087" y="0"/>
                  </a:lnTo>
                  <a:lnTo>
                    <a:pt x="234173" y="148476"/>
                  </a:lnTo>
                  <a:lnTo>
                    <a:pt x="117087" y="296952"/>
                  </a:lnTo>
                  <a:lnTo>
                    <a:pt x="117087" y="237562"/>
                  </a:lnTo>
                  <a:lnTo>
                    <a:pt x="0" y="237562"/>
                  </a:lnTo>
                  <a:lnTo>
                    <a:pt x="0" y="5939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59390" rIns="70252" bIns="59389" numCol="1" spcCol="1270" anchor="ctr" anchorCtr="0">
              <a:noAutofit/>
            </a:bodyPr>
            <a:lstStyle/>
            <a:p>
              <a:pPr lvl="0" algn="ctr" defTabSz="533400">
                <a:lnSpc>
                  <a:spcPct val="90000"/>
                </a:lnSpc>
                <a:spcBef>
                  <a:spcPct val="0"/>
                </a:spcBef>
                <a:spcAft>
                  <a:spcPct val="35000"/>
                </a:spcAft>
              </a:pPr>
              <a:endParaRPr lang="en-US" sz="1200" kern="1200"/>
            </a:p>
          </p:txBody>
        </p:sp>
        <p:sp>
          <p:nvSpPr>
            <p:cNvPr id="37" name="Freeform 36"/>
            <p:cNvSpPr/>
            <p:nvPr/>
          </p:nvSpPr>
          <p:spPr>
            <a:xfrm>
              <a:off x="5612162" y="4983716"/>
              <a:ext cx="934581" cy="879860"/>
            </a:xfrm>
            <a:custGeom>
              <a:avLst/>
              <a:gdLst>
                <a:gd name="connsiteX0" fmla="*/ 0 w 879860"/>
                <a:gd name="connsiteY0" fmla="*/ 439930 h 879860"/>
                <a:gd name="connsiteX1" fmla="*/ 439930 w 879860"/>
                <a:gd name="connsiteY1" fmla="*/ 0 h 879860"/>
                <a:gd name="connsiteX2" fmla="*/ 879860 w 879860"/>
                <a:gd name="connsiteY2" fmla="*/ 439930 h 879860"/>
                <a:gd name="connsiteX3" fmla="*/ 439930 w 879860"/>
                <a:gd name="connsiteY3" fmla="*/ 879860 h 879860"/>
                <a:gd name="connsiteX4" fmla="*/ 0 w 879860"/>
                <a:gd name="connsiteY4" fmla="*/ 439930 h 87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860" h="879860">
                  <a:moveTo>
                    <a:pt x="0" y="439930"/>
                  </a:moveTo>
                  <a:cubicBezTo>
                    <a:pt x="0" y="196963"/>
                    <a:pt x="196963" y="0"/>
                    <a:pt x="439930" y="0"/>
                  </a:cubicBezTo>
                  <a:cubicBezTo>
                    <a:pt x="682897" y="0"/>
                    <a:pt x="879860" y="196963"/>
                    <a:pt x="879860" y="439930"/>
                  </a:cubicBezTo>
                  <a:cubicBezTo>
                    <a:pt x="879860" y="682897"/>
                    <a:pt x="682897" y="879860"/>
                    <a:pt x="439930" y="879860"/>
                  </a:cubicBezTo>
                  <a:cubicBezTo>
                    <a:pt x="196963" y="879860"/>
                    <a:pt x="0" y="682897"/>
                    <a:pt x="0" y="43993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633" tIns="146633" rIns="146633" bIns="146633"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a:cs typeface="Times New Roman"/>
                </a:rPr>
                <a:t>Analyze &amp; publish</a:t>
              </a:r>
              <a:endParaRPr lang="en-US" sz="1400" kern="1200" dirty="0">
                <a:latin typeface="Times New Roman"/>
                <a:cs typeface="Times New Roman"/>
              </a:endParaRPr>
            </a:p>
          </p:txBody>
        </p:sp>
      </p:grpSp>
      <p:sp>
        <p:nvSpPr>
          <p:cNvPr id="26" name="Right Arrow 4"/>
          <p:cNvSpPr/>
          <p:nvPr/>
        </p:nvSpPr>
        <p:spPr>
          <a:xfrm rot="2700000">
            <a:off x="6173357" y="5217458"/>
            <a:ext cx="163921" cy="1781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sp>
        <p:nvSpPr>
          <p:cNvPr id="27" name="TextBox 26"/>
          <p:cNvSpPr txBox="1"/>
          <p:nvPr/>
        </p:nvSpPr>
        <p:spPr>
          <a:xfrm>
            <a:off x="2715502" y="4557060"/>
            <a:ext cx="1081621" cy="369332"/>
          </a:xfrm>
          <a:prstGeom prst="rect">
            <a:avLst/>
          </a:prstGeom>
          <a:noFill/>
        </p:spPr>
        <p:txBody>
          <a:bodyPr wrap="none" rtlCol="0">
            <a:spAutoFit/>
          </a:bodyPr>
          <a:lstStyle/>
          <a:p>
            <a:r>
              <a:rPr lang="en-US" dirty="0" smtClean="0">
                <a:latin typeface="Times New Roman"/>
                <a:cs typeface="Times New Roman"/>
              </a:rPr>
              <a:t>12-24 </a:t>
            </a:r>
            <a:r>
              <a:rPr lang="en-US" dirty="0" err="1" smtClean="0">
                <a:latin typeface="Times New Roman"/>
                <a:cs typeface="Times New Roman"/>
              </a:rPr>
              <a:t>mo</a:t>
            </a:r>
            <a:endParaRPr lang="en-US" dirty="0">
              <a:latin typeface="Times New Roman"/>
              <a:cs typeface="Times New Roman"/>
            </a:endParaRPr>
          </a:p>
        </p:txBody>
      </p:sp>
      <p:sp>
        <p:nvSpPr>
          <p:cNvPr id="28" name="TextBox 27"/>
          <p:cNvSpPr txBox="1"/>
          <p:nvPr/>
        </p:nvSpPr>
        <p:spPr>
          <a:xfrm>
            <a:off x="2733430" y="6084048"/>
            <a:ext cx="1081621" cy="369332"/>
          </a:xfrm>
          <a:prstGeom prst="rect">
            <a:avLst/>
          </a:prstGeom>
          <a:noFill/>
        </p:spPr>
        <p:txBody>
          <a:bodyPr wrap="none" rtlCol="0">
            <a:spAutoFit/>
          </a:bodyPr>
          <a:lstStyle/>
          <a:p>
            <a:r>
              <a:rPr lang="en-US" dirty="0" smtClean="0">
                <a:latin typeface="Times New Roman"/>
                <a:cs typeface="Times New Roman"/>
              </a:rPr>
              <a:t>12-24 </a:t>
            </a:r>
            <a:r>
              <a:rPr lang="en-US" dirty="0" err="1" smtClean="0">
                <a:latin typeface="Times New Roman"/>
                <a:cs typeface="Times New Roman"/>
              </a:rPr>
              <a:t>mo</a:t>
            </a:r>
            <a:endParaRPr lang="en-US" dirty="0">
              <a:latin typeface="Times New Roman"/>
              <a:cs typeface="Times New Roman"/>
            </a:endParaRPr>
          </a:p>
        </p:txBody>
      </p:sp>
      <p:sp>
        <p:nvSpPr>
          <p:cNvPr id="29" name="TextBox 28"/>
          <p:cNvSpPr txBox="1"/>
          <p:nvPr/>
        </p:nvSpPr>
        <p:spPr>
          <a:xfrm>
            <a:off x="4887947" y="6045202"/>
            <a:ext cx="960457" cy="369332"/>
          </a:xfrm>
          <a:prstGeom prst="rect">
            <a:avLst/>
          </a:prstGeom>
          <a:noFill/>
        </p:spPr>
        <p:txBody>
          <a:bodyPr wrap="none" rtlCol="0">
            <a:spAutoFit/>
          </a:bodyPr>
          <a:lstStyle/>
          <a:p>
            <a:r>
              <a:rPr lang="en-US" dirty="0">
                <a:latin typeface="Times New Roman"/>
                <a:cs typeface="Times New Roman"/>
              </a:rPr>
              <a:t>6</a:t>
            </a:r>
            <a:r>
              <a:rPr lang="en-US" dirty="0" smtClean="0">
                <a:latin typeface="Times New Roman"/>
                <a:cs typeface="Times New Roman"/>
              </a:rPr>
              <a:t>-12 </a:t>
            </a:r>
            <a:r>
              <a:rPr lang="en-US" dirty="0" err="1" smtClean="0">
                <a:latin typeface="Times New Roman"/>
                <a:cs typeface="Times New Roman"/>
              </a:rPr>
              <a:t>mo</a:t>
            </a:r>
            <a:endParaRPr lang="en-US" dirty="0">
              <a:latin typeface="Times New Roman"/>
              <a:cs typeface="Times New Roman"/>
            </a:endParaRPr>
          </a:p>
        </p:txBody>
      </p:sp>
      <p:sp>
        <p:nvSpPr>
          <p:cNvPr id="39" name="Up Arrow 38"/>
          <p:cNvSpPr/>
          <p:nvPr/>
        </p:nvSpPr>
        <p:spPr>
          <a:xfrm rot="5400000">
            <a:off x="5963562" y="5281313"/>
            <a:ext cx="292359" cy="28034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6453480" y="4983716"/>
            <a:ext cx="1211354" cy="1100332"/>
          </a:xfrm>
          <a:custGeom>
            <a:avLst/>
            <a:gdLst>
              <a:gd name="connsiteX0" fmla="*/ 0 w 879860"/>
              <a:gd name="connsiteY0" fmla="*/ 439930 h 879860"/>
              <a:gd name="connsiteX1" fmla="*/ 439930 w 879860"/>
              <a:gd name="connsiteY1" fmla="*/ 0 h 879860"/>
              <a:gd name="connsiteX2" fmla="*/ 879860 w 879860"/>
              <a:gd name="connsiteY2" fmla="*/ 439930 h 879860"/>
              <a:gd name="connsiteX3" fmla="*/ 439930 w 879860"/>
              <a:gd name="connsiteY3" fmla="*/ 879860 h 879860"/>
              <a:gd name="connsiteX4" fmla="*/ 0 w 879860"/>
              <a:gd name="connsiteY4" fmla="*/ 439930 h 87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860" h="879860">
                <a:moveTo>
                  <a:pt x="0" y="439930"/>
                </a:moveTo>
                <a:cubicBezTo>
                  <a:pt x="0" y="196963"/>
                  <a:pt x="196963" y="0"/>
                  <a:pt x="439930" y="0"/>
                </a:cubicBezTo>
                <a:cubicBezTo>
                  <a:pt x="682897" y="0"/>
                  <a:pt x="879860" y="196963"/>
                  <a:pt x="879860" y="439930"/>
                </a:cubicBezTo>
                <a:cubicBezTo>
                  <a:pt x="879860" y="682897"/>
                  <a:pt x="682897" y="879860"/>
                  <a:pt x="439930" y="879860"/>
                </a:cubicBezTo>
                <a:cubicBezTo>
                  <a:pt x="196963" y="879860"/>
                  <a:pt x="0" y="682897"/>
                  <a:pt x="0" y="43993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633" tIns="146633" rIns="146633" bIns="146633" numCol="1" spcCol="1270" anchor="ctr" anchorCtr="0">
            <a:noAutofit/>
          </a:bodyPr>
          <a:lstStyle/>
          <a:p>
            <a:pPr lvl="0" algn="ctr" defTabSz="622300">
              <a:lnSpc>
                <a:spcPct val="90000"/>
              </a:lnSpc>
              <a:spcBef>
                <a:spcPct val="0"/>
              </a:spcBef>
              <a:spcAft>
                <a:spcPct val="35000"/>
              </a:spcAft>
            </a:pPr>
            <a:r>
              <a:rPr lang="en-US" sz="1400" dirty="0" smtClean="0">
                <a:latin typeface="Times New Roman"/>
                <a:cs typeface="Times New Roman"/>
              </a:rPr>
              <a:t>New Parameter or model structure</a:t>
            </a:r>
            <a:endParaRPr lang="en-US" sz="1400" kern="1200" dirty="0">
              <a:latin typeface="Times New Roman"/>
              <a:cs typeface="Times New Roman"/>
            </a:endParaRPr>
          </a:p>
        </p:txBody>
      </p:sp>
      <p:sp>
        <p:nvSpPr>
          <p:cNvPr id="41" name="TextBox 40"/>
          <p:cNvSpPr txBox="1"/>
          <p:nvPr/>
        </p:nvSpPr>
        <p:spPr>
          <a:xfrm>
            <a:off x="5593558" y="4763888"/>
            <a:ext cx="1081621" cy="369332"/>
          </a:xfrm>
          <a:prstGeom prst="rect">
            <a:avLst/>
          </a:prstGeom>
          <a:noFill/>
        </p:spPr>
        <p:txBody>
          <a:bodyPr wrap="none" rtlCol="0">
            <a:spAutoFit/>
          </a:bodyPr>
          <a:lstStyle/>
          <a:p>
            <a:r>
              <a:rPr lang="en-US" dirty="0" smtClean="0">
                <a:latin typeface="Times New Roman"/>
                <a:cs typeface="Times New Roman"/>
              </a:rPr>
              <a:t>12-24 </a:t>
            </a:r>
            <a:r>
              <a:rPr lang="en-US" dirty="0" err="1" smtClean="0">
                <a:latin typeface="Times New Roman"/>
                <a:cs typeface="Times New Roman"/>
              </a:rPr>
              <a:t>mo</a:t>
            </a:r>
            <a:endParaRPr lang="en-US" dirty="0">
              <a:latin typeface="Times New Roman"/>
              <a:cs typeface="Times New Roman"/>
            </a:endParaRPr>
          </a:p>
        </p:txBody>
      </p:sp>
      <p:sp>
        <p:nvSpPr>
          <p:cNvPr id="43" name="TextBox 42"/>
          <p:cNvSpPr txBox="1"/>
          <p:nvPr/>
        </p:nvSpPr>
        <p:spPr>
          <a:xfrm>
            <a:off x="7378505" y="6175933"/>
            <a:ext cx="1318590" cy="584776"/>
          </a:xfrm>
          <a:prstGeom prst="rect">
            <a:avLst/>
          </a:prstGeom>
          <a:noFill/>
        </p:spPr>
        <p:txBody>
          <a:bodyPr wrap="none" rtlCol="0">
            <a:spAutoFit/>
          </a:bodyPr>
          <a:lstStyle/>
          <a:p>
            <a:r>
              <a:rPr lang="en-US" sz="3200" dirty="0" smtClean="0">
                <a:latin typeface="Times New Roman"/>
                <a:cs typeface="Times New Roman"/>
              </a:rPr>
              <a:t>~ 5 </a:t>
            </a:r>
            <a:r>
              <a:rPr lang="en-US" sz="3200" dirty="0" err="1" smtClean="0">
                <a:latin typeface="Times New Roman"/>
                <a:cs typeface="Times New Roman"/>
              </a:rPr>
              <a:t>yrs</a:t>
            </a:r>
            <a:endParaRPr lang="en-US" sz="3200" dirty="0">
              <a:latin typeface="Times New Roman"/>
              <a:cs typeface="Times New Roman"/>
            </a:endParaRPr>
          </a:p>
        </p:txBody>
      </p:sp>
      <p:pic>
        <p:nvPicPr>
          <p:cNvPr id="44" name="Picture 10"/>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5739584" y="377341"/>
            <a:ext cx="2464376" cy="1283436"/>
          </a:xfrm>
          <a:prstGeom prst="rect">
            <a:avLst/>
          </a:prstGeom>
          <a:noFill/>
          <a:ln w="9525">
            <a:noFill/>
            <a:miter lim="800000"/>
            <a:headEnd/>
            <a:tailEnd/>
          </a:ln>
        </p:spPr>
      </p:pic>
      <p:sp>
        <p:nvSpPr>
          <p:cNvPr id="45" name="TextBox 44"/>
          <p:cNvSpPr txBox="1"/>
          <p:nvPr/>
        </p:nvSpPr>
        <p:spPr>
          <a:xfrm>
            <a:off x="426518" y="3177784"/>
            <a:ext cx="8619818" cy="461665"/>
          </a:xfrm>
          <a:prstGeom prst="rect">
            <a:avLst/>
          </a:prstGeom>
          <a:noFill/>
        </p:spPr>
        <p:txBody>
          <a:bodyPr wrap="none" rtlCol="0">
            <a:spAutoFit/>
          </a:bodyPr>
          <a:lstStyle/>
          <a:p>
            <a:r>
              <a:rPr lang="en-US" sz="2400" dirty="0" smtClean="0">
                <a:solidFill>
                  <a:srgbClr val="FF0000"/>
                </a:solidFill>
                <a:latin typeface="Times New Roman"/>
                <a:cs typeface="Times New Roman"/>
              </a:rPr>
              <a:t>What about a new assessment parameters value or model structures?</a:t>
            </a:r>
            <a:endParaRPr lang="en-US" sz="2400" dirty="0">
              <a:solidFill>
                <a:srgbClr val="FF0000"/>
              </a:solidFill>
              <a:latin typeface="Times New Roman"/>
              <a:cs typeface="Times New Roman"/>
            </a:endParaRPr>
          </a:p>
        </p:txBody>
      </p:sp>
      <p:sp>
        <p:nvSpPr>
          <p:cNvPr id="48" name="TextBox 47"/>
          <p:cNvSpPr txBox="1"/>
          <p:nvPr/>
        </p:nvSpPr>
        <p:spPr>
          <a:xfrm>
            <a:off x="2946084" y="3640456"/>
            <a:ext cx="2818976" cy="400110"/>
          </a:xfrm>
          <a:prstGeom prst="rect">
            <a:avLst/>
          </a:prstGeom>
          <a:noFill/>
        </p:spPr>
        <p:txBody>
          <a:bodyPr wrap="none" rtlCol="0">
            <a:spAutoFit/>
          </a:bodyPr>
          <a:lstStyle/>
          <a:p>
            <a:r>
              <a:rPr lang="en-US" sz="2000" dirty="0" smtClean="0">
                <a:solidFill>
                  <a:srgbClr val="000090"/>
                </a:solidFill>
                <a:latin typeface="Times New Roman"/>
                <a:cs typeface="Times New Roman"/>
              </a:rPr>
              <a:t>Academic research cycle:</a:t>
            </a:r>
            <a:endParaRPr lang="en-US" sz="2000" dirty="0">
              <a:solidFill>
                <a:srgbClr val="000090"/>
              </a:solidFill>
              <a:latin typeface="Times New Roman"/>
              <a:cs typeface="Times New Roman"/>
            </a:endParaRPr>
          </a:p>
        </p:txBody>
      </p:sp>
      <p:sp>
        <p:nvSpPr>
          <p:cNvPr id="25" name="Rectangle 24"/>
          <p:cNvSpPr/>
          <p:nvPr/>
        </p:nvSpPr>
        <p:spPr>
          <a:xfrm>
            <a:off x="4198470" y="1556190"/>
            <a:ext cx="4945529" cy="707886"/>
          </a:xfrm>
          <a:prstGeom prst="rect">
            <a:avLst/>
          </a:prstGeom>
        </p:spPr>
        <p:txBody>
          <a:bodyPr wrap="square">
            <a:spAutoFit/>
          </a:bodyPr>
          <a:lstStyle/>
          <a:p>
            <a:pPr algn="ctr"/>
            <a:r>
              <a:rPr lang="en-US" sz="2000" dirty="0">
                <a:latin typeface="Times New Roman"/>
                <a:cs typeface="Times New Roman"/>
              </a:rPr>
              <a:t>Age at maturity ~ 1 year, </a:t>
            </a:r>
            <a:endParaRPr lang="en-US" sz="2000" dirty="0" smtClean="0">
              <a:latin typeface="Times New Roman"/>
              <a:cs typeface="Times New Roman"/>
            </a:endParaRPr>
          </a:p>
          <a:p>
            <a:pPr algn="ctr"/>
            <a:r>
              <a:rPr lang="en-US" sz="2000" dirty="0">
                <a:latin typeface="Times New Roman"/>
                <a:cs typeface="Times New Roman"/>
              </a:rPr>
              <a:t>P</a:t>
            </a:r>
            <a:r>
              <a:rPr lang="en-US" sz="2000" dirty="0" smtClean="0">
                <a:latin typeface="Times New Roman"/>
                <a:cs typeface="Times New Roman"/>
              </a:rPr>
              <a:t>opulation </a:t>
            </a:r>
            <a:r>
              <a:rPr lang="en-US" sz="2000" dirty="0">
                <a:latin typeface="Times New Roman"/>
                <a:cs typeface="Times New Roman"/>
              </a:rPr>
              <a:t>doubling time &lt; </a:t>
            </a:r>
            <a:r>
              <a:rPr lang="en-US" sz="2000" dirty="0" smtClean="0">
                <a:latin typeface="Times New Roman"/>
                <a:cs typeface="Times New Roman"/>
              </a:rPr>
              <a:t>15 months</a:t>
            </a:r>
            <a:r>
              <a:rPr lang="en-US" sz="2000" dirty="0">
                <a:latin typeface="Times New Roman"/>
                <a:cs typeface="Times New Roman"/>
              </a:rPr>
              <a:t>. </a:t>
            </a:r>
          </a:p>
        </p:txBody>
      </p:sp>
      <p:sp>
        <p:nvSpPr>
          <p:cNvPr id="2" name="Rectangle 1"/>
          <p:cNvSpPr/>
          <p:nvPr/>
        </p:nvSpPr>
        <p:spPr>
          <a:xfrm>
            <a:off x="702235" y="3639450"/>
            <a:ext cx="8023412" cy="315870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0971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3323.jpg"/>
          <p:cNvPicPr>
            <a:picLocks noChangeAspect="1"/>
          </p:cNvPicPr>
          <p:nvPr/>
        </p:nvPicPr>
        <p:blipFill>
          <a:blip r:embed="rId2">
            <a:alphaModFix amt="46000"/>
            <a:extLst>
              <a:ext uri="{28A0092B-C50C-407E-A947-70E740481C1C}">
                <a14:useLocalDpi xmlns:a14="http://schemas.microsoft.com/office/drawing/2010/main" val="0"/>
              </a:ext>
            </a:extLst>
          </a:blip>
          <a:stretch>
            <a:fillRect/>
          </a:stretch>
        </p:blipFill>
        <p:spPr>
          <a:xfrm>
            <a:off x="0" y="0"/>
            <a:ext cx="4625074" cy="3083384"/>
          </a:xfrm>
          <a:prstGeom prst="rect">
            <a:avLst/>
          </a:prstGeom>
        </p:spPr>
      </p:pic>
      <p:sp>
        <p:nvSpPr>
          <p:cNvPr id="6" name="TextBox 5"/>
          <p:cNvSpPr txBox="1"/>
          <p:nvPr/>
        </p:nvSpPr>
        <p:spPr>
          <a:xfrm>
            <a:off x="-298820" y="3095432"/>
            <a:ext cx="9741647" cy="1569660"/>
          </a:xfrm>
          <a:prstGeom prst="rect">
            <a:avLst/>
          </a:prstGeom>
          <a:noFill/>
        </p:spPr>
        <p:txBody>
          <a:bodyPr wrap="square" rtlCol="0">
            <a:spAutoFit/>
          </a:bodyPr>
          <a:lstStyle/>
          <a:p>
            <a:pPr algn="ctr"/>
            <a:r>
              <a:rPr lang="en-US" sz="3200" dirty="0" smtClean="0">
                <a:solidFill>
                  <a:srgbClr val="000090"/>
                </a:solidFill>
                <a:latin typeface="Times New Roman"/>
                <a:cs typeface="Times New Roman"/>
              </a:rPr>
              <a:t>Is the apex predator always the fisherman or is it sometimes the fisheries science &amp; management system?</a:t>
            </a:r>
          </a:p>
          <a:p>
            <a:pPr algn="ctr"/>
            <a:endParaRPr lang="en-US" sz="3200" dirty="0">
              <a:solidFill>
                <a:srgbClr val="000090"/>
              </a:solidFill>
              <a:latin typeface="Times New Roman"/>
              <a:cs typeface="Times New Roman"/>
            </a:endParaRPr>
          </a:p>
        </p:txBody>
      </p:sp>
      <p:sp>
        <p:nvSpPr>
          <p:cNvPr id="2" name="TextBox 1"/>
          <p:cNvSpPr txBox="1"/>
          <p:nvPr/>
        </p:nvSpPr>
        <p:spPr>
          <a:xfrm>
            <a:off x="4572006" y="-38824"/>
            <a:ext cx="4491440" cy="2369880"/>
          </a:xfrm>
          <a:prstGeom prst="rect">
            <a:avLst/>
          </a:prstGeom>
          <a:noFill/>
        </p:spPr>
        <p:txBody>
          <a:bodyPr wrap="none" rtlCol="0">
            <a:spAutoFit/>
          </a:bodyPr>
          <a:lstStyle/>
          <a:p>
            <a:r>
              <a:rPr lang="en-US" sz="2900" dirty="0" smtClean="0">
                <a:solidFill>
                  <a:srgbClr val="FF0000"/>
                </a:solidFill>
                <a:latin typeface="Times New Roman"/>
                <a:cs typeface="Times New Roman"/>
              </a:rPr>
              <a:t>Potential impacts of</a:t>
            </a:r>
            <a:r>
              <a:rPr lang="en-US" sz="2900" dirty="0">
                <a:solidFill>
                  <a:srgbClr val="FF0000"/>
                </a:solidFill>
                <a:latin typeface="Times New Roman"/>
                <a:cs typeface="Times New Roman"/>
              </a:rPr>
              <a:t> </a:t>
            </a:r>
            <a:r>
              <a:rPr lang="en-US" sz="2900" dirty="0" smtClean="0">
                <a:solidFill>
                  <a:srgbClr val="FF0000"/>
                </a:solidFill>
                <a:latin typeface="Times New Roman"/>
                <a:cs typeface="Times New Roman"/>
              </a:rPr>
              <a:t>Lags </a:t>
            </a:r>
          </a:p>
          <a:p>
            <a:r>
              <a:rPr lang="en-US" sz="2900" dirty="0" smtClean="0">
                <a:solidFill>
                  <a:srgbClr val="FF0000"/>
                </a:solidFill>
                <a:latin typeface="Times New Roman"/>
                <a:cs typeface="Times New Roman"/>
              </a:rPr>
              <a:t>in science &amp; </a:t>
            </a:r>
            <a:r>
              <a:rPr lang="en-US" sz="2900" dirty="0">
                <a:solidFill>
                  <a:srgbClr val="FF0000"/>
                </a:solidFill>
                <a:latin typeface="Times New Roman"/>
                <a:cs typeface="Times New Roman"/>
              </a:rPr>
              <a:t>governance </a:t>
            </a:r>
          </a:p>
          <a:p>
            <a:r>
              <a:rPr lang="en-US" sz="2900" dirty="0">
                <a:solidFill>
                  <a:srgbClr val="FF0000"/>
                </a:solidFill>
                <a:latin typeface="Times New Roman"/>
                <a:cs typeface="Times New Roman"/>
              </a:rPr>
              <a:t>a</a:t>
            </a:r>
            <a:r>
              <a:rPr lang="en-US" sz="2900" dirty="0" smtClean="0">
                <a:solidFill>
                  <a:srgbClr val="FF0000"/>
                </a:solidFill>
                <a:latin typeface="Times New Roman"/>
                <a:cs typeface="Times New Roman"/>
              </a:rPr>
              <a:t>nd inflexible regulations</a:t>
            </a:r>
            <a:endParaRPr lang="en-US" sz="2900" dirty="0">
              <a:solidFill>
                <a:srgbClr val="FF0000"/>
              </a:solidFill>
              <a:latin typeface="Times New Roman"/>
              <a:cs typeface="Times New Roman"/>
            </a:endParaRPr>
          </a:p>
          <a:p>
            <a:r>
              <a:rPr lang="en-US" sz="2900" dirty="0" smtClean="0">
                <a:solidFill>
                  <a:srgbClr val="FF0000"/>
                </a:solidFill>
                <a:latin typeface="Times New Roman"/>
                <a:cs typeface="Times New Roman"/>
              </a:rPr>
              <a:t>in a </a:t>
            </a:r>
            <a:r>
              <a:rPr lang="en-US" sz="2900" dirty="0" err="1" smtClean="0">
                <a:solidFill>
                  <a:srgbClr val="FF0000"/>
                </a:solidFill>
                <a:latin typeface="Times New Roman"/>
                <a:cs typeface="Times New Roman"/>
              </a:rPr>
              <a:t>nonstationary</a:t>
            </a:r>
            <a:r>
              <a:rPr lang="en-US" sz="2900" dirty="0" smtClean="0">
                <a:solidFill>
                  <a:srgbClr val="FF0000"/>
                </a:solidFill>
                <a:latin typeface="Times New Roman"/>
                <a:cs typeface="Times New Roman"/>
              </a:rPr>
              <a:t> </a:t>
            </a:r>
            <a:r>
              <a:rPr lang="en-US" sz="2900" dirty="0">
                <a:solidFill>
                  <a:srgbClr val="FF0000"/>
                </a:solidFill>
                <a:latin typeface="Times New Roman"/>
                <a:cs typeface="Times New Roman"/>
              </a:rPr>
              <a:t>ecosystem</a:t>
            </a:r>
          </a:p>
          <a:p>
            <a:endParaRPr lang="en-US" sz="3200" dirty="0" smtClean="0">
              <a:solidFill>
                <a:srgbClr val="FF0000"/>
              </a:solidFill>
              <a:latin typeface="Times New Roman"/>
              <a:cs typeface="Times New Roman"/>
            </a:endParaRPr>
          </a:p>
        </p:txBody>
      </p:sp>
      <p:pic>
        <p:nvPicPr>
          <p:cNvPr id="8" name="Content Placeholder 3" descr="159.JPG"/>
          <p:cNvPicPr>
            <a:picLocks noGrp="1" noChangeAspect="1"/>
          </p:cNvPicPr>
          <p:nvPr>
            <p:ph idx="1"/>
          </p:nvPr>
        </p:nvPicPr>
        <p:blipFill>
          <a:blip r:embed="rId3" cstate="print">
            <a:alphaModFix amt="37000"/>
          </a:blip>
          <a:srcRect t="24278" r="14667"/>
          <a:stretch>
            <a:fillRect/>
          </a:stretch>
        </p:blipFill>
        <p:spPr>
          <a:xfrm flipH="1">
            <a:off x="4081929" y="4329418"/>
            <a:ext cx="5062071" cy="2501251"/>
          </a:xfrm>
          <a:ln>
            <a:solidFill>
              <a:srgbClr val="000000"/>
            </a:solidFill>
          </a:ln>
        </p:spPr>
      </p:pic>
    </p:spTree>
    <p:extLst>
      <p:ext uri="{BB962C8B-B14F-4D97-AF65-F5344CB8AC3E}">
        <p14:creationId xmlns:p14="http://schemas.microsoft.com/office/powerpoint/2010/main" val="30082238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nctionalResponse_Oct 26 2015.png"/>
          <p:cNvPicPr>
            <a:picLocks noChangeAspect="1"/>
          </p:cNvPicPr>
          <p:nvPr/>
        </p:nvPicPr>
        <p:blipFill rotWithShape="1">
          <a:blip r:embed="rId2">
            <a:extLst>
              <a:ext uri="{28A0092B-C50C-407E-A947-70E740481C1C}">
                <a14:useLocalDpi xmlns:a14="http://schemas.microsoft.com/office/drawing/2010/main" val="0"/>
              </a:ext>
            </a:extLst>
          </a:blip>
          <a:srcRect t="16340" b="11111"/>
          <a:stretch/>
        </p:blipFill>
        <p:spPr>
          <a:xfrm>
            <a:off x="148736" y="2599764"/>
            <a:ext cx="4502727" cy="3316941"/>
          </a:xfrm>
          <a:prstGeom prst="rect">
            <a:avLst/>
          </a:prstGeom>
        </p:spPr>
      </p:pic>
      <p:pic>
        <p:nvPicPr>
          <p:cNvPr id="5" name="Picture 4" descr="FunctionalResponseStandardized_Oct 26 2015.png"/>
          <p:cNvPicPr>
            <a:picLocks noChangeAspect="1"/>
          </p:cNvPicPr>
          <p:nvPr/>
        </p:nvPicPr>
        <p:blipFill rotWithShape="1">
          <a:blip r:embed="rId3">
            <a:extLst>
              <a:ext uri="{28A0092B-C50C-407E-A947-70E740481C1C}">
                <a14:useLocalDpi xmlns:a14="http://schemas.microsoft.com/office/drawing/2010/main" val="0"/>
              </a:ext>
            </a:extLst>
          </a:blip>
          <a:srcRect t="14379" b="10457"/>
          <a:stretch/>
        </p:blipFill>
        <p:spPr>
          <a:xfrm>
            <a:off x="4612522" y="2599764"/>
            <a:ext cx="4502728" cy="3436471"/>
          </a:xfrm>
          <a:prstGeom prst="rect">
            <a:avLst/>
          </a:prstGeom>
        </p:spPr>
      </p:pic>
      <p:sp>
        <p:nvSpPr>
          <p:cNvPr id="6" name="TextBox 5"/>
          <p:cNvSpPr txBox="1"/>
          <p:nvPr/>
        </p:nvSpPr>
        <p:spPr>
          <a:xfrm>
            <a:off x="85891" y="1225348"/>
            <a:ext cx="8830212" cy="830997"/>
          </a:xfrm>
          <a:prstGeom prst="rect">
            <a:avLst/>
          </a:prstGeom>
          <a:noFill/>
        </p:spPr>
        <p:txBody>
          <a:bodyPr wrap="none" rtlCol="0">
            <a:spAutoFit/>
          </a:bodyPr>
          <a:lstStyle/>
          <a:p>
            <a:r>
              <a:rPr lang="en-US" sz="2400" dirty="0">
                <a:solidFill>
                  <a:srgbClr val="FF0000"/>
                </a:solidFill>
                <a:latin typeface="Times New Roman"/>
                <a:cs typeface="Times New Roman"/>
              </a:rPr>
              <a:t>Specialist predators: </a:t>
            </a:r>
            <a:r>
              <a:rPr lang="en-US" sz="2400" dirty="0" smtClean="0">
                <a:solidFill>
                  <a:srgbClr val="FF0000"/>
                </a:solidFill>
                <a:latin typeface="Times New Roman"/>
                <a:cs typeface="Times New Roman"/>
              </a:rPr>
              <a:t> Consume </a:t>
            </a:r>
            <a:r>
              <a:rPr lang="en-US" sz="2400" dirty="0">
                <a:solidFill>
                  <a:srgbClr val="FF0000"/>
                </a:solidFill>
                <a:latin typeface="Times New Roman"/>
                <a:cs typeface="Times New Roman"/>
              </a:rPr>
              <a:t>prey even at low densities (Type II FR</a:t>
            </a:r>
            <a:r>
              <a:rPr lang="en-US" sz="2400" dirty="0" smtClean="0">
                <a:solidFill>
                  <a:srgbClr val="FF0000"/>
                </a:solidFill>
                <a:latin typeface="Times New Roman"/>
                <a:cs typeface="Times New Roman"/>
              </a:rPr>
              <a:t>)</a:t>
            </a:r>
          </a:p>
          <a:p>
            <a:r>
              <a:rPr lang="en-US" sz="2400" dirty="0" smtClean="0">
                <a:solidFill>
                  <a:srgbClr val="000090"/>
                </a:solidFill>
                <a:latin typeface="Times New Roman"/>
                <a:cs typeface="Times New Roman"/>
              </a:rPr>
              <a:t>Generalist predators:  Switch when prey get rare (Type III FR)</a:t>
            </a:r>
          </a:p>
        </p:txBody>
      </p:sp>
      <p:sp>
        <p:nvSpPr>
          <p:cNvPr id="7" name="TextBox 6"/>
          <p:cNvSpPr txBox="1"/>
          <p:nvPr/>
        </p:nvSpPr>
        <p:spPr>
          <a:xfrm>
            <a:off x="5916706" y="3007374"/>
            <a:ext cx="1941720" cy="369332"/>
          </a:xfrm>
          <a:prstGeom prst="rect">
            <a:avLst/>
          </a:prstGeom>
          <a:noFill/>
        </p:spPr>
        <p:txBody>
          <a:bodyPr wrap="none" rtlCol="0">
            <a:spAutoFit/>
          </a:bodyPr>
          <a:lstStyle/>
          <a:p>
            <a:r>
              <a:rPr lang="en-US" dirty="0" smtClean="0">
                <a:solidFill>
                  <a:srgbClr val="FF0000"/>
                </a:solidFill>
                <a:latin typeface="Times New Roman"/>
                <a:cs typeface="Times New Roman"/>
              </a:rPr>
              <a:t>Specialist predator</a:t>
            </a:r>
            <a:endParaRPr lang="en-US" dirty="0">
              <a:solidFill>
                <a:srgbClr val="FF0000"/>
              </a:solidFill>
              <a:latin typeface="Times New Roman"/>
              <a:cs typeface="Times New Roman"/>
            </a:endParaRPr>
          </a:p>
        </p:txBody>
      </p:sp>
      <p:sp>
        <p:nvSpPr>
          <p:cNvPr id="8" name="TextBox 7"/>
          <p:cNvSpPr txBox="1"/>
          <p:nvPr/>
        </p:nvSpPr>
        <p:spPr>
          <a:xfrm>
            <a:off x="6069106" y="4624009"/>
            <a:ext cx="1959979" cy="369332"/>
          </a:xfrm>
          <a:prstGeom prst="rect">
            <a:avLst/>
          </a:prstGeom>
          <a:noFill/>
        </p:spPr>
        <p:txBody>
          <a:bodyPr wrap="none" rtlCol="0">
            <a:spAutoFit/>
          </a:bodyPr>
          <a:lstStyle/>
          <a:p>
            <a:r>
              <a:rPr lang="en-US" dirty="0" smtClean="0">
                <a:solidFill>
                  <a:srgbClr val="000090"/>
                </a:solidFill>
                <a:latin typeface="Times New Roman"/>
                <a:cs typeface="Times New Roman"/>
              </a:rPr>
              <a:t>Generalist predator</a:t>
            </a:r>
            <a:endParaRPr lang="en-US" dirty="0">
              <a:solidFill>
                <a:srgbClr val="000090"/>
              </a:solidFill>
              <a:latin typeface="Times New Roman"/>
              <a:cs typeface="Times New Roman"/>
            </a:endParaRPr>
          </a:p>
        </p:txBody>
      </p:sp>
      <p:sp>
        <p:nvSpPr>
          <p:cNvPr id="2" name="TextBox 1"/>
          <p:cNvSpPr txBox="1"/>
          <p:nvPr/>
        </p:nvSpPr>
        <p:spPr>
          <a:xfrm>
            <a:off x="1099613" y="62618"/>
            <a:ext cx="7455887" cy="830997"/>
          </a:xfrm>
          <a:prstGeom prst="rect">
            <a:avLst/>
          </a:prstGeom>
          <a:noFill/>
        </p:spPr>
        <p:txBody>
          <a:bodyPr wrap="none" rtlCol="0">
            <a:spAutoFit/>
          </a:bodyPr>
          <a:lstStyle/>
          <a:p>
            <a:pPr algn="ctr"/>
            <a:r>
              <a:rPr lang="en-US" sz="2400" dirty="0" smtClean="0">
                <a:solidFill>
                  <a:srgbClr val="000090"/>
                </a:solidFill>
                <a:latin typeface="Times New Roman"/>
                <a:cs typeface="Times New Roman"/>
              </a:rPr>
              <a:t>If quotas unresponsive to real-time changes in prey density</a:t>
            </a:r>
          </a:p>
          <a:p>
            <a:pPr algn="ctr"/>
            <a:r>
              <a:rPr lang="en-US" sz="2400" dirty="0" smtClean="0">
                <a:solidFill>
                  <a:srgbClr val="000090"/>
                </a:solidFill>
                <a:latin typeface="Times New Roman"/>
                <a:cs typeface="Times New Roman"/>
              </a:rPr>
              <a:t>Fisherman prevented from switching prey</a:t>
            </a:r>
            <a:endParaRPr lang="en-US" sz="2400" dirty="0">
              <a:solidFill>
                <a:srgbClr val="000090"/>
              </a:solidFill>
              <a:latin typeface="Times New Roman"/>
              <a:cs typeface="Times New Roman"/>
            </a:endParaRPr>
          </a:p>
        </p:txBody>
      </p:sp>
      <p:sp>
        <p:nvSpPr>
          <p:cNvPr id="12" name="TextBox 11"/>
          <p:cNvSpPr txBox="1"/>
          <p:nvPr/>
        </p:nvSpPr>
        <p:spPr>
          <a:xfrm>
            <a:off x="4078941" y="5884442"/>
            <a:ext cx="1338828" cy="369332"/>
          </a:xfrm>
          <a:prstGeom prst="rect">
            <a:avLst/>
          </a:prstGeom>
          <a:noFill/>
        </p:spPr>
        <p:txBody>
          <a:bodyPr wrap="none" rtlCol="0">
            <a:spAutoFit/>
          </a:bodyPr>
          <a:lstStyle/>
          <a:p>
            <a:r>
              <a:rPr lang="en-US" dirty="0" smtClean="0">
                <a:latin typeface="Times New Roman"/>
                <a:cs typeface="Times New Roman"/>
              </a:rPr>
              <a:t>Prey density</a:t>
            </a:r>
            <a:endParaRPr lang="en-US" dirty="0">
              <a:latin typeface="Times New Roman"/>
              <a:cs typeface="Times New Roman"/>
            </a:endParaRPr>
          </a:p>
        </p:txBody>
      </p:sp>
      <p:sp>
        <p:nvSpPr>
          <p:cNvPr id="13" name="TextBox 12"/>
          <p:cNvSpPr txBox="1"/>
          <p:nvPr/>
        </p:nvSpPr>
        <p:spPr>
          <a:xfrm>
            <a:off x="164360" y="6439647"/>
            <a:ext cx="8853706" cy="369332"/>
          </a:xfrm>
          <a:prstGeom prst="rect">
            <a:avLst/>
          </a:prstGeom>
          <a:noFill/>
        </p:spPr>
        <p:txBody>
          <a:bodyPr wrap="none" rtlCol="0">
            <a:spAutoFit/>
          </a:bodyPr>
          <a:lstStyle/>
          <a:p>
            <a:r>
              <a:rPr lang="en-US" dirty="0" smtClean="0">
                <a:latin typeface="Times New Roman"/>
                <a:cs typeface="Times New Roman"/>
              </a:rPr>
              <a:t>Lack of real time knowledge &amp; flexibility in face of change affects fishing functional response </a:t>
            </a:r>
            <a:endParaRPr lang="en-US" dirty="0">
              <a:latin typeface="Times New Roman"/>
              <a:cs typeface="Times New Roman"/>
            </a:endParaRPr>
          </a:p>
        </p:txBody>
      </p:sp>
    </p:spTree>
    <p:extLst>
      <p:ext uri="{BB962C8B-B14F-4D97-AF65-F5344CB8AC3E}">
        <p14:creationId xmlns:p14="http://schemas.microsoft.com/office/powerpoint/2010/main" val="4352570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MmodelFunctionalResponse_Lag0_Oct 27 2015.png"/>
          <p:cNvPicPr>
            <a:picLocks noChangeAspect="1"/>
          </p:cNvPicPr>
          <p:nvPr/>
        </p:nvPicPr>
        <p:blipFill rotWithShape="1">
          <a:blip r:embed="rId2">
            <a:extLst>
              <a:ext uri="{28A0092B-C50C-407E-A947-70E740481C1C}">
                <a14:useLocalDpi xmlns:a14="http://schemas.microsoft.com/office/drawing/2010/main" val="0"/>
              </a:ext>
            </a:extLst>
          </a:blip>
          <a:srcRect t="15954" b="10826"/>
          <a:stretch/>
        </p:blipFill>
        <p:spPr>
          <a:xfrm>
            <a:off x="-44823" y="2345765"/>
            <a:ext cx="5164892" cy="3839868"/>
          </a:xfrm>
          <a:prstGeom prst="rect">
            <a:avLst/>
          </a:prstGeom>
        </p:spPr>
      </p:pic>
      <p:sp>
        <p:nvSpPr>
          <p:cNvPr id="7" name="Rectangle 6"/>
          <p:cNvSpPr/>
          <p:nvPr/>
        </p:nvSpPr>
        <p:spPr>
          <a:xfrm>
            <a:off x="2538687" y="6185633"/>
            <a:ext cx="4055016" cy="615553"/>
          </a:xfrm>
          <a:prstGeom prst="rect">
            <a:avLst/>
          </a:prstGeom>
        </p:spPr>
        <p:txBody>
          <a:bodyPr wrap="none">
            <a:spAutoFit/>
          </a:bodyPr>
          <a:lstStyle/>
          <a:p>
            <a:pPr algn="ctr"/>
            <a:r>
              <a:rPr lang="en-US" dirty="0" smtClean="0">
                <a:latin typeface="Times New Roman"/>
                <a:cs typeface="Times New Roman"/>
              </a:rPr>
              <a:t>Time</a:t>
            </a:r>
          </a:p>
          <a:p>
            <a:r>
              <a:rPr lang="en-US" sz="1600" dirty="0" smtClean="0">
                <a:latin typeface="Times New Roman"/>
                <a:cs typeface="Times New Roman"/>
              </a:rPr>
              <a:t>(</a:t>
            </a:r>
            <a:r>
              <a:rPr lang="en-US" sz="1600" dirty="0" err="1" smtClean="0">
                <a:latin typeface="Times New Roman"/>
                <a:cs typeface="Times New Roman"/>
              </a:rPr>
              <a:t>Rosenzweig</a:t>
            </a:r>
            <a:r>
              <a:rPr lang="en-US" sz="1600" dirty="0">
                <a:latin typeface="Times New Roman"/>
                <a:cs typeface="Times New Roman"/>
              </a:rPr>
              <a:t>-MacArthur Predator-Prey </a:t>
            </a:r>
            <a:r>
              <a:rPr lang="en-US" sz="1600" dirty="0" smtClean="0">
                <a:latin typeface="Times New Roman"/>
                <a:cs typeface="Times New Roman"/>
              </a:rPr>
              <a:t>model)</a:t>
            </a:r>
            <a:endParaRPr lang="en-US" sz="1600" dirty="0">
              <a:latin typeface="Times New Roman"/>
              <a:cs typeface="Times New Roman"/>
            </a:endParaRPr>
          </a:p>
        </p:txBody>
      </p:sp>
      <p:sp>
        <p:nvSpPr>
          <p:cNvPr id="8" name="TextBox 7"/>
          <p:cNvSpPr txBox="1"/>
          <p:nvPr/>
        </p:nvSpPr>
        <p:spPr>
          <a:xfrm>
            <a:off x="1932414" y="3076708"/>
            <a:ext cx="2729233" cy="369332"/>
          </a:xfrm>
          <a:prstGeom prst="rect">
            <a:avLst/>
          </a:prstGeom>
          <a:noFill/>
        </p:spPr>
        <p:txBody>
          <a:bodyPr wrap="none" rtlCol="0">
            <a:spAutoFit/>
          </a:bodyPr>
          <a:lstStyle/>
          <a:p>
            <a:r>
              <a:rPr lang="en-US" dirty="0" smtClean="0">
                <a:solidFill>
                  <a:srgbClr val="FF0000"/>
                </a:solidFill>
                <a:latin typeface="Times New Roman"/>
                <a:cs typeface="Times New Roman"/>
              </a:rPr>
              <a:t>Specialist predator (type II)</a:t>
            </a:r>
            <a:endParaRPr lang="en-US" dirty="0">
              <a:solidFill>
                <a:srgbClr val="FF0000"/>
              </a:solidFill>
              <a:latin typeface="Times New Roman"/>
              <a:cs typeface="Times New Roman"/>
            </a:endParaRPr>
          </a:p>
        </p:txBody>
      </p:sp>
      <p:sp>
        <p:nvSpPr>
          <p:cNvPr id="9" name="TextBox 8"/>
          <p:cNvSpPr txBox="1"/>
          <p:nvPr/>
        </p:nvSpPr>
        <p:spPr>
          <a:xfrm>
            <a:off x="1780990" y="4081930"/>
            <a:ext cx="2805876" cy="369332"/>
          </a:xfrm>
          <a:prstGeom prst="rect">
            <a:avLst/>
          </a:prstGeom>
          <a:noFill/>
        </p:spPr>
        <p:txBody>
          <a:bodyPr wrap="none" rtlCol="0">
            <a:spAutoFit/>
          </a:bodyPr>
          <a:lstStyle/>
          <a:p>
            <a:r>
              <a:rPr lang="en-US" dirty="0" smtClean="0">
                <a:solidFill>
                  <a:srgbClr val="000090"/>
                </a:solidFill>
                <a:latin typeface="Times New Roman"/>
                <a:cs typeface="Times New Roman"/>
              </a:rPr>
              <a:t>generalist predator (type III)</a:t>
            </a:r>
            <a:endParaRPr lang="en-US" dirty="0">
              <a:solidFill>
                <a:srgbClr val="000090"/>
              </a:solidFill>
              <a:latin typeface="Times New Roman"/>
              <a:cs typeface="Times New Roman"/>
            </a:endParaRPr>
          </a:p>
        </p:txBody>
      </p:sp>
      <p:sp>
        <p:nvSpPr>
          <p:cNvPr id="11" name="Rectangle 10"/>
          <p:cNvSpPr/>
          <p:nvPr/>
        </p:nvSpPr>
        <p:spPr>
          <a:xfrm>
            <a:off x="1780990" y="1960265"/>
            <a:ext cx="2353228" cy="369332"/>
          </a:xfrm>
          <a:prstGeom prst="rect">
            <a:avLst/>
          </a:prstGeom>
        </p:spPr>
        <p:txBody>
          <a:bodyPr wrap="none">
            <a:spAutoFit/>
          </a:bodyPr>
          <a:lstStyle/>
          <a:p>
            <a:pPr algn="ctr"/>
            <a:r>
              <a:rPr lang="en-US" dirty="0" smtClean="0">
                <a:latin typeface="Times New Roman"/>
                <a:cs typeface="Times New Roman"/>
              </a:rPr>
              <a:t>Predator time delay = 0</a:t>
            </a:r>
            <a:endParaRPr lang="en-US" sz="1600" dirty="0">
              <a:latin typeface="Times New Roman"/>
              <a:cs typeface="Times New Roman"/>
            </a:endParaRPr>
          </a:p>
        </p:txBody>
      </p:sp>
      <p:sp>
        <p:nvSpPr>
          <p:cNvPr id="12" name="TextBox 11"/>
          <p:cNvSpPr txBox="1"/>
          <p:nvPr/>
        </p:nvSpPr>
        <p:spPr>
          <a:xfrm>
            <a:off x="485800" y="0"/>
            <a:ext cx="8351715" cy="1107996"/>
          </a:xfrm>
          <a:prstGeom prst="rect">
            <a:avLst/>
          </a:prstGeom>
          <a:noFill/>
        </p:spPr>
        <p:txBody>
          <a:bodyPr wrap="none" rtlCol="0">
            <a:spAutoFit/>
          </a:bodyPr>
          <a:lstStyle/>
          <a:p>
            <a:pPr algn="ctr"/>
            <a:r>
              <a:rPr lang="en-US" sz="2400" dirty="0" smtClean="0">
                <a:solidFill>
                  <a:srgbClr val="000090"/>
                </a:solidFill>
                <a:latin typeface="Times New Roman"/>
                <a:cs typeface="Times New Roman"/>
              </a:rPr>
              <a:t>Theoretical effects </a:t>
            </a:r>
            <a:r>
              <a:rPr lang="en-US" sz="2400" dirty="0">
                <a:solidFill>
                  <a:srgbClr val="000090"/>
                </a:solidFill>
                <a:latin typeface="Times New Roman"/>
                <a:cs typeface="Times New Roman"/>
              </a:rPr>
              <a:t>on prey populations (RM predator-prey model)</a:t>
            </a:r>
          </a:p>
          <a:p>
            <a:pPr algn="ctr"/>
            <a:r>
              <a:rPr lang="en-US" sz="2400" dirty="0">
                <a:solidFill>
                  <a:srgbClr val="000090"/>
                </a:solidFill>
                <a:latin typeface="Times New Roman"/>
                <a:cs typeface="Times New Roman"/>
              </a:rPr>
              <a:t>o</a:t>
            </a:r>
            <a:r>
              <a:rPr lang="en-US" sz="2400" dirty="0" smtClean="0">
                <a:solidFill>
                  <a:srgbClr val="000090"/>
                </a:solidFill>
                <a:latin typeface="Times New Roman"/>
                <a:cs typeface="Times New Roman"/>
              </a:rPr>
              <a:t>f predator functional response &amp; response time delays</a:t>
            </a:r>
          </a:p>
          <a:p>
            <a:pPr algn="ctr"/>
            <a:r>
              <a:rPr lang="en-US" dirty="0" smtClean="0">
                <a:solidFill>
                  <a:srgbClr val="000090"/>
                </a:solidFill>
                <a:latin typeface="Times New Roman"/>
                <a:cs typeface="Times New Roman"/>
              </a:rPr>
              <a:t>(Assumes </a:t>
            </a:r>
            <a:r>
              <a:rPr lang="en-US" dirty="0" err="1" smtClean="0">
                <a:solidFill>
                  <a:srgbClr val="000090"/>
                </a:solidFill>
                <a:latin typeface="Times New Roman"/>
                <a:cs typeface="Times New Roman"/>
              </a:rPr>
              <a:t>stationarity</a:t>
            </a:r>
            <a:r>
              <a:rPr lang="en-US" dirty="0" smtClean="0">
                <a:solidFill>
                  <a:srgbClr val="000090"/>
                </a:solidFill>
                <a:latin typeface="Times New Roman"/>
                <a:cs typeface="Times New Roman"/>
              </a:rPr>
              <a:t> &amp; no noise in other parameters)</a:t>
            </a:r>
            <a:endParaRPr lang="en-US" dirty="0">
              <a:solidFill>
                <a:srgbClr val="000090"/>
              </a:solidFill>
              <a:latin typeface="Times New Roman"/>
              <a:cs typeface="Times New Roman"/>
            </a:endParaRPr>
          </a:p>
        </p:txBody>
      </p:sp>
      <p:grpSp>
        <p:nvGrpSpPr>
          <p:cNvPr id="15" name="Group 14"/>
          <p:cNvGrpSpPr/>
          <p:nvPr/>
        </p:nvGrpSpPr>
        <p:grpSpPr>
          <a:xfrm>
            <a:off x="4721411" y="1960265"/>
            <a:ext cx="4857905" cy="4225368"/>
            <a:chOff x="4721411" y="1960265"/>
            <a:chExt cx="4857905" cy="4225368"/>
          </a:xfrm>
        </p:grpSpPr>
        <p:pic>
          <p:nvPicPr>
            <p:cNvPr id="6" name="Picture 5" descr="RMmodelFunctionalResponse_Lag3_Oct 27 2015.png"/>
            <p:cNvPicPr>
              <a:picLocks noChangeAspect="1"/>
            </p:cNvPicPr>
            <p:nvPr/>
          </p:nvPicPr>
          <p:blipFill rotWithShape="1">
            <a:blip r:embed="rId3">
              <a:extLst>
                <a:ext uri="{28A0092B-C50C-407E-A947-70E740481C1C}">
                  <a14:useLocalDpi xmlns:a14="http://schemas.microsoft.com/office/drawing/2010/main" val="0"/>
                </a:ext>
              </a:extLst>
            </a:blip>
            <a:srcRect l="5944" t="15646" b="10826"/>
            <a:stretch/>
          </p:blipFill>
          <p:spPr>
            <a:xfrm>
              <a:off x="4721411" y="2329597"/>
              <a:ext cx="4857905" cy="3856036"/>
            </a:xfrm>
            <a:prstGeom prst="rect">
              <a:avLst/>
            </a:prstGeom>
          </p:spPr>
        </p:pic>
        <p:sp>
          <p:nvSpPr>
            <p:cNvPr id="10" name="Rectangle 9"/>
            <p:cNvSpPr/>
            <p:nvPr/>
          </p:nvSpPr>
          <p:spPr>
            <a:xfrm>
              <a:off x="6071686" y="1960265"/>
              <a:ext cx="2353228" cy="369332"/>
            </a:xfrm>
            <a:prstGeom prst="rect">
              <a:avLst/>
            </a:prstGeom>
          </p:spPr>
          <p:txBody>
            <a:bodyPr wrap="none">
              <a:spAutoFit/>
            </a:bodyPr>
            <a:lstStyle/>
            <a:p>
              <a:pPr algn="ctr"/>
              <a:r>
                <a:rPr lang="en-US" dirty="0" smtClean="0">
                  <a:latin typeface="Times New Roman"/>
                  <a:cs typeface="Times New Roman"/>
                </a:rPr>
                <a:t>Predator time delay = 3</a:t>
              </a:r>
              <a:endParaRPr lang="en-US" sz="1600" dirty="0">
                <a:latin typeface="Times New Roman"/>
                <a:cs typeface="Times New Roman"/>
              </a:endParaRPr>
            </a:p>
          </p:txBody>
        </p:sp>
        <p:sp>
          <p:nvSpPr>
            <p:cNvPr id="13" name="TextBox 12"/>
            <p:cNvSpPr txBox="1"/>
            <p:nvPr/>
          </p:nvSpPr>
          <p:spPr>
            <a:xfrm>
              <a:off x="6071686" y="4266596"/>
              <a:ext cx="2672526" cy="369332"/>
            </a:xfrm>
            <a:prstGeom prst="rect">
              <a:avLst/>
            </a:prstGeom>
            <a:noFill/>
          </p:spPr>
          <p:txBody>
            <a:bodyPr wrap="none" rtlCol="0">
              <a:spAutoFit/>
            </a:bodyPr>
            <a:lstStyle/>
            <a:p>
              <a:r>
                <a:rPr lang="en-US" dirty="0" smtClean="0">
                  <a:solidFill>
                    <a:srgbClr val="000090"/>
                  </a:solidFill>
                  <a:latin typeface="Times New Roman"/>
                  <a:cs typeface="Times New Roman"/>
                </a:rPr>
                <a:t>generalist predator + delay</a:t>
              </a:r>
              <a:endParaRPr lang="en-US" dirty="0">
                <a:solidFill>
                  <a:srgbClr val="000090"/>
                </a:solidFill>
                <a:latin typeface="Times New Roman"/>
                <a:cs typeface="Times New Roman"/>
              </a:endParaRPr>
            </a:p>
          </p:txBody>
        </p:sp>
        <p:sp>
          <p:nvSpPr>
            <p:cNvPr id="14" name="TextBox 13"/>
            <p:cNvSpPr txBox="1"/>
            <p:nvPr/>
          </p:nvSpPr>
          <p:spPr>
            <a:xfrm>
              <a:off x="6593703" y="2459354"/>
              <a:ext cx="2634054" cy="369332"/>
            </a:xfrm>
            <a:prstGeom prst="rect">
              <a:avLst/>
            </a:prstGeom>
            <a:noFill/>
          </p:spPr>
          <p:txBody>
            <a:bodyPr wrap="none" rtlCol="0">
              <a:spAutoFit/>
            </a:bodyPr>
            <a:lstStyle/>
            <a:p>
              <a:r>
                <a:rPr lang="en-US" dirty="0" smtClean="0">
                  <a:solidFill>
                    <a:srgbClr val="FF0000"/>
                  </a:solidFill>
                  <a:latin typeface="Times New Roman"/>
                  <a:cs typeface="Times New Roman"/>
                </a:rPr>
                <a:t>specialist predator + delay</a:t>
              </a:r>
              <a:endParaRPr lang="en-US" dirty="0">
                <a:solidFill>
                  <a:srgbClr val="FF0000"/>
                </a:solidFill>
                <a:latin typeface="Times New Roman"/>
                <a:cs typeface="Times New Roman"/>
              </a:endParaRPr>
            </a:p>
          </p:txBody>
        </p:sp>
      </p:grpSp>
    </p:spTree>
    <p:extLst>
      <p:ext uri="{BB962C8B-B14F-4D97-AF65-F5344CB8AC3E}">
        <p14:creationId xmlns:p14="http://schemas.microsoft.com/office/powerpoint/2010/main" val="22107393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inLyn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92" y="114826"/>
            <a:ext cx="8601075" cy="3962400"/>
          </a:xfrm>
          <a:prstGeom prst="rect">
            <a:avLst/>
          </a:prstGeom>
        </p:spPr>
      </p:pic>
      <p:pic>
        <p:nvPicPr>
          <p:cNvPr id="4" name="Picture 3" descr="384242577_orig.jpg"/>
          <p:cNvPicPr>
            <a:picLocks noChangeAspect="1"/>
          </p:cNvPicPr>
          <p:nvPr/>
        </p:nvPicPr>
        <p:blipFill rotWithShape="1">
          <a:blip r:embed="rId3">
            <a:extLst>
              <a:ext uri="{28A0092B-C50C-407E-A947-70E740481C1C}">
                <a14:useLocalDpi xmlns:a14="http://schemas.microsoft.com/office/drawing/2010/main" val="0"/>
              </a:ext>
            </a:extLst>
          </a:blip>
          <a:srcRect b="13495"/>
          <a:stretch/>
        </p:blipFill>
        <p:spPr>
          <a:xfrm>
            <a:off x="6776632" y="159649"/>
            <a:ext cx="2210674" cy="1241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creen Shot 2015-10-26 at 8.33.1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95483"/>
            <a:ext cx="9144000" cy="2113735"/>
          </a:xfrm>
          <a:prstGeom prst="rect">
            <a:avLst/>
          </a:prstGeom>
        </p:spPr>
      </p:pic>
      <p:pic>
        <p:nvPicPr>
          <p:cNvPr id="7" name="Picture 6" descr="125_summer_13552 copy-650x65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7" y="4002521"/>
            <a:ext cx="1326607" cy="1293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3775011" y="4083140"/>
            <a:ext cx="1895959" cy="646331"/>
          </a:xfrm>
          <a:prstGeom prst="rect">
            <a:avLst/>
          </a:prstGeom>
          <a:noFill/>
        </p:spPr>
        <p:txBody>
          <a:bodyPr wrap="none" rtlCol="0">
            <a:spAutoFit/>
          </a:bodyPr>
          <a:lstStyle/>
          <a:p>
            <a:pPr algn="ctr"/>
            <a:r>
              <a:rPr lang="en-US" dirty="0">
                <a:solidFill>
                  <a:srgbClr val="FF0000"/>
                </a:solidFill>
                <a:latin typeface="Times New Roman"/>
                <a:cs typeface="Times New Roman"/>
              </a:rPr>
              <a:t>Voles &amp; </a:t>
            </a:r>
            <a:r>
              <a:rPr lang="en-US" dirty="0" smtClean="0">
                <a:solidFill>
                  <a:srgbClr val="FF0000"/>
                </a:solidFill>
                <a:latin typeface="Times New Roman"/>
                <a:cs typeface="Times New Roman"/>
              </a:rPr>
              <a:t>Weasels</a:t>
            </a:r>
          </a:p>
          <a:p>
            <a:pPr algn="ctr"/>
            <a:r>
              <a:rPr lang="en-US" dirty="0" smtClean="0">
                <a:solidFill>
                  <a:srgbClr val="FF0000"/>
                </a:solidFill>
                <a:latin typeface="Times New Roman"/>
                <a:cs typeface="Times New Roman"/>
              </a:rPr>
              <a:t>(Northern Europe)</a:t>
            </a:r>
            <a:endParaRPr lang="en-US" dirty="0">
              <a:solidFill>
                <a:srgbClr val="FF0000"/>
              </a:solidFill>
              <a:latin typeface="Times New Roman"/>
              <a:cs typeface="Times New Roman"/>
            </a:endParaRPr>
          </a:p>
        </p:txBody>
      </p:sp>
      <p:sp>
        <p:nvSpPr>
          <p:cNvPr id="9" name="TextBox 8"/>
          <p:cNvSpPr txBox="1"/>
          <p:nvPr/>
        </p:nvSpPr>
        <p:spPr>
          <a:xfrm>
            <a:off x="2495181" y="10239"/>
            <a:ext cx="4116481" cy="461665"/>
          </a:xfrm>
          <a:prstGeom prst="rect">
            <a:avLst/>
          </a:prstGeom>
          <a:solidFill>
            <a:schemeClr val="bg1"/>
          </a:solidFill>
        </p:spPr>
        <p:txBody>
          <a:bodyPr wrap="none" rtlCol="0">
            <a:spAutoFit/>
          </a:bodyPr>
          <a:lstStyle/>
          <a:p>
            <a:r>
              <a:rPr lang="en-US" sz="2400" dirty="0" smtClean="0">
                <a:solidFill>
                  <a:srgbClr val="0000FF"/>
                </a:solidFill>
                <a:latin typeface="Times New Roman"/>
                <a:cs typeface="Times New Roman"/>
              </a:rPr>
              <a:t>Specialist predators &amp; time lags</a:t>
            </a:r>
            <a:endParaRPr lang="en-US" sz="2400" dirty="0">
              <a:solidFill>
                <a:srgbClr val="0000FF"/>
              </a:solidFill>
              <a:latin typeface="Times New Roman"/>
              <a:cs typeface="Times New Roman"/>
            </a:endParaRPr>
          </a:p>
        </p:txBody>
      </p:sp>
      <p:sp>
        <p:nvSpPr>
          <p:cNvPr id="10" name="TextBox 9"/>
          <p:cNvSpPr txBox="1"/>
          <p:nvPr/>
        </p:nvSpPr>
        <p:spPr>
          <a:xfrm>
            <a:off x="3830432" y="434268"/>
            <a:ext cx="1402623" cy="369332"/>
          </a:xfrm>
          <a:prstGeom prst="rect">
            <a:avLst/>
          </a:prstGeom>
          <a:noFill/>
        </p:spPr>
        <p:txBody>
          <a:bodyPr wrap="none" rtlCol="0">
            <a:spAutoFit/>
          </a:bodyPr>
          <a:lstStyle/>
          <a:p>
            <a:pPr algn="ctr"/>
            <a:r>
              <a:rPr lang="en-US" dirty="0" smtClean="0">
                <a:solidFill>
                  <a:srgbClr val="FF0000"/>
                </a:solidFill>
                <a:latin typeface="Times New Roman"/>
                <a:cs typeface="Times New Roman"/>
              </a:rPr>
              <a:t>Hare &amp; Lynx</a:t>
            </a:r>
            <a:endParaRPr lang="en-US" dirty="0">
              <a:solidFill>
                <a:srgbClr val="FF0000"/>
              </a:solidFill>
              <a:latin typeface="Times New Roman"/>
              <a:cs typeface="Times New Roman"/>
            </a:endParaRPr>
          </a:p>
        </p:txBody>
      </p:sp>
    </p:spTree>
    <p:extLst>
      <p:ext uri="{BB962C8B-B14F-4D97-AF65-F5344CB8AC3E}">
        <p14:creationId xmlns:p14="http://schemas.microsoft.com/office/powerpoint/2010/main" val="29490615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kerel_Landing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896" y="358584"/>
            <a:ext cx="6754091" cy="6858000"/>
          </a:xfrm>
          <a:prstGeom prst="rect">
            <a:avLst/>
          </a:prstGeom>
        </p:spPr>
      </p:pic>
      <p:pic>
        <p:nvPicPr>
          <p:cNvPr id="5" name="Picture 4" descr="Atlantic-mackerel.jpg"/>
          <p:cNvPicPr>
            <a:picLocks noChangeAspect="1"/>
          </p:cNvPicPr>
          <p:nvPr/>
        </p:nvPicPr>
        <p:blipFill rotWithShape="1">
          <a:blip r:embed="rId3">
            <a:extLst>
              <a:ext uri="{28A0092B-C50C-407E-A947-70E740481C1C}">
                <a14:useLocalDpi xmlns:a14="http://schemas.microsoft.com/office/drawing/2010/main" val="0"/>
              </a:ext>
            </a:extLst>
          </a:blip>
          <a:srcRect l="12790" t="23712" r="17949" b="39808"/>
          <a:stretch/>
        </p:blipFill>
        <p:spPr>
          <a:xfrm>
            <a:off x="4855883" y="0"/>
            <a:ext cx="4288118" cy="1494118"/>
          </a:xfrm>
          <a:prstGeom prst="rect">
            <a:avLst/>
          </a:prstGeom>
        </p:spPr>
      </p:pic>
      <p:sp>
        <p:nvSpPr>
          <p:cNvPr id="6" name="TextBox 5"/>
          <p:cNvSpPr txBox="1"/>
          <p:nvPr/>
        </p:nvSpPr>
        <p:spPr>
          <a:xfrm>
            <a:off x="67051" y="40123"/>
            <a:ext cx="4676631" cy="1200328"/>
          </a:xfrm>
          <a:prstGeom prst="rect">
            <a:avLst/>
          </a:prstGeom>
          <a:solidFill>
            <a:schemeClr val="bg1"/>
          </a:solidFill>
        </p:spPr>
        <p:txBody>
          <a:bodyPr wrap="none" rtlCol="0">
            <a:spAutoFit/>
          </a:bodyPr>
          <a:lstStyle/>
          <a:p>
            <a:r>
              <a:rPr lang="en-US" sz="2400" dirty="0" smtClean="0">
                <a:solidFill>
                  <a:srgbClr val="000090"/>
                </a:solidFill>
                <a:latin typeface="Times New Roman"/>
                <a:cs typeface="Times New Roman"/>
              </a:rPr>
              <a:t>Complex cycles in fish populations?</a:t>
            </a:r>
          </a:p>
          <a:p>
            <a:r>
              <a:rPr lang="en-US" sz="2400" dirty="0" smtClean="0">
                <a:solidFill>
                  <a:srgbClr val="000090"/>
                </a:solidFill>
                <a:latin typeface="Times New Roman"/>
                <a:cs typeface="Times New Roman"/>
              </a:rPr>
              <a:t>Atlantic Mackerel </a:t>
            </a:r>
          </a:p>
          <a:p>
            <a:r>
              <a:rPr lang="en-US" sz="2400" dirty="0" smtClean="0">
                <a:solidFill>
                  <a:srgbClr val="000090"/>
                </a:solidFill>
                <a:latin typeface="Times New Roman"/>
                <a:cs typeface="Times New Roman"/>
              </a:rPr>
              <a:t>(Not clear what the causes are?)</a:t>
            </a:r>
            <a:endParaRPr lang="en-US" sz="2400" dirty="0">
              <a:solidFill>
                <a:srgbClr val="000090"/>
              </a:solidFill>
              <a:latin typeface="Times New Roman"/>
              <a:cs typeface="Times New Roman"/>
            </a:endParaRPr>
          </a:p>
        </p:txBody>
      </p:sp>
    </p:spTree>
    <p:extLst>
      <p:ext uri="{BB962C8B-B14F-4D97-AF65-F5344CB8AC3E}">
        <p14:creationId xmlns:p14="http://schemas.microsoft.com/office/powerpoint/2010/main" val="382220901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083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20" y="-13129"/>
            <a:ext cx="7802880" cy="4389120"/>
          </a:xfrm>
          <a:prstGeom prst="rect">
            <a:avLst/>
          </a:prstGeom>
        </p:spPr>
      </p:pic>
      <p:pic>
        <p:nvPicPr>
          <p:cNvPr id="4" name="Picture 3" descr="9788773079751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0" y="-115732"/>
            <a:ext cx="4975411" cy="7024110"/>
          </a:xfrm>
          <a:prstGeom prst="rect">
            <a:avLst/>
          </a:prstGeom>
        </p:spPr>
      </p:pic>
      <p:sp>
        <p:nvSpPr>
          <p:cNvPr id="7" name="TextBox 6"/>
          <p:cNvSpPr txBox="1"/>
          <p:nvPr/>
        </p:nvSpPr>
        <p:spPr>
          <a:xfrm>
            <a:off x="4960471" y="4346109"/>
            <a:ext cx="4183529" cy="2246769"/>
          </a:xfrm>
          <a:prstGeom prst="rect">
            <a:avLst/>
          </a:prstGeom>
          <a:noFill/>
        </p:spPr>
        <p:txBody>
          <a:bodyPr wrap="square" rtlCol="0">
            <a:spAutoFit/>
          </a:bodyPr>
          <a:lstStyle/>
          <a:p>
            <a:r>
              <a:rPr lang="en-US" sz="2000" dirty="0" smtClean="0">
                <a:solidFill>
                  <a:srgbClr val="000090"/>
                </a:solidFill>
                <a:latin typeface="Times New Roman"/>
                <a:cs typeface="Times New Roman"/>
              </a:rPr>
              <a:t>Multiple causes but:</a:t>
            </a:r>
          </a:p>
          <a:p>
            <a:r>
              <a:rPr lang="en-US" sz="2000" dirty="0">
                <a:solidFill>
                  <a:srgbClr val="000090"/>
                </a:solidFill>
                <a:latin typeface="Times New Roman"/>
                <a:cs typeface="Times New Roman"/>
              </a:rPr>
              <a:t> </a:t>
            </a:r>
            <a:r>
              <a:rPr lang="en-US" sz="2000" dirty="0" smtClean="0">
                <a:solidFill>
                  <a:srgbClr val="000090"/>
                </a:solidFill>
                <a:latin typeface="Times New Roman"/>
                <a:cs typeface="Times New Roman"/>
              </a:rPr>
              <a:t>    Lack of understanding of:</a:t>
            </a:r>
          </a:p>
          <a:p>
            <a:r>
              <a:rPr lang="en-US" sz="2000" dirty="0">
                <a:solidFill>
                  <a:srgbClr val="000090"/>
                </a:solidFill>
                <a:latin typeface="Times New Roman"/>
                <a:cs typeface="Times New Roman"/>
              </a:rPr>
              <a:t>	</a:t>
            </a:r>
            <a:r>
              <a:rPr lang="en-US" sz="2000" dirty="0" smtClean="0">
                <a:solidFill>
                  <a:srgbClr val="000090"/>
                </a:solidFill>
                <a:latin typeface="Times New Roman"/>
                <a:cs typeface="Times New Roman"/>
              </a:rPr>
              <a:t>-Real time population status</a:t>
            </a:r>
          </a:p>
          <a:p>
            <a:r>
              <a:rPr lang="en-US" sz="2000" dirty="0" smtClean="0">
                <a:solidFill>
                  <a:srgbClr val="000090"/>
                </a:solidFill>
                <a:latin typeface="Times New Roman"/>
                <a:cs typeface="Times New Roman"/>
              </a:rPr>
              <a:t>         &amp; ecosystem state </a:t>
            </a:r>
          </a:p>
          <a:p>
            <a:endParaRPr lang="en-US" sz="2000" dirty="0" smtClean="0">
              <a:solidFill>
                <a:srgbClr val="000090"/>
              </a:solidFill>
              <a:latin typeface="Times New Roman"/>
              <a:cs typeface="Times New Roman"/>
            </a:endParaRPr>
          </a:p>
          <a:p>
            <a:r>
              <a:rPr lang="en-US" sz="2000" dirty="0">
                <a:solidFill>
                  <a:srgbClr val="000090"/>
                </a:solidFill>
                <a:latin typeface="Times New Roman"/>
                <a:cs typeface="Times New Roman"/>
              </a:rPr>
              <a:t> </a:t>
            </a:r>
            <a:r>
              <a:rPr lang="en-US" sz="2000" dirty="0" smtClean="0">
                <a:solidFill>
                  <a:srgbClr val="000090"/>
                </a:solidFill>
                <a:latin typeface="Times New Roman"/>
                <a:cs typeface="Times New Roman"/>
              </a:rPr>
              <a:t>       -Fisheries operations, economic </a:t>
            </a:r>
          </a:p>
          <a:p>
            <a:r>
              <a:rPr lang="en-US" sz="2000" dirty="0">
                <a:solidFill>
                  <a:srgbClr val="000090"/>
                </a:solidFill>
                <a:latin typeface="Times New Roman"/>
                <a:cs typeface="Times New Roman"/>
              </a:rPr>
              <a:t> </a:t>
            </a:r>
            <a:r>
              <a:rPr lang="en-US" sz="2000" dirty="0" smtClean="0">
                <a:solidFill>
                  <a:srgbClr val="000090"/>
                </a:solidFill>
                <a:latin typeface="Times New Roman"/>
                <a:cs typeface="Times New Roman"/>
              </a:rPr>
              <a:t>        &amp; and requirements</a:t>
            </a:r>
          </a:p>
        </p:txBody>
      </p:sp>
    </p:spTree>
    <p:extLst>
      <p:ext uri="{BB962C8B-B14F-4D97-AF65-F5344CB8AC3E}">
        <p14:creationId xmlns:p14="http://schemas.microsoft.com/office/powerpoint/2010/main" val="10206958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bMod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766982"/>
            <a:ext cx="9144000" cy="6100763"/>
          </a:xfrm>
          <a:prstGeom prst="rect">
            <a:avLst/>
          </a:prstGeom>
        </p:spPr>
      </p:pic>
      <p:pic>
        <p:nvPicPr>
          <p:cNvPr id="4" name="Picture 3" descr="IMG_34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741" y="754205"/>
            <a:ext cx="4069197" cy="6103796"/>
          </a:xfrm>
          <a:prstGeom prst="rect">
            <a:avLst/>
          </a:prstGeom>
        </p:spPr>
      </p:pic>
      <p:sp>
        <p:nvSpPr>
          <p:cNvPr id="6" name="Rectangle 5"/>
          <p:cNvSpPr/>
          <p:nvPr/>
        </p:nvSpPr>
        <p:spPr>
          <a:xfrm>
            <a:off x="0" y="-31232"/>
            <a:ext cx="9144000" cy="1569660"/>
          </a:xfrm>
          <a:prstGeom prst="rect">
            <a:avLst/>
          </a:prstGeom>
          <a:solidFill>
            <a:schemeClr val="bg1"/>
          </a:solidFill>
        </p:spPr>
        <p:txBody>
          <a:bodyPr wrap="square">
            <a:spAutoFit/>
          </a:bodyPr>
          <a:lstStyle/>
          <a:p>
            <a:pPr algn="ctr"/>
            <a:r>
              <a:rPr lang="en-US" sz="2400" dirty="0" smtClean="0">
                <a:solidFill>
                  <a:srgbClr val="000090"/>
                </a:solidFill>
                <a:latin typeface="Times New Roman"/>
                <a:cs typeface="Times New Roman"/>
              </a:rPr>
              <a:t>Crowd Source a real time fishery observation &amp; assessment system leveraging collaborative partnerships:</a:t>
            </a:r>
          </a:p>
          <a:p>
            <a:pPr algn="ctr"/>
            <a:r>
              <a:rPr lang="en-US" sz="2400" dirty="0" smtClean="0">
                <a:solidFill>
                  <a:srgbClr val="000090"/>
                </a:solidFill>
                <a:latin typeface="Times New Roman"/>
                <a:cs typeface="Times New Roman"/>
              </a:rPr>
              <a:t>Marine Ecologists, Oceanographers, Assessment Scientists</a:t>
            </a:r>
          </a:p>
          <a:p>
            <a:pPr algn="ctr"/>
            <a:r>
              <a:rPr lang="en-US" sz="2400" dirty="0" smtClean="0">
                <a:solidFill>
                  <a:srgbClr val="000090"/>
                </a:solidFill>
                <a:latin typeface="Times New Roman"/>
                <a:cs typeface="Times New Roman"/>
              </a:rPr>
              <a:t>+ Fisherman who spend 150+ days working in the ecosystem</a:t>
            </a:r>
            <a:endParaRPr lang="en-US" dirty="0">
              <a:solidFill>
                <a:srgbClr val="000090"/>
              </a:solidFill>
            </a:endParaRPr>
          </a:p>
        </p:txBody>
      </p:sp>
    </p:spTree>
    <p:extLst>
      <p:ext uri="{BB962C8B-B14F-4D97-AF65-F5344CB8AC3E}">
        <p14:creationId xmlns:p14="http://schemas.microsoft.com/office/powerpoint/2010/main" val="14930130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1-27 at 10.58.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64" y="-1"/>
            <a:ext cx="7507787" cy="7729791"/>
          </a:xfrm>
          <a:prstGeom prst="rect">
            <a:avLst/>
          </a:prstGeom>
        </p:spPr>
      </p:pic>
      <p:pic>
        <p:nvPicPr>
          <p:cNvPr id="4" name="Picture 2" descr="E:\Dropbox\Documents\POWERPOINT--JB\PRESENTATIONS\US_2013\Images\Superstorm Sandy_New Jersey_Bloomberg_insurers face wild cards_iYEn0KCudK4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154" y="1869782"/>
            <a:ext cx="7395328" cy="49882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Screen shot 2014-11-11 at 10.32.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33" y="1744059"/>
            <a:ext cx="5213427" cy="5198865"/>
          </a:xfrm>
          <a:prstGeom prst="rect">
            <a:avLst/>
          </a:prstGeom>
        </p:spPr>
      </p:pic>
    </p:spTree>
    <p:extLst>
      <p:ext uri="{BB962C8B-B14F-4D97-AF65-F5344CB8AC3E}">
        <p14:creationId xmlns:p14="http://schemas.microsoft.com/office/powerpoint/2010/main" val="499395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59" name="TextBox 2"/>
          <p:cNvSpPr txBox="1">
            <a:spLocks noChangeArrowheads="1"/>
          </p:cNvSpPr>
          <p:nvPr/>
        </p:nvSpPr>
        <p:spPr bwMode="auto">
          <a:xfrm>
            <a:off x="5334000" y="2857496"/>
            <a:ext cx="990600" cy="738188"/>
          </a:xfrm>
          <a:prstGeom prst="rect">
            <a:avLst/>
          </a:prstGeom>
          <a:noFill/>
          <a:ln w="9525">
            <a:noFill/>
            <a:miter lim="800000"/>
            <a:headEnd/>
            <a:tailEnd/>
          </a:ln>
        </p:spPr>
        <p:txBody>
          <a:bodyPr>
            <a:prstTxWarp prst="textNoShape">
              <a:avLst/>
            </a:prstTxWarp>
            <a:spAutoFit/>
          </a:bodyPr>
          <a:lstStyle/>
          <a:p>
            <a:r>
              <a:rPr lang="en-US" sz="1400">
                <a:solidFill>
                  <a:srgbClr val="FFFFFF"/>
                </a:solidFill>
                <a:latin typeface="Calibri"/>
              </a:rPr>
              <a:t>Vessels - </a:t>
            </a:r>
          </a:p>
          <a:p>
            <a:endParaRPr lang="en-US" sz="1400">
              <a:solidFill>
                <a:srgbClr val="FFFFFF"/>
              </a:solidFill>
              <a:latin typeface="Calibri"/>
            </a:endParaRPr>
          </a:p>
          <a:p>
            <a:r>
              <a:rPr lang="en-US" sz="1400">
                <a:solidFill>
                  <a:srgbClr val="FFFFFF"/>
                </a:solidFill>
                <a:latin typeface="Calibri"/>
              </a:rPr>
              <a:t>Satellite</a:t>
            </a:r>
          </a:p>
        </p:txBody>
      </p:sp>
      <p:sp>
        <p:nvSpPr>
          <p:cNvPr id="19460" name="TextBox 7"/>
          <p:cNvSpPr txBox="1">
            <a:spLocks noChangeArrowheads="1"/>
          </p:cNvSpPr>
          <p:nvPr/>
        </p:nvSpPr>
        <p:spPr bwMode="auto">
          <a:xfrm>
            <a:off x="6027738" y="3640128"/>
            <a:ext cx="1492250" cy="290512"/>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Satellite</a:t>
            </a:r>
          </a:p>
        </p:txBody>
      </p:sp>
      <p:sp>
        <p:nvSpPr>
          <p:cNvPr id="19461" name="TextBox 8"/>
          <p:cNvSpPr txBox="1">
            <a:spLocks noChangeArrowheads="1"/>
          </p:cNvSpPr>
          <p:nvPr/>
        </p:nvSpPr>
        <p:spPr bwMode="auto">
          <a:xfrm>
            <a:off x="6027738" y="3959215"/>
            <a:ext cx="1177925" cy="290513"/>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Ships/ Vessels</a:t>
            </a:r>
          </a:p>
        </p:txBody>
      </p:sp>
      <p:sp>
        <p:nvSpPr>
          <p:cNvPr id="19462" name="TextBox 9"/>
          <p:cNvSpPr txBox="1">
            <a:spLocks noChangeArrowheads="1"/>
          </p:cNvSpPr>
          <p:nvPr/>
        </p:nvSpPr>
        <p:spPr bwMode="auto">
          <a:xfrm>
            <a:off x="6027738" y="4278303"/>
            <a:ext cx="1100137"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REMUS</a:t>
            </a:r>
          </a:p>
        </p:txBody>
      </p:sp>
      <p:sp>
        <p:nvSpPr>
          <p:cNvPr id="19463" name="TextBox 10"/>
          <p:cNvSpPr txBox="1">
            <a:spLocks noChangeArrowheads="1"/>
          </p:cNvSpPr>
          <p:nvPr/>
        </p:nvSpPr>
        <p:spPr bwMode="auto">
          <a:xfrm>
            <a:off x="6027738" y="4597390"/>
            <a:ext cx="863600"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Modeling</a:t>
            </a:r>
          </a:p>
        </p:txBody>
      </p:sp>
      <p:sp>
        <p:nvSpPr>
          <p:cNvPr id="19464" name="TextBox 11"/>
          <p:cNvSpPr txBox="1">
            <a:spLocks noChangeArrowheads="1"/>
          </p:cNvSpPr>
          <p:nvPr/>
        </p:nvSpPr>
        <p:spPr bwMode="auto">
          <a:xfrm>
            <a:off x="6027738" y="4916478"/>
            <a:ext cx="1020762"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Leadership</a:t>
            </a:r>
          </a:p>
        </p:txBody>
      </p:sp>
      <p:sp>
        <p:nvSpPr>
          <p:cNvPr id="19465" name="TextBox 12"/>
          <p:cNvSpPr txBox="1">
            <a:spLocks noChangeArrowheads="1"/>
          </p:cNvSpPr>
          <p:nvPr/>
        </p:nvSpPr>
        <p:spPr bwMode="auto">
          <a:xfrm>
            <a:off x="7440613" y="3640128"/>
            <a:ext cx="708025" cy="290512"/>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CODAR</a:t>
            </a:r>
          </a:p>
        </p:txBody>
      </p:sp>
      <p:sp>
        <p:nvSpPr>
          <p:cNvPr id="19466" name="TextBox 13"/>
          <p:cNvSpPr txBox="1">
            <a:spLocks noChangeArrowheads="1"/>
          </p:cNvSpPr>
          <p:nvPr/>
        </p:nvSpPr>
        <p:spPr bwMode="auto">
          <a:xfrm>
            <a:off x="7440613" y="3959215"/>
            <a:ext cx="708025" cy="290513"/>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Glider</a:t>
            </a:r>
          </a:p>
        </p:txBody>
      </p:sp>
      <p:sp>
        <p:nvSpPr>
          <p:cNvPr id="19467" name="TextBox 14"/>
          <p:cNvSpPr txBox="1">
            <a:spLocks noChangeArrowheads="1"/>
          </p:cNvSpPr>
          <p:nvPr/>
        </p:nvSpPr>
        <p:spPr bwMode="auto">
          <a:xfrm>
            <a:off x="7440613" y="4278303"/>
            <a:ext cx="787400" cy="288925"/>
          </a:xfrm>
          <a:prstGeom prst="rect">
            <a:avLst/>
          </a:prstGeom>
          <a:noFill/>
          <a:ln w="9525">
            <a:noFill/>
            <a:miter lim="800000"/>
            <a:headEnd/>
            <a:tailEnd/>
          </a:ln>
        </p:spPr>
        <p:txBody>
          <a:bodyPr>
            <a:prstTxWarp prst="textNoShape">
              <a:avLst/>
            </a:prstTxWarp>
            <a:spAutoFit/>
          </a:bodyPr>
          <a:lstStyle/>
          <a:p>
            <a:r>
              <a:rPr lang="en-US" sz="1200" dirty="0">
                <a:solidFill>
                  <a:srgbClr val="FFFFFF"/>
                </a:solidFill>
                <a:latin typeface="Calibri"/>
              </a:rPr>
              <a:t>Data Vis.</a:t>
            </a:r>
          </a:p>
        </p:txBody>
      </p:sp>
      <p:sp>
        <p:nvSpPr>
          <p:cNvPr id="19468" name="TextBox 15"/>
          <p:cNvSpPr txBox="1">
            <a:spLocks noChangeArrowheads="1"/>
          </p:cNvSpPr>
          <p:nvPr/>
        </p:nvSpPr>
        <p:spPr bwMode="auto">
          <a:xfrm>
            <a:off x="7440613" y="4597390"/>
            <a:ext cx="708025"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Security</a:t>
            </a:r>
          </a:p>
        </p:txBody>
      </p:sp>
      <p:sp>
        <p:nvSpPr>
          <p:cNvPr id="19469" name="TextBox 16"/>
          <p:cNvSpPr txBox="1">
            <a:spLocks noChangeArrowheads="1"/>
          </p:cNvSpPr>
          <p:nvPr/>
        </p:nvSpPr>
        <p:spPr bwMode="auto">
          <a:xfrm>
            <a:off x="7440613" y="4916478"/>
            <a:ext cx="865187"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Education</a:t>
            </a:r>
          </a:p>
        </p:txBody>
      </p:sp>
      <p:sp>
        <p:nvSpPr>
          <p:cNvPr id="18" name="Rectangle 17"/>
          <p:cNvSpPr/>
          <p:nvPr/>
        </p:nvSpPr>
        <p:spPr>
          <a:xfrm>
            <a:off x="5791200" y="3481378"/>
            <a:ext cx="2436813" cy="18335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a typeface="ＭＳ Ｐゴシック"/>
            </a:endParaRPr>
          </a:p>
        </p:txBody>
      </p:sp>
      <p:pic>
        <p:nvPicPr>
          <p:cNvPr id="22" name="Picture 2"/>
          <p:cNvPicPr>
            <a:picLocks noChangeAspect="1" noChangeArrowheads="1"/>
          </p:cNvPicPr>
          <p:nvPr/>
        </p:nvPicPr>
        <p:blipFill>
          <a:blip r:embed="rId2"/>
          <a:srcRect/>
          <a:stretch>
            <a:fillRect/>
          </a:stretch>
        </p:blipFill>
        <p:spPr bwMode="auto">
          <a:xfrm>
            <a:off x="142058" y="778935"/>
            <a:ext cx="2702628" cy="1092201"/>
          </a:xfrm>
          <a:prstGeom prst="rect">
            <a:avLst/>
          </a:prstGeom>
          <a:solidFill>
            <a:schemeClr val="bg1"/>
          </a:solidFill>
          <a:ln w="9525">
            <a:noFill/>
            <a:miter lim="800000"/>
            <a:headEnd/>
            <a:tailEnd/>
          </a:ln>
          <a:effectLst>
            <a:outerShdw blurRad="63500" dist="50800" algn="ctr" rotWithShape="0">
              <a:srgbClr val="000000">
                <a:alpha val="20999"/>
              </a:srgbClr>
            </a:outerShdw>
          </a:effectLst>
        </p:spPr>
      </p:pic>
      <p:sp>
        <p:nvSpPr>
          <p:cNvPr id="19479" name="TextBox 30"/>
          <p:cNvSpPr txBox="1">
            <a:spLocks noChangeArrowheads="1"/>
          </p:cNvSpPr>
          <p:nvPr/>
        </p:nvSpPr>
        <p:spPr bwMode="auto">
          <a:xfrm>
            <a:off x="2924175" y="762000"/>
            <a:ext cx="2105025" cy="830997"/>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latin typeface="Calibri"/>
              </a:rPr>
              <a:t>Global Component</a:t>
            </a:r>
          </a:p>
        </p:txBody>
      </p:sp>
      <p:sp>
        <p:nvSpPr>
          <p:cNvPr id="19480" name="TextBox 31"/>
          <p:cNvSpPr txBox="1">
            <a:spLocks noChangeArrowheads="1"/>
          </p:cNvSpPr>
          <p:nvPr/>
        </p:nvSpPr>
        <p:spPr bwMode="auto">
          <a:xfrm>
            <a:off x="2590800" y="1946853"/>
            <a:ext cx="2314575" cy="914097"/>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latin typeface="Calibri"/>
              </a:rPr>
              <a:t>National Component</a:t>
            </a:r>
          </a:p>
        </p:txBody>
      </p:sp>
      <p:sp>
        <p:nvSpPr>
          <p:cNvPr id="19481" name="TextBox 32"/>
          <p:cNvSpPr txBox="1">
            <a:spLocks noChangeArrowheads="1"/>
          </p:cNvSpPr>
          <p:nvPr/>
        </p:nvSpPr>
        <p:spPr bwMode="auto">
          <a:xfrm>
            <a:off x="825500" y="2209800"/>
            <a:ext cx="2070100" cy="830997"/>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latin typeface="Calibri"/>
              </a:rPr>
              <a:t>Regional Component</a:t>
            </a:r>
          </a:p>
        </p:txBody>
      </p:sp>
      <p:sp>
        <p:nvSpPr>
          <p:cNvPr id="19482" name="TextBox 33"/>
          <p:cNvSpPr txBox="1">
            <a:spLocks noChangeArrowheads="1"/>
          </p:cNvSpPr>
          <p:nvPr/>
        </p:nvSpPr>
        <p:spPr bwMode="auto">
          <a:xfrm>
            <a:off x="0" y="0"/>
            <a:ext cx="9144000" cy="523220"/>
          </a:xfrm>
          <a:prstGeom prst="rect">
            <a:avLst/>
          </a:prstGeom>
          <a:noFill/>
          <a:ln w="9525">
            <a:noFill/>
            <a:miter lim="800000"/>
            <a:headEnd/>
            <a:tailEnd/>
          </a:ln>
        </p:spPr>
        <p:txBody>
          <a:bodyPr wrap="square">
            <a:prstTxWarp prst="textNoShape">
              <a:avLst/>
            </a:prstTxWarp>
            <a:spAutoFit/>
          </a:bodyPr>
          <a:lstStyle/>
          <a:p>
            <a:pPr algn="ctr"/>
            <a:r>
              <a:rPr lang="en-US" sz="2800" b="1" dirty="0">
                <a:solidFill>
                  <a:srgbClr val="000000"/>
                </a:solidFill>
                <a:latin typeface="Calibri"/>
              </a:rPr>
              <a:t>U.S. Integrated Ocean Observing System (IOOS)</a:t>
            </a:r>
          </a:p>
        </p:txBody>
      </p:sp>
      <p:sp>
        <p:nvSpPr>
          <p:cNvPr id="35" name="Right Arrow 34"/>
          <p:cNvSpPr/>
          <p:nvPr/>
        </p:nvSpPr>
        <p:spPr>
          <a:xfrm>
            <a:off x="3040063" y="1552571"/>
            <a:ext cx="979487" cy="2825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a:endParaRPr>
          </a:p>
        </p:txBody>
      </p:sp>
      <p:sp>
        <p:nvSpPr>
          <p:cNvPr id="36" name="Right Arrow 35"/>
          <p:cNvSpPr/>
          <p:nvPr/>
        </p:nvSpPr>
        <p:spPr>
          <a:xfrm rot="1837255">
            <a:off x="3530600" y="2882896"/>
            <a:ext cx="977900" cy="23971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a:endParaRPr>
          </a:p>
        </p:txBody>
      </p:sp>
      <p:sp>
        <p:nvSpPr>
          <p:cNvPr id="37" name="Right Arrow 36"/>
          <p:cNvSpPr/>
          <p:nvPr/>
        </p:nvSpPr>
        <p:spPr>
          <a:xfrm rot="5400000">
            <a:off x="196057" y="2518565"/>
            <a:ext cx="977900" cy="28098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a:endParaRPr>
          </a:p>
        </p:txBody>
      </p:sp>
      <p:sp>
        <p:nvSpPr>
          <p:cNvPr id="19487" name="TextBox 38"/>
          <p:cNvSpPr txBox="1">
            <a:spLocks noChangeArrowheads="1"/>
          </p:cNvSpPr>
          <p:nvPr/>
        </p:nvSpPr>
        <p:spPr bwMode="auto">
          <a:xfrm>
            <a:off x="4953000" y="5715000"/>
            <a:ext cx="3756531" cy="461665"/>
          </a:xfrm>
          <a:prstGeom prst="rect">
            <a:avLst/>
          </a:prstGeom>
          <a:noFill/>
          <a:ln w="9525">
            <a:noFill/>
            <a:miter lim="800000"/>
            <a:headEnd/>
            <a:tailEnd/>
          </a:ln>
        </p:spPr>
        <p:txBody>
          <a:bodyPr wrap="none">
            <a:prstTxWarp prst="textNoShape">
              <a:avLst/>
            </a:prstTxWarp>
            <a:spAutoFit/>
          </a:bodyPr>
          <a:lstStyle/>
          <a:p>
            <a:r>
              <a:rPr lang="en-US" i="1" dirty="0">
                <a:solidFill>
                  <a:srgbClr val="000000"/>
                </a:solidFill>
                <a:latin typeface="Calibri"/>
              </a:rPr>
              <a:t>17 U.S. Federal Agencies</a:t>
            </a:r>
          </a:p>
        </p:txBody>
      </p:sp>
      <p:sp>
        <p:nvSpPr>
          <p:cNvPr id="19488" name="TextBox 39"/>
          <p:cNvSpPr txBox="1">
            <a:spLocks noChangeArrowheads="1"/>
          </p:cNvSpPr>
          <p:nvPr/>
        </p:nvSpPr>
        <p:spPr bwMode="auto">
          <a:xfrm>
            <a:off x="257175" y="5715000"/>
            <a:ext cx="3682593" cy="461665"/>
          </a:xfrm>
          <a:prstGeom prst="rect">
            <a:avLst/>
          </a:prstGeom>
          <a:noFill/>
          <a:ln w="9525">
            <a:noFill/>
            <a:miter lim="800000"/>
            <a:headEnd/>
            <a:tailEnd/>
          </a:ln>
        </p:spPr>
        <p:txBody>
          <a:bodyPr wrap="none">
            <a:prstTxWarp prst="textNoShape">
              <a:avLst/>
            </a:prstTxWarp>
            <a:spAutoFit/>
          </a:bodyPr>
          <a:lstStyle/>
          <a:p>
            <a:r>
              <a:rPr lang="en-US" i="1" dirty="0">
                <a:solidFill>
                  <a:srgbClr val="000000"/>
                </a:solidFill>
                <a:latin typeface="Calibri"/>
              </a:rPr>
              <a:t>11 Regional Associations</a:t>
            </a:r>
          </a:p>
        </p:txBody>
      </p:sp>
      <p:pic>
        <p:nvPicPr>
          <p:cNvPr id="2" name="Picture 1" descr="BOEMR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556" y="4533049"/>
            <a:ext cx="597477" cy="597477"/>
          </a:xfrm>
          <a:prstGeom prst="rect">
            <a:avLst/>
          </a:prstGeom>
        </p:spPr>
      </p:pic>
      <p:pic>
        <p:nvPicPr>
          <p:cNvPr id="3" name="Picture 2" descr="CSREE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670" y="5194997"/>
            <a:ext cx="543598" cy="543598"/>
          </a:xfrm>
          <a:prstGeom prst="rect">
            <a:avLst/>
          </a:prstGeom>
        </p:spPr>
      </p:pic>
      <p:pic>
        <p:nvPicPr>
          <p:cNvPr id="4" name="Picture 3" descr="DOE.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0836" y="3782552"/>
            <a:ext cx="615757" cy="615757"/>
          </a:xfrm>
          <a:prstGeom prst="rect">
            <a:avLst/>
          </a:prstGeom>
        </p:spPr>
      </p:pic>
      <p:pic>
        <p:nvPicPr>
          <p:cNvPr id="5" name="Picture 4" descr="DO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4877" y="4531269"/>
            <a:ext cx="583045" cy="583045"/>
          </a:xfrm>
          <a:prstGeom prst="rect">
            <a:avLst/>
          </a:prstGeom>
        </p:spPr>
      </p:pic>
      <p:pic>
        <p:nvPicPr>
          <p:cNvPr id="6" name="Picture 5" descr="DOT.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5138" y="4527378"/>
            <a:ext cx="589779" cy="589779"/>
          </a:xfrm>
          <a:prstGeom prst="rect">
            <a:avLst/>
          </a:prstGeom>
        </p:spPr>
      </p:pic>
      <p:pic>
        <p:nvPicPr>
          <p:cNvPr id="7" name="Picture 6" descr="EP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6517" y="4501208"/>
            <a:ext cx="595552" cy="595552"/>
          </a:xfrm>
          <a:prstGeom prst="rect">
            <a:avLst/>
          </a:prstGeom>
        </p:spPr>
      </p:pic>
      <p:pic>
        <p:nvPicPr>
          <p:cNvPr id="8" name="Picture 7" descr="FDA.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613" y="4596990"/>
            <a:ext cx="977013" cy="394469"/>
          </a:xfrm>
          <a:prstGeom prst="rect">
            <a:avLst/>
          </a:prstGeom>
        </p:spPr>
      </p:pic>
      <p:pic>
        <p:nvPicPr>
          <p:cNvPr id="9" name="Picture 8" descr="JCS.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0458" y="5180076"/>
            <a:ext cx="562845" cy="562845"/>
          </a:xfrm>
          <a:prstGeom prst="rect">
            <a:avLst/>
          </a:prstGeom>
        </p:spPr>
      </p:pic>
      <p:pic>
        <p:nvPicPr>
          <p:cNvPr id="10" name="Picture 9" descr="MMC.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0290" y="5168005"/>
            <a:ext cx="596516" cy="596516"/>
          </a:xfrm>
          <a:prstGeom prst="rect">
            <a:avLst/>
          </a:prstGeom>
        </p:spPr>
      </p:pic>
      <p:pic>
        <p:nvPicPr>
          <p:cNvPr id="11" name="Picture 10" descr="NASA.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90404" y="3076306"/>
            <a:ext cx="693690" cy="693690"/>
          </a:xfrm>
          <a:prstGeom prst="rect">
            <a:avLst/>
          </a:prstGeom>
        </p:spPr>
      </p:pic>
      <p:pic>
        <p:nvPicPr>
          <p:cNvPr id="12" name="Picture 11" descr="NOAA.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57849" y="3109982"/>
            <a:ext cx="626342" cy="626342"/>
          </a:xfrm>
          <a:prstGeom prst="rect">
            <a:avLst/>
          </a:prstGeom>
        </p:spPr>
      </p:pic>
      <p:pic>
        <p:nvPicPr>
          <p:cNvPr id="13" name="Picture 12" descr="NSF.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54439" y="3130573"/>
            <a:ext cx="593629" cy="593629"/>
          </a:xfrm>
          <a:prstGeom prst="rect">
            <a:avLst/>
          </a:prstGeom>
        </p:spPr>
      </p:pic>
      <p:pic>
        <p:nvPicPr>
          <p:cNvPr id="14" name="Picture 13" descr="ONR.gi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24404" y="3139869"/>
            <a:ext cx="1234403" cy="554537"/>
          </a:xfrm>
          <a:prstGeom prst="rect">
            <a:avLst/>
          </a:prstGeom>
        </p:spPr>
      </p:pic>
      <p:pic>
        <p:nvPicPr>
          <p:cNvPr id="15" name="Picture 14" descr="USACE.gi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13594" y="3759888"/>
            <a:ext cx="691765" cy="691765"/>
          </a:xfrm>
          <a:prstGeom prst="rect">
            <a:avLst/>
          </a:prstGeom>
        </p:spPr>
      </p:pic>
      <p:pic>
        <p:nvPicPr>
          <p:cNvPr id="16" name="Picture 15" descr="USARC.gi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92914" y="3817089"/>
            <a:ext cx="608063" cy="608063"/>
          </a:xfrm>
          <a:prstGeom prst="rect">
            <a:avLst/>
          </a:prstGeom>
        </p:spPr>
      </p:pic>
      <p:pic>
        <p:nvPicPr>
          <p:cNvPr id="17" name="Picture 16" descr="USCG.gif"/>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39913" y="3785054"/>
            <a:ext cx="623455" cy="623455"/>
          </a:xfrm>
          <a:prstGeom prst="rect">
            <a:avLst/>
          </a:prstGeom>
        </p:spPr>
      </p:pic>
      <p:pic>
        <p:nvPicPr>
          <p:cNvPr id="19" name="Picture 18" descr="USGS.gif"/>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49774" y="5265951"/>
            <a:ext cx="1250394" cy="459894"/>
          </a:xfrm>
          <a:prstGeom prst="rect">
            <a:avLst/>
          </a:prstGeom>
        </p:spPr>
      </p:pic>
      <p:pic>
        <p:nvPicPr>
          <p:cNvPr id="45" name="Picture 44" descr="Screen shot 2011-11-15 at 4.08.34 AM.png"/>
          <p:cNvPicPr>
            <a:picLocks noChangeAspect="1"/>
          </p:cNvPicPr>
          <p:nvPr/>
        </p:nvPicPr>
        <p:blipFill>
          <a:blip r:embed="rId20"/>
          <a:stretch>
            <a:fillRect/>
          </a:stretch>
        </p:blipFill>
        <p:spPr>
          <a:xfrm>
            <a:off x="0" y="6368123"/>
            <a:ext cx="9144000" cy="642277"/>
          </a:xfrm>
          <a:prstGeom prst="rect">
            <a:avLst/>
          </a:prstGeom>
        </p:spPr>
      </p:pic>
      <p:sp>
        <p:nvSpPr>
          <p:cNvPr id="46" name="TextBox 45"/>
          <p:cNvSpPr txBox="1"/>
          <p:nvPr/>
        </p:nvSpPr>
        <p:spPr>
          <a:xfrm>
            <a:off x="7021287" y="6457890"/>
            <a:ext cx="1954381" cy="400110"/>
          </a:xfrm>
          <a:prstGeom prst="rect">
            <a:avLst/>
          </a:prstGeom>
          <a:noFill/>
        </p:spPr>
        <p:txBody>
          <a:bodyPr wrap="none" rtlCol="0">
            <a:spAutoFit/>
          </a:bodyPr>
          <a:lstStyle/>
          <a:p>
            <a:r>
              <a:rPr lang="en-US" sz="2000" b="1" dirty="0">
                <a:solidFill>
                  <a:srgbClr val="FFFFFF"/>
                </a:solidFill>
                <a:latin typeface="Calibri"/>
              </a:rPr>
              <a:t>http://</a:t>
            </a:r>
            <a:r>
              <a:rPr lang="en-US" sz="2000" b="1" dirty="0" err="1">
                <a:solidFill>
                  <a:srgbClr val="FFFFFF"/>
                </a:solidFill>
                <a:latin typeface="Calibri"/>
              </a:rPr>
              <a:t>ioos.gov</a:t>
            </a:r>
            <a:endParaRPr lang="en-US" sz="2000" b="1" dirty="0">
              <a:solidFill>
                <a:srgbClr val="FFFFFF"/>
              </a:solidFill>
              <a:latin typeface="Calibri"/>
            </a:endParaRPr>
          </a:p>
        </p:txBody>
      </p:sp>
      <p:sp>
        <p:nvSpPr>
          <p:cNvPr id="49" name="TextBox 37"/>
          <p:cNvSpPr txBox="1">
            <a:spLocks noChangeArrowheads="1"/>
          </p:cNvSpPr>
          <p:nvPr/>
        </p:nvSpPr>
        <p:spPr bwMode="auto">
          <a:xfrm>
            <a:off x="4648200" y="2508246"/>
            <a:ext cx="4454525" cy="461665"/>
          </a:xfrm>
          <a:prstGeom prst="rect">
            <a:avLst/>
          </a:prstGeom>
          <a:noFill/>
          <a:ln w="9525">
            <a:noFill/>
            <a:miter lim="800000"/>
            <a:headEnd/>
            <a:tailEnd/>
          </a:ln>
        </p:spPr>
        <p:txBody>
          <a:bodyPr wrap="square">
            <a:prstTxWarp prst="textNoShape">
              <a:avLst/>
            </a:prstTxWarp>
            <a:spAutoFit/>
          </a:bodyPr>
          <a:lstStyle/>
          <a:p>
            <a:r>
              <a:rPr lang="en-US" i="1" dirty="0">
                <a:solidFill>
                  <a:srgbClr val="000000"/>
                </a:solidFill>
                <a:latin typeface="Calibri"/>
              </a:rPr>
              <a:t>15 Regional Alliances in GOOS</a:t>
            </a:r>
          </a:p>
        </p:txBody>
      </p:sp>
      <p:pic>
        <p:nvPicPr>
          <p:cNvPr id="21" name="Picture 20" descr="map_all_regions_text_500.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47749" y="3276600"/>
            <a:ext cx="3209851" cy="2484425"/>
          </a:xfrm>
          <a:prstGeom prst="rect">
            <a:avLst/>
          </a:prstGeom>
        </p:spPr>
      </p:pic>
      <p:pic>
        <p:nvPicPr>
          <p:cNvPr id="23" name="Picture 22" descr="gramap2013.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22682" y="609600"/>
            <a:ext cx="4092717" cy="1828800"/>
          </a:xfrm>
          <a:prstGeom prst="rect">
            <a:avLst/>
          </a:prstGeom>
        </p:spPr>
      </p:pic>
      <p:sp>
        <p:nvSpPr>
          <p:cNvPr id="20" name="TextBox 19"/>
          <p:cNvSpPr txBox="1"/>
          <p:nvPr/>
        </p:nvSpPr>
        <p:spPr>
          <a:xfrm>
            <a:off x="3407393" y="6486680"/>
            <a:ext cx="2567492" cy="369332"/>
          </a:xfrm>
          <a:prstGeom prst="rect">
            <a:avLst/>
          </a:prstGeom>
          <a:noFill/>
        </p:spPr>
        <p:txBody>
          <a:bodyPr wrap="none" rtlCol="0">
            <a:spAutoFit/>
          </a:bodyPr>
          <a:lstStyle/>
          <a:p>
            <a:pPr algn="ctr"/>
            <a:r>
              <a:rPr lang="en-US" dirty="0" smtClean="0">
                <a:solidFill>
                  <a:schemeClr val="bg1"/>
                </a:solidFill>
              </a:rPr>
              <a:t>Serving Society &amp; Science</a:t>
            </a:r>
            <a:endParaRPr lang="en-US" dirty="0">
              <a:solidFill>
                <a:schemeClr val="bg1"/>
              </a:solidFill>
            </a:endParaRPr>
          </a:p>
        </p:txBody>
      </p:sp>
      <p:sp>
        <p:nvSpPr>
          <p:cNvPr id="25" name="Oval 24"/>
          <p:cNvSpPr/>
          <p:nvPr/>
        </p:nvSpPr>
        <p:spPr>
          <a:xfrm>
            <a:off x="2717799" y="4588923"/>
            <a:ext cx="914400" cy="21167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547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47625"/>
            <a:ext cx="9144000" cy="6143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FFFF"/>
                </a:solidFill>
                <a:latin typeface="Arial"/>
                <a:ea typeface="ＭＳ Ｐゴシック"/>
              </a:rPr>
              <a:t>U..</a:t>
            </a:r>
          </a:p>
        </p:txBody>
      </p:sp>
      <p:pic>
        <p:nvPicPr>
          <p:cNvPr id="14338" name="Picture 2" descr="mab_vue7c"/>
          <p:cNvPicPr>
            <a:picLocks noChangeAspect="1" noChangeArrowheads="1"/>
          </p:cNvPicPr>
          <p:nvPr/>
        </p:nvPicPr>
        <p:blipFill>
          <a:blip r:embed="rId3">
            <a:extLst>
              <a:ext uri="{28A0092B-C50C-407E-A947-70E740481C1C}">
                <a14:useLocalDpi xmlns:a14="http://schemas.microsoft.com/office/drawing/2010/main" val="0"/>
              </a:ext>
            </a:extLst>
          </a:blip>
          <a:srcRect l="9773" t="6015" b="3760"/>
          <a:stretch>
            <a:fillRect/>
          </a:stretch>
        </p:blipFill>
        <p:spPr bwMode="auto">
          <a:xfrm>
            <a:off x="812800" y="-22225"/>
            <a:ext cx="8244536" cy="6118225"/>
          </a:xfrm>
          <a:prstGeom prst="rect">
            <a:avLst/>
          </a:prstGeom>
          <a:solidFill>
            <a:srgbClr val="D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339" name="Text Box 7"/>
          <p:cNvSpPr txBox="1">
            <a:spLocks noChangeArrowheads="1"/>
          </p:cNvSpPr>
          <p:nvPr/>
        </p:nvSpPr>
        <p:spPr bwMode="auto">
          <a:xfrm>
            <a:off x="7191673" y="0"/>
            <a:ext cx="9680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Cod</a:t>
            </a:r>
          </a:p>
        </p:txBody>
      </p:sp>
      <p:sp>
        <p:nvSpPr>
          <p:cNvPr id="14340" name="Text Box 8"/>
          <p:cNvSpPr txBox="1">
            <a:spLocks noChangeArrowheads="1"/>
          </p:cNvSpPr>
          <p:nvPr/>
        </p:nvSpPr>
        <p:spPr bwMode="auto">
          <a:xfrm>
            <a:off x="1301852" y="5299075"/>
            <a:ext cx="10951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Hatteras</a:t>
            </a:r>
          </a:p>
        </p:txBody>
      </p:sp>
      <p:sp>
        <p:nvSpPr>
          <p:cNvPr id="14341" name="Text Box 9"/>
          <p:cNvSpPr txBox="1">
            <a:spLocks noChangeArrowheads="1"/>
          </p:cNvSpPr>
          <p:nvPr/>
        </p:nvSpPr>
        <p:spPr bwMode="auto">
          <a:xfrm>
            <a:off x="3579813" y="1219200"/>
            <a:ext cx="411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NJ</a:t>
            </a:r>
          </a:p>
        </p:txBody>
      </p:sp>
      <p:sp>
        <p:nvSpPr>
          <p:cNvPr id="14342" name="Text Box 9"/>
          <p:cNvSpPr txBox="1">
            <a:spLocks noChangeArrowheads="1"/>
          </p:cNvSpPr>
          <p:nvPr/>
        </p:nvSpPr>
        <p:spPr bwMode="auto">
          <a:xfrm>
            <a:off x="6553200" y="152400"/>
            <a:ext cx="522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MA</a:t>
            </a:r>
          </a:p>
        </p:txBody>
      </p:sp>
      <p:sp>
        <p:nvSpPr>
          <p:cNvPr id="14343" name="Text Box 9"/>
          <p:cNvSpPr txBox="1">
            <a:spLocks noChangeArrowheads="1"/>
          </p:cNvSpPr>
          <p:nvPr/>
        </p:nvSpPr>
        <p:spPr bwMode="auto">
          <a:xfrm>
            <a:off x="5005388" y="0"/>
            <a:ext cx="417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CT</a:t>
            </a:r>
          </a:p>
        </p:txBody>
      </p:sp>
      <p:sp>
        <p:nvSpPr>
          <p:cNvPr id="14344" name="Text Box 9"/>
          <p:cNvSpPr txBox="1">
            <a:spLocks noChangeArrowheads="1"/>
          </p:cNvSpPr>
          <p:nvPr/>
        </p:nvSpPr>
        <p:spPr bwMode="auto">
          <a:xfrm>
            <a:off x="1428750" y="4171950"/>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VA</a:t>
            </a:r>
          </a:p>
        </p:txBody>
      </p:sp>
      <p:sp>
        <p:nvSpPr>
          <p:cNvPr id="14345" name="Text Box 9"/>
          <p:cNvSpPr txBox="1">
            <a:spLocks noChangeArrowheads="1"/>
          </p:cNvSpPr>
          <p:nvPr/>
        </p:nvSpPr>
        <p:spPr bwMode="auto">
          <a:xfrm>
            <a:off x="2754313" y="1974850"/>
            <a:ext cx="439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DE</a:t>
            </a:r>
          </a:p>
        </p:txBody>
      </p:sp>
      <p:sp>
        <p:nvSpPr>
          <p:cNvPr id="14346" name="Text Box 9"/>
          <p:cNvSpPr txBox="1">
            <a:spLocks noChangeArrowheads="1"/>
          </p:cNvSpPr>
          <p:nvPr/>
        </p:nvSpPr>
        <p:spPr bwMode="auto">
          <a:xfrm>
            <a:off x="4370388" y="574675"/>
            <a:ext cx="454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NY</a:t>
            </a:r>
          </a:p>
        </p:txBody>
      </p:sp>
      <p:sp>
        <p:nvSpPr>
          <p:cNvPr id="14347" name="Text Box 9"/>
          <p:cNvSpPr txBox="1">
            <a:spLocks noChangeArrowheads="1"/>
          </p:cNvSpPr>
          <p:nvPr/>
        </p:nvSpPr>
        <p:spPr bwMode="auto">
          <a:xfrm>
            <a:off x="992188" y="5029200"/>
            <a:ext cx="455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NC</a:t>
            </a:r>
          </a:p>
        </p:txBody>
      </p:sp>
      <p:sp>
        <p:nvSpPr>
          <p:cNvPr id="14348" name="Text Box 9"/>
          <p:cNvSpPr txBox="1">
            <a:spLocks noChangeArrowheads="1"/>
          </p:cNvSpPr>
          <p:nvPr/>
        </p:nvSpPr>
        <p:spPr bwMode="auto">
          <a:xfrm>
            <a:off x="5835650" y="-112713"/>
            <a:ext cx="60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RI</a:t>
            </a:r>
          </a:p>
        </p:txBody>
      </p:sp>
      <p:sp>
        <p:nvSpPr>
          <p:cNvPr id="14349" name="Text Box 9"/>
          <p:cNvSpPr txBox="1">
            <a:spLocks noChangeArrowheads="1"/>
          </p:cNvSpPr>
          <p:nvPr/>
        </p:nvSpPr>
        <p:spPr bwMode="auto">
          <a:xfrm>
            <a:off x="2227263" y="2305050"/>
            <a:ext cx="5286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MD</a:t>
            </a:r>
          </a:p>
        </p:txBody>
      </p:sp>
      <p:sp>
        <p:nvSpPr>
          <p:cNvPr id="14350" name="Text Box 9"/>
          <p:cNvSpPr txBox="1">
            <a:spLocks noChangeArrowheads="1"/>
          </p:cNvSpPr>
          <p:nvPr/>
        </p:nvSpPr>
        <p:spPr bwMode="auto">
          <a:xfrm>
            <a:off x="2660650" y="9906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PA</a:t>
            </a:r>
          </a:p>
        </p:txBody>
      </p:sp>
      <p:sp>
        <p:nvSpPr>
          <p:cNvPr id="14351" name="Text Box 9"/>
          <p:cNvSpPr txBox="1">
            <a:spLocks noChangeArrowheads="1"/>
          </p:cNvSpPr>
          <p:nvPr/>
        </p:nvSpPr>
        <p:spPr bwMode="auto">
          <a:xfrm>
            <a:off x="1120775" y="0"/>
            <a:ext cx="381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smtClean="0">
                <a:solidFill>
                  <a:srgbClr val="FFFFFF"/>
                </a:solidFill>
                <a:latin typeface="Calibri" charset="0"/>
              </a:rPr>
              <a:t>10 States -</a:t>
            </a:r>
            <a:r>
              <a:rPr lang="en-US" sz="2000" b="1" dirty="0">
                <a:solidFill>
                  <a:srgbClr val="FFFFFF"/>
                </a:solidFill>
                <a:latin typeface="Calibri" charset="0"/>
              </a:rPr>
              <a:t> </a:t>
            </a:r>
            <a:r>
              <a:rPr lang="en-US" sz="2000" b="1" dirty="0" smtClean="0">
                <a:solidFill>
                  <a:srgbClr val="FFFFFF"/>
                </a:solidFill>
                <a:latin typeface="Calibri" charset="0"/>
              </a:rPr>
              <a:t>76 </a:t>
            </a:r>
            <a:r>
              <a:rPr lang="en-US" sz="2000" b="1" dirty="0">
                <a:solidFill>
                  <a:srgbClr val="FFFFFF"/>
                </a:solidFill>
                <a:latin typeface="Calibri" charset="0"/>
              </a:rPr>
              <a:t>Million </a:t>
            </a:r>
            <a:r>
              <a:rPr lang="en-US" sz="2000" b="1" dirty="0" smtClean="0">
                <a:solidFill>
                  <a:srgbClr val="FFFFFF"/>
                </a:solidFill>
                <a:latin typeface="Calibri" charset="0"/>
              </a:rPr>
              <a:t>People</a:t>
            </a:r>
          </a:p>
          <a:p>
            <a:pPr algn="ctr"/>
            <a:r>
              <a:rPr lang="en-US" sz="2000" b="1" dirty="0">
                <a:solidFill>
                  <a:srgbClr val="FFFFFF"/>
                </a:solidFill>
                <a:latin typeface="Calibri" charset="0"/>
              </a:rPr>
              <a:t>1000 km Cape to Cape</a:t>
            </a:r>
          </a:p>
        </p:txBody>
      </p:sp>
      <p:sp>
        <p:nvSpPr>
          <p:cNvPr id="19" name="TextBox 18"/>
          <p:cNvSpPr txBox="1"/>
          <p:nvPr/>
        </p:nvSpPr>
        <p:spPr>
          <a:xfrm>
            <a:off x="0" y="0"/>
            <a:ext cx="1473200" cy="2308324"/>
          </a:xfrm>
          <a:prstGeom prst="rect">
            <a:avLst/>
          </a:prstGeom>
          <a:noFill/>
        </p:spPr>
        <p:txBody>
          <a:bodyPr wrap="square">
            <a:spAutoFit/>
          </a:bodyPr>
          <a:lstStyle/>
          <a:p>
            <a:pPr fontAlgn="auto">
              <a:spcBef>
                <a:spcPts val="0"/>
              </a:spcBef>
              <a:spcAft>
                <a:spcPts val="0"/>
              </a:spcAft>
              <a:defRPr/>
            </a:pPr>
            <a:r>
              <a:rPr lang="en-US" b="1" u="sng" cap="small" dirty="0">
                <a:solidFill>
                  <a:srgbClr val="FFFF00"/>
                </a:solidFill>
                <a:latin typeface="Arial"/>
                <a:ea typeface="ＭＳ Ｐゴシック"/>
              </a:rPr>
              <a:t>M</a:t>
            </a:r>
            <a:r>
              <a:rPr lang="en-US" cap="small" dirty="0">
                <a:solidFill>
                  <a:srgbClr val="FF0000"/>
                </a:solidFill>
                <a:latin typeface="Arial"/>
                <a:ea typeface="ＭＳ Ｐゴシック"/>
              </a:rPr>
              <a:t>iddle </a:t>
            </a:r>
            <a:r>
              <a:rPr lang="en-US" b="1" u="sng" cap="small" dirty="0">
                <a:solidFill>
                  <a:srgbClr val="FFFF00"/>
                </a:solidFill>
                <a:latin typeface="Arial"/>
                <a:ea typeface="ＭＳ Ｐゴシック"/>
              </a:rPr>
              <a:t>A</a:t>
            </a:r>
            <a:r>
              <a:rPr lang="en-US" cap="small" dirty="0">
                <a:solidFill>
                  <a:srgbClr val="FF0000"/>
                </a:solidFill>
                <a:latin typeface="Arial"/>
                <a:ea typeface="ＭＳ Ｐゴシック"/>
              </a:rPr>
              <a:t>tlantic</a:t>
            </a:r>
          </a:p>
          <a:p>
            <a:pPr fontAlgn="auto">
              <a:spcBef>
                <a:spcPts val="0"/>
              </a:spcBef>
              <a:spcAft>
                <a:spcPts val="0"/>
              </a:spcAft>
              <a:defRPr/>
            </a:pPr>
            <a:r>
              <a:rPr lang="en-US" b="1" u="sng" cap="small" dirty="0">
                <a:solidFill>
                  <a:srgbClr val="FFFF00"/>
                </a:solidFill>
                <a:latin typeface="Arial"/>
                <a:ea typeface="ＭＳ Ｐゴシック"/>
              </a:rPr>
              <a:t>R</a:t>
            </a:r>
            <a:r>
              <a:rPr lang="en-US" cap="small" dirty="0">
                <a:solidFill>
                  <a:srgbClr val="FF0000"/>
                </a:solidFill>
                <a:latin typeface="Arial"/>
                <a:ea typeface="ＭＳ Ｐゴシック"/>
              </a:rPr>
              <a:t>egional </a:t>
            </a:r>
            <a:r>
              <a:rPr lang="en-US" b="1" u="sng" cap="small" dirty="0">
                <a:solidFill>
                  <a:srgbClr val="FFFF00"/>
                </a:solidFill>
                <a:latin typeface="Arial"/>
                <a:ea typeface="ＭＳ Ｐゴシック"/>
              </a:rPr>
              <a:t>A</a:t>
            </a:r>
            <a:r>
              <a:rPr lang="en-US" cap="small" dirty="0">
                <a:solidFill>
                  <a:srgbClr val="FF0000"/>
                </a:solidFill>
                <a:latin typeface="Arial"/>
                <a:ea typeface="ＭＳ Ｐゴシック"/>
              </a:rPr>
              <a:t>ssociation </a:t>
            </a:r>
          </a:p>
          <a:p>
            <a:pPr fontAlgn="auto">
              <a:spcBef>
                <a:spcPts val="0"/>
              </a:spcBef>
              <a:spcAft>
                <a:spcPts val="0"/>
              </a:spcAft>
              <a:defRPr/>
            </a:pPr>
            <a:r>
              <a:rPr lang="en-US" b="1" u="sng" cap="small" dirty="0">
                <a:solidFill>
                  <a:srgbClr val="FFFF00"/>
                </a:solidFill>
                <a:latin typeface="Arial"/>
                <a:ea typeface="ＭＳ Ｐゴシック"/>
              </a:rPr>
              <a:t>C</a:t>
            </a:r>
            <a:r>
              <a:rPr lang="en-US" cap="small" dirty="0">
                <a:solidFill>
                  <a:srgbClr val="FF0000"/>
                </a:solidFill>
                <a:latin typeface="Arial"/>
                <a:ea typeface="ＭＳ Ｐゴシック"/>
              </a:rPr>
              <a:t>oastal </a:t>
            </a:r>
          </a:p>
          <a:p>
            <a:pPr fontAlgn="auto">
              <a:spcBef>
                <a:spcPts val="0"/>
              </a:spcBef>
              <a:spcAft>
                <a:spcPts val="0"/>
              </a:spcAft>
              <a:defRPr/>
            </a:pPr>
            <a:r>
              <a:rPr lang="en-US" b="1" u="sng" cap="small" dirty="0">
                <a:solidFill>
                  <a:srgbClr val="FFFF00"/>
                </a:solidFill>
                <a:latin typeface="Arial"/>
                <a:ea typeface="ＭＳ Ｐゴシック"/>
              </a:rPr>
              <a:t>O</a:t>
            </a:r>
            <a:r>
              <a:rPr lang="en-US" cap="small" dirty="0">
                <a:solidFill>
                  <a:srgbClr val="FF0000"/>
                </a:solidFill>
                <a:latin typeface="Arial"/>
                <a:ea typeface="ＭＳ Ｐゴシック"/>
              </a:rPr>
              <a:t>cean </a:t>
            </a:r>
            <a:r>
              <a:rPr lang="en-US" b="1" u="sng" cap="small" dirty="0">
                <a:solidFill>
                  <a:srgbClr val="FFFF00"/>
                </a:solidFill>
                <a:latin typeface="Arial"/>
                <a:ea typeface="ＭＳ Ｐゴシック"/>
              </a:rPr>
              <a:t>O</a:t>
            </a:r>
            <a:r>
              <a:rPr lang="en-US" cap="small" dirty="0">
                <a:solidFill>
                  <a:srgbClr val="FF0000"/>
                </a:solidFill>
                <a:latin typeface="Arial"/>
                <a:ea typeface="ＭＳ Ｐゴシック"/>
              </a:rPr>
              <a:t>bserving </a:t>
            </a:r>
            <a:r>
              <a:rPr lang="en-US" b="1" u="sng" cap="small" dirty="0">
                <a:solidFill>
                  <a:srgbClr val="FFFF00"/>
                </a:solidFill>
                <a:latin typeface="Arial"/>
                <a:ea typeface="ＭＳ Ｐゴシック"/>
              </a:rPr>
              <a:t>S</a:t>
            </a:r>
            <a:r>
              <a:rPr lang="en-US" cap="small" dirty="0">
                <a:solidFill>
                  <a:srgbClr val="FF0000"/>
                </a:solidFill>
                <a:latin typeface="Arial"/>
                <a:ea typeface="ＭＳ Ｐゴシック"/>
              </a:rPr>
              <a:t>ystem</a:t>
            </a:r>
          </a:p>
        </p:txBody>
      </p:sp>
      <p:sp>
        <p:nvSpPr>
          <p:cNvPr id="14353" name="Text Box 3"/>
          <p:cNvSpPr txBox="1">
            <a:spLocks noChangeArrowheads="1"/>
          </p:cNvSpPr>
          <p:nvPr/>
        </p:nvSpPr>
        <p:spPr bwMode="auto">
          <a:xfrm>
            <a:off x="700088" y="3508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b="1">
              <a:solidFill>
                <a:srgbClr val="000000"/>
              </a:solidFill>
              <a:latin typeface="Calibri" charset="0"/>
            </a:endParaRPr>
          </a:p>
        </p:txBody>
      </p:sp>
      <p:sp>
        <p:nvSpPr>
          <p:cNvPr id="14355" name="TextBox 41"/>
          <p:cNvSpPr txBox="1">
            <a:spLocks noChangeArrowheads="1"/>
          </p:cNvSpPr>
          <p:nvPr/>
        </p:nvSpPr>
        <p:spPr bwMode="auto">
          <a:xfrm>
            <a:off x="4910918" y="1819268"/>
            <a:ext cx="433866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smtClean="0">
                <a:solidFill>
                  <a:srgbClr val="FFFFFF"/>
                </a:solidFill>
              </a:rPr>
              <a:t>MARACOOS:</a:t>
            </a:r>
          </a:p>
          <a:p>
            <a:pPr algn="ctr"/>
            <a:r>
              <a:rPr lang="en-US" sz="2800" b="1" dirty="0" smtClean="0">
                <a:solidFill>
                  <a:srgbClr val="FFFFFF"/>
                </a:solidFill>
              </a:rPr>
              <a:t>A Sustained Real-time Observation &amp; Forecast System</a:t>
            </a:r>
            <a:endParaRPr lang="en-US" sz="2800" b="1" dirty="0">
              <a:solidFill>
                <a:srgbClr val="FFFFFF"/>
              </a:solidFill>
            </a:endParaRPr>
          </a:p>
        </p:txBody>
      </p:sp>
      <p:pic>
        <p:nvPicPr>
          <p:cNvPr id="43" name="Picture 41" descr="13"/>
          <p:cNvPicPr>
            <a:picLocks noChangeAspect="1" noChangeArrowheads="1"/>
          </p:cNvPicPr>
          <p:nvPr/>
        </p:nvPicPr>
        <p:blipFill>
          <a:blip r:embed="rId4"/>
          <a:stretch>
            <a:fillRect/>
          </a:stretch>
        </p:blipFill>
        <p:spPr bwMode="auto">
          <a:xfrm>
            <a:off x="6251575" y="5610225"/>
            <a:ext cx="506413"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4" name="Picture 42" descr="1"/>
          <p:cNvPicPr>
            <a:picLocks noChangeAspect="1" noChangeArrowheads="1"/>
          </p:cNvPicPr>
          <p:nvPr/>
        </p:nvPicPr>
        <p:blipFill>
          <a:blip r:embed="rId5"/>
          <a:srcRect/>
          <a:stretch>
            <a:fillRect/>
          </a:stretch>
        </p:blipFill>
        <p:spPr bwMode="auto">
          <a:xfrm>
            <a:off x="7712075" y="4259263"/>
            <a:ext cx="1119188"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5" name="Picture 43" descr="2"/>
          <p:cNvPicPr>
            <a:picLocks noChangeAspect="1" noChangeArrowheads="1"/>
          </p:cNvPicPr>
          <p:nvPr/>
        </p:nvPicPr>
        <p:blipFill>
          <a:blip r:embed="rId6"/>
          <a:stretch>
            <a:fillRect/>
          </a:stretch>
        </p:blipFill>
        <p:spPr bwMode="auto">
          <a:xfrm>
            <a:off x="4229100" y="5595938"/>
            <a:ext cx="882650" cy="531812"/>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6" name="Picture 44" descr="3"/>
          <p:cNvPicPr>
            <a:picLocks noChangeAspect="1" noChangeArrowheads="1"/>
          </p:cNvPicPr>
          <p:nvPr/>
        </p:nvPicPr>
        <p:blipFill>
          <a:blip r:embed="rId7"/>
          <a:stretch>
            <a:fillRect/>
          </a:stretch>
        </p:blipFill>
        <p:spPr bwMode="auto">
          <a:xfrm>
            <a:off x="7069138" y="4286250"/>
            <a:ext cx="542925" cy="5302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7" name="Picture 45" descr="4"/>
          <p:cNvPicPr>
            <a:picLocks noChangeAspect="1" noChangeArrowheads="1"/>
          </p:cNvPicPr>
          <p:nvPr/>
        </p:nvPicPr>
        <p:blipFill>
          <a:blip r:embed="rId8"/>
          <a:srcRect/>
          <a:stretch>
            <a:fillRect/>
          </a:stretch>
        </p:blipFill>
        <p:spPr bwMode="auto">
          <a:xfrm>
            <a:off x="7697788" y="4879975"/>
            <a:ext cx="1119187"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8" name="Picture 46" descr="5"/>
          <p:cNvPicPr>
            <a:picLocks noChangeAspect="1" noChangeArrowheads="1"/>
          </p:cNvPicPr>
          <p:nvPr/>
        </p:nvPicPr>
        <p:blipFill>
          <a:blip r:embed="rId9"/>
          <a:srcRect/>
          <a:stretch>
            <a:fillRect/>
          </a:stretch>
        </p:blipFill>
        <p:spPr bwMode="auto">
          <a:xfrm>
            <a:off x="7759700" y="5570510"/>
            <a:ext cx="1117600" cy="54133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9" name="Picture 47" descr="6"/>
          <p:cNvPicPr>
            <a:picLocks noChangeAspect="1" noChangeArrowheads="1"/>
          </p:cNvPicPr>
          <p:nvPr/>
        </p:nvPicPr>
        <p:blipFill>
          <a:blip r:embed="rId10"/>
          <a:srcRect/>
          <a:stretch>
            <a:fillRect/>
          </a:stretch>
        </p:blipFill>
        <p:spPr bwMode="auto">
          <a:xfrm>
            <a:off x="6176963" y="4186238"/>
            <a:ext cx="631825" cy="606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0" name="Picture 48" descr="7"/>
          <p:cNvPicPr>
            <a:picLocks noChangeAspect="1" noChangeArrowheads="1"/>
          </p:cNvPicPr>
          <p:nvPr/>
        </p:nvPicPr>
        <p:blipFill>
          <a:blip r:embed="rId11"/>
          <a:srcRect/>
          <a:stretch>
            <a:fillRect/>
          </a:stretch>
        </p:blipFill>
        <p:spPr bwMode="auto">
          <a:xfrm>
            <a:off x="6188075" y="4857750"/>
            <a:ext cx="614363" cy="59055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1" name="Picture 49" descr="8"/>
          <p:cNvPicPr>
            <a:picLocks noChangeAspect="1" noChangeArrowheads="1"/>
          </p:cNvPicPr>
          <p:nvPr/>
        </p:nvPicPr>
        <p:blipFill>
          <a:blip r:embed="rId12"/>
          <a:srcRect/>
          <a:stretch>
            <a:fillRect/>
          </a:stretch>
        </p:blipFill>
        <p:spPr bwMode="auto">
          <a:xfrm>
            <a:off x="5334000" y="4221163"/>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2" name="Picture 52" descr="11"/>
          <p:cNvPicPr>
            <a:picLocks noChangeAspect="1" noChangeArrowheads="1"/>
          </p:cNvPicPr>
          <p:nvPr/>
        </p:nvPicPr>
        <p:blipFill>
          <a:blip r:embed="rId13"/>
          <a:srcRect/>
          <a:stretch>
            <a:fillRect/>
          </a:stretch>
        </p:blipFill>
        <p:spPr bwMode="auto">
          <a:xfrm>
            <a:off x="7100888" y="5607050"/>
            <a:ext cx="533400"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3" name="Picture 53" descr="12"/>
          <p:cNvPicPr>
            <a:picLocks noChangeAspect="1" noChangeArrowheads="1"/>
          </p:cNvPicPr>
          <p:nvPr/>
        </p:nvPicPr>
        <p:blipFill>
          <a:blip r:embed="rId14"/>
          <a:srcRect/>
          <a:stretch>
            <a:fillRect/>
          </a:stretch>
        </p:blipFill>
        <p:spPr bwMode="auto">
          <a:xfrm>
            <a:off x="5367338" y="4857750"/>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4367" name="Picture 30" descr="2.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367338" y="5610225"/>
            <a:ext cx="5397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8" name="Picture 31" descr="IOOS_logo_white.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148138" y="4306888"/>
            <a:ext cx="1012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Picture 55" descr="Screen shot 2012-02-19 at 1.29.16 PM.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321175" y="4933950"/>
            <a:ext cx="7413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p:cNvPicPr>
            <a:picLocks noChangeAspect="1"/>
          </p:cNvPicPr>
          <p:nvPr/>
        </p:nvPicPr>
        <p:blipFill>
          <a:blip r:embed="rId18"/>
          <a:stretch>
            <a:fillRect/>
          </a:stretch>
        </p:blipFill>
        <p:spPr>
          <a:xfrm>
            <a:off x="7141021" y="4942798"/>
            <a:ext cx="455385" cy="455385"/>
          </a:xfrm>
          <a:prstGeom prst="ellipse">
            <a:avLst/>
          </a:prstGeom>
        </p:spPr>
      </p:pic>
      <p:sp>
        <p:nvSpPr>
          <p:cNvPr id="14371" name="TextBox 1"/>
          <p:cNvSpPr txBox="1">
            <a:spLocks noChangeArrowheads="1"/>
          </p:cNvSpPr>
          <p:nvPr/>
        </p:nvSpPr>
        <p:spPr bwMode="auto">
          <a:xfrm>
            <a:off x="0" y="2302933"/>
            <a:ext cx="1808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FFFF"/>
                </a:solidFill>
              </a:rPr>
              <a:t>&gt;40 PIs</a:t>
            </a:r>
          </a:p>
          <a:p>
            <a:r>
              <a:rPr lang="en-US" sz="1800" dirty="0">
                <a:solidFill>
                  <a:srgbClr val="FFFFFF"/>
                </a:solidFill>
              </a:rPr>
              <a:t>&gt;20 Institutions</a:t>
            </a:r>
          </a:p>
          <a:p>
            <a:r>
              <a:rPr lang="en-US" sz="1800" dirty="0">
                <a:solidFill>
                  <a:srgbClr val="FFFFFF"/>
                </a:solidFill>
              </a:rPr>
              <a:t>&gt;50 Members</a:t>
            </a:r>
          </a:p>
          <a:p>
            <a:r>
              <a:rPr lang="en-US" sz="1800" dirty="0">
                <a:solidFill>
                  <a:srgbClr val="FFFFFF"/>
                </a:solidFill>
              </a:rPr>
              <a:t>&gt;2000 Contacts</a:t>
            </a:r>
          </a:p>
        </p:txBody>
      </p:sp>
      <p:sp>
        <p:nvSpPr>
          <p:cNvPr id="14372" name="Freeform 10"/>
          <p:cNvSpPr>
            <a:spLocks/>
          </p:cNvSpPr>
          <p:nvPr/>
        </p:nvSpPr>
        <p:spPr bwMode="auto">
          <a:xfrm>
            <a:off x="4343400" y="1752600"/>
            <a:ext cx="1236663" cy="1608138"/>
          </a:xfrm>
          <a:custGeom>
            <a:avLst/>
            <a:gdLst>
              <a:gd name="T0" fmla="*/ 0 w 1236134"/>
              <a:gd name="T1" fmla="*/ 1607610 h 1608666"/>
              <a:gd name="T2" fmla="*/ 898235 w 1236134"/>
              <a:gd name="T3" fmla="*/ 524589 h 1608666"/>
              <a:gd name="T4" fmla="*/ 1237192 w 1236134"/>
              <a:gd name="T5" fmla="*/ 0 h 1608666"/>
              <a:gd name="T6" fmla="*/ 0 60000 65536"/>
              <a:gd name="T7" fmla="*/ 0 60000 65536"/>
              <a:gd name="T8" fmla="*/ 0 60000 65536"/>
            </a:gdLst>
            <a:ahLst/>
            <a:cxnLst>
              <a:cxn ang="T6">
                <a:pos x="T0" y="T1"/>
              </a:cxn>
              <a:cxn ang="T7">
                <a:pos x="T2" y="T3"/>
              </a:cxn>
              <a:cxn ang="T8">
                <a:pos x="T4" y="T5"/>
              </a:cxn>
            </a:cxnLst>
            <a:rect l="0" t="0" r="r" b="b"/>
            <a:pathLst>
              <a:path w="1236134" h="1608666">
                <a:moveTo>
                  <a:pt x="0" y="1608666"/>
                </a:moveTo>
                <a:cubicBezTo>
                  <a:pt x="345722" y="1200855"/>
                  <a:pt x="691445" y="793044"/>
                  <a:pt x="897467" y="524933"/>
                </a:cubicBezTo>
                <a:cubicBezTo>
                  <a:pt x="1103489" y="256822"/>
                  <a:pt x="1236134" y="0"/>
                  <a:pt x="1236134"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pic>
        <p:nvPicPr>
          <p:cNvPr id="56" name="Picture 3" descr="banner_ioos_1024.jpg"/>
          <p:cNvPicPr>
            <a:picLocks noChangeAspect="1"/>
          </p:cNvPicPr>
          <p:nvPr/>
        </p:nvPicPr>
        <p:blipFill rotWithShape="1">
          <a:blip r:embed="rId19"/>
          <a:srcRect t="30029" r="7565"/>
          <a:stretch/>
        </p:blipFill>
        <p:spPr bwMode="auto">
          <a:xfrm>
            <a:off x="0" y="6096000"/>
            <a:ext cx="8458200" cy="762000"/>
          </a:xfrm>
          <a:prstGeom prst="rect">
            <a:avLst/>
          </a:prstGeom>
          <a:noFill/>
          <a:ln w="9525">
            <a:noFill/>
            <a:miter lim="800000"/>
            <a:headEnd/>
            <a:tailEnd/>
          </a:ln>
        </p:spPr>
      </p:pic>
      <p:pic>
        <p:nvPicPr>
          <p:cNvPr id="57" name="Picture 2" descr="I:\IOOS\Communication &amp; Outreach\New IOOS Logo 2015\IOOS_Logo\Primary\A\RGB\IOOS_Emblem_Primary_A_RGB.png"/>
          <p:cNvPicPr>
            <a:picLocks noChangeAspect="1" noChangeArrowheads="1"/>
          </p:cNvPicPr>
          <p:nvPr/>
        </p:nvPicPr>
        <p:blipFill rotWithShape="1">
          <a:blip r:embed="rId20">
            <a:extLst>
              <a:ext uri="{28A0092B-C50C-407E-A947-70E740481C1C}">
                <a14:useLocalDpi xmlns:a14="http://schemas.microsoft.com/office/drawing/2010/main" val="0"/>
              </a:ext>
            </a:extLst>
          </a:blip>
          <a:srcRect b="15181"/>
          <a:stretch/>
        </p:blipFill>
        <p:spPr bwMode="auto">
          <a:xfrm>
            <a:off x="8576613" y="6108700"/>
            <a:ext cx="480723" cy="74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7370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5"/>
          <p:cNvSpPr txBox="1">
            <a:spLocks noChangeArrowheads="1"/>
          </p:cNvSpPr>
          <p:nvPr/>
        </p:nvSpPr>
        <p:spPr bwMode="auto">
          <a:xfrm>
            <a:off x="0" y="0"/>
            <a:ext cx="9144000" cy="584776"/>
          </a:xfrm>
          <a:prstGeom prst="rect">
            <a:avLst/>
          </a:prstGeom>
          <a:noFill/>
          <a:ln w="9525">
            <a:noFill/>
            <a:miter lim="800000"/>
            <a:headEnd/>
            <a:tailEnd/>
          </a:ln>
        </p:spPr>
        <p:txBody>
          <a:bodyPr wrap="square">
            <a:prstTxWarp prst="textNoShape">
              <a:avLst/>
            </a:prstTxWarp>
            <a:spAutoFit/>
          </a:bodyPr>
          <a:lstStyle/>
          <a:p>
            <a:pPr algn="ctr" eaLnBrk="1" hangingPunct="1"/>
            <a:r>
              <a:rPr lang="en-US" b="1" dirty="0">
                <a:solidFill>
                  <a:srgbClr val="333399"/>
                </a:solidFill>
                <a:latin typeface="Calibri"/>
                <a:ea typeface="MS PGothic" pitchFamily="34" charset="-128"/>
                <a:cs typeface="MS PGothic" pitchFamily="34" charset="-128"/>
              </a:rPr>
              <a:t> </a:t>
            </a:r>
            <a:r>
              <a:rPr lang="en-US" sz="3200" b="1" dirty="0">
                <a:solidFill>
                  <a:prstClr val="black"/>
                </a:solidFill>
                <a:latin typeface="Calibri"/>
                <a:ea typeface="MS PGothic" pitchFamily="34" charset="-128"/>
                <a:cs typeface="MS PGothic" pitchFamily="34" charset="-128"/>
              </a:rPr>
              <a:t>MID-ATLANTIC  REGIONAL  DRIVERS</a:t>
            </a:r>
          </a:p>
        </p:txBody>
      </p:sp>
      <p:pic>
        <p:nvPicPr>
          <p:cNvPr id="43010" name="Picture 26" descr="Screen shot 2011-05-10 at 4.48.08 P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0" y="657225"/>
            <a:ext cx="3648075" cy="3092450"/>
          </a:xfrm>
          <a:prstGeom prst="rect">
            <a:avLst/>
          </a:prstGeom>
          <a:noFill/>
          <a:ln w="9525">
            <a:noFill/>
            <a:miter lim="800000"/>
            <a:headEnd/>
            <a:tailEnd/>
          </a:ln>
        </p:spPr>
      </p:pic>
      <p:sp>
        <p:nvSpPr>
          <p:cNvPr id="28" name="TextBox 27"/>
          <p:cNvSpPr txBox="1"/>
          <p:nvPr/>
        </p:nvSpPr>
        <p:spPr>
          <a:xfrm>
            <a:off x="2433638" y="2970213"/>
            <a:ext cx="1320800" cy="646112"/>
          </a:xfrm>
          <a:prstGeom prst="rect">
            <a:avLst/>
          </a:prstGeom>
          <a:noFill/>
        </p:spPr>
        <p:txBody>
          <a:bodyPr>
            <a:spAutoFit/>
          </a:bodyPr>
          <a:lstStyle/>
          <a:p>
            <a:pPr algn="r" eaLnBrk="1" fontAlgn="auto" hangingPunct="1">
              <a:spcBef>
                <a:spcPts val="0"/>
              </a:spcBef>
              <a:spcAft>
                <a:spcPts val="0"/>
              </a:spcAft>
              <a:defRPr/>
            </a:pPr>
            <a:r>
              <a:rPr lang="en-US" sz="1800" dirty="0">
                <a:solidFill>
                  <a:srgbClr val="FFFFFF"/>
                </a:solidFill>
                <a:latin typeface="Calibri"/>
                <a:ea typeface="ＭＳ Ｐゴシック" charset="-128"/>
                <a:cs typeface="ＭＳ Ｐゴシック" charset="-128"/>
              </a:rPr>
              <a:t>Ocean Circulation</a:t>
            </a:r>
          </a:p>
        </p:txBody>
      </p:sp>
      <p:pic>
        <p:nvPicPr>
          <p:cNvPr id="43012" name="Picture 2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75100" y="559857"/>
            <a:ext cx="2438400" cy="1839913"/>
          </a:xfrm>
          <a:prstGeom prst="rect">
            <a:avLst/>
          </a:prstGeom>
          <a:noFill/>
          <a:ln w="28575">
            <a:solidFill>
              <a:schemeClr val="tx1"/>
            </a:solidFill>
            <a:miter lim="800000"/>
            <a:headEnd/>
            <a:tailEnd/>
          </a:ln>
        </p:spPr>
      </p:pic>
      <p:sp>
        <p:nvSpPr>
          <p:cNvPr id="30" name="TextBox 29"/>
          <p:cNvSpPr txBox="1"/>
          <p:nvPr/>
        </p:nvSpPr>
        <p:spPr>
          <a:xfrm>
            <a:off x="4787900" y="1963738"/>
            <a:ext cx="1625600" cy="368300"/>
          </a:xfrm>
          <a:prstGeom prst="rect">
            <a:avLst/>
          </a:prstGeom>
          <a:noFill/>
        </p:spPr>
        <p:txBody>
          <a:bodyPr wrap="none">
            <a:spAutoFit/>
          </a:bodyPr>
          <a:lstStyle/>
          <a:p>
            <a:pPr eaLnBrk="1" fontAlgn="auto" hangingPunct="1">
              <a:spcBef>
                <a:spcPts val="0"/>
              </a:spcBef>
              <a:spcAft>
                <a:spcPts val="0"/>
              </a:spcAft>
              <a:defRPr/>
            </a:pPr>
            <a:r>
              <a:rPr lang="en-US" sz="1800" dirty="0">
                <a:solidFill>
                  <a:prstClr val="black"/>
                </a:solidFill>
                <a:latin typeface="Calibri"/>
                <a:ea typeface="ＭＳ Ｐゴシック" charset="-128"/>
                <a:cs typeface="ＭＳ Ｐゴシック" charset="-128"/>
              </a:rPr>
              <a:t>Tropical Storms</a:t>
            </a:r>
          </a:p>
        </p:txBody>
      </p:sp>
      <p:pic>
        <p:nvPicPr>
          <p:cNvPr id="43014" name="Picture 3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75100" y="2478088"/>
            <a:ext cx="2438400" cy="1547812"/>
          </a:xfrm>
          <a:prstGeom prst="rect">
            <a:avLst/>
          </a:prstGeom>
          <a:noFill/>
          <a:ln w="28575">
            <a:solidFill>
              <a:schemeClr val="tx1"/>
            </a:solidFill>
            <a:round/>
            <a:headEnd/>
            <a:tailEnd/>
          </a:ln>
        </p:spPr>
      </p:pic>
      <p:pic>
        <p:nvPicPr>
          <p:cNvPr id="43015" name="Picture 31" descr="Screen shot 2011-07-26 at 2.54.31 PM.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43275" y="4025900"/>
            <a:ext cx="3276600" cy="2074863"/>
          </a:xfrm>
          <a:prstGeom prst="rect">
            <a:avLst/>
          </a:prstGeom>
          <a:noFill/>
          <a:ln w="38100">
            <a:solidFill>
              <a:schemeClr val="tx1"/>
            </a:solidFill>
            <a:miter lim="800000"/>
            <a:headEnd/>
            <a:tailEnd/>
          </a:ln>
        </p:spPr>
      </p:pic>
      <p:pic>
        <p:nvPicPr>
          <p:cNvPr id="43016"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7000" y="4025900"/>
            <a:ext cx="3200400" cy="2117725"/>
          </a:xfrm>
          <a:prstGeom prst="rect">
            <a:avLst/>
          </a:prstGeom>
          <a:noFill/>
          <a:ln w="9525">
            <a:noFill/>
            <a:miter lim="800000"/>
            <a:headEnd/>
            <a:tailEnd/>
          </a:ln>
        </p:spPr>
      </p:pic>
      <p:pic>
        <p:nvPicPr>
          <p:cNvPr id="43017" name="Picture 33" descr="Screen shot 2011-05-10 at 4.50.59 PM.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42100" y="641350"/>
            <a:ext cx="2344738" cy="1690688"/>
          </a:xfrm>
          <a:prstGeom prst="rect">
            <a:avLst/>
          </a:prstGeom>
          <a:noFill/>
          <a:ln w="9525">
            <a:noFill/>
            <a:miter lim="800000"/>
            <a:headEnd/>
            <a:tailEnd/>
          </a:ln>
        </p:spPr>
      </p:pic>
      <p:grpSp>
        <p:nvGrpSpPr>
          <p:cNvPr id="2" name="Group 5"/>
          <p:cNvGrpSpPr>
            <a:grpSpLocks/>
          </p:cNvGrpSpPr>
          <p:nvPr/>
        </p:nvGrpSpPr>
        <p:grpSpPr bwMode="auto">
          <a:xfrm>
            <a:off x="6799263" y="2733675"/>
            <a:ext cx="2209800" cy="2921000"/>
            <a:chOff x="2971800" y="347663"/>
            <a:chExt cx="3657600" cy="4757737"/>
          </a:xfrm>
        </p:grpSpPr>
        <p:pic>
          <p:nvPicPr>
            <p:cNvPr id="43024"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971800" y="347663"/>
              <a:ext cx="3657600" cy="1752600"/>
            </a:xfrm>
            <a:prstGeom prst="rect">
              <a:avLst/>
            </a:prstGeom>
            <a:noFill/>
            <a:ln w="9525">
              <a:noFill/>
              <a:miter lim="800000"/>
              <a:headEnd/>
              <a:tailEnd/>
            </a:ln>
          </p:spPr>
        </p:pic>
        <p:pic>
          <p:nvPicPr>
            <p:cNvPr id="43025" name="Picture 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09900" y="2028825"/>
              <a:ext cx="3543300" cy="1947122"/>
            </a:xfrm>
            <a:prstGeom prst="rect">
              <a:avLst/>
            </a:prstGeom>
            <a:noFill/>
            <a:ln w="9525">
              <a:noFill/>
              <a:miter lim="800000"/>
              <a:headEnd/>
              <a:tailEnd/>
            </a:ln>
          </p:spPr>
        </p:pic>
        <p:pic>
          <p:nvPicPr>
            <p:cNvPr id="43026" name="Picture 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971800" y="3352800"/>
              <a:ext cx="3581400" cy="1752600"/>
            </a:xfrm>
            <a:prstGeom prst="rect">
              <a:avLst/>
            </a:prstGeom>
            <a:noFill/>
            <a:ln w="9525">
              <a:noFill/>
              <a:miter lim="800000"/>
              <a:headEnd/>
              <a:tailEnd/>
            </a:ln>
          </p:spPr>
        </p:pic>
      </p:grpSp>
      <p:sp>
        <p:nvSpPr>
          <p:cNvPr id="39" name="TextBox 38"/>
          <p:cNvSpPr txBox="1"/>
          <p:nvPr/>
        </p:nvSpPr>
        <p:spPr>
          <a:xfrm>
            <a:off x="2051050" y="3983038"/>
            <a:ext cx="1276350" cy="369887"/>
          </a:xfrm>
          <a:prstGeom prst="rect">
            <a:avLst/>
          </a:prstGeom>
          <a:noFill/>
        </p:spPr>
        <p:txBody>
          <a:bodyPr wrap="none">
            <a:spAutoFit/>
          </a:bodyPr>
          <a:lstStyle/>
          <a:p>
            <a:pPr eaLnBrk="1" fontAlgn="auto" hangingPunct="1">
              <a:spcBef>
                <a:spcPts val="0"/>
              </a:spcBef>
              <a:spcAft>
                <a:spcPts val="0"/>
              </a:spcAft>
              <a:defRPr/>
            </a:pPr>
            <a:r>
              <a:rPr lang="en-US" sz="1800" dirty="0">
                <a:solidFill>
                  <a:srgbClr val="FFFFFF"/>
                </a:solidFill>
                <a:latin typeface="Calibri"/>
                <a:ea typeface="ＭＳ Ｐゴシック" charset="-128"/>
                <a:cs typeface="ＭＳ Ｐゴシック" charset="-128"/>
              </a:rPr>
              <a:t>Population</a:t>
            </a:r>
          </a:p>
        </p:txBody>
      </p:sp>
      <p:sp>
        <p:nvSpPr>
          <p:cNvPr id="40" name="TextBox 39"/>
          <p:cNvSpPr txBox="1"/>
          <p:nvPr/>
        </p:nvSpPr>
        <p:spPr>
          <a:xfrm>
            <a:off x="5524500" y="4041775"/>
            <a:ext cx="671513" cy="369888"/>
          </a:xfrm>
          <a:prstGeom prst="rect">
            <a:avLst/>
          </a:prstGeom>
          <a:noFill/>
        </p:spPr>
        <p:txBody>
          <a:bodyPr wrap="none">
            <a:spAutoFit/>
          </a:bodyPr>
          <a:lstStyle/>
          <a:p>
            <a:pPr eaLnBrk="1" fontAlgn="auto" hangingPunct="1">
              <a:spcBef>
                <a:spcPts val="0"/>
              </a:spcBef>
              <a:spcAft>
                <a:spcPts val="0"/>
              </a:spcAft>
              <a:defRPr/>
            </a:pPr>
            <a:r>
              <a:rPr lang="en-US" sz="1800" dirty="0">
                <a:solidFill>
                  <a:prstClr val="black"/>
                </a:solidFill>
                <a:latin typeface="Calibri"/>
                <a:ea typeface="ＭＳ Ｐゴシック" charset="-128"/>
                <a:cs typeface="ＭＳ Ｐゴシック" charset="-128"/>
              </a:rPr>
              <a:t>Ports</a:t>
            </a:r>
          </a:p>
        </p:txBody>
      </p:sp>
      <p:sp>
        <p:nvSpPr>
          <p:cNvPr id="41" name="TextBox 40"/>
          <p:cNvSpPr txBox="1"/>
          <p:nvPr/>
        </p:nvSpPr>
        <p:spPr>
          <a:xfrm>
            <a:off x="4981575" y="3557588"/>
            <a:ext cx="1404938" cy="369887"/>
          </a:xfrm>
          <a:prstGeom prst="rect">
            <a:avLst/>
          </a:prstGeom>
          <a:noFill/>
        </p:spPr>
        <p:txBody>
          <a:bodyPr wrap="none">
            <a:spAutoFit/>
          </a:bodyPr>
          <a:lstStyle/>
          <a:p>
            <a:pPr eaLnBrk="1" fontAlgn="auto" hangingPunct="1">
              <a:spcBef>
                <a:spcPts val="0"/>
              </a:spcBef>
              <a:spcAft>
                <a:spcPts val="0"/>
              </a:spcAft>
              <a:defRPr/>
            </a:pPr>
            <a:r>
              <a:rPr lang="en-US" sz="1800" dirty="0">
                <a:solidFill>
                  <a:prstClr val="white"/>
                </a:solidFill>
                <a:latin typeface="Calibri"/>
                <a:ea typeface="ＭＳ Ｐゴシック" charset="-128"/>
                <a:cs typeface="ＭＳ Ｐゴシック" charset="-128"/>
              </a:rPr>
              <a:t>Northeasters</a:t>
            </a:r>
          </a:p>
        </p:txBody>
      </p:sp>
      <p:sp>
        <p:nvSpPr>
          <p:cNvPr id="42" name="TextBox 41"/>
          <p:cNvSpPr txBox="1"/>
          <p:nvPr/>
        </p:nvSpPr>
        <p:spPr>
          <a:xfrm>
            <a:off x="6935788" y="2293938"/>
            <a:ext cx="1839912" cy="368300"/>
          </a:xfrm>
          <a:prstGeom prst="rect">
            <a:avLst/>
          </a:prstGeom>
          <a:noFill/>
        </p:spPr>
        <p:txBody>
          <a:bodyPr wrap="none">
            <a:spAutoFit/>
          </a:bodyPr>
          <a:lstStyle/>
          <a:p>
            <a:pPr eaLnBrk="1" fontAlgn="auto" hangingPunct="1">
              <a:spcBef>
                <a:spcPts val="0"/>
              </a:spcBef>
              <a:spcAft>
                <a:spcPts val="0"/>
              </a:spcAft>
              <a:defRPr/>
            </a:pPr>
            <a:r>
              <a:rPr lang="en-US" sz="1800" dirty="0">
                <a:solidFill>
                  <a:prstClr val="black"/>
                </a:solidFill>
                <a:latin typeface="Calibri"/>
                <a:ea typeface="ＭＳ Ｐゴシック" charset="-128"/>
                <a:cs typeface="ＭＳ Ｐゴシック" charset="-128"/>
              </a:rPr>
              <a:t>Climate Change</a:t>
            </a:r>
          </a:p>
        </p:txBody>
      </p:sp>
      <p:sp>
        <p:nvSpPr>
          <p:cNvPr id="43" name="TextBox 42"/>
          <p:cNvSpPr txBox="1"/>
          <p:nvPr/>
        </p:nvSpPr>
        <p:spPr>
          <a:xfrm>
            <a:off x="6823075" y="2970213"/>
            <a:ext cx="973138" cy="646112"/>
          </a:xfrm>
          <a:prstGeom prst="rect">
            <a:avLst/>
          </a:prstGeom>
          <a:noFill/>
        </p:spPr>
        <p:txBody>
          <a:bodyPr>
            <a:spAutoFit/>
          </a:bodyPr>
          <a:lstStyle/>
          <a:p>
            <a:pPr eaLnBrk="1" fontAlgn="auto" hangingPunct="1">
              <a:spcBef>
                <a:spcPts val="0"/>
              </a:spcBef>
              <a:spcAft>
                <a:spcPts val="0"/>
              </a:spcAft>
              <a:defRPr/>
            </a:pPr>
            <a:r>
              <a:rPr lang="en-US" sz="1800" dirty="0">
                <a:solidFill>
                  <a:prstClr val="black"/>
                </a:solidFill>
                <a:latin typeface="Calibri"/>
                <a:ea typeface="ＭＳ Ｐゴシック" charset="-128"/>
                <a:cs typeface="ＭＳ Ｐゴシック" charset="-128"/>
              </a:rPr>
              <a:t>Critical Habitat</a:t>
            </a:r>
          </a:p>
        </p:txBody>
      </p:sp>
    </p:spTree>
    <p:extLst>
      <p:ext uri="{BB962C8B-B14F-4D97-AF65-F5344CB8AC3E}">
        <p14:creationId xmlns:p14="http://schemas.microsoft.com/office/powerpoint/2010/main" val="12104551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4254490" cy="584776"/>
          </a:xfrm>
          <a:prstGeom prst="rect">
            <a:avLst/>
          </a:prstGeom>
          <a:noFill/>
        </p:spPr>
        <p:txBody>
          <a:bodyPr wrap="none" rtlCol="0">
            <a:spAutoFit/>
          </a:bodyPr>
          <a:lstStyle/>
          <a:p>
            <a:r>
              <a:rPr lang="en-US" sz="3200" b="1" dirty="0" smtClean="0">
                <a:solidFill>
                  <a:srgbClr val="0000FF"/>
                </a:solidFill>
                <a:latin typeface="Times New Roman"/>
                <a:cs typeface="Times New Roman"/>
              </a:rPr>
              <a:t>The Mid Atlantic Bight</a:t>
            </a:r>
          </a:p>
        </p:txBody>
      </p:sp>
      <p:pic>
        <p:nvPicPr>
          <p:cNvPr id="7" name="Picture 6"/>
          <p:cNvPicPr>
            <a:picLocks noChangeAspect="1"/>
          </p:cNvPicPr>
          <p:nvPr/>
        </p:nvPicPr>
        <p:blipFill rotWithShape="1">
          <a:blip r:embed="rId2"/>
          <a:srcRect l="49840" r="8485"/>
          <a:stretch/>
        </p:blipFill>
        <p:spPr>
          <a:xfrm>
            <a:off x="5830724" y="617305"/>
            <a:ext cx="3313276" cy="4859325"/>
          </a:xfrm>
          <a:prstGeom prst="rect">
            <a:avLst/>
          </a:prstGeom>
        </p:spPr>
      </p:pic>
      <p:sp>
        <p:nvSpPr>
          <p:cNvPr id="11" name="TextBox 10"/>
          <p:cNvSpPr txBox="1"/>
          <p:nvPr/>
        </p:nvSpPr>
        <p:spPr>
          <a:xfrm>
            <a:off x="6934727" y="5687514"/>
            <a:ext cx="2122609" cy="369332"/>
          </a:xfrm>
          <a:prstGeom prst="rect">
            <a:avLst/>
          </a:prstGeom>
          <a:noFill/>
        </p:spPr>
        <p:txBody>
          <a:bodyPr wrap="none" rtlCol="0">
            <a:spAutoFit/>
          </a:bodyPr>
          <a:lstStyle/>
          <a:p>
            <a:r>
              <a:rPr lang="en-US" i="1" dirty="0" err="1" smtClean="0">
                <a:latin typeface="Times New Roman"/>
                <a:cs typeface="Times New Roman"/>
              </a:rPr>
              <a:t>Castelao</a:t>
            </a:r>
            <a:r>
              <a:rPr lang="en-US" i="1" dirty="0" smtClean="0">
                <a:latin typeface="Times New Roman"/>
                <a:cs typeface="Times New Roman"/>
              </a:rPr>
              <a:t> et al. 2008</a:t>
            </a:r>
            <a:endParaRPr lang="en-US" i="1" dirty="0">
              <a:latin typeface="Times New Roman"/>
              <a:cs typeface="Times New Roman"/>
            </a:endParaRPr>
          </a:p>
        </p:txBody>
      </p:sp>
      <p:sp>
        <p:nvSpPr>
          <p:cNvPr id="2" name="TextBox 1"/>
          <p:cNvSpPr txBox="1"/>
          <p:nvPr/>
        </p:nvSpPr>
        <p:spPr>
          <a:xfrm>
            <a:off x="6097106" y="1360798"/>
            <a:ext cx="898804" cy="338554"/>
          </a:xfrm>
          <a:prstGeom prst="rect">
            <a:avLst/>
          </a:prstGeom>
          <a:noFill/>
        </p:spPr>
        <p:txBody>
          <a:bodyPr wrap="none" rtlCol="0">
            <a:spAutoFit/>
          </a:bodyPr>
          <a:lstStyle/>
          <a:p>
            <a:r>
              <a:rPr lang="en-US" sz="1600" b="1" dirty="0" smtClean="0">
                <a:latin typeface="Times New Roman"/>
                <a:cs typeface="Times New Roman"/>
              </a:rPr>
              <a:t>October     </a:t>
            </a:r>
            <a:endParaRPr lang="en-US" sz="1600" b="1" dirty="0">
              <a:latin typeface="Times New Roman"/>
              <a:cs typeface="Times New Roman"/>
            </a:endParaRPr>
          </a:p>
        </p:txBody>
      </p:sp>
      <p:sp>
        <p:nvSpPr>
          <p:cNvPr id="8" name="TextBox 7"/>
          <p:cNvSpPr txBox="1"/>
          <p:nvPr/>
        </p:nvSpPr>
        <p:spPr>
          <a:xfrm>
            <a:off x="6109806" y="2008498"/>
            <a:ext cx="915635" cy="338554"/>
          </a:xfrm>
          <a:prstGeom prst="rect">
            <a:avLst/>
          </a:prstGeom>
          <a:noFill/>
        </p:spPr>
        <p:txBody>
          <a:bodyPr wrap="none" rtlCol="0">
            <a:spAutoFit/>
          </a:bodyPr>
          <a:lstStyle/>
          <a:p>
            <a:r>
              <a:rPr lang="en-US" sz="1600" b="1" dirty="0" smtClean="0">
                <a:latin typeface="Times New Roman"/>
                <a:cs typeface="Times New Roman"/>
              </a:rPr>
              <a:t>January</a:t>
            </a:r>
            <a:endParaRPr lang="en-US" sz="1600" b="1" dirty="0">
              <a:latin typeface="Times New Roman"/>
              <a:cs typeface="Times New Roman"/>
            </a:endParaRPr>
          </a:p>
        </p:txBody>
      </p:sp>
      <p:sp>
        <p:nvSpPr>
          <p:cNvPr id="9" name="TextBox 8"/>
          <p:cNvSpPr txBox="1"/>
          <p:nvPr/>
        </p:nvSpPr>
        <p:spPr>
          <a:xfrm>
            <a:off x="6122506" y="2656198"/>
            <a:ext cx="773469" cy="338554"/>
          </a:xfrm>
          <a:prstGeom prst="rect">
            <a:avLst/>
          </a:prstGeom>
          <a:noFill/>
        </p:spPr>
        <p:txBody>
          <a:bodyPr wrap="none" rtlCol="0">
            <a:spAutoFit/>
          </a:bodyPr>
          <a:lstStyle/>
          <a:p>
            <a:r>
              <a:rPr lang="en-US" sz="1600" b="1" dirty="0" smtClean="0">
                <a:latin typeface="Times New Roman"/>
                <a:cs typeface="Times New Roman"/>
              </a:rPr>
              <a:t>March</a:t>
            </a:r>
            <a:endParaRPr lang="en-US" sz="1600" b="1" dirty="0">
              <a:latin typeface="Times New Roman"/>
              <a:cs typeface="Times New Roman"/>
            </a:endParaRPr>
          </a:p>
        </p:txBody>
      </p:sp>
      <p:sp>
        <p:nvSpPr>
          <p:cNvPr id="12" name="TextBox 11"/>
          <p:cNvSpPr txBox="1"/>
          <p:nvPr/>
        </p:nvSpPr>
        <p:spPr>
          <a:xfrm>
            <a:off x="6147906" y="3354698"/>
            <a:ext cx="607859" cy="338554"/>
          </a:xfrm>
          <a:prstGeom prst="rect">
            <a:avLst/>
          </a:prstGeom>
          <a:noFill/>
        </p:spPr>
        <p:txBody>
          <a:bodyPr wrap="none" rtlCol="0">
            <a:spAutoFit/>
          </a:bodyPr>
          <a:lstStyle/>
          <a:p>
            <a:r>
              <a:rPr lang="en-US" sz="1600" b="1" dirty="0" smtClean="0">
                <a:latin typeface="Times New Roman"/>
                <a:cs typeface="Times New Roman"/>
              </a:rPr>
              <a:t>June</a:t>
            </a:r>
            <a:endParaRPr lang="en-US" sz="1600" b="1" dirty="0">
              <a:latin typeface="Times New Roman"/>
              <a:cs typeface="Times New Roman"/>
            </a:endParaRPr>
          </a:p>
        </p:txBody>
      </p:sp>
      <p:sp>
        <p:nvSpPr>
          <p:cNvPr id="13" name="TextBox 12"/>
          <p:cNvSpPr txBox="1"/>
          <p:nvPr/>
        </p:nvSpPr>
        <p:spPr>
          <a:xfrm>
            <a:off x="6147906" y="3998221"/>
            <a:ext cx="825867" cy="338554"/>
          </a:xfrm>
          <a:prstGeom prst="rect">
            <a:avLst/>
          </a:prstGeom>
          <a:noFill/>
        </p:spPr>
        <p:txBody>
          <a:bodyPr wrap="none" rtlCol="0">
            <a:spAutoFit/>
          </a:bodyPr>
          <a:lstStyle/>
          <a:p>
            <a:r>
              <a:rPr lang="en-US" sz="1600" b="1" dirty="0" smtClean="0">
                <a:latin typeface="Times New Roman"/>
                <a:cs typeface="Times New Roman"/>
              </a:rPr>
              <a:t>August</a:t>
            </a:r>
            <a:endParaRPr lang="en-US" sz="1600" b="1" dirty="0">
              <a:latin typeface="Times New Roman"/>
              <a:cs typeface="Times New Roman"/>
            </a:endParaRPr>
          </a:p>
        </p:txBody>
      </p:sp>
      <p:sp>
        <p:nvSpPr>
          <p:cNvPr id="14" name="TextBox 13"/>
          <p:cNvSpPr txBox="1"/>
          <p:nvPr/>
        </p:nvSpPr>
        <p:spPr>
          <a:xfrm>
            <a:off x="6097106" y="4662798"/>
            <a:ext cx="1092567" cy="338554"/>
          </a:xfrm>
          <a:prstGeom prst="rect">
            <a:avLst/>
          </a:prstGeom>
          <a:noFill/>
        </p:spPr>
        <p:txBody>
          <a:bodyPr wrap="none" rtlCol="0">
            <a:spAutoFit/>
          </a:bodyPr>
          <a:lstStyle/>
          <a:p>
            <a:r>
              <a:rPr lang="en-US" sz="1600" b="1" dirty="0" smtClean="0">
                <a:latin typeface="Times New Roman"/>
                <a:cs typeface="Times New Roman"/>
              </a:rPr>
              <a:t>November</a:t>
            </a:r>
            <a:endParaRPr lang="en-US" sz="1600" b="1" dirty="0">
              <a:latin typeface="Times New Roman"/>
              <a:cs typeface="Times New Roman"/>
            </a:endParaRPr>
          </a:p>
        </p:txBody>
      </p:sp>
      <p:sp>
        <p:nvSpPr>
          <p:cNvPr id="3" name="Rectangle 2"/>
          <p:cNvSpPr/>
          <p:nvPr/>
        </p:nvSpPr>
        <p:spPr>
          <a:xfrm>
            <a:off x="6973773" y="1514230"/>
            <a:ext cx="215900" cy="1143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000041" y="2176574"/>
            <a:ext cx="215900" cy="1143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924208" y="2849674"/>
            <a:ext cx="215900" cy="1143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810274" y="3522774"/>
            <a:ext cx="467931" cy="125056"/>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924208" y="4173619"/>
            <a:ext cx="467931" cy="125056"/>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7" name="Picture 3" descr="banner_ioos_1024.jpg"/>
          <p:cNvPicPr>
            <a:picLocks noChangeAspect="1"/>
          </p:cNvPicPr>
          <p:nvPr/>
        </p:nvPicPr>
        <p:blipFill rotWithShape="1">
          <a:blip r:embed="rId3"/>
          <a:srcRect t="30029" r="7565"/>
          <a:stretch/>
        </p:blipFill>
        <p:spPr bwMode="auto">
          <a:xfrm>
            <a:off x="0" y="6096000"/>
            <a:ext cx="8458200" cy="762000"/>
          </a:xfrm>
          <a:prstGeom prst="rect">
            <a:avLst/>
          </a:prstGeom>
          <a:noFill/>
          <a:ln w="9525">
            <a:noFill/>
            <a:miter lim="800000"/>
            <a:headEnd/>
            <a:tailEnd/>
          </a:ln>
        </p:spPr>
      </p:pic>
      <p:pic>
        <p:nvPicPr>
          <p:cNvPr id="368" name="Picture 2" descr="I:\IOOS\Communication &amp; Outreach\New IOOS Logo 2015\IOOS_Logo\Primary\A\RGB\IOOS_Emblem_Primary_A_RGB.png"/>
          <p:cNvPicPr>
            <a:picLocks noChangeAspect="1" noChangeArrowheads="1"/>
          </p:cNvPicPr>
          <p:nvPr/>
        </p:nvPicPr>
        <p:blipFill rotWithShape="1">
          <a:blip r:embed="rId4">
            <a:extLst>
              <a:ext uri="{28A0092B-C50C-407E-A947-70E740481C1C}">
                <a14:useLocalDpi xmlns:a14="http://schemas.microsoft.com/office/drawing/2010/main" val="0"/>
              </a:ext>
            </a:extLst>
          </a:blip>
          <a:srcRect b="15181"/>
          <a:stretch/>
        </p:blipFill>
        <p:spPr bwMode="auto">
          <a:xfrm>
            <a:off x="8576613" y="6116610"/>
            <a:ext cx="480723" cy="74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 name="Picture 368" descr="map_satellite.bmp"/>
          <p:cNvPicPr>
            <a:picLocks noChangeAspect="1"/>
          </p:cNvPicPr>
          <p:nvPr/>
        </p:nvPicPr>
        <p:blipFill>
          <a:blip r:embed="rId5" cstate="print"/>
          <a:stretch>
            <a:fillRect/>
          </a:stretch>
        </p:blipFill>
        <p:spPr>
          <a:xfrm>
            <a:off x="268322" y="836815"/>
            <a:ext cx="4288303" cy="4555307"/>
          </a:xfrm>
          <a:prstGeom prst="rect">
            <a:avLst/>
          </a:prstGeom>
          <a:ln w="25400">
            <a:solidFill>
              <a:schemeClr val="tx1">
                <a:alpha val="20000"/>
              </a:schemeClr>
            </a:solidFill>
          </a:ln>
          <a:effectLst>
            <a:outerShdw blurRad="50800" dist="38100" dir="2700000" algn="tl" rotWithShape="0">
              <a:srgbClr val="000000">
                <a:alpha val="43000"/>
              </a:srgbClr>
            </a:outerShdw>
          </a:effectLst>
          <a:scene3d>
            <a:camera prst="orthographicFront"/>
            <a:lightRig rig="threePt" dir="t"/>
          </a:scene3d>
          <a:sp3d/>
        </p:spPr>
      </p:pic>
      <p:pic>
        <p:nvPicPr>
          <p:cNvPr id="10" name="Picture 9"/>
          <p:cNvPicPr>
            <a:picLocks noChangeAspect="1"/>
          </p:cNvPicPr>
          <p:nvPr/>
        </p:nvPicPr>
        <p:blipFill>
          <a:blip r:embed="rId6"/>
          <a:stretch>
            <a:fillRect/>
          </a:stretch>
        </p:blipFill>
        <p:spPr>
          <a:xfrm>
            <a:off x="3758563" y="4223317"/>
            <a:ext cx="2072161" cy="1803642"/>
          </a:xfrm>
          <a:prstGeom prst="rect">
            <a:avLst/>
          </a:prstGeom>
          <a:ln>
            <a:solidFill>
              <a:schemeClr val="tx1"/>
            </a:solidFill>
          </a:ln>
        </p:spPr>
      </p:pic>
    </p:spTree>
    <p:extLst>
      <p:ext uri="{BB962C8B-B14F-4D97-AF65-F5344CB8AC3E}">
        <p14:creationId xmlns:p14="http://schemas.microsoft.com/office/powerpoint/2010/main" val="22043813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961" y="0"/>
            <a:ext cx="9137039"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4582" name="Picture 2" descr="C:\Documents and Settings\RUCool\Desktop\MARCOOS Years 5-9 Sept 2010\Figures\mab_triangles_grad_bk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541" y="1810981"/>
            <a:ext cx="6809679" cy="504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pic>
      <p:pic>
        <p:nvPicPr>
          <p:cNvPr id="17" name="Picture 16" descr="map_codar.bmp"/>
          <p:cNvPicPr>
            <a:picLocks noChangeAspect="1"/>
          </p:cNvPicPr>
          <p:nvPr/>
        </p:nvPicPr>
        <p:blipFill>
          <a:blip r:embed="rId4" cstate="print"/>
          <a:stretch>
            <a:fillRect/>
          </a:stretch>
        </p:blipFill>
        <p:spPr bwMode="auto">
          <a:xfrm>
            <a:off x="2334320" y="85193"/>
            <a:ext cx="2093905" cy="2199032"/>
          </a:xfrm>
          <a:prstGeom prst="rect">
            <a:avLst/>
          </a:prstGeom>
          <a:ln w="25400" cap="flat" cmpd="sng" algn="ctr">
            <a:solidFill>
              <a:schemeClr val="tx1">
                <a:alpha val="20000"/>
              </a:schemeClr>
            </a:solidFill>
            <a:prstDash val="solid"/>
            <a:round/>
            <a:headEnd type="none" w="med" len="med"/>
            <a:tailEnd type="none" w="med" len="med"/>
          </a:ln>
          <a:effectLst>
            <a:outerShdw blurRad="50800" dist="38100" dir="2700000" algn="tl" rotWithShape="0">
              <a:srgbClr val="000000">
                <a:alpha val="43000"/>
              </a:srgbClr>
            </a:outerShdw>
          </a:effectLst>
        </p:spPr>
      </p:pic>
      <p:pic>
        <p:nvPicPr>
          <p:cNvPr id="16" name="Picture 15" descr="map_satellite.bmp"/>
          <p:cNvPicPr>
            <a:picLocks noChangeAspect="1"/>
          </p:cNvPicPr>
          <p:nvPr/>
        </p:nvPicPr>
        <p:blipFill>
          <a:blip r:embed="rId5" cstate="print"/>
          <a:stretch>
            <a:fillRect/>
          </a:stretch>
        </p:blipFill>
        <p:spPr bwMode="auto">
          <a:xfrm>
            <a:off x="6961" y="86049"/>
            <a:ext cx="2093567" cy="2197689"/>
          </a:xfrm>
          <a:prstGeom prst="rect">
            <a:avLst/>
          </a:prstGeom>
          <a:ln w="25400">
            <a:solidFill>
              <a:schemeClr val="tx1">
                <a:alpha val="20000"/>
              </a:schemeClr>
            </a:solidFill>
          </a:ln>
          <a:effectLst>
            <a:outerShdw blurRad="50800" dist="38100" dir="2700000" algn="tl" rotWithShape="0">
              <a:srgbClr val="000000">
                <a:alpha val="43000"/>
              </a:srgbClr>
            </a:outerShdw>
          </a:effectLst>
          <a:scene3d>
            <a:camera prst="orthographicFront"/>
            <a:lightRig rig="threePt" dir="t"/>
          </a:scene3d>
          <a:sp3d/>
        </p:spPr>
      </p:pic>
      <p:sp>
        <p:nvSpPr>
          <p:cNvPr id="24585" name="TextBox 12"/>
          <p:cNvSpPr txBox="1">
            <a:spLocks noChangeArrowheads="1"/>
          </p:cNvSpPr>
          <p:nvPr/>
        </p:nvSpPr>
        <p:spPr bwMode="auto">
          <a:xfrm>
            <a:off x="-36573" y="10756"/>
            <a:ext cx="1810168" cy="37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600" b="1">
                <a:solidFill>
                  <a:schemeClr val="bg1"/>
                </a:solidFill>
              </a:rPr>
              <a:t>Satellites</a:t>
            </a:r>
          </a:p>
        </p:txBody>
      </p:sp>
      <p:sp>
        <p:nvSpPr>
          <p:cNvPr id="24586" name="TextBox 11"/>
          <p:cNvSpPr txBox="1">
            <a:spLocks noChangeArrowheads="1"/>
          </p:cNvSpPr>
          <p:nvPr/>
        </p:nvSpPr>
        <p:spPr bwMode="auto">
          <a:xfrm>
            <a:off x="3264517" y="1905278"/>
            <a:ext cx="12442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600" b="1" dirty="0">
                <a:solidFill>
                  <a:schemeClr val="bg1"/>
                </a:solidFill>
              </a:rPr>
              <a:t>HF-Radar</a:t>
            </a:r>
          </a:p>
        </p:txBody>
      </p:sp>
      <p:pic>
        <p:nvPicPr>
          <p:cNvPr id="18" name="Picture 17" descr="map_codar.bmp"/>
          <p:cNvPicPr>
            <a:picLocks noChangeAspect="1"/>
          </p:cNvPicPr>
          <p:nvPr/>
        </p:nvPicPr>
        <p:blipFill>
          <a:blip r:embed="rId6" cstate="print"/>
          <a:stretch>
            <a:fillRect/>
          </a:stretch>
        </p:blipFill>
        <p:spPr bwMode="auto">
          <a:xfrm>
            <a:off x="3528528" y="4430012"/>
            <a:ext cx="2072355" cy="2197258"/>
          </a:xfrm>
          <a:prstGeom prst="rect">
            <a:avLst/>
          </a:prstGeom>
          <a:ln w="25400">
            <a:solidFill>
              <a:schemeClr val="tx1">
                <a:alpha val="20000"/>
              </a:schemeClr>
            </a:solidFill>
          </a:ln>
          <a:effectLst>
            <a:outerShdw blurRad="50800" dist="38100" dir="2700000" algn="tl" rotWithShape="0">
              <a:srgbClr val="000000">
                <a:alpha val="43000"/>
              </a:srgbClr>
            </a:outerShdw>
          </a:effectLst>
        </p:spPr>
      </p:pic>
      <p:pic>
        <p:nvPicPr>
          <p:cNvPr id="19" name="Picture 18" descr="map_codar.bmp"/>
          <p:cNvPicPr>
            <a:picLocks noChangeAspect="1"/>
          </p:cNvPicPr>
          <p:nvPr/>
        </p:nvPicPr>
        <p:blipFill>
          <a:blip r:embed="rId7" cstate="print"/>
          <a:stretch>
            <a:fillRect/>
          </a:stretch>
        </p:blipFill>
        <p:spPr bwMode="auto">
          <a:xfrm>
            <a:off x="6945939" y="4430012"/>
            <a:ext cx="2093905" cy="2197258"/>
          </a:xfrm>
          <a:prstGeom prst="rect">
            <a:avLst/>
          </a:prstGeom>
          <a:ln w="25400">
            <a:solidFill>
              <a:schemeClr val="tx1">
                <a:alpha val="20000"/>
              </a:schemeClr>
            </a:solidFill>
          </a:ln>
          <a:effectLst>
            <a:outerShdw blurRad="50800" dist="38100" dir="2700000" algn="tl" rotWithShape="0">
              <a:srgbClr val="000000">
                <a:alpha val="43000"/>
              </a:srgbClr>
            </a:outerShdw>
          </a:effectLst>
        </p:spPr>
      </p:pic>
      <p:sp>
        <p:nvSpPr>
          <p:cNvPr id="24589" name="TextBox 13"/>
          <p:cNvSpPr txBox="1">
            <a:spLocks noChangeArrowheads="1"/>
          </p:cNvSpPr>
          <p:nvPr/>
        </p:nvSpPr>
        <p:spPr bwMode="auto">
          <a:xfrm>
            <a:off x="3462658" y="4344861"/>
            <a:ext cx="1982565" cy="65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600" b="1">
                <a:solidFill>
                  <a:schemeClr val="bg1"/>
                </a:solidFill>
              </a:rPr>
              <a:t>Ocean Forecast Ensemble</a:t>
            </a:r>
          </a:p>
        </p:txBody>
      </p:sp>
      <p:sp>
        <p:nvSpPr>
          <p:cNvPr id="24590" name="TextBox 14"/>
          <p:cNvSpPr txBox="1">
            <a:spLocks noChangeArrowheads="1"/>
          </p:cNvSpPr>
          <p:nvPr/>
        </p:nvSpPr>
        <p:spPr bwMode="auto">
          <a:xfrm>
            <a:off x="6945504" y="4430012"/>
            <a:ext cx="2068764" cy="37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600" b="1" dirty="0">
                <a:solidFill>
                  <a:schemeClr val="bg1"/>
                </a:solidFill>
              </a:rPr>
              <a:t>Weather  Stations</a:t>
            </a:r>
          </a:p>
        </p:txBody>
      </p:sp>
      <p:pic>
        <p:nvPicPr>
          <p:cNvPr id="20" name="Picture 19" descr="MARACOOS_logo_300dpi_transparent.png"/>
          <p:cNvPicPr>
            <a:picLocks noChangeAspect="1"/>
          </p:cNvPicPr>
          <p:nvPr/>
        </p:nvPicPr>
        <p:blipFill>
          <a:blip r:embed="rId8" cstate="print"/>
          <a:stretch>
            <a:fillRect/>
          </a:stretch>
        </p:blipFill>
        <p:spPr bwMode="auto">
          <a:xfrm>
            <a:off x="26905" y="2432067"/>
            <a:ext cx="3065434" cy="576825"/>
          </a:xfrm>
          <a:prstGeom prst="rect">
            <a:avLst/>
          </a:prstGeom>
          <a:effectLst>
            <a:outerShdw blurRad="50800" dist="38100" dir="2700000" algn="tl" rotWithShape="0">
              <a:srgbClr val="000000">
                <a:alpha val="43000"/>
              </a:srgbClr>
            </a:outerShdw>
          </a:effectLst>
        </p:spPr>
      </p:pic>
      <p:sp>
        <p:nvSpPr>
          <p:cNvPr id="21" name="TextBox 20"/>
          <p:cNvSpPr txBox="1"/>
          <p:nvPr/>
        </p:nvSpPr>
        <p:spPr bwMode="auto">
          <a:xfrm>
            <a:off x="3564444" y="2502531"/>
            <a:ext cx="2041826" cy="378042"/>
          </a:xfrm>
          <a:prstGeom prst="rect">
            <a:avLst/>
          </a:prstGeom>
          <a:noFill/>
        </p:spPr>
        <p:txBody>
          <a:bodyPr wrap="none">
            <a:spAutoFit/>
          </a:bodyPr>
          <a:lstStyle/>
          <a:p>
            <a:pPr>
              <a:defRPr/>
            </a:pPr>
            <a:r>
              <a:rPr lang="en-US" sz="1600" b="1" dirty="0">
                <a:solidFill>
                  <a:schemeClr val="tx1">
                    <a:lumMod val="75000"/>
                    <a:lumOff val="25000"/>
                  </a:schemeClr>
                </a:solidFill>
              </a:rPr>
              <a:t>Population Density</a:t>
            </a:r>
          </a:p>
        </p:txBody>
      </p:sp>
      <p:pic>
        <p:nvPicPr>
          <p:cNvPr id="23" name="Picture 2" descr="C:\Documents and Settings\RUCool\Desktop\marcoos_dot.jpg"/>
          <p:cNvPicPr>
            <a:picLocks noChangeAspect="1" noChangeArrowheads="1"/>
          </p:cNvPicPr>
          <p:nvPr/>
        </p:nvPicPr>
        <p:blipFill>
          <a:blip r:embed="rId9" cstate="print"/>
          <a:srcRect/>
          <a:stretch>
            <a:fillRect/>
          </a:stretch>
        </p:blipFill>
        <p:spPr bwMode="auto">
          <a:xfrm>
            <a:off x="4661679" y="85193"/>
            <a:ext cx="2068764" cy="2215006"/>
          </a:xfrm>
          <a:prstGeom prst="rect">
            <a:avLst/>
          </a:prstGeom>
          <a:noFill/>
          <a:ln w="12700">
            <a:solidFill>
              <a:schemeClr val="tx1">
                <a:alpha val="20000"/>
              </a:schemeClr>
            </a:solidFill>
          </a:ln>
          <a:effectLst>
            <a:outerShdw blurRad="50800" dist="38100" dir="2700000" algn="ctr" rotWithShape="0">
              <a:srgbClr val="000000">
                <a:alpha val="43000"/>
              </a:srgbClr>
            </a:outerShdw>
          </a:effectLst>
        </p:spPr>
      </p:pic>
      <p:sp>
        <p:nvSpPr>
          <p:cNvPr id="24594" name="TextBox 23"/>
          <p:cNvSpPr txBox="1">
            <a:spLocks noChangeArrowheads="1"/>
          </p:cNvSpPr>
          <p:nvPr/>
        </p:nvSpPr>
        <p:spPr bwMode="auto">
          <a:xfrm>
            <a:off x="5815864" y="1458669"/>
            <a:ext cx="1034382" cy="37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600" b="1" dirty="0">
                <a:solidFill>
                  <a:schemeClr val="bg1"/>
                </a:solidFill>
              </a:rPr>
              <a:t>Gliders</a:t>
            </a: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89038" y="101165"/>
            <a:ext cx="2029256" cy="2218555"/>
          </a:xfrm>
          <a:prstGeom prst="rect">
            <a:avLst/>
          </a:prstGeom>
          <a:ln w="12700">
            <a:solidFill>
              <a:schemeClr val="tx1">
                <a:alpha val="20000"/>
              </a:schemeClr>
            </a:solidFill>
          </a:ln>
          <a:effectLst>
            <a:outerShdw blurRad="50800" dist="38100" dir="2700000" algn="ctr" rotWithShape="0">
              <a:srgbClr val="000000">
                <a:alpha val="43000"/>
              </a:srgbClr>
            </a:outerShdw>
          </a:effectLst>
        </p:spPr>
      </p:pic>
      <p:sp>
        <p:nvSpPr>
          <p:cNvPr id="24596" name="TextBox 25"/>
          <p:cNvSpPr txBox="1">
            <a:spLocks noChangeArrowheads="1"/>
          </p:cNvSpPr>
          <p:nvPr/>
        </p:nvSpPr>
        <p:spPr bwMode="auto">
          <a:xfrm>
            <a:off x="6945504" y="21512"/>
            <a:ext cx="1034382" cy="37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600" b="1">
                <a:solidFill>
                  <a:schemeClr val="bg1"/>
                </a:solidFill>
              </a:rPr>
              <a:t>Drifters</a:t>
            </a:r>
          </a:p>
        </p:txBody>
      </p:sp>
      <p:pic>
        <p:nvPicPr>
          <p:cNvPr id="24598" name="Picture 21" descr="map_codar.bmp"/>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00603" y="5138395"/>
            <a:ext cx="150847" cy="1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5" name="Picture 24"/>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6905" y="4423354"/>
            <a:ext cx="2073623" cy="2230224"/>
          </a:xfrm>
          <a:prstGeom prst="rect">
            <a:avLst/>
          </a:prstGeom>
          <a:ln w="25400">
            <a:solidFill>
              <a:schemeClr val="tx1">
                <a:alpha val="20000"/>
              </a:schemeClr>
            </a:solidFill>
          </a:ln>
          <a:effectLst>
            <a:outerShdw blurRad="50800" dist="38100" dir="2700000" algn="tl" rotWithShape="0">
              <a:srgbClr val="000000">
                <a:alpha val="43000"/>
              </a:srgbClr>
            </a:outerShdw>
          </a:effectLst>
        </p:spPr>
      </p:pic>
      <p:sp>
        <p:nvSpPr>
          <p:cNvPr id="24579" name="TextBox 27"/>
          <p:cNvSpPr txBox="1">
            <a:spLocks noChangeArrowheads="1"/>
          </p:cNvSpPr>
          <p:nvPr/>
        </p:nvSpPr>
        <p:spPr bwMode="auto">
          <a:xfrm>
            <a:off x="26905" y="6258022"/>
            <a:ext cx="9032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600" b="1" dirty="0">
                <a:solidFill>
                  <a:schemeClr val="bg1"/>
                </a:solidFill>
              </a:rPr>
              <a:t>Buoys</a:t>
            </a:r>
          </a:p>
        </p:txBody>
      </p:sp>
      <p:pic>
        <p:nvPicPr>
          <p:cNvPr id="24580"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712201" y="3313113"/>
            <a:ext cx="1138237"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p:cNvPicPr>
            <a:picLocks noChangeAspect="1" noChangeArrowheads="1"/>
          </p:cNvPicPr>
          <p:nvPr/>
        </p:nvPicPr>
        <p:blipFill>
          <a:blip r:embed="rId14">
            <a:extLst>
              <a:ext uri="{28A0092B-C50C-407E-A947-70E740481C1C}">
                <a14:useLocalDpi xmlns:a14="http://schemas.microsoft.com/office/drawing/2010/main" val="0"/>
              </a:ext>
            </a:extLst>
          </a:blip>
          <a:srcRect t="43533" b="3500"/>
          <a:stretch>
            <a:fillRect/>
          </a:stretch>
        </p:blipFill>
        <p:spPr bwMode="auto">
          <a:xfrm>
            <a:off x="5606269" y="1832901"/>
            <a:ext cx="1124173" cy="451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 descr="I:\IOOS\Communication &amp; Outreach\New IOOS Logo 2015\IOOS_Logo\Primary\A\RGB\IOOS_Emblem_Primary_A_RGB.png"/>
          <p:cNvPicPr>
            <a:picLocks noChangeAspect="1" noChangeArrowheads="1"/>
          </p:cNvPicPr>
          <p:nvPr/>
        </p:nvPicPr>
        <p:blipFill rotWithShape="1">
          <a:blip r:embed="rId15">
            <a:extLst>
              <a:ext uri="{28A0092B-C50C-407E-A947-70E740481C1C}">
                <a14:useLocalDpi xmlns:a14="http://schemas.microsoft.com/office/drawing/2010/main" val="0"/>
              </a:ext>
            </a:extLst>
          </a:blip>
          <a:srcRect b="15181"/>
          <a:stretch/>
        </p:blipFill>
        <p:spPr bwMode="auto">
          <a:xfrm>
            <a:off x="8030686" y="2470167"/>
            <a:ext cx="480723" cy="741390"/>
          </a:xfrm>
          <a:prstGeom prst="rect">
            <a:avLst/>
          </a:prstGeom>
          <a:solidFill>
            <a:schemeClr val="bg1"/>
          </a:solidFill>
          <a:ln>
            <a:noFill/>
          </a:ln>
          <a:extLst/>
        </p:spPr>
      </p:pic>
    </p:spTree>
    <p:extLst>
      <p:ext uri="{BB962C8B-B14F-4D97-AF65-F5344CB8AC3E}">
        <p14:creationId xmlns:p14="http://schemas.microsoft.com/office/powerpoint/2010/main" val="342056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7" descr="2011-03-01_12-09-01_781.jpg"/>
          <p:cNvPicPr>
            <a:picLocks noChangeAspect="1"/>
          </p:cNvPicPr>
          <p:nvPr/>
        </p:nvPicPr>
        <p:blipFill>
          <a:blip r:embed="rId2">
            <a:extLst>
              <a:ext uri="{28A0092B-C50C-407E-A947-70E740481C1C}">
                <a14:useLocalDpi xmlns:a14="http://schemas.microsoft.com/office/drawing/2010/main" val="0"/>
              </a:ext>
            </a:extLst>
          </a:blip>
          <a:srcRect l="13000" r="26334"/>
          <a:stretch>
            <a:fillRect/>
          </a:stretch>
        </p:blipFill>
        <p:spPr bwMode="auto">
          <a:xfrm>
            <a:off x="7461250" y="4430713"/>
            <a:ext cx="1682750" cy="1563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cstate="print"/>
          <a:srcRect/>
          <a:stretch>
            <a:fillRect/>
          </a:stretch>
        </p:blipFill>
        <p:spPr bwMode="auto">
          <a:xfrm>
            <a:off x="6815138" y="952500"/>
            <a:ext cx="2087562" cy="1487488"/>
          </a:xfrm>
          <a:prstGeom prst="rect">
            <a:avLst/>
          </a:prstGeom>
          <a:ln>
            <a:noFill/>
          </a:ln>
          <a:effectLst>
            <a:outerShdw blurRad="292100" dist="139700" dir="2700000" algn="tl" rotWithShape="0">
              <a:srgbClr val="333333">
                <a:alpha val="87000"/>
              </a:srgbClr>
            </a:outerShdw>
          </a:effectLst>
        </p:spPr>
      </p:pic>
      <p:pic>
        <p:nvPicPr>
          <p:cNvPr id="6148" name="Picture 4" descr="Installed X-Band dish"/>
          <p:cNvPicPr>
            <a:picLocks noChangeAspect="1" noChangeArrowheads="1"/>
          </p:cNvPicPr>
          <p:nvPr/>
        </p:nvPicPr>
        <p:blipFill>
          <a:blip r:embed="rId4" cstate="print"/>
          <a:srcRect/>
          <a:stretch>
            <a:fillRect/>
          </a:stretch>
        </p:blipFill>
        <p:spPr bwMode="auto">
          <a:xfrm>
            <a:off x="4038600" y="690563"/>
            <a:ext cx="1808163" cy="1219200"/>
          </a:xfrm>
          <a:prstGeom prst="rect">
            <a:avLst/>
          </a:prstGeom>
          <a:ln>
            <a:noFill/>
          </a:ln>
          <a:effectLst>
            <a:outerShdw blurRad="292100" dist="139700" dir="2700000" algn="tl" rotWithShape="0">
              <a:srgbClr val="333333">
                <a:alpha val="87000"/>
              </a:srgbClr>
            </a:outerShdw>
          </a:effectLst>
        </p:spPr>
      </p:pic>
      <p:pic>
        <p:nvPicPr>
          <p:cNvPr id="6149" name="Picture 5"/>
          <p:cNvPicPr>
            <a:picLocks noChangeAspect="1" noChangeArrowheads="1"/>
          </p:cNvPicPr>
          <p:nvPr/>
        </p:nvPicPr>
        <p:blipFill>
          <a:blip r:embed="rId5" cstate="print"/>
          <a:srcRect/>
          <a:stretch>
            <a:fillRect/>
          </a:stretch>
        </p:blipFill>
        <p:spPr bwMode="auto">
          <a:xfrm>
            <a:off x="5799138" y="4389438"/>
            <a:ext cx="1600200" cy="1600200"/>
          </a:xfrm>
          <a:prstGeom prst="rect">
            <a:avLst/>
          </a:prstGeom>
          <a:ln>
            <a:noFill/>
          </a:ln>
          <a:effectLst>
            <a:outerShdw blurRad="292100" dist="139700" dir="2700000" algn="tl" rotWithShape="0">
              <a:srgbClr val="333333">
                <a:alpha val="87000"/>
              </a:srgbClr>
            </a:outerShdw>
          </a:effectLst>
        </p:spPr>
      </p:pic>
      <p:pic>
        <p:nvPicPr>
          <p:cNvPr id="6152" name="Picture 8" descr="http://marine.rutgers.edu/mrs/sat_data/images_rucool/Jen_L-BandDish.jpg"/>
          <p:cNvPicPr>
            <a:picLocks noChangeAspect="1" noChangeArrowheads="1"/>
          </p:cNvPicPr>
          <p:nvPr/>
        </p:nvPicPr>
        <p:blipFill>
          <a:blip r:embed="rId6" cstate="print"/>
          <a:srcRect/>
          <a:stretch>
            <a:fillRect/>
          </a:stretch>
        </p:blipFill>
        <p:spPr bwMode="auto">
          <a:xfrm>
            <a:off x="6434138" y="2611438"/>
            <a:ext cx="1520825" cy="1577975"/>
          </a:xfrm>
          <a:prstGeom prst="rect">
            <a:avLst/>
          </a:prstGeom>
          <a:ln>
            <a:noFill/>
          </a:ln>
          <a:effectLst>
            <a:outerShdw blurRad="292100" dist="139700" dir="2700000" algn="tl" rotWithShape="0">
              <a:srgbClr val="333333">
                <a:alpha val="87000"/>
              </a:srgbClr>
            </a:outerShdw>
          </a:effectLst>
        </p:spPr>
      </p:pic>
      <p:pic>
        <p:nvPicPr>
          <p:cNvPr id="6154" name="Picture 10" descr="http://marine.rutgers.edu/mrs/sat_data/images_rucool/XBand_SatelliteDish_brighter.jpg"/>
          <p:cNvPicPr>
            <a:picLocks noChangeAspect="1" noChangeArrowheads="1"/>
          </p:cNvPicPr>
          <p:nvPr/>
        </p:nvPicPr>
        <p:blipFill>
          <a:blip r:embed="rId7" cstate="print"/>
          <a:srcRect/>
          <a:stretch>
            <a:fillRect/>
          </a:stretch>
        </p:blipFill>
        <p:spPr bwMode="auto">
          <a:xfrm>
            <a:off x="4683125" y="2552700"/>
            <a:ext cx="1762125" cy="1655763"/>
          </a:xfrm>
          <a:prstGeom prst="rect">
            <a:avLst/>
          </a:prstGeom>
          <a:ln>
            <a:noFill/>
          </a:ln>
          <a:effectLst>
            <a:outerShdw blurRad="292100" dist="139700" dir="2700000" algn="tl" rotWithShape="0">
              <a:srgbClr val="333333">
                <a:alpha val="87000"/>
              </a:srgbClr>
            </a:outerShdw>
          </a:effectLst>
        </p:spPr>
      </p:pic>
      <p:grpSp>
        <p:nvGrpSpPr>
          <p:cNvPr id="21511" name="Group 12"/>
          <p:cNvGrpSpPr>
            <a:grpSpLocks/>
          </p:cNvGrpSpPr>
          <p:nvPr/>
        </p:nvGrpSpPr>
        <p:grpSpPr bwMode="auto">
          <a:xfrm>
            <a:off x="457200" y="1447800"/>
            <a:ext cx="3200400" cy="4189413"/>
            <a:chOff x="533400" y="1295400"/>
            <a:chExt cx="3200400" cy="4188941"/>
          </a:xfrm>
        </p:grpSpPr>
        <p:pic>
          <p:nvPicPr>
            <p:cNvPr id="6150" name="Picture 6"/>
            <p:cNvPicPr>
              <a:picLocks noChangeAspect="1" noChangeArrowheads="1"/>
            </p:cNvPicPr>
            <p:nvPr/>
          </p:nvPicPr>
          <p:blipFill>
            <a:blip r:embed="rId8" cstate="print"/>
            <a:srcRect/>
            <a:stretch>
              <a:fillRect/>
            </a:stretch>
          </p:blipFill>
          <p:spPr bwMode="auto">
            <a:xfrm>
              <a:off x="533400" y="1295400"/>
              <a:ext cx="3200400" cy="4188941"/>
            </a:xfrm>
            <a:prstGeom prst="rect">
              <a:avLst/>
            </a:prstGeom>
            <a:ln>
              <a:noFill/>
            </a:ln>
            <a:effectLst>
              <a:outerShdw blurRad="292100" dist="139700" dir="2700000" algn="tl" rotWithShape="0">
                <a:srgbClr val="333333">
                  <a:alpha val="87000"/>
                </a:srgbClr>
              </a:outerShdw>
            </a:effectLst>
          </p:spPr>
        </p:pic>
        <p:sp>
          <p:nvSpPr>
            <p:cNvPr id="8" name="Oval 7"/>
            <p:cNvSpPr/>
            <p:nvPr/>
          </p:nvSpPr>
          <p:spPr>
            <a:xfrm>
              <a:off x="1524000" y="3428760"/>
              <a:ext cx="152400" cy="15238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1676400" y="3276377"/>
              <a:ext cx="152400" cy="15238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1143000" y="3733525"/>
              <a:ext cx="152400" cy="15238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914400" y="3885908"/>
              <a:ext cx="152400" cy="15238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3048000" y="1828740"/>
              <a:ext cx="152400" cy="15238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1512" name="TextBox 13"/>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latin typeface="+mj-lt"/>
                <a:cs typeface="Times New Roman"/>
              </a:rPr>
              <a:t>Real-Time Satellite </a:t>
            </a:r>
            <a:r>
              <a:rPr lang="en-US" b="1" dirty="0" smtClean="0">
                <a:latin typeface="+mj-lt"/>
                <a:cs typeface="Times New Roman"/>
              </a:rPr>
              <a:t>Data Acquisition: Regional Ground Stations</a:t>
            </a:r>
            <a:endParaRPr lang="en-US" b="1" dirty="0">
              <a:latin typeface="+mj-lt"/>
              <a:cs typeface="Times New Roman"/>
            </a:endParaRPr>
          </a:p>
        </p:txBody>
      </p:sp>
      <p:cxnSp>
        <p:nvCxnSpPr>
          <p:cNvPr id="16" name="Straight Connector 15"/>
          <p:cNvCxnSpPr>
            <a:stCxn id="10" idx="5"/>
          </p:cNvCxnSpPr>
          <p:nvPr/>
        </p:nvCxnSpPr>
        <p:spPr>
          <a:xfrm>
            <a:off x="1196975" y="4016375"/>
            <a:ext cx="4576763" cy="385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1514" name="Picture 2" descr="http://sd-www.jhuapl.edu/fermi/avhrr/geometry/dish_s.gif"/>
          <p:cNvPicPr>
            <a:picLocks noChangeAspect="1" noChangeArrowheads="1"/>
          </p:cNvPicPr>
          <p:nvPr/>
        </p:nvPicPr>
        <p:blipFill>
          <a:blip r:embed="rId9">
            <a:extLst>
              <a:ext uri="{28A0092B-C50C-407E-A947-70E740481C1C}">
                <a14:useLocalDpi xmlns:a14="http://schemas.microsoft.com/office/drawing/2010/main" val="0"/>
              </a:ext>
            </a:extLst>
          </a:blip>
          <a:srcRect l="19263" t="8998" r="22952" b="10014"/>
          <a:stretch>
            <a:fillRect/>
          </a:stretch>
        </p:blipFill>
        <p:spPr bwMode="auto">
          <a:xfrm>
            <a:off x="3886200" y="4554538"/>
            <a:ext cx="1524000"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23"/>
          <p:cNvCxnSpPr>
            <a:stCxn id="8" idx="6"/>
            <a:endCxn id="6154" idx="1"/>
          </p:cNvCxnSpPr>
          <p:nvPr/>
        </p:nvCxnSpPr>
        <p:spPr>
          <a:xfrm flipV="1">
            <a:off x="1600200" y="3381375"/>
            <a:ext cx="3082925" cy="2762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9" idx="6"/>
            <a:endCxn id="6146" idx="1"/>
          </p:cNvCxnSpPr>
          <p:nvPr/>
        </p:nvCxnSpPr>
        <p:spPr>
          <a:xfrm flipV="1">
            <a:off x="1752600" y="1695450"/>
            <a:ext cx="5062538" cy="1809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2" idx="7"/>
            <a:endCxn id="6148" idx="1"/>
          </p:cNvCxnSpPr>
          <p:nvPr/>
        </p:nvCxnSpPr>
        <p:spPr>
          <a:xfrm flipV="1">
            <a:off x="3101975" y="1300163"/>
            <a:ext cx="936625" cy="7032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1" idx="5"/>
            <a:endCxn id="21514" idx="1"/>
          </p:cNvCxnSpPr>
          <p:nvPr/>
        </p:nvCxnSpPr>
        <p:spPr>
          <a:xfrm>
            <a:off x="968375" y="4168775"/>
            <a:ext cx="2917825" cy="1193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519" name="TextBox 21"/>
          <p:cNvSpPr txBox="1">
            <a:spLocks noChangeArrowheads="1"/>
          </p:cNvSpPr>
          <p:nvPr/>
        </p:nvSpPr>
        <p:spPr bwMode="auto">
          <a:xfrm>
            <a:off x="6027738" y="3970338"/>
            <a:ext cx="762000" cy="234950"/>
          </a:xfrm>
          <a:prstGeom prst="rect">
            <a:avLst/>
          </a:prstGeom>
          <a:solidFill>
            <a:schemeClr val="bg1"/>
          </a:solidFill>
          <a:ln w="9525">
            <a:solidFill>
              <a:schemeClr val="tx1"/>
            </a:solidFill>
            <a:miter lim="800000"/>
            <a:headEnd/>
            <a:tailEnd/>
          </a:ln>
        </p:spPr>
        <p:txBody>
          <a:bodyPr lIns="45720" tIns="9144" rIns="45720" bIns="914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Rutgers</a:t>
            </a:r>
          </a:p>
        </p:txBody>
      </p:sp>
      <p:sp>
        <p:nvSpPr>
          <p:cNvPr id="21520" name="TextBox 26"/>
          <p:cNvSpPr txBox="1">
            <a:spLocks noChangeArrowheads="1"/>
          </p:cNvSpPr>
          <p:nvPr/>
        </p:nvSpPr>
        <p:spPr bwMode="auto">
          <a:xfrm>
            <a:off x="4165600" y="5910263"/>
            <a:ext cx="1303338" cy="233362"/>
          </a:xfrm>
          <a:prstGeom prst="rect">
            <a:avLst/>
          </a:prstGeom>
          <a:solidFill>
            <a:schemeClr val="bg1"/>
          </a:solidFill>
          <a:ln w="9525">
            <a:solidFill>
              <a:schemeClr val="tx1"/>
            </a:solidFill>
            <a:miter lim="800000"/>
            <a:headEnd/>
            <a:tailEnd/>
          </a:ln>
        </p:spPr>
        <p:txBody>
          <a:bodyPr lIns="45720" tIns="9144" rIns="45720" bIns="914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Johns Hopkins</a:t>
            </a:r>
          </a:p>
        </p:txBody>
      </p:sp>
      <p:sp>
        <p:nvSpPr>
          <p:cNvPr id="21521" name="TextBox 27"/>
          <p:cNvSpPr txBox="1">
            <a:spLocks noChangeArrowheads="1"/>
          </p:cNvSpPr>
          <p:nvPr/>
        </p:nvSpPr>
        <p:spPr bwMode="auto">
          <a:xfrm>
            <a:off x="6934200" y="5757863"/>
            <a:ext cx="1125538" cy="236537"/>
          </a:xfrm>
          <a:prstGeom prst="rect">
            <a:avLst/>
          </a:prstGeom>
          <a:solidFill>
            <a:schemeClr val="bg1"/>
          </a:solidFill>
          <a:ln w="9525">
            <a:solidFill>
              <a:schemeClr val="tx1"/>
            </a:solidFill>
            <a:miter lim="800000"/>
            <a:headEnd/>
            <a:tailEnd/>
          </a:ln>
        </p:spPr>
        <p:txBody>
          <a:bodyPr lIns="45720" tIns="9144" rIns="45720" bIns="914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U. Delaware</a:t>
            </a:r>
          </a:p>
        </p:txBody>
      </p:sp>
      <p:sp>
        <p:nvSpPr>
          <p:cNvPr id="21522" name="TextBox 28"/>
          <p:cNvSpPr txBox="1">
            <a:spLocks noChangeArrowheads="1"/>
          </p:cNvSpPr>
          <p:nvPr/>
        </p:nvSpPr>
        <p:spPr bwMode="auto">
          <a:xfrm>
            <a:off x="7035800" y="2116138"/>
            <a:ext cx="1633538" cy="238125"/>
          </a:xfrm>
          <a:prstGeom prst="rect">
            <a:avLst/>
          </a:prstGeom>
          <a:solidFill>
            <a:schemeClr val="bg1"/>
          </a:solidFill>
          <a:ln w="9525">
            <a:solidFill>
              <a:schemeClr val="tx1"/>
            </a:solidFill>
            <a:miter lim="800000"/>
            <a:headEnd/>
            <a:tailEnd/>
          </a:ln>
        </p:spPr>
        <p:txBody>
          <a:bodyPr lIns="45720" tIns="9144" rIns="45720" bIns="914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City College of N.Y.</a:t>
            </a:r>
          </a:p>
        </p:txBody>
      </p:sp>
      <p:sp>
        <p:nvSpPr>
          <p:cNvPr id="21523" name="TextBox 29"/>
          <p:cNvSpPr txBox="1">
            <a:spLocks noChangeArrowheads="1"/>
          </p:cNvSpPr>
          <p:nvPr/>
        </p:nvSpPr>
        <p:spPr bwMode="auto">
          <a:xfrm>
            <a:off x="5003800" y="1693863"/>
            <a:ext cx="855663" cy="233362"/>
          </a:xfrm>
          <a:prstGeom prst="rect">
            <a:avLst/>
          </a:prstGeom>
          <a:solidFill>
            <a:schemeClr val="bg1"/>
          </a:solidFill>
          <a:ln w="9525">
            <a:solidFill>
              <a:schemeClr val="tx1"/>
            </a:solidFill>
            <a:miter lim="800000"/>
            <a:headEnd/>
            <a:tailEnd/>
          </a:ln>
        </p:spPr>
        <p:txBody>
          <a:bodyPr lIns="45720" tIns="9144" rIns="45720" bIns="914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U. Maine</a:t>
            </a:r>
          </a:p>
        </p:txBody>
      </p:sp>
      <p:sp>
        <p:nvSpPr>
          <p:cNvPr id="21524" name="TextBox 30"/>
          <p:cNvSpPr txBox="1">
            <a:spLocks noChangeArrowheads="1"/>
          </p:cNvSpPr>
          <p:nvPr/>
        </p:nvSpPr>
        <p:spPr bwMode="auto">
          <a:xfrm>
            <a:off x="388938" y="642938"/>
            <a:ext cx="3276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Satellites: NPP, Terra, Aqua, NOAA Polar Orbiters, Metop &amp; GOES </a:t>
            </a:r>
          </a:p>
        </p:txBody>
      </p:sp>
      <p:sp>
        <p:nvSpPr>
          <p:cNvPr id="2" name="TextBox 1"/>
          <p:cNvSpPr txBox="1"/>
          <p:nvPr/>
        </p:nvSpPr>
        <p:spPr>
          <a:xfrm>
            <a:off x="890182" y="5637213"/>
            <a:ext cx="2754718" cy="369332"/>
          </a:xfrm>
          <a:prstGeom prst="rect">
            <a:avLst/>
          </a:prstGeom>
          <a:noFill/>
        </p:spPr>
        <p:txBody>
          <a:bodyPr wrap="none" rtlCol="0">
            <a:spAutoFit/>
          </a:bodyPr>
          <a:lstStyle/>
          <a:p>
            <a:r>
              <a:rPr lang="en-US" i="1" dirty="0" smtClean="0"/>
              <a:t>Industry Partner: </a:t>
            </a:r>
            <a:r>
              <a:rPr lang="en-US" i="1" dirty="0" err="1" smtClean="0"/>
              <a:t>SeaSpace</a:t>
            </a:r>
            <a:endParaRPr lang="en-US" i="1" dirty="0"/>
          </a:p>
        </p:txBody>
      </p:sp>
      <p:pic>
        <p:nvPicPr>
          <p:cNvPr id="29" name="Picture 28" descr="Screen Shot 2014-04-06 at 2.42.54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0800" y="6006545"/>
            <a:ext cx="2209800" cy="426176"/>
          </a:xfrm>
          <a:prstGeom prst="rect">
            <a:avLst/>
          </a:prstGeom>
        </p:spPr>
      </p:pic>
    </p:spTree>
    <p:extLst>
      <p:ext uri="{BB962C8B-B14F-4D97-AF65-F5344CB8AC3E}">
        <p14:creationId xmlns:p14="http://schemas.microsoft.com/office/powerpoint/2010/main" val="277436165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3"/>
          <a:srcRect/>
          <a:stretch>
            <a:fillRect/>
          </a:stretch>
        </p:blipFill>
        <p:spPr bwMode="auto">
          <a:xfrm>
            <a:off x="152400" y="927100"/>
            <a:ext cx="5116936" cy="4064000"/>
          </a:xfrm>
          <a:prstGeom prst="rect">
            <a:avLst/>
          </a:prstGeom>
          <a:noFill/>
          <a:ln w="25400">
            <a:solidFill>
              <a:schemeClr val="tx1">
                <a:lumMod val="85000"/>
              </a:schemeClr>
            </a:solidFill>
            <a:miter lim="800000"/>
            <a:headEnd/>
            <a:tailEnd/>
          </a:ln>
          <a:effectLst/>
        </p:spPr>
      </p:pic>
      <p:pic>
        <p:nvPicPr>
          <p:cNvPr id="264195" name="Picture 3" descr="XBand_SatelliteDish"/>
          <p:cNvPicPr>
            <a:picLocks noChangeAspect="1" noChangeArrowheads="1"/>
          </p:cNvPicPr>
          <p:nvPr/>
        </p:nvPicPr>
        <p:blipFill>
          <a:blip r:embed="rId4"/>
          <a:srcRect/>
          <a:stretch>
            <a:fillRect/>
          </a:stretch>
        </p:blipFill>
        <p:spPr bwMode="auto">
          <a:xfrm>
            <a:off x="6781800" y="0"/>
            <a:ext cx="2362200" cy="1970088"/>
          </a:xfrm>
          <a:prstGeom prst="rect">
            <a:avLst/>
          </a:prstGeom>
          <a:noFill/>
          <a:ln w="25400">
            <a:solidFill>
              <a:schemeClr val="tx1">
                <a:lumMod val="85000"/>
              </a:schemeClr>
            </a:solidFill>
          </a:ln>
        </p:spPr>
      </p:pic>
      <p:pic>
        <p:nvPicPr>
          <p:cNvPr id="264200" name="Picture 8"/>
          <p:cNvPicPr>
            <a:picLocks noChangeAspect="1" noChangeArrowheads="1"/>
          </p:cNvPicPr>
          <p:nvPr/>
        </p:nvPicPr>
        <p:blipFill>
          <a:blip r:embed="rId5"/>
          <a:stretch>
            <a:fillRect/>
          </a:stretch>
        </p:blipFill>
        <p:spPr bwMode="auto">
          <a:xfrm>
            <a:off x="5567460" y="2362200"/>
            <a:ext cx="3068539" cy="3761984"/>
          </a:xfrm>
          <a:prstGeom prst="rect">
            <a:avLst/>
          </a:prstGeom>
          <a:noFill/>
          <a:ln w="25400">
            <a:solidFill>
              <a:schemeClr val="tx1">
                <a:lumMod val="85000"/>
              </a:schemeClr>
            </a:solidFill>
            <a:miter lim="800000"/>
            <a:headEnd/>
            <a:tailEnd/>
          </a:ln>
          <a:effectLst/>
        </p:spPr>
      </p:pic>
      <p:sp>
        <p:nvSpPr>
          <p:cNvPr id="51205" name="Text Box 5"/>
          <p:cNvSpPr txBox="1">
            <a:spLocks noChangeArrowheads="1"/>
          </p:cNvSpPr>
          <p:nvPr/>
        </p:nvSpPr>
        <p:spPr bwMode="auto">
          <a:xfrm>
            <a:off x="15875" y="76200"/>
            <a:ext cx="67659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400" b="1" dirty="0" smtClean="0">
                <a:solidFill>
                  <a:srgbClr val="000000"/>
                </a:solidFill>
                <a:cs typeface="+mn-cs"/>
              </a:rPr>
              <a:t>Dedicated Satellites Data Products </a:t>
            </a:r>
          </a:p>
          <a:p>
            <a:pPr>
              <a:defRPr/>
            </a:pPr>
            <a:r>
              <a:rPr lang="en-US" sz="2400" b="1" dirty="0" smtClean="0">
                <a:solidFill>
                  <a:srgbClr val="000000"/>
                </a:solidFill>
              </a:rPr>
              <a:t>for</a:t>
            </a:r>
            <a:r>
              <a:rPr lang="en-US" sz="2400" b="1" dirty="0" smtClean="0">
                <a:solidFill>
                  <a:srgbClr val="000000"/>
                </a:solidFill>
                <a:cs typeface="+mn-cs"/>
              </a:rPr>
              <a:t> </a:t>
            </a:r>
            <a:r>
              <a:rPr lang="en-US" sz="2400" b="1" dirty="0">
                <a:solidFill>
                  <a:srgbClr val="000000"/>
                </a:solidFill>
                <a:cs typeface="+mn-cs"/>
              </a:rPr>
              <a:t>the </a:t>
            </a:r>
            <a:r>
              <a:rPr lang="en-US" sz="2400" b="1" dirty="0" smtClean="0">
                <a:solidFill>
                  <a:srgbClr val="000000"/>
                </a:solidFill>
                <a:cs typeface="+mn-cs"/>
              </a:rPr>
              <a:t>Regional Ocean in </a:t>
            </a:r>
            <a:r>
              <a:rPr lang="en-US" sz="2400" b="1" dirty="0" smtClean="0">
                <a:solidFill>
                  <a:srgbClr val="000000"/>
                </a:solidFill>
              </a:rPr>
              <a:t>High Resolution </a:t>
            </a:r>
            <a:endParaRPr lang="en-US" sz="2400" b="1" dirty="0">
              <a:solidFill>
                <a:srgbClr val="000000"/>
              </a:solidFill>
              <a:cs typeface="+mn-cs"/>
            </a:endParaRPr>
          </a:p>
        </p:txBody>
      </p:sp>
      <p:sp>
        <p:nvSpPr>
          <p:cNvPr id="51206" name="Text Box 6"/>
          <p:cNvSpPr txBox="1">
            <a:spLocks noChangeArrowheads="1"/>
          </p:cNvSpPr>
          <p:nvPr/>
        </p:nvSpPr>
        <p:spPr bwMode="auto">
          <a:xfrm>
            <a:off x="2068936" y="5003800"/>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latin typeface="Times New Roman" charset="0"/>
                <a:cs typeface="+mn-cs"/>
              </a:rPr>
              <a:t> Sea Surface Temperature</a:t>
            </a:r>
          </a:p>
        </p:txBody>
      </p:sp>
      <p:sp>
        <p:nvSpPr>
          <p:cNvPr id="51207" name="Text Box 7"/>
          <p:cNvSpPr txBox="1">
            <a:spLocks noChangeArrowheads="1"/>
          </p:cNvSpPr>
          <p:nvPr/>
        </p:nvSpPr>
        <p:spPr bwMode="auto">
          <a:xfrm>
            <a:off x="6451600" y="5757862"/>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defRPr/>
            </a:pPr>
            <a:r>
              <a:rPr lang="en-US" sz="2000" b="1" dirty="0">
                <a:latin typeface="Times New Roman" charset="0"/>
                <a:cs typeface="+mn-cs"/>
              </a:rPr>
              <a:t>Ocean Color</a:t>
            </a:r>
          </a:p>
        </p:txBody>
      </p:sp>
    </p:spTree>
    <p:extLst>
      <p:ext uri="{BB962C8B-B14F-4D97-AF65-F5344CB8AC3E}">
        <p14:creationId xmlns:p14="http://schemas.microsoft.com/office/powerpoint/2010/main" val="1699093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4423.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18600" cy="6210300"/>
          </a:xfrm>
          <a:prstGeom prst="rect">
            <a:avLst/>
          </a:prstGeom>
        </p:spPr>
      </p:pic>
      <p:cxnSp>
        <p:nvCxnSpPr>
          <p:cNvPr id="6" name="Straight Arrow Connector 5"/>
          <p:cNvCxnSpPr/>
          <p:nvPr/>
        </p:nvCxnSpPr>
        <p:spPr>
          <a:xfrm>
            <a:off x="5867400" y="1219200"/>
            <a:ext cx="76200" cy="4419600"/>
          </a:xfrm>
          <a:prstGeom prst="straightConnector1">
            <a:avLst/>
          </a:prstGeom>
          <a:ln w="762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096000" y="2514600"/>
            <a:ext cx="2180154" cy="707886"/>
          </a:xfrm>
          <a:prstGeom prst="rect">
            <a:avLst/>
          </a:prstGeom>
          <a:noFill/>
        </p:spPr>
        <p:txBody>
          <a:bodyPr wrap="none" rtlCol="0">
            <a:spAutoFit/>
          </a:bodyPr>
          <a:lstStyle/>
          <a:p>
            <a:r>
              <a:rPr lang="en-US" sz="4000" dirty="0" smtClean="0"/>
              <a:t>4 meters</a:t>
            </a:r>
            <a:endParaRPr lang="en-US" sz="4000" dirty="0"/>
          </a:p>
        </p:txBody>
      </p:sp>
      <p:sp>
        <p:nvSpPr>
          <p:cNvPr id="5" name="TextBox 4"/>
          <p:cNvSpPr txBox="1"/>
          <p:nvPr/>
        </p:nvSpPr>
        <p:spPr>
          <a:xfrm>
            <a:off x="317500" y="188148"/>
            <a:ext cx="4102100" cy="2062103"/>
          </a:xfrm>
          <a:prstGeom prst="rect">
            <a:avLst/>
          </a:prstGeom>
          <a:noFill/>
        </p:spPr>
        <p:txBody>
          <a:bodyPr wrap="square" rtlCol="0">
            <a:spAutoFit/>
          </a:bodyPr>
          <a:lstStyle/>
          <a:p>
            <a:r>
              <a:rPr lang="en-US" sz="3200" b="1" dirty="0" smtClean="0"/>
              <a:t>HF Radar Revolution:</a:t>
            </a:r>
          </a:p>
          <a:p>
            <a:r>
              <a:rPr lang="en-US" sz="3200" b="1" dirty="0" smtClean="0"/>
              <a:t>13 MHz Compact Transmit &amp; Receive Antenna</a:t>
            </a:r>
            <a:endParaRPr lang="en-US" sz="3200" b="1" dirty="0"/>
          </a:p>
        </p:txBody>
      </p:sp>
      <p:sp>
        <p:nvSpPr>
          <p:cNvPr id="7" name="TextBox 6"/>
          <p:cNvSpPr txBox="1"/>
          <p:nvPr/>
        </p:nvSpPr>
        <p:spPr>
          <a:xfrm>
            <a:off x="6388100" y="48448"/>
            <a:ext cx="2559740" cy="707886"/>
          </a:xfrm>
          <a:prstGeom prst="rect">
            <a:avLst/>
          </a:prstGeom>
          <a:noFill/>
        </p:spPr>
        <p:txBody>
          <a:bodyPr wrap="none" rtlCol="0">
            <a:spAutoFit/>
          </a:bodyPr>
          <a:lstStyle/>
          <a:p>
            <a:pPr algn="ctr"/>
            <a:r>
              <a:rPr lang="en-US" sz="2000" i="1" dirty="0" smtClean="0"/>
              <a:t>Industry Partner: </a:t>
            </a:r>
          </a:p>
          <a:p>
            <a:pPr algn="ctr"/>
            <a:r>
              <a:rPr lang="en-US" sz="2000" i="1" dirty="0" smtClean="0"/>
              <a:t>CODAR Ocean Sensors</a:t>
            </a:r>
            <a:endParaRPr lang="en-US" sz="2000" i="1" dirty="0"/>
          </a:p>
        </p:txBody>
      </p:sp>
      <p:pic>
        <p:nvPicPr>
          <p:cNvPr id="8" name="Picture 7" descr="Screen Shot 2013-10-21 at 8.16.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076" y="818114"/>
            <a:ext cx="1260078" cy="802172"/>
          </a:xfrm>
          <a:prstGeom prst="rect">
            <a:avLst/>
          </a:prstGeom>
        </p:spPr>
      </p:pic>
    </p:spTree>
    <p:extLst>
      <p:ext uri="{BB962C8B-B14F-4D97-AF65-F5344CB8AC3E}">
        <p14:creationId xmlns:p14="http://schemas.microsoft.com/office/powerpoint/2010/main" val="35599041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requency_Comparison_plot.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400" y="1219200"/>
            <a:ext cx="4131733" cy="4914901"/>
          </a:xfrm>
          <a:prstGeom prst="rect">
            <a:avLst/>
          </a:prstGeom>
        </p:spPr>
      </p:pic>
      <p:sp>
        <p:nvSpPr>
          <p:cNvPr id="15" name="TextBox 14"/>
          <p:cNvSpPr txBox="1"/>
          <p:nvPr/>
        </p:nvSpPr>
        <p:spPr>
          <a:xfrm>
            <a:off x="4191000" y="1485900"/>
            <a:ext cx="4775200" cy="4154488"/>
          </a:xfrm>
          <a:prstGeom prst="rect">
            <a:avLst/>
          </a:prstGeom>
          <a:noFill/>
        </p:spPr>
        <p:txBody>
          <a:bodyPr wrap="square">
            <a:spAutoFit/>
          </a:bodyPr>
          <a:lstStyle/>
          <a:p>
            <a:pPr>
              <a:defRPr/>
            </a:pPr>
            <a:r>
              <a:rPr lang="en-US" sz="4000" dirty="0">
                <a:solidFill>
                  <a:srgbClr val="33FF00"/>
                </a:solidFill>
              </a:rPr>
              <a:t>25 MHz</a:t>
            </a:r>
          </a:p>
          <a:p>
            <a:pPr>
              <a:defRPr/>
            </a:pPr>
            <a:r>
              <a:rPr lang="en-US" sz="2400" dirty="0">
                <a:solidFill>
                  <a:srgbClr val="33FF00"/>
                </a:solidFill>
              </a:rPr>
              <a:t>Radar </a:t>
            </a:r>
            <a:r>
              <a:rPr lang="en-US" sz="2400" dirty="0">
                <a:solidFill>
                  <a:srgbClr val="33FF00"/>
                </a:solidFill>
                <a:latin typeface="Symbol" charset="2"/>
                <a:cs typeface="Symbol" charset="2"/>
              </a:rPr>
              <a:t>l</a:t>
            </a:r>
            <a:r>
              <a:rPr lang="en-US" sz="2400" dirty="0">
                <a:solidFill>
                  <a:srgbClr val="33FF00"/>
                </a:solidFill>
              </a:rPr>
              <a:t>: 12 m   Ocean </a:t>
            </a:r>
            <a:r>
              <a:rPr lang="en-US" sz="2400" dirty="0">
                <a:solidFill>
                  <a:srgbClr val="33FF00"/>
                </a:solidFill>
                <a:latin typeface="Symbol" charset="2"/>
                <a:cs typeface="Symbol" charset="2"/>
              </a:rPr>
              <a:t>l: </a:t>
            </a:r>
            <a:r>
              <a:rPr lang="en-US" sz="2400" dirty="0">
                <a:solidFill>
                  <a:srgbClr val="33FF00"/>
                </a:solidFill>
                <a:latin typeface="Arial"/>
                <a:cs typeface="Arial"/>
              </a:rPr>
              <a:t>6 m</a:t>
            </a:r>
          </a:p>
          <a:p>
            <a:pPr>
              <a:defRPr/>
            </a:pPr>
            <a:r>
              <a:rPr lang="en-US" sz="2400" dirty="0" smtClean="0">
                <a:solidFill>
                  <a:srgbClr val="33FF00"/>
                </a:solidFill>
                <a:latin typeface="Arial"/>
                <a:cs typeface="Arial"/>
              </a:rPr>
              <a:t>Range</a:t>
            </a:r>
            <a:r>
              <a:rPr lang="en-US" sz="2400" dirty="0">
                <a:solidFill>
                  <a:srgbClr val="33FF00"/>
                </a:solidFill>
                <a:latin typeface="Arial"/>
                <a:cs typeface="Arial"/>
              </a:rPr>
              <a:t>: 30 km   Resolution: 1 km</a:t>
            </a:r>
          </a:p>
          <a:p>
            <a:pPr>
              <a:defRPr/>
            </a:pPr>
            <a:r>
              <a:rPr lang="en-US" sz="4000" dirty="0">
                <a:solidFill>
                  <a:srgbClr val="0000FF"/>
                </a:solidFill>
              </a:rPr>
              <a:t>13 MHz</a:t>
            </a:r>
          </a:p>
          <a:p>
            <a:pPr>
              <a:defRPr/>
            </a:pPr>
            <a:r>
              <a:rPr lang="en-US" sz="2400" dirty="0">
                <a:solidFill>
                  <a:srgbClr val="0000FF"/>
                </a:solidFill>
              </a:rPr>
              <a:t>Radar </a:t>
            </a:r>
            <a:r>
              <a:rPr lang="en-US" sz="2400" dirty="0">
                <a:solidFill>
                  <a:srgbClr val="0000FF"/>
                </a:solidFill>
                <a:latin typeface="Symbol" charset="2"/>
                <a:cs typeface="Symbol" charset="2"/>
              </a:rPr>
              <a:t>l</a:t>
            </a:r>
            <a:r>
              <a:rPr lang="en-US" sz="2400" dirty="0">
                <a:solidFill>
                  <a:srgbClr val="0000FF"/>
                </a:solidFill>
              </a:rPr>
              <a:t>: 23 </a:t>
            </a:r>
            <a:r>
              <a:rPr lang="en-US" sz="2400" dirty="0" smtClean="0">
                <a:solidFill>
                  <a:srgbClr val="0000FF"/>
                </a:solidFill>
              </a:rPr>
              <a:t>m  </a:t>
            </a:r>
            <a:r>
              <a:rPr lang="en-US" sz="2400" dirty="0">
                <a:solidFill>
                  <a:srgbClr val="0000FF"/>
                </a:solidFill>
              </a:rPr>
              <a:t>Ocean </a:t>
            </a:r>
            <a:r>
              <a:rPr lang="en-US" sz="2400" dirty="0">
                <a:solidFill>
                  <a:srgbClr val="0000FF"/>
                </a:solidFill>
                <a:latin typeface="Symbol" charset="2"/>
                <a:cs typeface="Symbol" charset="2"/>
              </a:rPr>
              <a:t>l: </a:t>
            </a:r>
            <a:r>
              <a:rPr lang="en-US" sz="2400" dirty="0">
                <a:solidFill>
                  <a:srgbClr val="0000FF"/>
                </a:solidFill>
                <a:latin typeface="Arial"/>
                <a:cs typeface="Arial"/>
              </a:rPr>
              <a:t>12 m</a:t>
            </a:r>
          </a:p>
          <a:p>
            <a:pPr>
              <a:defRPr/>
            </a:pPr>
            <a:r>
              <a:rPr lang="en-US" sz="2400" dirty="0" smtClean="0">
                <a:solidFill>
                  <a:srgbClr val="0000FF"/>
                </a:solidFill>
                <a:latin typeface="Arial"/>
                <a:cs typeface="Arial"/>
              </a:rPr>
              <a:t>Range</a:t>
            </a:r>
            <a:r>
              <a:rPr lang="en-US" sz="2400" dirty="0">
                <a:solidFill>
                  <a:srgbClr val="0000FF"/>
                </a:solidFill>
                <a:latin typeface="Arial"/>
                <a:cs typeface="Arial"/>
              </a:rPr>
              <a:t>: 80 km   Resolution: 3 km</a:t>
            </a:r>
          </a:p>
          <a:p>
            <a:pPr>
              <a:defRPr/>
            </a:pPr>
            <a:r>
              <a:rPr lang="en-US" sz="4000" dirty="0">
                <a:solidFill>
                  <a:srgbClr val="FF0000"/>
                </a:solidFill>
              </a:rPr>
              <a:t>05 MHz</a:t>
            </a:r>
          </a:p>
          <a:p>
            <a:pPr>
              <a:defRPr/>
            </a:pPr>
            <a:r>
              <a:rPr lang="en-US" sz="2400" dirty="0">
                <a:solidFill>
                  <a:srgbClr val="FF0000"/>
                </a:solidFill>
              </a:rPr>
              <a:t>Radar </a:t>
            </a:r>
            <a:r>
              <a:rPr lang="en-US" sz="2400" dirty="0">
                <a:solidFill>
                  <a:srgbClr val="FF0000"/>
                </a:solidFill>
                <a:latin typeface="Symbol" charset="2"/>
                <a:cs typeface="Symbol" charset="2"/>
              </a:rPr>
              <a:t>l</a:t>
            </a:r>
            <a:r>
              <a:rPr lang="en-US" sz="2400" dirty="0">
                <a:solidFill>
                  <a:srgbClr val="FF0000"/>
                </a:solidFill>
              </a:rPr>
              <a:t>: 60m   Ocean </a:t>
            </a:r>
            <a:r>
              <a:rPr lang="en-US" sz="2400" dirty="0">
                <a:solidFill>
                  <a:srgbClr val="FF0000"/>
                </a:solidFill>
                <a:latin typeface="Symbol" charset="2"/>
                <a:cs typeface="Symbol" charset="2"/>
              </a:rPr>
              <a:t>l: </a:t>
            </a:r>
            <a:r>
              <a:rPr lang="en-US" sz="2400" dirty="0">
                <a:solidFill>
                  <a:srgbClr val="FF0000"/>
                </a:solidFill>
                <a:latin typeface="Arial"/>
                <a:cs typeface="Arial"/>
              </a:rPr>
              <a:t>30 m</a:t>
            </a:r>
          </a:p>
          <a:p>
            <a:pPr>
              <a:defRPr/>
            </a:pPr>
            <a:r>
              <a:rPr lang="en-US" sz="2400" dirty="0" smtClean="0">
                <a:solidFill>
                  <a:srgbClr val="FF0000"/>
                </a:solidFill>
                <a:latin typeface="Arial"/>
                <a:cs typeface="Arial"/>
              </a:rPr>
              <a:t>Range</a:t>
            </a:r>
            <a:r>
              <a:rPr lang="en-US" sz="2400" dirty="0">
                <a:solidFill>
                  <a:srgbClr val="FF0000"/>
                </a:solidFill>
                <a:latin typeface="Arial"/>
                <a:cs typeface="Arial"/>
              </a:rPr>
              <a:t>: 180 km   Resolution: 6 km</a:t>
            </a:r>
          </a:p>
        </p:txBody>
      </p:sp>
      <p:sp>
        <p:nvSpPr>
          <p:cNvPr id="16" name="Title 2"/>
          <p:cNvSpPr>
            <a:spLocks noGrp="1"/>
          </p:cNvSpPr>
          <p:nvPr>
            <p:ph type="title"/>
          </p:nvPr>
        </p:nvSpPr>
        <p:spPr>
          <a:xfrm>
            <a:off x="25400" y="-80962"/>
            <a:ext cx="9118600" cy="1143000"/>
          </a:xfrm>
          <a:noFill/>
          <a:ln>
            <a:noFill/>
          </a:ln>
        </p:spPr>
        <p:txBody>
          <a:bodyPr>
            <a:normAutofit fontScale="90000"/>
          </a:bodyPr>
          <a:lstStyle/>
          <a:p>
            <a:r>
              <a:rPr lang="en-US" dirty="0" smtClean="0">
                <a:latin typeface="Calibri" charset="0"/>
                <a:ea typeface="ＭＳ Ｐゴシック" charset="0"/>
                <a:cs typeface="ＭＳ Ｐゴシック" charset="0"/>
              </a:rPr>
              <a:t>Each HF Radar produces a map of the radial component of the current velocity</a:t>
            </a:r>
            <a:endParaRPr lang="en-US" dirty="0">
              <a:latin typeface="Calibri" charset="0"/>
              <a:ea typeface="ＭＳ Ｐゴシック" charset="0"/>
              <a:cs typeface="ＭＳ Ｐゴシック" charset="0"/>
            </a:endParaRPr>
          </a:p>
        </p:txBody>
      </p:sp>
      <p:pic>
        <p:nvPicPr>
          <p:cNvPr id="17" name="Picture 16" descr="PORT_radial_grid_plot2.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43000"/>
            <a:ext cx="1600200" cy="1331734"/>
          </a:xfrm>
          <a:prstGeom prst="rect">
            <a:avLst/>
          </a:prstGeom>
        </p:spPr>
      </p:pic>
    </p:spTree>
    <p:extLst>
      <p:ext uri="{BB962C8B-B14F-4D97-AF65-F5344CB8AC3E}">
        <p14:creationId xmlns:p14="http://schemas.microsoft.com/office/powerpoint/2010/main" val="158342017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p:cNvSpPr>
            <a:spLocks noGrp="1"/>
          </p:cNvSpPr>
          <p:nvPr>
            <p:ph type="sldNum" sz="quarter" idx="12"/>
          </p:nvPr>
        </p:nvSpPr>
        <p:spPr>
          <a:xfrm>
            <a:off x="45720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fld id="{99DF0DD8-9F42-174A-B545-B3702B4F4F68}" type="slidenum">
              <a:rPr lang="en-US" sz="1200">
                <a:solidFill>
                  <a:srgbClr val="898989"/>
                </a:solidFill>
                <a:latin typeface="Calibri" charset="0"/>
              </a:rPr>
              <a:pPr algn="l"/>
              <a:t>29</a:t>
            </a:fld>
            <a:endParaRPr lang="en-US" sz="1200">
              <a:solidFill>
                <a:srgbClr val="898989"/>
              </a:solidFill>
              <a:latin typeface="Calibri" charset="0"/>
            </a:endParaRPr>
          </a:p>
        </p:txBody>
      </p:sp>
      <p:sp>
        <p:nvSpPr>
          <p:cNvPr id="22530" name="TextBox 7"/>
          <p:cNvSpPr txBox="1">
            <a:spLocks noChangeArrowheads="1"/>
          </p:cNvSpPr>
          <p:nvPr/>
        </p:nvSpPr>
        <p:spPr bwMode="auto">
          <a:xfrm>
            <a:off x="1219200" y="76200"/>
            <a:ext cx="6705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3000" b="1" dirty="0">
                <a:solidFill>
                  <a:srgbClr val="000000"/>
                </a:solidFill>
                <a:latin typeface="Times New Roman"/>
                <a:cs typeface="Times New Roman"/>
              </a:rPr>
              <a:t>Mid-Atlantic Bight HF Radar Network</a:t>
            </a:r>
            <a:endParaRPr lang="en-US" sz="2600" b="1" dirty="0">
              <a:solidFill>
                <a:srgbClr val="000000"/>
              </a:solidFill>
              <a:latin typeface="Times New Roman"/>
              <a:cs typeface="Times New Roman"/>
            </a:endParaRPr>
          </a:p>
        </p:txBody>
      </p:sp>
      <p:pic>
        <p:nvPicPr>
          <p:cNvPr id="2253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685800"/>
            <a:ext cx="8991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7"/>
          <p:cNvSpPr txBox="1">
            <a:spLocks noChangeArrowheads="1"/>
          </p:cNvSpPr>
          <p:nvPr/>
        </p:nvSpPr>
        <p:spPr bwMode="auto">
          <a:xfrm>
            <a:off x="4387850" y="2638425"/>
            <a:ext cx="47005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800" b="1" u="sng" dirty="0">
                <a:solidFill>
                  <a:prstClr val="white"/>
                </a:solidFill>
              </a:rPr>
              <a:t>Mid-Atlantic HF Radar Network</a:t>
            </a:r>
          </a:p>
          <a:p>
            <a:pPr defTabSz="914400" fontAlgn="base">
              <a:spcBef>
                <a:spcPct val="0"/>
              </a:spcBef>
              <a:spcAft>
                <a:spcPct val="0"/>
              </a:spcAft>
            </a:pPr>
            <a:r>
              <a:rPr lang="en-US" sz="1800" b="1" dirty="0" smtClean="0">
                <a:solidFill>
                  <a:srgbClr val="FF0000"/>
                </a:solidFill>
              </a:rPr>
              <a:t>18 </a:t>
            </a:r>
            <a:r>
              <a:rPr lang="en-US" sz="1800" b="1" dirty="0">
                <a:solidFill>
                  <a:srgbClr val="FF0000"/>
                </a:solidFill>
              </a:rPr>
              <a:t>Long-Range CODARs</a:t>
            </a:r>
          </a:p>
          <a:p>
            <a:pPr defTabSz="914400" fontAlgn="base">
              <a:spcBef>
                <a:spcPct val="0"/>
              </a:spcBef>
              <a:spcAft>
                <a:spcPct val="0"/>
              </a:spcAft>
            </a:pPr>
            <a:r>
              <a:rPr lang="en-US" sz="1800" b="1" dirty="0">
                <a:solidFill>
                  <a:prstClr val="white"/>
                </a:solidFill>
              </a:rPr>
              <a:t> </a:t>
            </a:r>
            <a:r>
              <a:rPr lang="en-US" sz="1800" b="1" dirty="0">
                <a:solidFill>
                  <a:srgbClr val="FFFF00"/>
                </a:solidFill>
              </a:rPr>
              <a:t> 8 Medium-Range CODARs</a:t>
            </a:r>
          </a:p>
          <a:p>
            <a:pPr defTabSz="914400" fontAlgn="base">
              <a:spcBef>
                <a:spcPct val="0"/>
              </a:spcBef>
              <a:spcAft>
                <a:spcPct val="0"/>
              </a:spcAft>
            </a:pPr>
            <a:r>
              <a:rPr lang="en-US" sz="1800" b="1" u="sng" dirty="0" smtClean="0">
                <a:solidFill>
                  <a:srgbClr val="00FF00"/>
                </a:solidFill>
              </a:rPr>
              <a:t>20</a:t>
            </a:r>
            <a:r>
              <a:rPr lang="en-US" sz="1800" b="1" dirty="0" smtClean="0">
                <a:solidFill>
                  <a:srgbClr val="00FF00"/>
                </a:solidFill>
              </a:rPr>
              <a:t> </a:t>
            </a:r>
            <a:r>
              <a:rPr lang="en-US" sz="1800" b="1" dirty="0">
                <a:solidFill>
                  <a:srgbClr val="00FF00"/>
                </a:solidFill>
              </a:rPr>
              <a:t>Short-Range CODARs</a:t>
            </a:r>
          </a:p>
          <a:p>
            <a:pPr defTabSz="914400" fontAlgn="base">
              <a:spcBef>
                <a:spcPct val="0"/>
              </a:spcBef>
              <a:spcAft>
                <a:spcPct val="0"/>
              </a:spcAft>
            </a:pPr>
            <a:r>
              <a:rPr lang="en-US" sz="1800" b="1" dirty="0" smtClean="0">
                <a:solidFill>
                  <a:prstClr val="white"/>
                </a:solidFill>
              </a:rPr>
              <a:t>46 Total</a:t>
            </a:r>
            <a:endParaRPr lang="en-US" sz="1800" b="1" dirty="0">
              <a:solidFill>
                <a:prstClr val="white"/>
              </a:solidFill>
            </a:endParaRPr>
          </a:p>
          <a:p>
            <a:pPr defTabSz="914400" fontAlgn="base">
              <a:spcBef>
                <a:spcPct val="0"/>
              </a:spcBef>
              <a:spcAft>
                <a:spcPct val="0"/>
              </a:spcAft>
            </a:pPr>
            <a:endParaRPr lang="en-US" sz="1800" b="1" dirty="0">
              <a:solidFill>
                <a:prstClr val="white"/>
              </a:solidFill>
            </a:endParaRPr>
          </a:p>
          <a:p>
            <a:pPr defTabSz="914400" fontAlgn="base">
              <a:spcBef>
                <a:spcPct val="0"/>
              </a:spcBef>
              <a:spcAft>
                <a:spcPct val="0"/>
              </a:spcAft>
            </a:pPr>
            <a:r>
              <a:rPr lang="en-US" sz="1800" b="1" dirty="0">
                <a:solidFill>
                  <a:prstClr val="white"/>
                </a:solidFill>
              </a:rPr>
              <a:t>Triple Nested, Multi-static, Multi-use</a:t>
            </a:r>
          </a:p>
          <a:p>
            <a:pPr defTabSz="914400" fontAlgn="base">
              <a:spcBef>
                <a:spcPct val="0"/>
              </a:spcBef>
              <a:spcAft>
                <a:spcPct val="0"/>
              </a:spcAft>
            </a:pPr>
            <a:r>
              <a:rPr lang="en-US" sz="1800" b="1" dirty="0">
                <a:solidFill>
                  <a:prstClr val="white"/>
                </a:solidFill>
              </a:rPr>
              <a:t>Industry Partner: CODAR Ocean Sensors</a:t>
            </a:r>
          </a:p>
        </p:txBody>
      </p:sp>
      <p:cxnSp>
        <p:nvCxnSpPr>
          <p:cNvPr id="10" name="Straight Connector 9"/>
          <p:cNvCxnSpPr/>
          <p:nvPr/>
        </p:nvCxnSpPr>
        <p:spPr>
          <a:xfrm rot="10800000" flipV="1">
            <a:off x="2624138" y="922338"/>
            <a:ext cx="2557462" cy="873125"/>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261938" y="2760663"/>
            <a:ext cx="3352800" cy="1422400"/>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25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3908425"/>
            <a:ext cx="1079500" cy="1538288"/>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25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3" y="2081213"/>
            <a:ext cx="1143000" cy="158273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grpSp>
        <p:nvGrpSpPr>
          <p:cNvPr id="22537" name="Group 9"/>
          <p:cNvGrpSpPr>
            <a:grpSpLocks/>
          </p:cNvGrpSpPr>
          <p:nvPr/>
        </p:nvGrpSpPr>
        <p:grpSpPr bwMode="auto">
          <a:xfrm>
            <a:off x="152400" y="776288"/>
            <a:ext cx="1963738" cy="993775"/>
            <a:chOff x="5204177" y="1478844"/>
            <a:chExt cx="3766629" cy="3127024"/>
          </a:xfrm>
        </p:grpSpPr>
        <p:pic>
          <p:nvPicPr>
            <p:cNvPr id="225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4177" y="1478846"/>
              <a:ext cx="1341012" cy="312702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5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0235" y="1478844"/>
              <a:ext cx="2380571" cy="312702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22538" name="Picture 15" descr="IMG_9578.jpg"/>
          <p:cNvPicPr>
            <a:picLocks noChangeAspect="1"/>
          </p:cNvPicPr>
          <p:nvPr/>
        </p:nvPicPr>
        <p:blipFill>
          <a:blip r:embed="rId7">
            <a:extLst>
              <a:ext uri="{28A0092B-C50C-407E-A947-70E740481C1C}">
                <a14:useLocalDpi xmlns:a14="http://schemas.microsoft.com/office/drawing/2010/main" val="0"/>
              </a:ext>
            </a:extLst>
          </a:blip>
          <a:srcRect b="8546"/>
          <a:stretch>
            <a:fillRect/>
          </a:stretch>
        </p:blipFill>
        <p:spPr bwMode="auto">
          <a:xfrm>
            <a:off x="7639050" y="973138"/>
            <a:ext cx="1219200" cy="167163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44" descr="3"/>
          <p:cNvPicPr>
            <a:picLocks noChangeAspect="1" noChangeArrowheads="1"/>
          </p:cNvPicPr>
          <p:nvPr/>
        </p:nvPicPr>
        <p:blipFill>
          <a:blip r:embed="rId8"/>
          <a:stretch>
            <a:fillRect/>
          </a:stretch>
        </p:blipFill>
        <p:spPr bwMode="auto">
          <a:xfrm>
            <a:off x="6477000" y="5022850"/>
            <a:ext cx="582613" cy="569913"/>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8" name="Picture 49" descr="8"/>
          <p:cNvPicPr>
            <a:picLocks noChangeAspect="1" noChangeArrowheads="1"/>
          </p:cNvPicPr>
          <p:nvPr/>
        </p:nvPicPr>
        <p:blipFill>
          <a:blip r:embed="rId9"/>
          <a:srcRect/>
          <a:stretch>
            <a:fillRect/>
          </a:stretch>
        </p:blipFill>
        <p:spPr bwMode="auto">
          <a:xfrm>
            <a:off x="5786438" y="5040313"/>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22541" name="Picture 31" descr="IOOS_logo_white.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70425" y="5108575"/>
            <a:ext cx="101282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9" descr="USCG.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02488" y="5040313"/>
            <a:ext cx="590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Text Box 9"/>
          <p:cNvSpPr txBox="1">
            <a:spLocks noChangeArrowheads="1"/>
          </p:cNvSpPr>
          <p:nvPr/>
        </p:nvSpPr>
        <p:spPr bwMode="auto">
          <a:xfrm>
            <a:off x="2195513" y="704850"/>
            <a:ext cx="1938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000" b="1">
                <a:solidFill>
                  <a:srgbClr val="FFFF00"/>
                </a:solidFill>
                <a:latin typeface="Calibri" charset="0"/>
              </a:rPr>
              <a:t>1000 km </a:t>
            </a:r>
          </a:p>
          <a:p>
            <a:pPr algn="ctr" defTabSz="914400" fontAlgn="base">
              <a:spcBef>
                <a:spcPct val="0"/>
              </a:spcBef>
              <a:spcAft>
                <a:spcPct val="0"/>
              </a:spcAft>
            </a:pPr>
            <a:r>
              <a:rPr lang="en-US" sz="2000" b="1">
                <a:solidFill>
                  <a:srgbClr val="FFFF00"/>
                </a:solidFill>
                <a:latin typeface="Calibri" charset="0"/>
              </a:rPr>
              <a:t>Cape to Cape</a:t>
            </a:r>
          </a:p>
        </p:txBody>
      </p:sp>
      <p:pic>
        <p:nvPicPr>
          <p:cNvPr id="2" name="Picture 1" descr="Screen Shot 2013-10-21 at 8.16.35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88250" y="3039577"/>
            <a:ext cx="1260078" cy="802172"/>
          </a:xfrm>
          <a:prstGeom prst="rect">
            <a:avLst/>
          </a:prstGeom>
        </p:spPr>
      </p:pic>
    </p:spTree>
    <p:extLst>
      <p:ext uri="{BB962C8B-B14F-4D97-AF65-F5344CB8AC3E}">
        <p14:creationId xmlns:p14="http://schemas.microsoft.com/office/powerpoint/2010/main" val="366519791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Text Box 3"/>
          <p:cNvSpPr txBox="1">
            <a:spLocks noChangeArrowheads="1"/>
          </p:cNvSpPr>
          <p:nvPr/>
        </p:nvSpPr>
        <p:spPr bwMode="auto">
          <a:xfrm>
            <a:off x="0" y="-31043"/>
            <a:ext cx="8991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lgn="ctr"/>
            <a:r>
              <a:rPr lang="en-US" sz="2800" dirty="0" smtClean="0">
                <a:solidFill>
                  <a:srgbClr val="000099"/>
                </a:solidFill>
                <a:latin typeface="Times New Roman" charset="0"/>
              </a:rPr>
              <a:t>Changes in fish &amp; shellfish distributions &amp; productivity occurring an order of magnitude faster in ocean than land</a:t>
            </a:r>
          </a:p>
        </p:txBody>
      </p:sp>
      <p:sp>
        <p:nvSpPr>
          <p:cNvPr id="126981" name="Text Box 5"/>
          <p:cNvSpPr txBox="1">
            <a:spLocks noChangeArrowheads="1"/>
          </p:cNvSpPr>
          <p:nvPr/>
        </p:nvSpPr>
        <p:spPr bwMode="auto">
          <a:xfrm>
            <a:off x="5077385" y="1358659"/>
            <a:ext cx="5334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r>
              <a:rPr lang="en-US" sz="2000" dirty="0">
                <a:solidFill>
                  <a:srgbClr val="000099"/>
                </a:solidFill>
                <a:latin typeface="Times New Roman" charset="0"/>
              </a:rPr>
              <a:t>Sorte et al 2010</a:t>
            </a:r>
            <a:r>
              <a:rPr lang="en-US" sz="2000" b="0" dirty="0">
                <a:solidFill>
                  <a:srgbClr val="000099"/>
                </a:solidFill>
                <a:latin typeface="Times New Roman" charset="0"/>
              </a:rPr>
              <a:t>: 129 marine species </a:t>
            </a:r>
          </a:p>
          <a:p>
            <a:r>
              <a:rPr lang="en-US" sz="2000" b="0" dirty="0">
                <a:solidFill>
                  <a:srgbClr val="000099"/>
                </a:solidFill>
                <a:latin typeface="Times New Roman" charset="0"/>
              </a:rPr>
              <a:t>(plants to birds) show range shifts</a:t>
            </a:r>
          </a:p>
          <a:p>
            <a:r>
              <a:rPr lang="en-US" sz="2000" b="0" dirty="0">
                <a:solidFill>
                  <a:srgbClr val="000099"/>
                </a:solidFill>
                <a:latin typeface="Times New Roman" charset="0"/>
              </a:rPr>
              <a:t>               75% shifts poleward</a:t>
            </a:r>
          </a:p>
        </p:txBody>
      </p:sp>
      <p:grpSp>
        <p:nvGrpSpPr>
          <p:cNvPr id="126982" name="Group 6"/>
          <p:cNvGrpSpPr>
            <a:grpSpLocks/>
          </p:cNvGrpSpPr>
          <p:nvPr/>
        </p:nvGrpSpPr>
        <p:grpSpPr bwMode="auto">
          <a:xfrm>
            <a:off x="4730520" y="2307636"/>
            <a:ext cx="4552950" cy="4343400"/>
            <a:chOff x="2844" y="1604"/>
            <a:chExt cx="2868" cy="2736"/>
          </a:xfrm>
        </p:grpSpPr>
        <p:pic>
          <p:nvPicPr>
            <p:cNvPr id="126983" name="Picture 7" descr="sf_ssb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 y="1604"/>
              <a:ext cx="2736" cy="2736"/>
            </a:xfrm>
            <a:prstGeom prst="rect">
              <a:avLst/>
            </a:prstGeom>
            <a:noFill/>
            <a:extLst>
              <a:ext uri="{909E8E84-426E-40dd-AFC4-6F175D3DCCD1}">
                <a14:hiddenFill xmlns:a14="http://schemas.microsoft.com/office/drawing/2010/main">
                  <a:solidFill>
                    <a:srgbClr val="FFFFFF"/>
                  </a:solidFill>
                </a14:hiddenFill>
              </a:ext>
            </a:extLst>
          </p:spPr>
        </p:pic>
        <p:grpSp>
          <p:nvGrpSpPr>
            <p:cNvPr id="126984" name="Group 8"/>
            <p:cNvGrpSpPr>
              <a:grpSpLocks/>
            </p:cNvGrpSpPr>
            <p:nvPr/>
          </p:nvGrpSpPr>
          <p:grpSpPr bwMode="auto">
            <a:xfrm>
              <a:off x="2844" y="1824"/>
              <a:ext cx="2377" cy="2483"/>
              <a:chOff x="2844" y="1824"/>
              <a:chExt cx="2377" cy="2483"/>
            </a:xfrm>
          </p:grpSpPr>
          <p:sp>
            <p:nvSpPr>
              <p:cNvPr id="126985" name="Text Box 9"/>
              <p:cNvSpPr txBox="1">
                <a:spLocks noChangeArrowheads="1"/>
              </p:cNvSpPr>
              <p:nvPr/>
            </p:nvSpPr>
            <p:spPr bwMode="auto">
              <a:xfrm rot="16200000">
                <a:off x="2022" y="2732"/>
                <a:ext cx="187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0" dirty="0">
                    <a:latin typeface="Times New Roman" charset="0"/>
                  </a:rPr>
                  <a:t>Geographic range shift </a:t>
                </a:r>
                <a:r>
                  <a:rPr lang="en-US" b="0" dirty="0" smtClean="0">
                    <a:latin typeface="Times New Roman" charset="0"/>
                  </a:rPr>
                  <a:t>km y-</a:t>
                </a:r>
                <a:r>
                  <a:rPr lang="en-US" b="0" baseline="30000" dirty="0" smtClean="0">
                    <a:latin typeface="Times New Roman" charset="0"/>
                  </a:rPr>
                  <a:t>1</a:t>
                </a:r>
                <a:endParaRPr lang="en-US" b="0" baseline="30000" dirty="0">
                  <a:latin typeface="Times New Roman" charset="0"/>
                </a:endParaRPr>
              </a:p>
            </p:txBody>
          </p:sp>
          <p:sp>
            <p:nvSpPr>
              <p:cNvPr id="126986" name="Text Box 10"/>
              <p:cNvSpPr txBox="1">
                <a:spLocks noChangeArrowheads="1"/>
              </p:cNvSpPr>
              <p:nvPr/>
            </p:nvSpPr>
            <p:spPr bwMode="auto">
              <a:xfrm>
                <a:off x="3696" y="2020"/>
                <a:ext cx="44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0" dirty="0">
                    <a:latin typeface="Times New Roman" charset="0"/>
                  </a:rPr>
                  <a:t>N=73</a:t>
                </a:r>
              </a:p>
            </p:txBody>
          </p:sp>
          <p:sp>
            <p:nvSpPr>
              <p:cNvPr id="126987" name="Text Box 11"/>
              <p:cNvSpPr txBox="1">
                <a:spLocks noChangeArrowheads="1"/>
              </p:cNvSpPr>
              <p:nvPr/>
            </p:nvSpPr>
            <p:spPr bwMode="auto">
              <a:xfrm>
                <a:off x="4704" y="3533"/>
                <a:ext cx="51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0" dirty="0">
                    <a:latin typeface="Times New Roman" charset="0"/>
                  </a:rPr>
                  <a:t>N=171</a:t>
                </a:r>
              </a:p>
            </p:txBody>
          </p:sp>
          <p:sp>
            <p:nvSpPr>
              <p:cNvPr id="126988" name="Text Box 12"/>
              <p:cNvSpPr txBox="1">
                <a:spLocks noChangeArrowheads="1"/>
              </p:cNvSpPr>
              <p:nvPr/>
            </p:nvSpPr>
            <p:spPr bwMode="auto">
              <a:xfrm>
                <a:off x="4100" y="4076"/>
                <a:ext cx="5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0" dirty="0">
                    <a:latin typeface="Times New Roman" charset="0"/>
                  </a:rPr>
                  <a:t>Species</a:t>
                </a:r>
              </a:p>
            </p:txBody>
          </p:sp>
          <p:sp>
            <p:nvSpPr>
              <p:cNvPr id="126989" name="Text Box 13"/>
              <p:cNvSpPr txBox="1">
                <a:spLocks noChangeArrowheads="1"/>
              </p:cNvSpPr>
              <p:nvPr/>
            </p:nvSpPr>
            <p:spPr bwMode="auto">
              <a:xfrm>
                <a:off x="4022" y="2423"/>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dirty="0"/>
              </a:p>
            </p:txBody>
          </p:sp>
          <p:sp>
            <p:nvSpPr>
              <p:cNvPr id="126990" name="Text Box 14"/>
              <p:cNvSpPr txBox="1">
                <a:spLocks noChangeArrowheads="1"/>
              </p:cNvSpPr>
              <p:nvPr/>
            </p:nvSpPr>
            <p:spPr bwMode="auto">
              <a:xfrm>
                <a:off x="3974" y="2471"/>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dirty="0"/>
              </a:p>
            </p:txBody>
          </p:sp>
          <p:sp>
            <p:nvSpPr>
              <p:cNvPr id="126991" name="Text Box 15"/>
              <p:cNvSpPr txBox="1">
                <a:spLocks noChangeArrowheads="1"/>
              </p:cNvSpPr>
              <p:nvPr/>
            </p:nvSpPr>
            <p:spPr bwMode="auto">
              <a:xfrm>
                <a:off x="3600" y="1824"/>
                <a:ext cx="11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b="0" dirty="0">
                  <a:solidFill>
                    <a:srgbClr val="000099"/>
                  </a:solidFill>
                  <a:latin typeface="Times New Roman" charset="0"/>
                </a:endParaRPr>
              </a:p>
            </p:txBody>
          </p:sp>
          <p:sp>
            <p:nvSpPr>
              <p:cNvPr id="126992" name="Text Box 16"/>
              <p:cNvSpPr txBox="1">
                <a:spLocks noChangeArrowheads="1"/>
              </p:cNvSpPr>
              <p:nvPr/>
            </p:nvSpPr>
            <p:spPr bwMode="auto">
              <a:xfrm>
                <a:off x="4608" y="3264"/>
                <a:ext cx="11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b="0" dirty="0">
                  <a:solidFill>
                    <a:srgbClr val="000099"/>
                  </a:solidFill>
                  <a:latin typeface="Times New Roman" charset="0"/>
                </a:endParaRPr>
              </a:p>
            </p:txBody>
          </p:sp>
        </p:grpSp>
      </p:grpSp>
      <p:pic>
        <p:nvPicPr>
          <p:cNvPr id="2" name="Picture 1" descr="Three hake species.jpg"/>
          <p:cNvPicPr>
            <a:picLocks noChangeAspect="1"/>
          </p:cNvPicPr>
          <p:nvPr/>
        </p:nvPicPr>
        <p:blipFill rotWithShape="1">
          <a:blip r:embed="rId3">
            <a:extLst>
              <a:ext uri="{28A0092B-C50C-407E-A947-70E740481C1C}">
                <a14:useLocalDpi xmlns:a14="http://schemas.microsoft.com/office/drawing/2010/main" val="0"/>
              </a:ext>
            </a:extLst>
          </a:blip>
          <a:srcRect t="-1" b="-1133"/>
          <a:stretch/>
        </p:blipFill>
        <p:spPr>
          <a:xfrm>
            <a:off x="121413" y="2266873"/>
            <a:ext cx="4450587" cy="3566040"/>
          </a:xfrm>
          <a:prstGeom prst="rect">
            <a:avLst/>
          </a:prstGeom>
          <a:ln>
            <a:solidFill>
              <a:schemeClr val="tx1"/>
            </a:solidFill>
          </a:ln>
        </p:spPr>
      </p:pic>
      <p:sp>
        <p:nvSpPr>
          <p:cNvPr id="3" name="TextBox 2"/>
          <p:cNvSpPr txBox="1"/>
          <p:nvPr/>
        </p:nvSpPr>
        <p:spPr>
          <a:xfrm>
            <a:off x="1449294" y="1668040"/>
            <a:ext cx="1883674" cy="369332"/>
          </a:xfrm>
          <a:prstGeom prst="rect">
            <a:avLst/>
          </a:prstGeom>
          <a:noFill/>
        </p:spPr>
        <p:txBody>
          <a:bodyPr wrap="none" rtlCol="0">
            <a:spAutoFit/>
          </a:bodyPr>
          <a:lstStyle/>
          <a:p>
            <a:r>
              <a:rPr lang="en-US" dirty="0" smtClean="0">
                <a:latin typeface="Times New Roman"/>
                <a:cs typeface="Times New Roman"/>
              </a:rPr>
              <a:t>Hake distributions</a:t>
            </a:r>
            <a:endParaRPr lang="en-US" dirty="0">
              <a:latin typeface="Times New Roman"/>
              <a:cs typeface="Times New Roman"/>
            </a:endParaRPr>
          </a:p>
        </p:txBody>
      </p:sp>
    </p:spTree>
    <p:extLst>
      <p:ext uri="{BB962C8B-B14F-4D97-AF65-F5344CB8AC3E}">
        <p14:creationId xmlns:p14="http://schemas.microsoft.com/office/powerpoint/2010/main" val="148991939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0707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68961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3" descr="fig1_blockisland"/>
          <p:cNvPicPr>
            <a:picLocks noChangeAspect="1" noChangeArrowheads="1"/>
          </p:cNvPicPr>
          <p:nvPr/>
        </p:nvPicPr>
        <p:blipFill>
          <a:blip r:embed="rId3">
            <a:extLst>
              <a:ext uri="{28A0092B-C50C-407E-A947-70E740481C1C}">
                <a14:useLocalDpi xmlns:a14="http://schemas.microsoft.com/office/drawing/2010/main" val="0"/>
              </a:ext>
            </a:extLst>
          </a:blip>
          <a:srcRect l="8598" r="7910" b="459"/>
          <a:stretch>
            <a:fillRect/>
          </a:stretch>
        </p:blipFill>
        <p:spPr bwMode="auto">
          <a:xfrm>
            <a:off x="6213475" y="20638"/>
            <a:ext cx="2917825" cy="2608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75" name="Picture 4" descr="fig1_lis1"/>
          <p:cNvPicPr>
            <a:picLocks noChangeAspect="1" noChangeArrowheads="1"/>
          </p:cNvPicPr>
          <p:nvPr/>
        </p:nvPicPr>
        <p:blipFill>
          <a:blip r:embed="rId4">
            <a:extLst>
              <a:ext uri="{28A0092B-C50C-407E-A947-70E740481C1C}">
                <a14:useLocalDpi xmlns:a14="http://schemas.microsoft.com/office/drawing/2010/main" val="0"/>
              </a:ext>
            </a:extLst>
          </a:blip>
          <a:srcRect l="3783" t="5046" r="4471" b="5504"/>
          <a:stretch>
            <a:fillRect/>
          </a:stretch>
        </p:blipFill>
        <p:spPr bwMode="auto">
          <a:xfrm>
            <a:off x="6200775" y="2649538"/>
            <a:ext cx="2943225" cy="2151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76" name="Picture 5" descr="070102"/>
          <p:cNvPicPr>
            <a:picLocks noChangeAspect="1" noChangeArrowheads="1"/>
          </p:cNvPicPr>
          <p:nvPr/>
        </p:nvPicPr>
        <p:blipFill>
          <a:blip r:embed="rId5">
            <a:extLst>
              <a:ext uri="{28A0092B-C50C-407E-A947-70E740481C1C}">
                <a14:useLocalDpi xmlns:a14="http://schemas.microsoft.com/office/drawing/2010/main" val="0"/>
              </a:ext>
            </a:extLst>
          </a:blip>
          <a:srcRect l="50833" t="3038" r="1389" b="6596"/>
          <a:stretch>
            <a:fillRect/>
          </a:stretch>
        </p:blipFill>
        <p:spPr bwMode="auto">
          <a:xfrm>
            <a:off x="3238500" y="2647950"/>
            <a:ext cx="2946400" cy="2038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77" name="Picture 6" descr="fig1_delaw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0775" y="4648200"/>
            <a:ext cx="2930525" cy="2197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78" name="Picture 7" descr="fig1_chesapeak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0" y="4648200"/>
            <a:ext cx="29464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8" name="Line 8"/>
          <p:cNvSpPr>
            <a:spLocks noChangeShapeType="1"/>
          </p:cNvSpPr>
          <p:nvPr/>
        </p:nvSpPr>
        <p:spPr bwMode="auto">
          <a:xfrm flipV="1">
            <a:off x="3429000" y="457200"/>
            <a:ext cx="2971800" cy="939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5369" name="Line 9"/>
          <p:cNvSpPr>
            <a:spLocks noChangeShapeType="1"/>
          </p:cNvSpPr>
          <p:nvPr/>
        </p:nvSpPr>
        <p:spPr bwMode="auto">
          <a:xfrm>
            <a:off x="2400300" y="1524000"/>
            <a:ext cx="39497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5370" name="Line 10"/>
          <p:cNvSpPr>
            <a:spLocks noChangeShapeType="1"/>
          </p:cNvSpPr>
          <p:nvPr/>
        </p:nvSpPr>
        <p:spPr bwMode="auto">
          <a:xfrm>
            <a:off x="2070100" y="1943100"/>
            <a:ext cx="1612900" cy="10033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5371" name="Line 11"/>
          <p:cNvSpPr>
            <a:spLocks noChangeShapeType="1"/>
          </p:cNvSpPr>
          <p:nvPr/>
        </p:nvSpPr>
        <p:spPr bwMode="auto">
          <a:xfrm>
            <a:off x="1397000" y="3302000"/>
            <a:ext cx="5499100" cy="1701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5372" name="Line 12"/>
          <p:cNvSpPr>
            <a:spLocks noChangeShapeType="1"/>
          </p:cNvSpPr>
          <p:nvPr/>
        </p:nvSpPr>
        <p:spPr bwMode="auto">
          <a:xfrm>
            <a:off x="736600" y="4838700"/>
            <a:ext cx="3073400" cy="6731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extLst>
      <p:ext uri="{BB962C8B-B14F-4D97-AF65-F5344CB8AC3E}">
        <p14:creationId xmlns:p14="http://schemas.microsoft.com/office/powerpoint/2010/main" val="40060145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 y="0"/>
            <a:ext cx="9144000" cy="523220"/>
          </a:xfrm>
          <a:prstGeom prst="rect">
            <a:avLst/>
          </a:prstGeom>
          <a:noFill/>
        </p:spPr>
        <p:txBody>
          <a:bodyPr wrap="square" rtlCol="0">
            <a:spAutoFit/>
          </a:bodyPr>
          <a:lstStyle/>
          <a:p>
            <a:pPr algn="ctr"/>
            <a:r>
              <a:rPr lang="en-US" sz="2800" b="1" dirty="0" smtClean="0"/>
              <a:t>Robotics Revolution: Slocum Underwater Gliders</a:t>
            </a:r>
            <a:endParaRPr lang="en-US" sz="2800" b="1" dirty="0"/>
          </a:p>
        </p:txBody>
      </p:sp>
      <p:pic>
        <p:nvPicPr>
          <p:cNvPr id="13" name="Picture 7" descr="ru27_c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24" y="827884"/>
            <a:ext cx="8586491" cy="4829901"/>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8938" y="5637213"/>
            <a:ext cx="4215792" cy="369332"/>
          </a:xfrm>
          <a:prstGeom prst="rect">
            <a:avLst/>
          </a:prstGeom>
          <a:noFill/>
        </p:spPr>
        <p:txBody>
          <a:bodyPr wrap="none" rtlCol="0">
            <a:spAutoFit/>
          </a:bodyPr>
          <a:lstStyle/>
          <a:p>
            <a:r>
              <a:rPr lang="en-US" i="1" dirty="0" smtClean="0"/>
              <a:t>Industry Partner: Teledyne Webb Research</a:t>
            </a:r>
            <a:endParaRPr lang="en-US" i="1" dirty="0"/>
          </a:p>
        </p:txBody>
      </p:sp>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3938" y="5728780"/>
            <a:ext cx="2489200" cy="55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1853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5-30 at 4.01.01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467" y="0"/>
            <a:ext cx="9160933" cy="6248399"/>
          </a:xfrm>
          <a:prstGeom prst="rect">
            <a:avLst/>
          </a:prstGeom>
        </p:spPr>
      </p:pic>
      <p:pic>
        <p:nvPicPr>
          <p:cNvPr id="7" name="Picture 6" descr="Screen Shot 2015-05-30 at 3.59.16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114800"/>
            <a:ext cx="3049741" cy="1981200"/>
          </a:xfrm>
          <a:prstGeom prst="rect">
            <a:avLst/>
          </a:prstGeom>
        </p:spPr>
      </p:pic>
      <p:pic>
        <p:nvPicPr>
          <p:cNvPr id="8" name="Picture 7" descr="Screen Shot 2015-05-30 at 4.14.23 P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533400"/>
            <a:ext cx="3033030" cy="1955800"/>
          </a:xfrm>
          <a:prstGeom prst="rect">
            <a:avLst/>
          </a:prstGeom>
        </p:spPr>
      </p:pic>
      <p:sp>
        <p:nvSpPr>
          <p:cNvPr id="9" name="TextBox 8"/>
          <p:cNvSpPr txBox="1"/>
          <p:nvPr/>
        </p:nvSpPr>
        <p:spPr>
          <a:xfrm>
            <a:off x="0" y="0"/>
            <a:ext cx="6130579"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b="1" dirty="0" smtClean="0"/>
              <a:t>How an underwater Glider works…</a:t>
            </a:r>
            <a:endParaRPr lang="en-US" sz="2800" b="1" dirty="0"/>
          </a:p>
        </p:txBody>
      </p:sp>
      <p:sp>
        <p:nvSpPr>
          <p:cNvPr id="11" name="TextBox 10"/>
          <p:cNvSpPr txBox="1"/>
          <p:nvPr/>
        </p:nvSpPr>
        <p:spPr>
          <a:xfrm>
            <a:off x="3067050" y="4816475"/>
            <a:ext cx="2114550"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FFFF"/>
                </a:solidFill>
              </a:rPr>
              <a:t>2. At depth </a:t>
            </a:r>
          </a:p>
          <a:p>
            <a:r>
              <a:rPr lang="en-US" sz="2000" dirty="0" smtClean="0">
                <a:solidFill>
                  <a:srgbClr val="FFFFFF"/>
                </a:solidFill>
              </a:rPr>
              <a:t>pump/diaphragm</a:t>
            </a:r>
          </a:p>
          <a:p>
            <a:r>
              <a:rPr lang="en-US" sz="2000" dirty="0" smtClean="0">
                <a:solidFill>
                  <a:srgbClr val="FFFFFF"/>
                </a:solidFill>
              </a:rPr>
              <a:t>increases volume, </a:t>
            </a:r>
          </a:p>
          <a:p>
            <a:r>
              <a:rPr lang="en-US" sz="2000" dirty="0" smtClean="0">
                <a:solidFill>
                  <a:srgbClr val="FFFFFF"/>
                </a:solidFill>
              </a:rPr>
              <a:t>Glider ascends</a:t>
            </a:r>
            <a:endParaRPr lang="en-US" sz="2000" dirty="0">
              <a:solidFill>
                <a:srgbClr val="FFFFFF"/>
              </a:solidFill>
            </a:endParaRPr>
          </a:p>
        </p:txBody>
      </p:sp>
      <p:sp>
        <p:nvSpPr>
          <p:cNvPr id="12" name="TextBox 11"/>
          <p:cNvSpPr txBox="1"/>
          <p:nvPr/>
        </p:nvSpPr>
        <p:spPr>
          <a:xfrm>
            <a:off x="5500787" y="4100494"/>
            <a:ext cx="3704197"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dirty="0" smtClean="0">
                <a:solidFill>
                  <a:srgbClr val="FFFFFF"/>
                </a:solidFill>
              </a:rPr>
              <a:t>3.</a:t>
            </a:r>
            <a:r>
              <a:rPr lang="en-US" sz="2000" dirty="0" smtClean="0">
                <a:solidFill>
                  <a:srgbClr val="FFFFFF"/>
                </a:solidFill>
              </a:rPr>
              <a:t> Glider flies a saw tooth pattern,</a:t>
            </a:r>
          </a:p>
          <a:p>
            <a:r>
              <a:rPr lang="en-US" sz="2000" dirty="0" smtClean="0">
                <a:solidFill>
                  <a:srgbClr val="FFFFFF"/>
                </a:solidFill>
              </a:rPr>
              <a:t>collecting environmental data</a:t>
            </a:r>
          </a:p>
          <a:p>
            <a:r>
              <a:rPr lang="en-US" sz="2000" dirty="0" smtClean="0">
                <a:solidFill>
                  <a:srgbClr val="FFFFFF"/>
                </a:solidFill>
              </a:rPr>
              <a:t>along it’s path</a:t>
            </a:r>
          </a:p>
        </p:txBody>
      </p:sp>
      <p:cxnSp>
        <p:nvCxnSpPr>
          <p:cNvPr id="13" name="Straight Arrow Connector 12"/>
          <p:cNvCxnSpPr/>
          <p:nvPr/>
        </p:nvCxnSpPr>
        <p:spPr>
          <a:xfrm>
            <a:off x="3581400" y="3200400"/>
            <a:ext cx="83820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371600" y="2743200"/>
            <a:ext cx="3810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181600" y="3429000"/>
            <a:ext cx="9144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133600" y="3048000"/>
            <a:ext cx="3048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Freeform 16"/>
          <p:cNvSpPr/>
          <p:nvPr/>
        </p:nvSpPr>
        <p:spPr>
          <a:xfrm>
            <a:off x="1203185" y="2544220"/>
            <a:ext cx="7344444" cy="2034905"/>
          </a:xfrm>
          <a:custGeom>
            <a:avLst/>
            <a:gdLst>
              <a:gd name="connsiteX0" fmla="*/ 0 w 7344444"/>
              <a:gd name="connsiteY0" fmla="*/ 271675 h 2034905"/>
              <a:gd name="connsiteX1" fmla="*/ 626659 w 7344444"/>
              <a:gd name="connsiteY1" fmla="*/ 1215877 h 2034905"/>
              <a:gd name="connsiteX2" fmla="*/ 1470560 w 7344444"/>
              <a:gd name="connsiteY2" fmla="*/ 455502 h 2034905"/>
              <a:gd name="connsiteX3" fmla="*/ 2055442 w 7344444"/>
              <a:gd name="connsiteY3" fmla="*/ 539060 h 2034905"/>
              <a:gd name="connsiteX4" fmla="*/ 3158362 w 7344444"/>
              <a:gd name="connsiteY4" fmla="*/ 1875983 h 2034905"/>
              <a:gd name="connsiteX5" fmla="*/ 4069106 w 7344444"/>
              <a:gd name="connsiteY5" fmla="*/ 1859272 h 2034905"/>
              <a:gd name="connsiteX6" fmla="*/ 5773619 w 7344444"/>
              <a:gd name="connsiteY6" fmla="*/ 522348 h 2034905"/>
              <a:gd name="connsiteX7" fmla="*/ 6458766 w 7344444"/>
              <a:gd name="connsiteY7" fmla="*/ 163050 h 2034905"/>
              <a:gd name="connsiteX8" fmla="*/ 7344444 w 7344444"/>
              <a:gd name="connsiteY8" fmla="*/ 71137 h 203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4444" h="2034905">
                <a:moveTo>
                  <a:pt x="0" y="271675"/>
                </a:moveTo>
                <a:cubicBezTo>
                  <a:pt x="190783" y="728457"/>
                  <a:pt x="381566" y="1185239"/>
                  <a:pt x="626659" y="1215877"/>
                </a:cubicBezTo>
                <a:cubicBezTo>
                  <a:pt x="871752" y="1246515"/>
                  <a:pt x="1232430" y="568305"/>
                  <a:pt x="1470560" y="455502"/>
                </a:cubicBezTo>
                <a:cubicBezTo>
                  <a:pt x="1708690" y="342699"/>
                  <a:pt x="1774142" y="302313"/>
                  <a:pt x="2055442" y="539060"/>
                </a:cubicBezTo>
                <a:cubicBezTo>
                  <a:pt x="2336742" y="775807"/>
                  <a:pt x="2822752" y="1655948"/>
                  <a:pt x="3158362" y="1875983"/>
                </a:cubicBezTo>
                <a:cubicBezTo>
                  <a:pt x="3493972" y="2096018"/>
                  <a:pt x="3633230" y="2084878"/>
                  <a:pt x="4069106" y="1859272"/>
                </a:cubicBezTo>
                <a:cubicBezTo>
                  <a:pt x="4504982" y="1633666"/>
                  <a:pt x="5375342" y="805052"/>
                  <a:pt x="5773619" y="522348"/>
                </a:cubicBezTo>
                <a:cubicBezTo>
                  <a:pt x="6171896" y="239644"/>
                  <a:pt x="6196962" y="238252"/>
                  <a:pt x="6458766" y="163050"/>
                </a:cubicBezTo>
                <a:cubicBezTo>
                  <a:pt x="6720570" y="87848"/>
                  <a:pt x="7075677" y="-102942"/>
                  <a:pt x="7344444" y="7113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Arrow Connector 17"/>
          <p:cNvCxnSpPr/>
          <p:nvPr/>
        </p:nvCxnSpPr>
        <p:spPr>
          <a:xfrm flipH="1" flipV="1">
            <a:off x="1066800" y="1371600"/>
            <a:ext cx="83820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838200" y="4800600"/>
            <a:ext cx="83820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0" name="Picture 19" descr="gli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8046622" flipH="1" flipV="1">
            <a:off x="6061426" y="2494640"/>
            <a:ext cx="1802277" cy="878924"/>
          </a:xfrm>
          <a:prstGeom prst="rect">
            <a:avLst/>
          </a:prstGeom>
        </p:spPr>
      </p:pic>
      <p:pic>
        <p:nvPicPr>
          <p:cNvPr id="21" name="Picture 20" descr="Screen Shot 2015-06-02 at 10.17.09 AM.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43329" y="457200"/>
            <a:ext cx="3412160" cy="1946896"/>
          </a:xfrm>
          <a:prstGeom prst="rect">
            <a:avLst/>
          </a:prstGeom>
        </p:spPr>
      </p:pic>
      <p:sp>
        <p:nvSpPr>
          <p:cNvPr id="22" name="TextBox 21"/>
          <p:cNvSpPr txBox="1"/>
          <p:nvPr/>
        </p:nvSpPr>
        <p:spPr>
          <a:xfrm>
            <a:off x="5791200" y="609600"/>
            <a:ext cx="2921482" cy="160043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dirty="0" smtClean="0">
                <a:solidFill>
                  <a:srgbClr val="FFFFFF"/>
                </a:solidFill>
              </a:rPr>
              <a:t>4.</a:t>
            </a:r>
            <a:r>
              <a:rPr lang="en-US" sz="2000" dirty="0" smtClean="0">
                <a:solidFill>
                  <a:srgbClr val="FFFFFF"/>
                </a:solidFill>
              </a:rPr>
              <a:t> Glider surfaces,</a:t>
            </a:r>
          </a:p>
          <a:p>
            <a:r>
              <a:rPr lang="en-US" sz="2000" dirty="0">
                <a:solidFill>
                  <a:srgbClr val="FFFFFF"/>
                </a:solidFill>
              </a:rPr>
              <a:t>a</a:t>
            </a:r>
            <a:r>
              <a:rPr lang="en-US" sz="2000" dirty="0" smtClean="0">
                <a:solidFill>
                  <a:srgbClr val="FFFFFF"/>
                </a:solidFill>
              </a:rPr>
              <a:t>cquires GPS,</a:t>
            </a:r>
          </a:p>
          <a:p>
            <a:r>
              <a:rPr lang="en-US" sz="2000" dirty="0">
                <a:solidFill>
                  <a:srgbClr val="FFFFFF"/>
                </a:solidFill>
              </a:rPr>
              <a:t>c</a:t>
            </a:r>
            <a:r>
              <a:rPr lang="en-US" sz="2000" dirty="0" smtClean="0">
                <a:solidFill>
                  <a:srgbClr val="FFFFFF"/>
                </a:solidFill>
              </a:rPr>
              <a:t>ommunicates to </a:t>
            </a:r>
          </a:p>
          <a:p>
            <a:r>
              <a:rPr lang="en-US" sz="2000" dirty="0">
                <a:solidFill>
                  <a:srgbClr val="FFFFFF"/>
                </a:solidFill>
              </a:rPr>
              <a:t>s</a:t>
            </a:r>
            <a:r>
              <a:rPr lang="en-US" sz="2000" dirty="0" smtClean="0">
                <a:solidFill>
                  <a:srgbClr val="FFFFFF"/>
                </a:solidFill>
              </a:rPr>
              <a:t>hore via satellite</a:t>
            </a:r>
          </a:p>
          <a:p>
            <a:endParaRPr lang="en-US" dirty="0" smtClean="0"/>
          </a:p>
        </p:txBody>
      </p:sp>
      <p:pic>
        <p:nvPicPr>
          <p:cNvPr id="23" name="Picture 22" descr="RU27_yo.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303146" y="5063066"/>
            <a:ext cx="2840854" cy="1111318"/>
          </a:xfrm>
          <a:prstGeom prst="rect">
            <a:avLst/>
          </a:prstGeom>
        </p:spPr>
      </p:pic>
      <p:sp>
        <p:nvSpPr>
          <p:cNvPr id="24" name="TextBox 23"/>
          <p:cNvSpPr txBox="1"/>
          <p:nvPr/>
        </p:nvSpPr>
        <p:spPr>
          <a:xfrm>
            <a:off x="3083983" y="609600"/>
            <a:ext cx="2266950"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buAutoNum type="arabicPeriod"/>
            </a:pPr>
            <a:r>
              <a:rPr lang="en-US" sz="2000" dirty="0" smtClean="0">
                <a:solidFill>
                  <a:srgbClr val="FFFFFF"/>
                </a:solidFill>
              </a:rPr>
              <a:t>At surface,</a:t>
            </a:r>
          </a:p>
          <a:p>
            <a:r>
              <a:rPr lang="en-US" sz="2000" dirty="0">
                <a:solidFill>
                  <a:srgbClr val="FFFFFF"/>
                </a:solidFill>
              </a:rPr>
              <a:t>p</a:t>
            </a:r>
            <a:r>
              <a:rPr lang="en-US" sz="2000" dirty="0" smtClean="0">
                <a:solidFill>
                  <a:srgbClr val="FFFFFF"/>
                </a:solidFill>
              </a:rPr>
              <a:t>ump/diaphragm</a:t>
            </a:r>
          </a:p>
          <a:p>
            <a:r>
              <a:rPr lang="en-US" sz="2000" dirty="0" smtClean="0">
                <a:solidFill>
                  <a:srgbClr val="FFFFFF"/>
                </a:solidFill>
              </a:rPr>
              <a:t>decreases volume, </a:t>
            </a:r>
          </a:p>
          <a:p>
            <a:r>
              <a:rPr lang="en-US" sz="2000" dirty="0" smtClean="0">
                <a:solidFill>
                  <a:srgbClr val="FFFFFF"/>
                </a:solidFill>
              </a:rPr>
              <a:t>Glider descends</a:t>
            </a:r>
            <a:endParaRPr lang="en-US" sz="2000" dirty="0">
              <a:solidFill>
                <a:srgbClr val="FFFFFF"/>
              </a:solidFill>
            </a:endParaRPr>
          </a:p>
        </p:txBody>
      </p:sp>
    </p:spTree>
    <p:extLst>
      <p:ext uri="{BB962C8B-B14F-4D97-AF65-F5344CB8AC3E}">
        <p14:creationId xmlns:p14="http://schemas.microsoft.com/office/powerpoint/2010/main" val="25527130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0"/>
            <a:ext cx="9144000" cy="523220"/>
          </a:xfrm>
          <a:prstGeom prst="rect">
            <a:avLst/>
          </a:prstGeom>
          <a:noFill/>
        </p:spPr>
        <p:txBody>
          <a:bodyPr wrap="square" rtlCol="0">
            <a:spAutoFit/>
          </a:bodyPr>
          <a:lstStyle/>
          <a:p>
            <a:pPr algn="ctr"/>
            <a:r>
              <a:rPr lang="en-US" sz="2800" b="1" dirty="0" smtClean="0"/>
              <a:t>Gliders can carry a wide variety of sensors</a:t>
            </a:r>
            <a:endParaRPr lang="en-US" sz="2800" b="1" dirty="0"/>
          </a:p>
        </p:txBody>
      </p:sp>
      <p:sp>
        <p:nvSpPr>
          <p:cNvPr id="6" name="Rectangle 4"/>
          <p:cNvSpPr>
            <a:spLocks noChangeArrowheads="1"/>
          </p:cNvSpPr>
          <p:nvPr/>
        </p:nvSpPr>
        <p:spPr bwMode="auto">
          <a:xfrm>
            <a:off x="228600" y="413379"/>
            <a:ext cx="5943600" cy="590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Calibri" charset="0"/>
              </a:rPr>
              <a:t>Acoustic Modem</a:t>
            </a:r>
          </a:p>
          <a:p>
            <a:r>
              <a:rPr lang="en-US" dirty="0">
                <a:latin typeface="Calibri" charset="0"/>
              </a:rPr>
              <a:t>ADCP/DVL</a:t>
            </a:r>
          </a:p>
          <a:p>
            <a:r>
              <a:rPr lang="en-US" dirty="0">
                <a:latin typeface="Calibri" charset="0"/>
              </a:rPr>
              <a:t>Altimeter</a:t>
            </a:r>
          </a:p>
          <a:p>
            <a:r>
              <a:rPr lang="en-US" dirty="0" err="1">
                <a:latin typeface="Calibri" charset="0"/>
              </a:rPr>
              <a:t>Bathyphotometer</a:t>
            </a:r>
            <a:r>
              <a:rPr lang="en-US" dirty="0">
                <a:latin typeface="Calibri" charset="0"/>
              </a:rPr>
              <a:t> (bioluminescence)</a:t>
            </a:r>
          </a:p>
          <a:p>
            <a:r>
              <a:rPr lang="en-US" dirty="0">
                <a:latin typeface="Calibri" charset="0"/>
              </a:rPr>
              <a:t>Beam Attenuation Meter</a:t>
            </a:r>
          </a:p>
          <a:p>
            <a:r>
              <a:rPr lang="en-US" dirty="0">
                <a:latin typeface="Calibri" charset="0"/>
              </a:rPr>
              <a:t>Echo Sounder</a:t>
            </a:r>
          </a:p>
          <a:p>
            <a:r>
              <a:rPr lang="en-US" dirty="0">
                <a:latin typeface="Calibri" charset="0"/>
              </a:rPr>
              <a:t>Optical Backscatter</a:t>
            </a:r>
          </a:p>
          <a:p>
            <a:r>
              <a:rPr lang="en-US" dirty="0">
                <a:latin typeface="Calibri" charset="0"/>
              </a:rPr>
              <a:t>Optical Attenuation</a:t>
            </a:r>
          </a:p>
          <a:p>
            <a:r>
              <a:rPr lang="en-US" dirty="0">
                <a:latin typeface="Calibri" charset="0"/>
              </a:rPr>
              <a:t>Oxygen</a:t>
            </a:r>
          </a:p>
          <a:p>
            <a:r>
              <a:rPr lang="en-US" dirty="0">
                <a:latin typeface="Calibri" charset="0"/>
              </a:rPr>
              <a:t>Conductivity, Temperature, Depth</a:t>
            </a:r>
          </a:p>
          <a:p>
            <a:r>
              <a:rPr lang="en-US" dirty="0">
                <a:latin typeface="Calibri" charset="0"/>
              </a:rPr>
              <a:t>Fish Tracking</a:t>
            </a:r>
          </a:p>
          <a:p>
            <a:r>
              <a:rPr lang="en-US" dirty="0" err="1">
                <a:latin typeface="Calibri" charset="0"/>
              </a:rPr>
              <a:t>Fluorometer</a:t>
            </a:r>
            <a:endParaRPr lang="en-US" dirty="0">
              <a:latin typeface="Calibri" charset="0"/>
            </a:endParaRPr>
          </a:p>
          <a:p>
            <a:r>
              <a:rPr lang="en-US" dirty="0">
                <a:latin typeface="Calibri" charset="0"/>
              </a:rPr>
              <a:t>Hydrocarbon</a:t>
            </a:r>
          </a:p>
          <a:p>
            <a:r>
              <a:rPr lang="en-US" dirty="0" smtClean="0">
                <a:latin typeface="Calibri" charset="0"/>
              </a:rPr>
              <a:t>Hydrophones</a:t>
            </a:r>
          </a:p>
          <a:p>
            <a:r>
              <a:rPr lang="en-US" dirty="0" smtClean="0">
                <a:latin typeface="Calibri" charset="0"/>
              </a:rPr>
              <a:t>Nitrates</a:t>
            </a:r>
            <a:endParaRPr lang="en-US" dirty="0">
              <a:latin typeface="Calibri" charset="0"/>
            </a:endParaRPr>
          </a:p>
          <a:p>
            <a:r>
              <a:rPr lang="en-US" dirty="0">
                <a:latin typeface="Calibri" charset="0"/>
              </a:rPr>
              <a:t>PAR sensor</a:t>
            </a:r>
          </a:p>
          <a:p>
            <a:r>
              <a:rPr lang="en-US" dirty="0">
                <a:latin typeface="Calibri" charset="0"/>
              </a:rPr>
              <a:t>Radiometer</a:t>
            </a:r>
          </a:p>
          <a:p>
            <a:r>
              <a:rPr lang="en-US" dirty="0">
                <a:latin typeface="Calibri" charset="0"/>
              </a:rPr>
              <a:t>Scattering Attenuation Meter</a:t>
            </a:r>
          </a:p>
          <a:p>
            <a:r>
              <a:rPr lang="en-US" dirty="0">
                <a:latin typeface="Calibri" charset="0"/>
              </a:rPr>
              <a:t>Spectrophotometer (red tide detection)</a:t>
            </a:r>
          </a:p>
          <a:p>
            <a:r>
              <a:rPr lang="en-US" dirty="0" smtClean="0">
                <a:latin typeface="Calibri" charset="0"/>
              </a:rPr>
              <a:t>Turbulence</a:t>
            </a:r>
          </a:p>
          <a:p>
            <a:r>
              <a:rPr lang="en-US" dirty="0" smtClean="0">
                <a:latin typeface="Calibri" charset="0"/>
              </a:rPr>
              <a:t>Wave Accelerometer</a:t>
            </a:r>
            <a:endParaRPr lang="en-US" dirty="0">
              <a:latin typeface="Calibri" charset="0"/>
            </a:endParaRPr>
          </a:p>
        </p:txBody>
      </p:sp>
      <p:pic>
        <p:nvPicPr>
          <p:cNvPr id="7" name="Picture 4" descr="PumpedCTD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74588" y="685800"/>
            <a:ext cx="2519050" cy="19051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49254" y="3134456"/>
            <a:ext cx="2481234" cy="186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TextBox 9"/>
          <p:cNvSpPr txBox="1"/>
          <p:nvPr/>
        </p:nvSpPr>
        <p:spPr>
          <a:xfrm>
            <a:off x="4026988" y="2656745"/>
            <a:ext cx="2326278" cy="400110"/>
          </a:xfrm>
          <a:prstGeom prst="rect">
            <a:avLst/>
          </a:prstGeom>
          <a:noFill/>
        </p:spPr>
        <p:txBody>
          <a:bodyPr wrap="none" rtlCol="0">
            <a:spAutoFit/>
          </a:bodyPr>
          <a:lstStyle/>
          <a:p>
            <a:r>
              <a:rPr lang="en-US" sz="2000" dirty="0" smtClean="0"/>
              <a:t>Internal Payload Bay</a:t>
            </a:r>
            <a:endParaRPr lang="en-US" sz="2000" dirty="0"/>
          </a:p>
        </p:txBody>
      </p:sp>
      <p:sp>
        <p:nvSpPr>
          <p:cNvPr id="11" name="TextBox 10"/>
          <p:cNvSpPr txBox="1"/>
          <p:nvPr/>
        </p:nvSpPr>
        <p:spPr>
          <a:xfrm>
            <a:off x="6732238" y="4965436"/>
            <a:ext cx="2070699" cy="400110"/>
          </a:xfrm>
          <a:prstGeom prst="rect">
            <a:avLst/>
          </a:prstGeom>
          <a:noFill/>
        </p:spPr>
        <p:txBody>
          <a:bodyPr wrap="none" rtlCol="0">
            <a:spAutoFit/>
          </a:bodyPr>
          <a:lstStyle/>
          <a:p>
            <a:r>
              <a:rPr lang="en-US" sz="2000" dirty="0" smtClean="0"/>
              <a:t>External Mounted</a:t>
            </a:r>
            <a:endParaRPr lang="en-US" sz="2000" dirty="0"/>
          </a:p>
        </p:txBody>
      </p:sp>
      <p:sp>
        <p:nvSpPr>
          <p:cNvPr id="12" name="TextBox 11"/>
          <p:cNvSpPr txBox="1"/>
          <p:nvPr/>
        </p:nvSpPr>
        <p:spPr>
          <a:xfrm>
            <a:off x="7383491" y="2656745"/>
            <a:ext cx="1003450" cy="400110"/>
          </a:xfrm>
          <a:prstGeom prst="rect">
            <a:avLst/>
          </a:prstGeom>
          <a:noFill/>
        </p:spPr>
        <p:txBody>
          <a:bodyPr wrap="none" rtlCol="0">
            <a:spAutoFit/>
          </a:bodyPr>
          <a:lstStyle/>
          <a:p>
            <a:r>
              <a:rPr lang="en-US" sz="2000" dirty="0" smtClean="0"/>
              <a:t>Internal </a:t>
            </a:r>
            <a:endParaRPr lang="en-US" sz="2000" dirty="0"/>
          </a:p>
        </p:txBody>
      </p:sp>
      <p:sp>
        <p:nvSpPr>
          <p:cNvPr id="13" name="TextBox 12"/>
          <p:cNvSpPr txBox="1"/>
          <p:nvPr/>
        </p:nvSpPr>
        <p:spPr>
          <a:xfrm>
            <a:off x="4026988" y="4978080"/>
            <a:ext cx="2467818" cy="400110"/>
          </a:xfrm>
          <a:prstGeom prst="rect">
            <a:avLst/>
          </a:prstGeom>
          <a:noFill/>
        </p:spPr>
        <p:txBody>
          <a:bodyPr wrap="none" rtlCol="0">
            <a:spAutoFit/>
          </a:bodyPr>
          <a:lstStyle/>
          <a:p>
            <a:r>
              <a:rPr lang="en-US" sz="2000" dirty="0" smtClean="0"/>
              <a:t>External Payload Area</a:t>
            </a:r>
            <a:endParaRPr lang="en-US" sz="20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04000" y="897128"/>
            <a:ext cx="2540000" cy="1693863"/>
          </a:xfrm>
          <a:prstGeom prst="rect">
            <a:avLst/>
          </a:prstGeom>
        </p:spPr>
      </p:pic>
      <p:pic>
        <p:nvPicPr>
          <p:cNvPr id="3" name="Picture 2" descr="image3.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11053" y="3134456"/>
            <a:ext cx="2482585" cy="1861939"/>
          </a:xfrm>
          <a:prstGeom prst="rect">
            <a:avLst/>
          </a:prstGeom>
        </p:spPr>
      </p:pic>
      <p:pic>
        <p:nvPicPr>
          <p:cNvPr id="14"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49038" y="5451015"/>
            <a:ext cx="2489200" cy="55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0448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cool_global_map_black_axis_2015_07_21_39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7" y="954107"/>
            <a:ext cx="9047756" cy="5002193"/>
          </a:xfrm>
          <a:prstGeom prst="rect">
            <a:avLst/>
          </a:prstGeom>
        </p:spPr>
      </p:pic>
      <p:sp>
        <p:nvSpPr>
          <p:cNvPr id="3" name="TextBox 2"/>
          <p:cNvSpPr txBox="1"/>
          <p:nvPr/>
        </p:nvSpPr>
        <p:spPr>
          <a:xfrm>
            <a:off x="0" y="0"/>
            <a:ext cx="9144000" cy="954107"/>
          </a:xfrm>
          <a:prstGeom prst="rect">
            <a:avLst/>
          </a:prstGeom>
          <a:noFill/>
        </p:spPr>
        <p:txBody>
          <a:bodyPr wrap="square" rtlCol="0">
            <a:spAutoFit/>
          </a:bodyPr>
          <a:lstStyle/>
          <a:p>
            <a:pPr algn="ctr"/>
            <a:r>
              <a:rPr lang="en-US" sz="2800" b="1" dirty="0" smtClean="0"/>
              <a:t>Sustained Subsurface Profile Observations </a:t>
            </a:r>
          </a:p>
          <a:p>
            <a:pPr algn="ctr"/>
            <a:r>
              <a:rPr lang="en-US" sz="2800" b="1" dirty="0" smtClean="0"/>
              <a:t> 1 Operations Center, Gliders RU01-RU31</a:t>
            </a:r>
            <a:endParaRPr lang="en-US" sz="2800" b="1" dirty="0"/>
          </a:p>
        </p:txBody>
      </p:sp>
      <p:pic>
        <p:nvPicPr>
          <p:cNvPr id="2" name="Picture 1"/>
          <p:cNvPicPr>
            <a:picLocks noChangeAspect="1"/>
          </p:cNvPicPr>
          <p:nvPr/>
        </p:nvPicPr>
        <p:blipFill>
          <a:blip r:embed="rId3"/>
          <a:stretch>
            <a:fillRect/>
          </a:stretch>
        </p:blipFill>
        <p:spPr>
          <a:xfrm>
            <a:off x="622299" y="3263900"/>
            <a:ext cx="2332237" cy="1926332"/>
          </a:xfrm>
          <a:prstGeom prst="rect">
            <a:avLst/>
          </a:prstGeom>
          <a:ln>
            <a:solidFill>
              <a:schemeClr val="tx1"/>
            </a:solidFill>
          </a:ln>
        </p:spPr>
      </p:pic>
    </p:spTree>
    <p:extLst>
      <p:ext uri="{BB962C8B-B14F-4D97-AF65-F5344CB8AC3E}">
        <p14:creationId xmlns:p14="http://schemas.microsoft.com/office/powerpoint/2010/main" val="282810188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2005355" y="35415"/>
            <a:ext cx="5213549" cy="492443"/>
          </a:xfrm>
          <a:prstGeom prst="rect">
            <a:avLst/>
          </a:prstGeom>
          <a:noFill/>
        </p:spPr>
        <p:txBody>
          <a:bodyPr wrap="none" rtlCol="0">
            <a:spAutoFit/>
          </a:bodyPr>
          <a:lstStyle/>
          <a:p>
            <a:pPr defTabSz="457200" fontAlgn="auto">
              <a:spcBef>
                <a:spcPts val="0"/>
              </a:spcBef>
              <a:spcAft>
                <a:spcPts val="0"/>
              </a:spcAft>
            </a:pPr>
            <a:r>
              <a:rPr lang="en-US" sz="2600" b="1" dirty="0" smtClean="0">
                <a:solidFill>
                  <a:srgbClr val="0000FF"/>
                </a:solidFill>
                <a:latin typeface="Times New Roman"/>
                <a:ea typeface="+mn-ea"/>
                <a:cs typeface="Times New Roman"/>
              </a:rPr>
              <a:t>Regional Ocean Observing System</a:t>
            </a:r>
            <a:endParaRPr lang="en-US" sz="2600" b="1" dirty="0">
              <a:solidFill>
                <a:srgbClr val="0000FF"/>
              </a:solidFill>
              <a:latin typeface="Times New Roman"/>
              <a:ea typeface="+mn-ea"/>
              <a:cs typeface="Times New Roman"/>
            </a:endParaRPr>
          </a:p>
        </p:txBody>
      </p:sp>
      <p:pic>
        <p:nvPicPr>
          <p:cNvPr id="37899" name="Picture 15"/>
          <p:cNvPicPr>
            <a:picLocks noChangeAspect="1" noChangeArrowheads="1"/>
          </p:cNvPicPr>
          <p:nvPr/>
        </p:nvPicPr>
        <p:blipFill>
          <a:blip r:embed="rId4"/>
          <a:srcRect/>
          <a:stretch>
            <a:fillRect/>
          </a:stretch>
        </p:blipFill>
        <p:spPr bwMode="auto">
          <a:xfrm>
            <a:off x="4648200" y="1466578"/>
            <a:ext cx="2073275" cy="1250950"/>
          </a:xfrm>
          <a:prstGeom prst="rect">
            <a:avLst/>
          </a:prstGeom>
          <a:noFill/>
          <a:ln w="9525">
            <a:noFill/>
            <a:miter lim="800000"/>
            <a:headEnd/>
            <a:tailEnd/>
          </a:ln>
        </p:spPr>
      </p:pic>
      <p:pic>
        <p:nvPicPr>
          <p:cNvPr id="37900" name="Picture 2" descr="10-27-06 Black Nikon 298"/>
          <p:cNvPicPr>
            <a:picLocks noChangeAspect="1" noChangeArrowheads="1"/>
          </p:cNvPicPr>
          <p:nvPr/>
        </p:nvPicPr>
        <p:blipFill>
          <a:blip r:embed="rId5"/>
          <a:srcRect/>
          <a:stretch>
            <a:fillRect/>
          </a:stretch>
        </p:blipFill>
        <p:spPr bwMode="auto">
          <a:xfrm>
            <a:off x="6959181" y="779883"/>
            <a:ext cx="2003425" cy="1600200"/>
          </a:xfrm>
          <a:prstGeom prst="rect">
            <a:avLst/>
          </a:prstGeom>
          <a:noFill/>
          <a:ln w="12700">
            <a:solidFill>
              <a:srgbClr val="000000"/>
            </a:solidFill>
            <a:miter lim="800000"/>
            <a:headEnd/>
            <a:tailEnd/>
          </a:ln>
        </p:spPr>
      </p:pic>
      <p:sp>
        <p:nvSpPr>
          <p:cNvPr id="37901" name="Text Box 4"/>
          <p:cNvSpPr txBox="1">
            <a:spLocks noChangeArrowheads="1"/>
          </p:cNvSpPr>
          <p:nvPr/>
        </p:nvSpPr>
        <p:spPr bwMode="auto">
          <a:xfrm>
            <a:off x="622334" y="527858"/>
            <a:ext cx="872742" cy="307777"/>
          </a:xfrm>
          <a:prstGeom prst="rect">
            <a:avLst/>
          </a:prstGeom>
          <a:noFill/>
          <a:ln w="9525" algn="ctr">
            <a:noFill/>
            <a:miter lim="800000"/>
            <a:headEnd/>
            <a:tailEnd/>
          </a:ln>
        </p:spPr>
        <p:txBody>
          <a:bodyPr wrap="none">
            <a:spAutoFit/>
          </a:bodyPr>
          <a:lstStyle/>
          <a:p>
            <a:pPr defTabSz="457200" fontAlgn="auto">
              <a:spcBef>
                <a:spcPts val="0"/>
              </a:spcBef>
              <a:spcAft>
                <a:spcPts val="0"/>
              </a:spcAft>
            </a:pPr>
            <a:r>
              <a:rPr lang="en-US" sz="1400" b="1" dirty="0">
                <a:solidFill>
                  <a:prstClr val="black"/>
                </a:solidFill>
                <a:latin typeface="Times New Roman" pitchFamily="18" charset="0"/>
                <a:ea typeface="+mn-ea"/>
                <a:cs typeface="Times New Roman" pitchFamily="18" charset="0"/>
              </a:rPr>
              <a:t>Satellites</a:t>
            </a:r>
          </a:p>
        </p:txBody>
      </p:sp>
      <p:sp>
        <p:nvSpPr>
          <p:cNvPr id="37902" name="Text Box 4"/>
          <p:cNvSpPr txBox="1">
            <a:spLocks noChangeArrowheads="1"/>
          </p:cNvSpPr>
          <p:nvPr/>
        </p:nvSpPr>
        <p:spPr bwMode="auto">
          <a:xfrm>
            <a:off x="2771276" y="555376"/>
            <a:ext cx="907720" cy="307777"/>
          </a:xfrm>
          <a:prstGeom prst="rect">
            <a:avLst/>
          </a:prstGeom>
          <a:noFill/>
          <a:ln w="9525" algn="ctr">
            <a:noFill/>
            <a:miter lim="800000"/>
            <a:headEnd/>
            <a:tailEnd/>
          </a:ln>
        </p:spPr>
        <p:txBody>
          <a:bodyPr wrap="none">
            <a:spAutoFit/>
          </a:bodyPr>
          <a:lstStyle/>
          <a:p>
            <a:pPr defTabSz="457200" fontAlgn="auto">
              <a:spcBef>
                <a:spcPts val="0"/>
              </a:spcBef>
              <a:spcAft>
                <a:spcPts val="0"/>
              </a:spcAft>
            </a:pPr>
            <a:r>
              <a:rPr lang="en-US" sz="1400" b="1" dirty="0">
                <a:solidFill>
                  <a:prstClr val="black"/>
                </a:solidFill>
                <a:latin typeface="Times New Roman" pitchFamily="18" charset="0"/>
                <a:ea typeface="+mn-ea"/>
                <a:cs typeface="Times New Roman" pitchFamily="18" charset="0"/>
              </a:rPr>
              <a:t>HF radar</a:t>
            </a:r>
          </a:p>
        </p:txBody>
      </p:sp>
      <p:sp>
        <p:nvSpPr>
          <p:cNvPr id="37903" name="Text Box 4"/>
          <p:cNvSpPr txBox="1">
            <a:spLocks noChangeArrowheads="1"/>
          </p:cNvSpPr>
          <p:nvPr/>
        </p:nvSpPr>
        <p:spPr bwMode="auto">
          <a:xfrm>
            <a:off x="5207092" y="472106"/>
            <a:ext cx="753168" cy="307777"/>
          </a:xfrm>
          <a:prstGeom prst="rect">
            <a:avLst/>
          </a:prstGeom>
          <a:noFill/>
          <a:ln w="9525" algn="ctr">
            <a:noFill/>
            <a:miter lim="800000"/>
            <a:headEnd/>
            <a:tailEnd/>
          </a:ln>
        </p:spPr>
        <p:txBody>
          <a:bodyPr wrap="none">
            <a:spAutoFit/>
          </a:bodyPr>
          <a:lstStyle/>
          <a:p>
            <a:pPr defTabSz="457200" fontAlgn="auto">
              <a:spcBef>
                <a:spcPts val="0"/>
              </a:spcBef>
              <a:spcAft>
                <a:spcPts val="0"/>
              </a:spcAft>
            </a:pPr>
            <a:r>
              <a:rPr lang="en-US" sz="1400" b="1" dirty="0">
                <a:solidFill>
                  <a:prstClr val="black"/>
                </a:solidFill>
                <a:latin typeface="Times New Roman" pitchFamily="18" charset="0"/>
                <a:ea typeface="+mn-ea"/>
                <a:cs typeface="Times New Roman" pitchFamily="18" charset="0"/>
              </a:rPr>
              <a:t>Gliders</a:t>
            </a:r>
          </a:p>
        </p:txBody>
      </p:sp>
      <p:sp>
        <p:nvSpPr>
          <p:cNvPr id="37904" name="Text Box 4"/>
          <p:cNvSpPr txBox="1">
            <a:spLocks noChangeArrowheads="1"/>
          </p:cNvSpPr>
          <p:nvPr/>
        </p:nvSpPr>
        <p:spPr bwMode="auto">
          <a:xfrm>
            <a:off x="7253289" y="463023"/>
            <a:ext cx="1416173" cy="307777"/>
          </a:xfrm>
          <a:prstGeom prst="rect">
            <a:avLst/>
          </a:prstGeom>
          <a:noFill/>
          <a:ln w="9525" algn="ctr">
            <a:noFill/>
            <a:miter lim="800000"/>
            <a:headEnd/>
            <a:tailEnd/>
          </a:ln>
        </p:spPr>
        <p:txBody>
          <a:bodyPr wrap="none">
            <a:spAutoFit/>
          </a:bodyPr>
          <a:lstStyle/>
          <a:p>
            <a:pPr defTabSz="457200" fontAlgn="auto">
              <a:spcBef>
                <a:spcPts val="0"/>
              </a:spcBef>
              <a:spcAft>
                <a:spcPts val="0"/>
              </a:spcAft>
            </a:pPr>
            <a:r>
              <a:rPr lang="en-US" sz="1400" b="1" dirty="0" smtClean="0">
                <a:solidFill>
                  <a:prstClr val="black"/>
                </a:solidFill>
                <a:latin typeface="Times New Roman" pitchFamily="18" charset="0"/>
                <a:cs typeface="Times New Roman" pitchFamily="18" charset="0"/>
              </a:rPr>
              <a:t>Fixed Platforms</a:t>
            </a:r>
            <a:endParaRPr lang="en-US" sz="1400" b="1" dirty="0">
              <a:solidFill>
                <a:prstClr val="black"/>
              </a:solidFill>
              <a:latin typeface="Times New Roman" pitchFamily="18" charset="0"/>
              <a:ea typeface="+mn-ea"/>
              <a:cs typeface="Times New Roman" pitchFamily="18" charset="0"/>
            </a:endParaRPr>
          </a:p>
        </p:txBody>
      </p:sp>
      <p:sp>
        <p:nvSpPr>
          <p:cNvPr id="16396" name="Right Arrow 10"/>
          <p:cNvSpPr>
            <a:spLocks noChangeArrowheads="1"/>
          </p:cNvSpPr>
          <p:nvPr/>
        </p:nvSpPr>
        <p:spPr bwMode="auto">
          <a:xfrm rot="2700000">
            <a:off x="650276" y="2927406"/>
            <a:ext cx="655600" cy="212253"/>
          </a:xfrm>
          <a:prstGeom prst="rightArrow">
            <a:avLst>
              <a:gd name="adj1" fmla="val 55213"/>
              <a:gd name="adj2" fmla="val 58160"/>
            </a:avLst>
          </a:prstGeom>
          <a:gradFill rotWithShape="1">
            <a:gsLst>
              <a:gs pos="0">
                <a:schemeClr val="accent1"/>
              </a:gs>
              <a:gs pos="100000">
                <a:schemeClr val="bg1"/>
              </a:gs>
            </a:gsLst>
            <a:lin ang="0" scaled="1"/>
          </a:gradFill>
          <a:ln w="9525" algn="ctr">
            <a:solidFill>
              <a:schemeClr val="tx1"/>
            </a:solidFill>
            <a:round/>
            <a:headEnd/>
            <a:tailEnd/>
          </a:ln>
        </p:spPr>
        <p:txBody>
          <a:bodyPr/>
          <a:lstStyle/>
          <a:p>
            <a:pPr defTabSz="457200" fontAlgn="auto">
              <a:spcBef>
                <a:spcPts val="0"/>
              </a:spcBef>
              <a:spcAft>
                <a:spcPts val="0"/>
              </a:spcAft>
            </a:pPr>
            <a:endParaRPr lang="en-US" dirty="0">
              <a:solidFill>
                <a:prstClr val="black"/>
              </a:solidFill>
              <a:latin typeface="Calibri" pitchFamily="34" charset="0"/>
              <a:ea typeface="+mn-ea"/>
              <a:cs typeface="+mn-cs"/>
            </a:endParaRPr>
          </a:p>
        </p:txBody>
      </p:sp>
      <p:sp>
        <p:nvSpPr>
          <p:cNvPr id="16399" name="Text Box 4"/>
          <p:cNvSpPr txBox="1">
            <a:spLocks noChangeArrowheads="1"/>
          </p:cNvSpPr>
          <p:nvPr/>
        </p:nvSpPr>
        <p:spPr bwMode="auto">
          <a:xfrm>
            <a:off x="2910215" y="3340364"/>
            <a:ext cx="3811210" cy="400110"/>
          </a:xfrm>
          <a:prstGeom prst="rect">
            <a:avLst/>
          </a:prstGeom>
          <a:noFill/>
          <a:ln w="9525" algn="ctr">
            <a:noFill/>
            <a:miter lim="800000"/>
            <a:headEnd/>
            <a:tailEnd/>
          </a:ln>
        </p:spPr>
        <p:txBody>
          <a:bodyPr wrap="none">
            <a:spAutoFit/>
          </a:bodyPr>
          <a:lstStyle/>
          <a:p>
            <a:pPr defTabSz="457200" fontAlgn="auto">
              <a:spcBef>
                <a:spcPts val="0"/>
              </a:spcBef>
              <a:spcAft>
                <a:spcPts val="0"/>
              </a:spcAft>
            </a:pPr>
            <a:r>
              <a:rPr lang="en-US" sz="2000" b="1" dirty="0">
                <a:solidFill>
                  <a:prstClr val="black"/>
                </a:solidFill>
                <a:latin typeface="Times New Roman" pitchFamily="18" charset="0"/>
                <a:ea typeface="+mn-ea"/>
                <a:cs typeface="Times New Roman" pitchFamily="18" charset="0"/>
              </a:rPr>
              <a:t>Ensemble of Assimilation Models</a:t>
            </a:r>
            <a:endParaRPr lang="en-US" sz="1600" b="1" dirty="0">
              <a:solidFill>
                <a:prstClr val="black"/>
              </a:solidFill>
              <a:latin typeface="Times New Roman" pitchFamily="18" charset="0"/>
              <a:ea typeface="+mn-ea"/>
              <a:cs typeface="Times New Roman" pitchFamily="18" charset="0"/>
            </a:endParaRPr>
          </a:p>
        </p:txBody>
      </p:sp>
      <p:graphicFrame>
        <p:nvGraphicFramePr>
          <p:cNvPr id="37896" name="Object 8"/>
          <p:cNvGraphicFramePr>
            <a:graphicFrameLocks noChangeAspect="1"/>
          </p:cNvGraphicFramePr>
          <p:nvPr>
            <p:extLst>
              <p:ext uri="{D42A27DB-BD31-4B8C-83A1-F6EECF244321}">
                <p14:modId xmlns:p14="http://schemas.microsoft.com/office/powerpoint/2010/main" val="1518534101"/>
              </p:ext>
            </p:extLst>
          </p:nvPr>
        </p:nvGraphicFramePr>
        <p:xfrm>
          <a:off x="4540250" y="736328"/>
          <a:ext cx="2241550" cy="762000"/>
        </p:xfrm>
        <a:graphic>
          <a:graphicData uri="http://schemas.openxmlformats.org/presentationml/2006/ole">
            <mc:AlternateContent xmlns:mc="http://schemas.openxmlformats.org/markup-compatibility/2006">
              <mc:Choice xmlns:v="urn:schemas-microsoft-com:vml" Requires="v">
                <p:oleObj spid="_x0000_s2051" name="Document" r:id="rId7" imgW="3044190" imgH="1226476" progId="Word.Document.8">
                  <p:embed/>
                </p:oleObj>
              </mc:Choice>
              <mc:Fallback>
                <p:oleObj name="Document" r:id="rId7" imgW="3044190" imgH="1226476"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b="3261"/>
                      <a:stretch>
                        <a:fillRect/>
                      </a:stretch>
                    </p:blipFill>
                    <p:spPr bwMode="auto">
                      <a:xfrm>
                        <a:off x="4540250" y="736328"/>
                        <a:ext cx="22415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7" name="Right Arrow 10"/>
          <p:cNvSpPr>
            <a:spLocks noChangeArrowheads="1"/>
          </p:cNvSpPr>
          <p:nvPr/>
        </p:nvSpPr>
        <p:spPr bwMode="auto">
          <a:xfrm rot="2700000">
            <a:off x="2983956" y="2897596"/>
            <a:ext cx="655600" cy="212253"/>
          </a:xfrm>
          <a:prstGeom prst="rightArrow">
            <a:avLst>
              <a:gd name="adj1" fmla="val 55213"/>
              <a:gd name="adj2" fmla="val 58160"/>
            </a:avLst>
          </a:prstGeom>
          <a:gradFill rotWithShape="1">
            <a:gsLst>
              <a:gs pos="0">
                <a:schemeClr val="accent1"/>
              </a:gs>
              <a:gs pos="100000">
                <a:schemeClr val="bg1"/>
              </a:gs>
            </a:gsLst>
            <a:lin ang="0" scaled="1"/>
          </a:gradFill>
          <a:ln w="9525" algn="ctr">
            <a:solidFill>
              <a:schemeClr val="tx1"/>
            </a:solidFill>
            <a:round/>
            <a:headEnd/>
            <a:tailEnd/>
          </a:ln>
        </p:spPr>
        <p:txBody>
          <a:bodyPr/>
          <a:lstStyle/>
          <a:p>
            <a:pPr defTabSz="457200" fontAlgn="auto">
              <a:spcBef>
                <a:spcPts val="0"/>
              </a:spcBef>
              <a:spcAft>
                <a:spcPts val="0"/>
              </a:spcAft>
            </a:pPr>
            <a:endParaRPr lang="en-US" dirty="0">
              <a:solidFill>
                <a:prstClr val="black"/>
              </a:solidFill>
              <a:latin typeface="Calibri" pitchFamily="34" charset="0"/>
              <a:ea typeface="+mn-ea"/>
              <a:cs typeface="+mn-cs"/>
            </a:endParaRPr>
          </a:p>
        </p:txBody>
      </p:sp>
      <p:sp>
        <p:nvSpPr>
          <p:cNvPr id="28" name="Right Arrow 10"/>
          <p:cNvSpPr>
            <a:spLocks noChangeArrowheads="1"/>
          </p:cNvSpPr>
          <p:nvPr/>
        </p:nvSpPr>
        <p:spPr bwMode="auto">
          <a:xfrm rot="8337405">
            <a:off x="5385705" y="3027326"/>
            <a:ext cx="655600" cy="212253"/>
          </a:xfrm>
          <a:prstGeom prst="rightArrow">
            <a:avLst>
              <a:gd name="adj1" fmla="val 55213"/>
              <a:gd name="adj2" fmla="val 58160"/>
            </a:avLst>
          </a:prstGeom>
          <a:gradFill rotWithShape="1">
            <a:gsLst>
              <a:gs pos="0">
                <a:schemeClr val="accent1"/>
              </a:gs>
              <a:gs pos="100000">
                <a:schemeClr val="bg1"/>
              </a:gs>
            </a:gsLst>
            <a:lin ang="0" scaled="1"/>
          </a:gradFill>
          <a:ln w="9525" algn="ctr">
            <a:solidFill>
              <a:schemeClr val="tx1"/>
            </a:solidFill>
            <a:round/>
            <a:headEnd/>
            <a:tailEnd/>
          </a:ln>
        </p:spPr>
        <p:txBody>
          <a:bodyPr/>
          <a:lstStyle/>
          <a:p>
            <a:pPr defTabSz="457200" fontAlgn="auto">
              <a:spcBef>
                <a:spcPts val="0"/>
              </a:spcBef>
              <a:spcAft>
                <a:spcPts val="0"/>
              </a:spcAft>
            </a:pPr>
            <a:endParaRPr lang="en-US" dirty="0">
              <a:solidFill>
                <a:prstClr val="black"/>
              </a:solidFill>
              <a:latin typeface="Calibri" pitchFamily="34" charset="0"/>
              <a:ea typeface="+mn-ea"/>
              <a:cs typeface="+mn-cs"/>
            </a:endParaRPr>
          </a:p>
        </p:txBody>
      </p:sp>
      <p:sp>
        <p:nvSpPr>
          <p:cNvPr id="29" name="Right Arrow 10"/>
          <p:cNvSpPr>
            <a:spLocks noChangeArrowheads="1"/>
          </p:cNvSpPr>
          <p:nvPr/>
        </p:nvSpPr>
        <p:spPr bwMode="auto">
          <a:xfrm rot="8337405">
            <a:off x="7790693" y="3027327"/>
            <a:ext cx="655600" cy="212253"/>
          </a:xfrm>
          <a:prstGeom prst="rightArrow">
            <a:avLst>
              <a:gd name="adj1" fmla="val 55213"/>
              <a:gd name="adj2" fmla="val 58160"/>
            </a:avLst>
          </a:prstGeom>
          <a:gradFill rotWithShape="1">
            <a:gsLst>
              <a:gs pos="0">
                <a:schemeClr val="accent1"/>
              </a:gs>
              <a:gs pos="100000">
                <a:schemeClr val="bg1"/>
              </a:gs>
            </a:gsLst>
            <a:lin ang="0" scaled="1"/>
          </a:gradFill>
          <a:ln w="9525" algn="ctr">
            <a:solidFill>
              <a:schemeClr val="tx1"/>
            </a:solidFill>
            <a:round/>
            <a:headEnd/>
            <a:tailEnd/>
          </a:ln>
        </p:spPr>
        <p:txBody>
          <a:bodyPr/>
          <a:lstStyle/>
          <a:p>
            <a:pPr defTabSz="457200" fontAlgn="auto">
              <a:spcBef>
                <a:spcPts val="0"/>
              </a:spcBef>
              <a:spcAft>
                <a:spcPts val="0"/>
              </a:spcAft>
            </a:pPr>
            <a:endParaRPr lang="en-US" dirty="0">
              <a:solidFill>
                <a:prstClr val="black"/>
              </a:solidFill>
              <a:latin typeface="Calibri" pitchFamily="34" charset="0"/>
              <a:ea typeface="+mn-ea"/>
              <a:cs typeface="+mn-cs"/>
            </a:endParaRPr>
          </a:p>
        </p:txBody>
      </p:sp>
      <p:pic>
        <p:nvPicPr>
          <p:cNvPr id="30" name="Picture 29" descr="map_codar.bmp"/>
          <p:cNvPicPr>
            <a:picLocks noChangeAspect="1"/>
          </p:cNvPicPr>
          <p:nvPr/>
        </p:nvPicPr>
        <p:blipFill>
          <a:blip r:embed="rId9" cstate="print"/>
          <a:stretch>
            <a:fillRect/>
          </a:stretch>
        </p:blipFill>
        <p:spPr>
          <a:xfrm>
            <a:off x="2465500" y="836816"/>
            <a:ext cx="1654698" cy="1757727"/>
          </a:xfrm>
          <a:prstGeom prst="rect">
            <a:avLst/>
          </a:prstGeom>
          <a:ln w="25400" cap="flat" cmpd="sng" algn="ctr">
            <a:solidFill>
              <a:schemeClr val="tx1">
                <a:alpha val="20000"/>
              </a:schemeClr>
            </a:solidFill>
            <a:prstDash val="solid"/>
            <a:round/>
            <a:headEnd type="none" w="med" len="med"/>
            <a:tailEnd type="none" w="med" len="med"/>
          </a:ln>
          <a:effectLst>
            <a:outerShdw blurRad="50800" dist="38100" dir="2700000" algn="tl" rotWithShape="0">
              <a:srgbClr val="000000">
                <a:alpha val="43000"/>
              </a:srgbClr>
            </a:outerShdw>
          </a:effectLst>
        </p:spPr>
      </p:pic>
      <p:pic>
        <p:nvPicPr>
          <p:cNvPr id="31" name="Picture 30" descr="map_satellite.bmp"/>
          <p:cNvPicPr>
            <a:picLocks noChangeAspect="1"/>
          </p:cNvPicPr>
          <p:nvPr/>
        </p:nvPicPr>
        <p:blipFill>
          <a:blip r:embed="rId10" cstate="print"/>
          <a:stretch>
            <a:fillRect/>
          </a:stretch>
        </p:blipFill>
        <p:spPr>
          <a:xfrm>
            <a:off x="268323" y="836815"/>
            <a:ext cx="1654700" cy="1757727"/>
          </a:xfrm>
          <a:prstGeom prst="rect">
            <a:avLst/>
          </a:prstGeom>
          <a:ln w="25400">
            <a:solidFill>
              <a:schemeClr val="tx1">
                <a:alpha val="20000"/>
              </a:schemeClr>
            </a:solidFill>
          </a:ln>
          <a:effectLst>
            <a:outerShdw blurRad="50800" dist="38100" dir="2700000" algn="tl" rotWithShape="0">
              <a:srgbClr val="000000">
                <a:alpha val="43000"/>
              </a:srgbClr>
            </a:outerShdw>
          </a:effectLst>
          <a:scene3d>
            <a:camera prst="orthographicFront"/>
            <a:lightRig rig="threePt" dir="t"/>
          </a:scene3d>
          <a:sp3d/>
        </p:spPr>
      </p:pic>
      <p:pic>
        <p:nvPicPr>
          <p:cNvPr id="3" name="Picture 2"/>
          <p:cNvPicPr>
            <a:picLocks noChangeAspect="1"/>
          </p:cNvPicPr>
          <p:nvPr/>
        </p:nvPicPr>
        <p:blipFill rotWithShape="1">
          <a:blip r:embed="rId11"/>
          <a:srcRect l="10299"/>
          <a:stretch/>
        </p:blipFill>
        <p:spPr>
          <a:xfrm>
            <a:off x="2372106" y="3922164"/>
            <a:ext cx="2074922" cy="1878922"/>
          </a:xfrm>
          <a:prstGeom prst="rect">
            <a:avLst/>
          </a:prstGeom>
          <a:ln>
            <a:solidFill>
              <a:schemeClr val="tx1"/>
            </a:solidFill>
          </a:ln>
        </p:spPr>
      </p:pic>
      <p:pic>
        <p:nvPicPr>
          <p:cNvPr id="5" name="Picture 4"/>
          <p:cNvPicPr>
            <a:picLocks noChangeAspect="1"/>
          </p:cNvPicPr>
          <p:nvPr/>
        </p:nvPicPr>
        <p:blipFill rotWithShape="1">
          <a:blip r:embed="rId12"/>
          <a:srcRect l="10891"/>
          <a:stretch/>
        </p:blipFill>
        <p:spPr>
          <a:xfrm>
            <a:off x="124558" y="3922164"/>
            <a:ext cx="2057841" cy="1878922"/>
          </a:xfrm>
          <a:prstGeom prst="rect">
            <a:avLst/>
          </a:prstGeom>
          <a:ln>
            <a:solidFill>
              <a:schemeClr val="tx1"/>
            </a:solidFill>
          </a:ln>
        </p:spPr>
      </p:pic>
      <p:pic>
        <p:nvPicPr>
          <p:cNvPr id="8" name="Picture 7"/>
          <p:cNvPicPr>
            <a:picLocks noChangeAspect="1"/>
          </p:cNvPicPr>
          <p:nvPr/>
        </p:nvPicPr>
        <p:blipFill rotWithShape="1">
          <a:blip r:embed="rId13"/>
          <a:srcRect l="12776"/>
          <a:stretch/>
        </p:blipFill>
        <p:spPr>
          <a:xfrm>
            <a:off x="4684010" y="3922164"/>
            <a:ext cx="1996688" cy="1878922"/>
          </a:xfrm>
          <a:prstGeom prst="rect">
            <a:avLst/>
          </a:prstGeom>
          <a:ln>
            <a:solidFill>
              <a:schemeClr val="tx1"/>
            </a:solidFill>
          </a:ln>
        </p:spPr>
      </p:pic>
      <p:pic>
        <p:nvPicPr>
          <p:cNvPr id="9" name="Picture 8"/>
          <p:cNvPicPr>
            <a:picLocks noChangeAspect="1"/>
          </p:cNvPicPr>
          <p:nvPr/>
        </p:nvPicPr>
        <p:blipFill rotWithShape="1">
          <a:blip r:embed="rId14"/>
          <a:srcRect l="5950"/>
          <a:stretch/>
        </p:blipFill>
        <p:spPr>
          <a:xfrm>
            <a:off x="6881960" y="3922164"/>
            <a:ext cx="2158088" cy="1878922"/>
          </a:xfrm>
          <a:prstGeom prst="rect">
            <a:avLst/>
          </a:prstGeom>
          <a:ln>
            <a:solidFill>
              <a:srgbClr val="000000"/>
            </a:solidFill>
          </a:ln>
        </p:spPr>
      </p:pic>
      <p:pic>
        <p:nvPicPr>
          <p:cNvPr id="26" name="Picture 3" descr="banner_ioos_1024.jpg"/>
          <p:cNvPicPr>
            <a:picLocks noChangeAspect="1"/>
          </p:cNvPicPr>
          <p:nvPr/>
        </p:nvPicPr>
        <p:blipFill rotWithShape="1">
          <a:blip r:embed="rId15"/>
          <a:srcRect t="30029" r="7565"/>
          <a:stretch/>
        </p:blipFill>
        <p:spPr bwMode="auto">
          <a:xfrm>
            <a:off x="0" y="6096000"/>
            <a:ext cx="8458200" cy="762000"/>
          </a:xfrm>
          <a:prstGeom prst="rect">
            <a:avLst/>
          </a:prstGeom>
          <a:noFill/>
          <a:ln w="9525">
            <a:noFill/>
            <a:miter lim="800000"/>
            <a:headEnd/>
            <a:tailEnd/>
          </a:ln>
        </p:spPr>
      </p:pic>
      <p:pic>
        <p:nvPicPr>
          <p:cNvPr id="32" name="Picture 2" descr="I:\IOOS\Communication &amp; Outreach\New IOOS Logo 2015\IOOS_Logo\Primary\A\RGB\IOOS_Emblem_Primary_A_RGB.png"/>
          <p:cNvPicPr>
            <a:picLocks noChangeAspect="1" noChangeArrowheads="1"/>
          </p:cNvPicPr>
          <p:nvPr/>
        </p:nvPicPr>
        <p:blipFill rotWithShape="1">
          <a:blip r:embed="rId16">
            <a:extLst>
              <a:ext uri="{28A0092B-C50C-407E-A947-70E740481C1C}">
                <a14:useLocalDpi xmlns:a14="http://schemas.microsoft.com/office/drawing/2010/main" val="0"/>
              </a:ext>
            </a:extLst>
          </a:blip>
          <a:srcRect b="15181"/>
          <a:stretch/>
        </p:blipFill>
        <p:spPr bwMode="auto">
          <a:xfrm>
            <a:off x="8576613" y="6116610"/>
            <a:ext cx="480723" cy="74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16222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7219" y="-36261"/>
            <a:ext cx="5213549" cy="492443"/>
          </a:xfrm>
          <a:prstGeom prst="rect">
            <a:avLst/>
          </a:prstGeom>
          <a:noFill/>
        </p:spPr>
        <p:txBody>
          <a:bodyPr wrap="none" rtlCol="0">
            <a:spAutoFit/>
          </a:bodyPr>
          <a:lstStyle/>
          <a:p>
            <a:pPr defTabSz="457200" fontAlgn="auto">
              <a:spcBef>
                <a:spcPts val="0"/>
              </a:spcBef>
              <a:spcAft>
                <a:spcPts val="0"/>
              </a:spcAft>
            </a:pPr>
            <a:r>
              <a:rPr lang="en-US" sz="2600" b="1" dirty="0" smtClean="0">
                <a:solidFill>
                  <a:srgbClr val="0000FF"/>
                </a:solidFill>
                <a:latin typeface="Times New Roman"/>
                <a:ea typeface="+mn-ea"/>
                <a:cs typeface="Times New Roman"/>
              </a:rPr>
              <a:t>Regional Ocean Observing System:</a:t>
            </a:r>
            <a:endParaRPr lang="en-US" sz="2600" b="1" dirty="0">
              <a:solidFill>
                <a:srgbClr val="0000FF"/>
              </a:solidFill>
              <a:latin typeface="Times New Roman"/>
              <a:ea typeface="+mn-ea"/>
              <a:cs typeface="Times New Roman"/>
            </a:endParaRPr>
          </a:p>
        </p:txBody>
      </p:sp>
      <p:pic>
        <p:nvPicPr>
          <p:cNvPr id="37899" name="Picture 15"/>
          <p:cNvPicPr>
            <a:picLocks noChangeAspect="1" noChangeArrowheads="1"/>
          </p:cNvPicPr>
          <p:nvPr/>
        </p:nvPicPr>
        <p:blipFill>
          <a:blip r:embed="rId4"/>
          <a:srcRect/>
          <a:stretch>
            <a:fillRect/>
          </a:stretch>
        </p:blipFill>
        <p:spPr bwMode="auto">
          <a:xfrm>
            <a:off x="4648200" y="1466578"/>
            <a:ext cx="2073275" cy="1250950"/>
          </a:xfrm>
          <a:prstGeom prst="rect">
            <a:avLst/>
          </a:prstGeom>
          <a:noFill/>
          <a:ln w="9525">
            <a:noFill/>
            <a:miter lim="800000"/>
            <a:headEnd/>
            <a:tailEnd/>
          </a:ln>
        </p:spPr>
      </p:pic>
      <p:pic>
        <p:nvPicPr>
          <p:cNvPr id="37900" name="Picture 2" descr="10-27-06 Black Nikon 298"/>
          <p:cNvPicPr>
            <a:picLocks noChangeAspect="1" noChangeArrowheads="1"/>
          </p:cNvPicPr>
          <p:nvPr/>
        </p:nvPicPr>
        <p:blipFill>
          <a:blip r:embed="rId5"/>
          <a:srcRect/>
          <a:stretch>
            <a:fillRect/>
          </a:stretch>
        </p:blipFill>
        <p:spPr bwMode="auto">
          <a:xfrm>
            <a:off x="6959181" y="779883"/>
            <a:ext cx="2003425" cy="1600200"/>
          </a:xfrm>
          <a:prstGeom prst="rect">
            <a:avLst/>
          </a:prstGeom>
          <a:noFill/>
          <a:ln w="12700">
            <a:solidFill>
              <a:srgbClr val="000000"/>
            </a:solidFill>
            <a:miter lim="800000"/>
            <a:headEnd/>
            <a:tailEnd/>
          </a:ln>
        </p:spPr>
      </p:pic>
      <p:sp>
        <p:nvSpPr>
          <p:cNvPr id="37901" name="Text Box 4"/>
          <p:cNvSpPr txBox="1">
            <a:spLocks noChangeArrowheads="1"/>
          </p:cNvSpPr>
          <p:nvPr/>
        </p:nvSpPr>
        <p:spPr bwMode="auto">
          <a:xfrm>
            <a:off x="622334" y="527858"/>
            <a:ext cx="872742" cy="307777"/>
          </a:xfrm>
          <a:prstGeom prst="rect">
            <a:avLst/>
          </a:prstGeom>
          <a:noFill/>
          <a:ln w="9525" algn="ctr">
            <a:noFill/>
            <a:miter lim="800000"/>
            <a:headEnd/>
            <a:tailEnd/>
          </a:ln>
        </p:spPr>
        <p:txBody>
          <a:bodyPr wrap="none">
            <a:spAutoFit/>
          </a:bodyPr>
          <a:lstStyle/>
          <a:p>
            <a:pPr defTabSz="457200" fontAlgn="auto">
              <a:spcBef>
                <a:spcPts val="0"/>
              </a:spcBef>
              <a:spcAft>
                <a:spcPts val="0"/>
              </a:spcAft>
            </a:pPr>
            <a:r>
              <a:rPr lang="en-US" sz="1400" b="1" dirty="0">
                <a:solidFill>
                  <a:prstClr val="black"/>
                </a:solidFill>
                <a:latin typeface="Times New Roman" pitchFamily="18" charset="0"/>
                <a:ea typeface="+mn-ea"/>
                <a:cs typeface="Times New Roman" pitchFamily="18" charset="0"/>
              </a:rPr>
              <a:t>Satellites</a:t>
            </a:r>
          </a:p>
        </p:txBody>
      </p:sp>
      <p:sp>
        <p:nvSpPr>
          <p:cNvPr id="37902" name="Text Box 4"/>
          <p:cNvSpPr txBox="1">
            <a:spLocks noChangeArrowheads="1"/>
          </p:cNvSpPr>
          <p:nvPr/>
        </p:nvSpPr>
        <p:spPr bwMode="auto">
          <a:xfrm>
            <a:off x="2771276" y="555376"/>
            <a:ext cx="907720" cy="307777"/>
          </a:xfrm>
          <a:prstGeom prst="rect">
            <a:avLst/>
          </a:prstGeom>
          <a:noFill/>
          <a:ln w="9525" algn="ctr">
            <a:noFill/>
            <a:miter lim="800000"/>
            <a:headEnd/>
            <a:tailEnd/>
          </a:ln>
        </p:spPr>
        <p:txBody>
          <a:bodyPr wrap="none">
            <a:spAutoFit/>
          </a:bodyPr>
          <a:lstStyle/>
          <a:p>
            <a:pPr defTabSz="457200" fontAlgn="auto">
              <a:spcBef>
                <a:spcPts val="0"/>
              </a:spcBef>
              <a:spcAft>
                <a:spcPts val="0"/>
              </a:spcAft>
            </a:pPr>
            <a:r>
              <a:rPr lang="en-US" sz="1400" b="1" dirty="0">
                <a:solidFill>
                  <a:prstClr val="black"/>
                </a:solidFill>
                <a:latin typeface="Times New Roman" pitchFamily="18" charset="0"/>
                <a:ea typeface="+mn-ea"/>
                <a:cs typeface="Times New Roman" pitchFamily="18" charset="0"/>
              </a:rPr>
              <a:t>HF radar</a:t>
            </a:r>
          </a:p>
        </p:txBody>
      </p:sp>
      <p:sp>
        <p:nvSpPr>
          <p:cNvPr id="37903" name="Text Box 4"/>
          <p:cNvSpPr txBox="1">
            <a:spLocks noChangeArrowheads="1"/>
          </p:cNvSpPr>
          <p:nvPr/>
        </p:nvSpPr>
        <p:spPr bwMode="auto">
          <a:xfrm>
            <a:off x="5207092" y="472106"/>
            <a:ext cx="753168" cy="307777"/>
          </a:xfrm>
          <a:prstGeom prst="rect">
            <a:avLst/>
          </a:prstGeom>
          <a:noFill/>
          <a:ln w="9525" algn="ctr">
            <a:noFill/>
            <a:miter lim="800000"/>
            <a:headEnd/>
            <a:tailEnd/>
          </a:ln>
        </p:spPr>
        <p:txBody>
          <a:bodyPr wrap="none">
            <a:spAutoFit/>
          </a:bodyPr>
          <a:lstStyle/>
          <a:p>
            <a:pPr defTabSz="457200" fontAlgn="auto">
              <a:spcBef>
                <a:spcPts val="0"/>
              </a:spcBef>
              <a:spcAft>
                <a:spcPts val="0"/>
              </a:spcAft>
            </a:pPr>
            <a:r>
              <a:rPr lang="en-US" sz="1400" b="1" dirty="0">
                <a:solidFill>
                  <a:prstClr val="black"/>
                </a:solidFill>
                <a:latin typeface="Times New Roman" pitchFamily="18" charset="0"/>
                <a:ea typeface="+mn-ea"/>
                <a:cs typeface="Times New Roman" pitchFamily="18" charset="0"/>
              </a:rPr>
              <a:t>Gliders</a:t>
            </a:r>
          </a:p>
        </p:txBody>
      </p:sp>
      <p:sp>
        <p:nvSpPr>
          <p:cNvPr id="37904" name="Text Box 4"/>
          <p:cNvSpPr txBox="1">
            <a:spLocks noChangeArrowheads="1"/>
          </p:cNvSpPr>
          <p:nvPr/>
        </p:nvSpPr>
        <p:spPr bwMode="auto">
          <a:xfrm>
            <a:off x="7576749" y="463023"/>
            <a:ext cx="653670" cy="307777"/>
          </a:xfrm>
          <a:prstGeom prst="rect">
            <a:avLst/>
          </a:prstGeom>
          <a:noFill/>
          <a:ln w="9525" algn="ctr">
            <a:noFill/>
            <a:miter lim="800000"/>
            <a:headEnd/>
            <a:tailEnd/>
          </a:ln>
        </p:spPr>
        <p:txBody>
          <a:bodyPr wrap="none">
            <a:spAutoFit/>
          </a:bodyPr>
          <a:lstStyle/>
          <a:p>
            <a:pPr defTabSz="457200" fontAlgn="auto">
              <a:spcBef>
                <a:spcPts val="0"/>
              </a:spcBef>
              <a:spcAft>
                <a:spcPts val="0"/>
              </a:spcAft>
            </a:pPr>
            <a:r>
              <a:rPr lang="en-US" sz="1400" b="1" dirty="0">
                <a:solidFill>
                  <a:prstClr val="black"/>
                </a:solidFill>
                <a:latin typeface="Times New Roman" pitchFamily="18" charset="0"/>
                <a:ea typeface="+mn-ea"/>
                <a:cs typeface="Times New Roman" pitchFamily="18" charset="0"/>
              </a:rPr>
              <a:t>Buoys</a:t>
            </a:r>
          </a:p>
        </p:txBody>
      </p:sp>
      <p:sp>
        <p:nvSpPr>
          <p:cNvPr id="16396" name="Right Arrow 10"/>
          <p:cNvSpPr>
            <a:spLocks noChangeArrowheads="1"/>
          </p:cNvSpPr>
          <p:nvPr/>
        </p:nvSpPr>
        <p:spPr bwMode="auto">
          <a:xfrm rot="2700000">
            <a:off x="1495518" y="2897596"/>
            <a:ext cx="655600" cy="212253"/>
          </a:xfrm>
          <a:prstGeom prst="rightArrow">
            <a:avLst>
              <a:gd name="adj1" fmla="val 55213"/>
              <a:gd name="adj2" fmla="val 58160"/>
            </a:avLst>
          </a:prstGeom>
          <a:gradFill rotWithShape="1">
            <a:gsLst>
              <a:gs pos="0">
                <a:schemeClr val="accent1"/>
              </a:gs>
              <a:gs pos="100000">
                <a:schemeClr val="bg1"/>
              </a:gs>
            </a:gsLst>
            <a:lin ang="0" scaled="1"/>
          </a:gradFill>
          <a:ln w="9525" algn="ctr">
            <a:solidFill>
              <a:schemeClr val="tx1"/>
            </a:solidFill>
            <a:round/>
            <a:headEnd/>
            <a:tailEnd/>
          </a:ln>
        </p:spPr>
        <p:txBody>
          <a:bodyPr/>
          <a:lstStyle/>
          <a:p>
            <a:pPr defTabSz="457200" fontAlgn="auto">
              <a:spcBef>
                <a:spcPts val="0"/>
              </a:spcBef>
              <a:spcAft>
                <a:spcPts val="0"/>
              </a:spcAft>
            </a:pPr>
            <a:endParaRPr lang="en-US" dirty="0">
              <a:solidFill>
                <a:prstClr val="black"/>
              </a:solidFill>
              <a:latin typeface="Calibri" pitchFamily="34" charset="0"/>
              <a:ea typeface="+mn-ea"/>
              <a:cs typeface="+mn-cs"/>
            </a:endParaRPr>
          </a:p>
        </p:txBody>
      </p:sp>
      <p:sp>
        <p:nvSpPr>
          <p:cNvPr id="16399" name="Text Box 4"/>
          <p:cNvSpPr txBox="1">
            <a:spLocks noChangeArrowheads="1"/>
          </p:cNvSpPr>
          <p:nvPr/>
        </p:nvSpPr>
        <p:spPr bwMode="auto">
          <a:xfrm>
            <a:off x="2910215" y="3340364"/>
            <a:ext cx="3811210" cy="400110"/>
          </a:xfrm>
          <a:prstGeom prst="rect">
            <a:avLst/>
          </a:prstGeom>
          <a:noFill/>
          <a:ln w="9525" algn="ctr">
            <a:noFill/>
            <a:miter lim="800000"/>
            <a:headEnd/>
            <a:tailEnd/>
          </a:ln>
        </p:spPr>
        <p:txBody>
          <a:bodyPr wrap="none">
            <a:spAutoFit/>
          </a:bodyPr>
          <a:lstStyle/>
          <a:p>
            <a:pPr defTabSz="457200" fontAlgn="auto">
              <a:spcBef>
                <a:spcPts val="0"/>
              </a:spcBef>
              <a:spcAft>
                <a:spcPts val="0"/>
              </a:spcAft>
            </a:pPr>
            <a:r>
              <a:rPr lang="en-US" sz="2000" b="1" dirty="0">
                <a:solidFill>
                  <a:prstClr val="black"/>
                </a:solidFill>
                <a:latin typeface="Times New Roman" pitchFamily="18" charset="0"/>
                <a:ea typeface="+mn-ea"/>
                <a:cs typeface="Times New Roman" pitchFamily="18" charset="0"/>
              </a:rPr>
              <a:t>Ensemble of Assimilation Models</a:t>
            </a:r>
            <a:endParaRPr lang="en-US" sz="1600" b="1" dirty="0">
              <a:solidFill>
                <a:prstClr val="black"/>
              </a:solidFill>
              <a:latin typeface="Times New Roman" pitchFamily="18" charset="0"/>
              <a:ea typeface="+mn-ea"/>
              <a:cs typeface="Times New Roman" pitchFamily="18" charset="0"/>
            </a:endParaRPr>
          </a:p>
        </p:txBody>
      </p:sp>
      <p:sp>
        <p:nvSpPr>
          <p:cNvPr id="37911" name="TextBox 23"/>
          <p:cNvSpPr txBox="1">
            <a:spLocks noChangeArrowheads="1"/>
          </p:cNvSpPr>
          <p:nvPr/>
        </p:nvSpPr>
        <p:spPr bwMode="auto">
          <a:xfrm>
            <a:off x="1798131" y="4744322"/>
            <a:ext cx="184150" cy="369888"/>
          </a:xfrm>
          <a:prstGeom prst="rect">
            <a:avLst/>
          </a:prstGeom>
          <a:noFill/>
          <a:ln w="9525">
            <a:noFill/>
            <a:miter lim="800000"/>
            <a:headEnd/>
            <a:tailEnd/>
          </a:ln>
        </p:spPr>
        <p:txBody>
          <a:bodyPr wrap="none">
            <a:spAutoFit/>
          </a:bodyPr>
          <a:lstStyle/>
          <a:p>
            <a:pPr defTabSz="457200" fontAlgn="auto">
              <a:spcBef>
                <a:spcPts val="0"/>
              </a:spcBef>
              <a:spcAft>
                <a:spcPts val="0"/>
              </a:spcAft>
            </a:pPr>
            <a:endParaRPr lang="en-US" dirty="0">
              <a:solidFill>
                <a:prstClr val="black"/>
              </a:solidFill>
              <a:latin typeface="Calibri" pitchFamily="34" charset="0"/>
              <a:ea typeface="+mn-ea"/>
              <a:cs typeface="+mn-cs"/>
            </a:endParaRPr>
          </a:p>
        </p:txBody>
      </p:sp>
      <p:pic>
        <p:nvPicPr>
          <p:cNvPr id="16402" name="Picture 22" descr="E:\ROMS.jpg"/>
          <p:cNvPicPr>
            <a:picLocks noChangeAspect="1" noChangeArrowheads="1"/>
          </p:cNvPicPr>
          <p:nvPr/>
        </p:nvPicPr>
        <p:blipFill>
          <a:blip r:embed="rId6"/>
          <a:srcRect l="12766" r="13831" b="12131"/>
          <a:stretch>
            <a:fillRect/>
          </a:stretch>
        </p:blipFill>
        <p:spPr bwMode="auto">
          <a:xfrm>
            <a:off x="2542460" y="3739379"/>
            <a:ext cx="1857619" cy="1999259"/>
          </a:xfrm>
          <a:prstGeom prst="rect">
            <a:avLst/>
          </a:prstGeom>
          <a:noFill/>
          <a:ln w="9525">
            <a:noFill/>
            <a:miter lim="800000"/>
            <a:headEnd/>
            <a:tailEnd/>
          </a:ln>
        </p:spPr>
      </p:pic>
      <p:pic>
        <p:nvPicPr>
          <p:cNvPr id="16403" name="Picture 23" descr="E:\Nyhops.jpg"/>
          <p:cNvPicPr>
            <a:picLocks noChangeAspect="1" noChangeArrowheads="1"/>
          </p:cNvPicPr>
          <p:nvPr/>
        </p:nvPicPr>
        <p:blipFill>
          <a:blip r:embed="rId7"/>
          <a:srcRect l="13831" t="18047" r="17021" b="13313"/>
          <a:stretch>
            <a:fillRect/>
          </a:stretch>
        </p:blipFill>
        <p:spPr bwMode="auto">
          <a:xfrm>
            <a:off x="4522702" y="3720328"/>
            <a:ext cx="2261114" cy="2018310"/>
          </a:xfrm>
          <a:prstGeom prst="rect">
            <a:avLst/>
          </a:prstGeom>
          <a:noFill/>
          <a:ln w="9525">
            <a:noFill/>
            <a:miter lim="800000"/>
            <a:headEnd/>
            <a:tailEnd/>
          </a:ln>
        </p:spPr>
      </p:pic>
      <p:graphicFrame>
        <p:nvGraphicFramePr>
          <p:cNvPr id="37896" name="Object 8"/>
          <p:cNvGraphicFramePr>
            <a:graphicFrameLocks noChangeAspect="1"/>
          </p:cNvGraphicFramePr>
          <p:nvPr>
            <p:extLst>
              <p:ext uri="{D42A27DB-BD31-4B8C-83A1-F6EECF244321}">
                <p14:modId xmlns:p14="http://schemas.microsoft.com/office/powerpoint/2010/main" val="329077445"/>
              </p:ext>
            </p:extLst>
          </p:nvPr>
        </p:nvGraphicFramePr>
        <p:xfrm>
          <a:off x="4540250" y="736328"/>
          <a:ext cx="2241550" cy="762000"/>
        </p:xfrm>
        <a:graphic>
          <a:graphicData uri="http://schemas.openxmlformats.org/presentationml/2006/ole">
            <mc:AlternateContent xmlns:mc="http://schemas.openxmlformats.org/markup-compatibility/2006">
              <mc:Choice xmlns:v="urn:schemas-microsoft-com:vml" Requires="v">
                <p:oleObj spid="_x0000_s3075" name="Document" r:id="rId9" imgW="3044190" imgH="1226476" progId="Word.Document.8">
                  <p:embed/>
                </p:oleObj>
              </mc:Choice>
              <mc:Fallback>
                <p:oleObj name="Document" r:id="rId9" imgW="3044190" imgH="1226476" progId="Word.Documen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b="3261"/>
                      <a:stretch>
                        <a:fillRect/>
                      </a:stretch>
                    </p:blipFill>
                    <p:spPr bwMode="auto">
                      <a:xfrm>
                        <a:off x="4540250" y="736328"/>
                        <a:ext cx="22415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 name="TextBox 1"/>
          <p:cNvSpPr txBox="1"/>
          <p:nvPr/>
        </p:nvSpPr>
        <p:spPr>
          <a:xfrm>
            <a:off x="8531" y="-35883"/>
            <a:ext cx="8847031" cy="492443"/>
          </a:xfrm>
          <a:prstGeom prst="rect">
            <a:avLst/>
          </a:prstGeom>
          <a:noFill/>
        </p:spPr>
        <p:txBody>
          <a:bodyPr wrap="none" rtlCol="0">
            <a:spAutoFit/>
          </a:bodyPr>
          <a:lstStyle/>
          <a:p>
            <a:pPr defTabSz="457200" fontAlgn="auto">
              <a:spcBef>
                <a:spcPts val="0"/>
              </a:spcBef>
              <a:spcAft>
                <a:spcPts val="0"/>
              </a:spcAft>
            </a:pPr>
            <a:r>
              <a:rPr lang="en-US" sz="2600" b="1" dirty="0" smtClean="0">
                <a:solidFill>
                  <a:srgbClr val="0000FF"/>
                </a:solidFill>
                <a:latin typeface="Times New Roman"/>
                <a:ea typeface="+mn-ea"/>
                <a:cs typeface="Times New Roman"/>
              </a:rPr>
              <a:t>Regional Ocean Observing System: Networked Ocean World</a:t>
            </a:r>
            <a:endParaRPr lang="en-US" sz="2600" b="1" dirty="0">
              <a:solidFill>
                <a:srgbClr val="0000FF"/>
              </a:solidFill>
              <a:latin typeface="Times New Roman"/>
              <a:ea typeface="+mn-ea"/>
              <a:cs typeface="Times New Roman"/>
            </a:endParaRPr>
          </a:p>
        </p:txBody>
      </p:sp>
      <p:sp>
        <p:nvSpPr>
          <p:cNvPr id="27" name="Right Arrow 10"/>
          <p:cNvSpPr>
            <a:spLocks noChangeArrowheads="1"/>
          </p:cNvSpPr>
          <p:nvPr/>
        </p:nvSpPr>
        <p:spPr bwMode="auto">
          <a:xfrm rot="2700000">
            <a:off x="2983956" y="2897596"/>
            <a:ext cx="655600" cy="212253"/>
          </a:xfrm>
          <a:prstGeom prst="rightArrow">
            <a:avLst>
              <a:gd name="adj1" fmla="val 55213"/>
              <a:gd name="adj2" fmla="val 58160"/>
            </a:avLst>
          </a:prstGeom>
          <a:gradFill rotWithShape="1">
            <a:gsLst>
              <a:gs pos="0">
                <a:schemeClr val="accent1"/>
              </a:gs>
              <a:gs pos="100000">
                <a:schemeClr val="bg1"/>
              </a:gs>
            </a:gsLst>
            <a:lin ang="0" scaled="1"/>
          </a:gradFill>
          <a:ln w="9525" algn="ctr">
            <a:solidFill>
              <a:schemeClr val="tx1"/>
            </a:solidFill>
            <a:round/>
            <a:headEnd/>
            <a:tailEnd/>
          </a:ln>
        </p:spPr>
        <p:txBody>
          <a:bodyPr/>
          <a:lstStyle/>
          <a:p>
            <a:pPr defTabSz="457200" fontAlgn="auto">
              <a:spcBef>
                <a:spcPts val="0"/>
              </a:spcBef>
              <a:spcAft>
                <a:spcPts val="0"/>
              </a:spcAft>
            </a:pPr>
            <a:endParaRPr lang="en-US" dirty="0">
              <a:solidFill>
                <a:prstClr val="black"/>
              </a:solidFill>
              <a:latin typeface="Calibri" pitchFamily="34" charset="0"/>
              <a:ea typeface="+mn-ea"/>
              <a:cs typeface="+mn-cs"/>
            </a:endParaRPr>
          </a:p>
        </p:txBody>
      </p:sp>
      <p:sp>
        <p:nvSpPr>
          <p:cNvPr id="28" name="Right Arrow 10"/>
          <p:cNvSpPr>
            <a:spLocks noChangeArrowheads="1"/>
          </p:cNvSpPr>
          <p:nvPr/>
        </p:nvSpPr>
        <p:spPr bwMode="auto">
          <a:xfrm rot="8337405">
            <a:off x="5385705" y="3027326"/>
            <a:ext cx="655600" cy="212253"/>
          </a:xfrm>
          <a:prstGeom prst="rightArrow">
            <a:avLst>
              <a:gd name="adj1" fmla="val 55213"/>
              <a:gd name="adj2" fmla="val 58160"/>
            </a:avLst>
          </a:prstGeom>
          <a:gradFill rotWithShape="1">
            <a:gsLst>
              <a:gs pos="0">
                <a:schemeClr val="accent1"/>
              </a:gs>
              <a:gs pos="100000">
                <a:schemeClr val="bg1"/>
              </a:gs>
            </a:gsLst>
            <a:lin ang="0" scaled="1"/>
          </a:gradFill>
          <a:ln w="9525" algn="ctr">
            <a:solidFill>
              <a:schemeClr val="tx1"/>
            </a:solidFill>
            <a:round/>
            <a:headEnd/>
            <a:tailEnd/>
          </a:ln>
        </p:spPr>
        <p:txBody>
          <a:bodyPr/>
          <a:lstStyle/>
          <a:p>
            <a:pPr defTabSz="457200" fontAlgn="auto">
              <a:spcBef>
                <a:spcPts val="0"/>
              </a:spcBef>
              <a:spcAft>
                <a:spcPts val="0"/>
              </a:spcAft>
            </a:pPr>
            <a:endParaRPr lang="en-US" dirty="0">
              <a:solidFill>
                <a:prstClr val="black"/>
              </a:solidFill>
              <a:latin typeface="Calibri" pitchFamily="34" charset="0"/>
              <a:ea typeface="+mn-ea"/>
              <a:cs typeface="+mn-cs"/>
            </a:endParaRPr>
          </a:p>
        </p:txBody>
      </p:sp>
      <p:sp>
        <p:nvSpPr>
          <p:cNvPr id="29" name="Right Arrow 10"/>
          <p:cNvSpPr>
            <a:spLocks noChangeArrowheads="1"/>
          </p:cNvSpPr>
          <p:nvPr/>
        </p:nvSpPr>
        <p:spPr bwMode="auto">
          <a:xfrm rot="8337405">
            <a:off x="6878298" y="2783700"/>
            <a:ext cx="655600" cy="212253"/>
          </a:xfrm>
          <a:prstGeom prst="rightArrow">
            <a:avLst>
              <a:gd name="adj1" fmla="val 55213"/>
              <a:gd name="adj2" fmla="val 58160"/>
            </a:avLst>
          </a:prstGeom>
          <a:gradFill rotWithShape="1">
            <a:gsLst>
              <a:gs pos="0">
                <a:schemeClr val="accent1"/>
              </a:gs>
              <a:gs pos="100000">
                <a:schemeClr val="bg1"/>
              </a:gs>
            </a:gsLst>
            <a:lin ang="0" scaled="1"/>
          </a:gradFill>
          <a:ln w="9525" algn="ctr">
            <a:solidFill>
              <a:schemeClr val="tx1"/>
            </a:solidFill>
            <a:round/>
            <a:headEnd/>
            <a:tailEnd/>
          </a:ln>
        </p:spPr>
        <p:txBody>
          <a:bodyPr/>
          <a:lstStyle/>
          <a:p>
            <a:pPr defTabSz="457200" fontAlgn="auto">
              <a:spcBef>
                <a:spcPts val="0"/>
              </a:spcBef>
              <a:spcAft>
                <a:spcPts val="0"/>
              </a:spcAft>
            </a:pPr>
            <a:endParaRPr lang="en-US" dirty="0">
              <a:solidFill>
                <a:prstClr val="black"/>
              </a:solidFill>
              <a:latin typeface="Calibri" pitchFamily="34" charset="0"/>
              <a:ea typeface="+mn-ea"/>
              <a:cs typeface="+mn-cs"/>
            </a:endParaRPr>
          </a:p>
        </p:txBody>
      </p:sp>
      <p:pic>
        <p:nvPicPr>
          <p:cNvPr id="30" name="Picture 29" descr="map_codar.bmp"/>
          <p:cNvPicPr>
            <a:picLocks noChangeAspect="1"/>
          </p:cNvPicPr>
          <p:nvPr/>
        </p:nvPicPr>
        <p:blipFill>
          <a:blip r:embed="rId11" cstate="print"/>
          <a:stretch>
            <a:fillRect/>
          </a:stretch>
        </p:blipFill>
        <p:spPr>
          <a:xfrm>
            <a:off x="2465500" y="836816"/>
            <a:ext cx="1654698" cy="1757727"/>
          </a:xfrm>
          <a:prstGeom prst="rect">
            <a:avLst/>
          </a:prstGeom>
          <a:ln w="25400" cap="flat" cmpd="sng" algn="ctr">
            <a:solidFill>
              <a:schemeClr val="tx1">
                <a:alpha val="20000"/>
              </a:schemeClr>
            </a:solidFill>
            <a:prstDash val="solid"/>
            <a:round/>
            <a:headEnd type="none" w="med" len="med"/>
            <a:tailEnd type="none" w="med" len="med"/>
          </a:ln>
          <a:effectLst>
            <a:outerShdw blurRad="50800" dist="38100" dir="2700000" algn="tl" rotWithShape="0">
              <a:srgbClr val="000000">
                <a:alpha val="43000"/>
              </a:srgbClr>
            </a:outerShdw>
          </a:effectLst>
        </p:spPr>
      </p:pic>
      <p:pic>
        <p:nvPicPr>
          <p:cNvPr id="31" name="Picture 30" descr="map_satellite.bmp"/>
          <p:cNvPicPr>
            <a:picLocks noChangeAspect="1"/>
          </p:cNvPicPr>
          <p:nvPr/>
        </p:nvPicPr>
        <p:blipFill>
          <a:blip r:embed="rId12" cstate="print"/>
          <a:stretch>
            <a:fillRect/>
          </a:stretch>
        </p:blipFill>
        <p:spPr>
          <a:xfrm>
            <a:off x="268323" y="836815"/>
            <a:ext cx="1654700" cy="1757727"/>
          </a:xfrm>
          <a:prstGeom prst="rect">
            <a:avLst/>
          </a:prstGeom>
          <a:ln w="25400">
            <a:solidFill>
              <a:schemeClr val="tx1">
                <a:alpha val="20000"/>
              </a:schemeClr>
            </a:solidFill>
          </a:ln>
          <a:effectLst>
            <a:outerShdw blurRad="50800" dist="38100" dir="2700000" algn="tl" rotWithShape="0">
              <a:srgbClr val="000000">
                <a:alpha val="43000"/>
              </a:srgbClr>
            </a:outerShdw>
          </a:effectLst>
          <a:scene3d>
            <a:camera prst="orthographicFront"/>
            <a:lightRig rig="threePt" dir="t"/>
          </a:scene3d>
          <a:sp3d/>
        </p:spPr>
      </p:pic>
      <p:grpSp>
        <p:nvGrpSpPr>
          <p:cNvPr id="7" name="Group 6"/>
          <p:cNvGrpSpPr/>
          <p:nvPr/>
        </p:nvGrpSpPr>
        <p:grpSpPr>
          <a:xfrm>
            <a:off x="151939" y="2884438"/>
            <a:ext cx="8940566" cy="2907129"/>
            <a:chOff x="151939" y="2884438"/>
            <a:chExt cx="8940566" cy="2907129"/>
          </a:xfrm>
        </p:grpSpPr>
        <p:pic>
          <p:nvPicPr>
            <p:cNvPr id="4" name="Picture 3"/>
            <p:cNvPicPr>
              <a:picLocks noChangeAspect="1"/>
            </p:cNvPicPr>
            <p:nvPr/>
          </p:nvPicPr>
          <p:blipFill>
            <a:blip r:embed="rId13"/>
            <a:stretch>
              <a:fillRect/>
            </a:stretch>
          </p:blipFill>
          <p:spPr>
            <a:xfrm>
              <a:off x="268323" y="4963817"/>
              <a:ext cx="1529808" cy="778563"/>
            </a:xfrm>
            <a:prstGeom prst="rect">
              <a:avLst/>
            </a:prstGeom>
            <a:ln>
              <a:solidFill>
                <a:srgbClr val="000000"/>
              </a:solidFill>
            </a:ln>
          </p:spPr>
        </p:pic>
        <p:pic>
          <p:nvPicPr>
            <p:cNvPr id="6" name="Picture 5"/>
            <p:cNvPicPr>
              <a:picLocks noChangeAspect="1"/>
            </p:cNvPicPr>
            <p:nvPr/>
          </p:nvPicPr>
          <p:blipFill>
            <a:blip r:embed="rId14"/>
            <a:stretch>
              <a:fillRect/>
            </a:stretch>
          </p:blipFill>
          <p:spPr>
            <a:xfrm>
              <a:off x="7523015" y="3185112"/>
              <a:ext cx="1418372" cy="945581"/>
            </a:xfrm>
            <a:prstGeom prst="rect">
              <a:avLst/>
            </a:prstGeom>
            <a:ln>
              <a:solidFill>
                <a:schemeClr val="tx1"/>
              </a:solidFill>
            </a:ln>
          </p:spPr>
        </p:pic>
        <p:pic>
          <p:nvPicPr>
            <p:cNvPr id="32" name="Picture 31" descr="SF_Logo_Final_111014.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0131" y="3257484"/>
              <a:ext cx="1248163" cy="1248163"/>
            </a:xfrm>
            <a:prstGeom prst="rect">
              <a:avLst/>
            </a:prstGeom>
          </p:spPr>
        </p:pic>
        <p:pic>
          <p:nvPicPr>
            <p:cNvPr id="33" name="Picture 32" descr="Acoustic Tag AS _ JPF 2011.jpg"/>
            <p:cNvPicPr>
              <a:picLocks noChangeAspect="1"/>
            </p:cNvPicPr>
            <p:nvPr/>
          </p:nvPicPr>
          <p:blipFill rotWithShape="1">
            <a:blip r:embed="rId16">
              <a:extLst>
                <a:ext uri="{28A0092B-C50C-407E-A947-70E740481C1C}">
                  <a14:useLocalDpi xmlns:a14="http://schemas.microsoft.com/office/drawing/2010/main"/>
                </a:ext>
              </a:extLst>
            </a:blip>
            <a:srcRect t="9362" b="24234"/>
            <a:stretch/>
          </p:blipFill>
          <p:spPr>
            <a:xfrm>
              <a:off x="7759246" y="4547281"/>
              <a:ext cx="1096316" cy="1244286"/>
            </a:xfrm>
            <a:prstGeom prst="rect">
              <a:avLst/>
            </a:prstGeom>
            <a:ln>
              <a:solidFill>
                <a:srgbClr val="000000"/>
              </a:solidFill>
            </a:ln>
          </p:spPr>
        </p:pic>
        <p:sp>
          <p:nvSpPr>
            <p:cNvPr id="34" name="Text Box 4"/>
            <p:cNvSpPr txBox="1">
              <a:spLocks noChangeArrowheads="1"/>
            </p:cNvSpPr>
            <p:nvPr/>
          </p:nvSpPr>
          <p:spPr bwMode="auto">
            <a:xfrm>
              <a:off x="151939" y="2949707"/>
              <a:ext cx="1327106" cy="307777"/>
            </a:xfrm>
            <a:prstGeom prst="rect">
              <a:avLst/>
            </a:prstGeom>
            <a:noFill/>
            <a:ln w="9525" algn="ctr">
              <a:noFill/>
              <a:miter lim="800000"/>
              <a:headEnd/>
              <a:tailEnd/>
            </a:ln>
          </p:spPr>
          <p:txBody>
            <a:bodyPr wrap="none">
              <a:spAutoFit/>
            </a:bodyPr>
            <a:lstStyle/>
            <a:p>
              <a:pPr defTabSz="457200" fontAlgn="auto">
                <a:spcBef>
                  <a:spcPts val="0"/>
                </a:spcBef>
                <a:spcAft>
                  <a:spcPts val="0"/>
                </a:spcAft>
              </a:pPr>
              <a:r>
                <a:rPr lang="en-US" sz="1400" b="1" dirty="0" smtClean="0">
                  <a:solidFill>
                    <a:prstClr val="black"/>
                  </a:solidFill>
                  <a:latin typeface="Times New Roman" pitchFamily="18" charset="0"/>
                  <a:ea typeface="+mn-ea"/>
                  <a:cs typeface="Times New Roman" pitchFamily="18" charset="0"/>
                </a:rPr>
                <a:t>Fishing Vessels</a:t>
              </a:r>
              <a:endParaRPr lang="en-US" sz="1400" b="1" dirty="0">
                <a:solidFill>
                  <a:prstClr val="black"/>
                </a:solidFill>
                <a:latin typeface="Times New Roman" pitchFamily="18" charset="0"/>
                <a:ea typeface="+mn-ea"/>
                <a:cs typeface="Times New Roman" pitchFamily="18" charset="0"/>
              </a:endParaRPr>
            </a:p>
          </p:txBody>
        </p:sp>
        <p:sp>
          <p:nvSpPr>
            <p:cNvPr id="35" name="Text Box 4"/>
            <p:cNvSpPr txBox="1">
              <a:spLocks noChangeArrowheads="1"/>
            </p:cNvSpPr>
            <p:nvPr/>
          </p:nvSpPr>
          <p:spPr bwMode="auto">
            <a:xfrm>
              <a:off x="418426" y="4656040"/>
              <a:ext cx="1197764" cy="307777"/>
            </a:xfrm>
            <a:prstGeom prst="rect">
              <a:avLst/>
            </a:prstGeom>
            <a:noFill/>
            <a:ln w="9525" algn="ctr">
              <a:noFill/>
              <a:miter lim="800000"/>
              <a:headEnd/>
              <a:tailEnd/>
            </a:ln>
          </p:spPr>
          <p:txBody>
            <a:bodyPr wrap="none">
              <a:spAutoFit/>
            </a:bodyPr>
            <a:lstStyle/>
            <a:p>
              <a:pPr defTabSz="457200" fontAlgn="auto">
                <a:spcBef>
                  <a:spcPts val="0"/>
                </a:spcBef>
                <a:spcAft>
                  <a:spcPts val="0"/>
                </a:spcAft>
              </a:pPr>
              <a:r>
                <a:rPr lang="en-US" sz="1400" b="1" dirty="0" smtClean="0">
                  <a:solidFill>
                    <a:prstClr val="black"/>
                  </a:solidFill>
                  <a:latin typeface="Times New Roman" pitchFamily="18" charset="0"/>
                  <a:ea typeface="+mn-ea"/>
                  <a:cs typeface="Times New Roman" pitchFamily="18" charset="0"/>
                </a:rPr>
                <a:t>Scuba Divers</a:t>
              </a:r>
              <a:endParaRPr lang="en-US" sz="1400" b="1" dirty="0">
                <a:solidFill>
                  <a:prstClr val="black"/>
                </a:solidFill>
                <a:latin typeface="Times New Roman" pitchFamily="18" charset="0"/>
                <a:ea typeface="+mn-ea"/>
                <a:cs typeface="Times New Roman" pitchFamily="18" charset="0"/>
              </a:endParaRPr>
            </a:p>
          </p:txBody>
        </p:sp>
        <p:sp>
          <p:nvSpPr>
            <p:cNvPr id="36" name="Text Box 4"/>
            <p:cNvSpPr txBox="1">
              <a:spLocks noChangeArrowheads="1"/>
            </p:cNvSpPr>
            <p:nvPr/>
          </p:nvSpPr>
          <p:spPr bwMode="auto">
            <a:xfrm>
              <a:off x="8078425" y="4250149"/>
              <a:ext cx="518091" cy="307777"/>
            </a:xfrm>
            <a:prstGeom prst="rect">
              <a:avLst/>
            </a:prstGeom>
            <a:noFill/>
            <a:ln w="9525" algn="ctr">
              <a:noFill/>
              <a:miter lim="800000"/>
              <a:headEnd/>
              <a:tailEnd/>
            </a:ln>
          </p:spPr>
          <p:txBody>
            <a:bodyPr wrap="none">
              <a:spAutoFit/>
            </a:bodyPr>
            <a:lstStyle/>
            <a:p>
              <a:pPr defTabSz="457200" fontAlgn="auto">
                <a:spcBef>
                  <a:spcPts val="0"/>
                </a:spcBef>
                <a:spcAft>
                  <a:spcPts val="0"/>
                </a:spcAft>
              </a:pPr>
              <a:r>
                <a:rPr lang="en-US" sz="1400" b="1" dirty="0" smtClean="0">
                  <a:solidFill>
                    <a:prstClr val="black"/>
                  </a:solidFill>
                  <a:latin typeface="Times New Roman" pitchFamily="18" charset="0"/>
                  <a:ea typeface="+mn-ea"/>
                  <a:cs typeface="Times New Roman" pitchFamily="18" charset="0"/>
                </a:rPr>
                <a:t>Fish</a:t>
              </a:r>
              <a:endParaRPr lang="en-US" sz="1400" b="1" dirty="0">
                <a:solidFill>
                  <a:prstClr val="black"/>
                </a:solidFill>
                <a:latin typeface="Times New Roman" pitchFamily="18" charset="0"/>
                <a:ea typeface="+mn-ea"/>
                <a:cs typeface="Times New Roman" pitchFamily="18" charset="0"/>
              </a:endParaRPr>
            </a:p>
          </p:txBody>
        </p:sp>
        <p:sp>
          <p:nvSpPr>
            <p:cNvPr id="37" name="Text Box 4"/>
            <p:cNvSpPr txBox="1">
              <a:spLocks noChangeArrowheads="1"/>
            </p:cNvSpPr>
            <p:nvPr/>
          </p:nvSpPr>
          <p:spPr bwMode="auto">
            <a:xfrm>
              <a:off x="7526777" y="2884438"/>
              <a:ext cx="1565728" cy="307777"/>
            </a:xfrm>
            <a:prstGeom prst="rect">
              <a:avLst/>
            </a:prstGeom>
            <a:noFill/>
            <a:ln w="9525" algn="ctr">
              <a:noFill/>
              <a:miter lim="800000"/>
              <a:headEnd/>
              <a:tailEnd/>
            </a:ln>
          </p:spPr>
          <p:txBody>
            <a:bodyPr wrap="none">
              <a:spAutoFit/>
            </a:bodyPr>
            <a:lstStyle/>
            <a:p>
              <a:pPr defTabSz="457200" fontAlgn="auto">
                <a:spcBef>
                  <a:spcPts val="0"/>
                </a:spcBef>
                <a:spcAft>
                  <a:spcPts val="0"/>
                </a:spcAft>
              </a:pPr>
              <a:r>
                <a:rPr lang="en-US" sz="1400" b="1" dirty="0" smtClean="0">
                  <a:solidFill>
                    <a:prstClr val="black"/>
                  </a:solidFill>
                  <a:latin typeface="Times New Roman" pitchFamily="18" charset="0"/>
                  <a:ea typeface="+mn-ea"/>
                  <a:cs typeface="Times New Roman" pitchFamily="18" charset="0"/>
                </a:rPr>
                <a:t>Marine Mammals</a:t>
              </a:r>
              <a:endParaRPr lang="en-US" sz="1400" b="1" dirty="0">
                <a:solidFill>
                  <a:prstClr val="black"/>
                </a:solidFill>
                <a:latin typeface="Times New Roman" pitchFamily="18" charset="0"/>
                <a:ea typeface="+mn-ea"/>
                <a:cs typeface="Times New Roman" pitchFamily="18" charset="0"/>
              </a:endParaRPr>
            </a:p>
          </p:txBody>
        </p:sp>
        <p:sp>
          <p:nvSpPr>
            <p:cNvPr id="38" name="Right Arrow 10"/>
            <p:cNvSpPr>
              <a:spLocks noChangeArrowheads="1"/>
            </p:cNvSpPr>
            <p:nvPr/>
          </p:nvSpPr>
          <p:spPr bwMode="auto">
            <a:xfrm rot="8337405">
              <a:off x="6890577" y="5002583"/>
              <a:ext cx="655600" cy="212253"/>
            </a:xfrm>
            <a:prstGeom prst="rightArrow">
              <a:avLst>
                <a:gd name="adj1" fmla="val 55213"/>
                <a:gd name="adj2" fmla="val 58160"/>
              </a:avLst>
            </a:prstGeom>
            <a:gradFill rotWithShape="1">
              <a:gsLst>
                <a:gs pos="0">
                  <a:schemeClr val="accent1"/>
                </a:gs>
                <a:gs pos="100000">
                  <a:schemeClr val="bg1"/>
                </a:gs>
              </a:gsLst>
              <a:lin ang="0" scaled="1"/>
            </a:gradFill>
            <a:ln w="9525" algn="ctr">
              <a:solidFill>
                <a:schemeClr val="tx1"/>
              </a:solidFill>
              <a:round/>
              <a:headEnd/>
              <a:tailEnd/>
            </a:ln>
          </p:spPr>
          <p:txBody>
            <a:bodyPr/>
            <a:lstStyle/>
            <a:p>
              <a:pPr defTabSz="457200" fontAlgn="auto">
                <a:spcBef>
                  <a:spcPts val="0"/>
                </a:spcBef>
                <a:spcAft>
                  <a:spcPts val="0"/>
                </a:spcAft>
              </a:pPr>
              <a:endParaRPr lang="en-US" dirty="0">
                <a:solidFill>
                  <a:prstClr val="black"/>
                </a:solidFill>
                <a:latin typeface="Calibri" pitchFamily="34" charset="0"/>
                <a:ea typeface="+mn-ea"/>
                <a:cs typeface="+mn-cs"/>
              </a:endParaRPr>
            </a:p>
          </p:txBody>
        </p:sp>
        <p:sp>
          <p:nvSpPr>
            <p:cNvPr id="39" name="Right Arrow 10"/>
            <p:cNvSpPr>
              <a:spLocks noChangeArrowheads="1"/>
            </p:cNvSpPr>
            <p:nvPr/>
          </p:nvSpPr>
          <p:spPr bwMode="auto">
            <a:xfrm rot="8337405">
              <a:off x="6801337" y="3758416"/>
              <a:ext cx="655600" cy="212253"/>
            </a:xfrm>
            <a:prstGeom prst="rightArrow">
              <a:avLst>
                <a:gd name="adj1" fmla="val 55213"/>
                <a:gd name="adj2" fmla="val 58160"/>
              </a:avLst>
            </a:prstGeom>
            <a:gradFill rotWithShape="1">
              <a:gsLst>
                <a:gs pos="0">
                  <a:schemeClr val="accent1"/>
                </a:gs>
                <a:gs pos="100000">
                  <a:schemeClr val="bg1"/>
                </a:gs>
              </a:gsLst>
              <a:lin ang="0" scaled="1"/>
            </a:gradFill>
            <a:ln w="9525" algn="ctr">
              <a:solidFill>
                <a:schemeClr val="tx1"/>
              </a:solidFill>
              <a:round/>
              <a:headEnd/>
              <a:tailEnd/>
            </a:ln>
          </p:spPr>
          <p:txBody>
            <a:bodyPr/>
            <a:lstStyle/>
            <a:p>
              <a:pPr defTabSz="457200" fontAlgn="auto">
                <a:spcBef>
                  <a:spcPts val="0"/>
                </a:spcBef>
                <a:spcAft>
                  <a:spcPts val="0"/>
                </a:spcAft>
              </a:pPr>
              <a:endParaRPr lang="en-US" dirty="0">
                <a:solidFill>
                  <a:prstClr val="black"/>
                </a:solidFill>
                <a:latin typeface="Calibri" pitchFamily="34" charset="0"/>
                <a:ea typeface="+mn-ea"/>
                <a:cs typeface="+mn-cs"/>
              </a:endParaRPr>
            </a:p>
          </p:txBody>
        </p:sp>
        <p:sp>
          <p:nvSpPr>
            <p:cNvPr id="42" name="Right Arrow 10"/>
            <p:cNvSpPr>
              <a:spLocks noChangeArrowheads="1"/>
            </p:cNvSpPr>
            <p:nvPr/>
          </p:nvSpPr>
          <p:spPr bwMode="auto">
            <a:xfrm rot="2700000">
              <a:off x="1595223" y="3982634"/>
              <a:ext cx="655600" cy="212253"/>
            </a:xfrm>
            <a:prstGeom prst="rightArrow">
              <a:avLst>
                <a:gd name="adj1" fmla="val 55213"/>
                <a:gd name="adj2" fmla="val 58160"/>
              </a:avLst>
            </a:prstGeom>
            <a:gradFill rotWithShape="1">
              <a:gsLst>
                <a:gs pos="0">
                  <a:schemeClr val="accent1"/>
                </a:gs>
                <a:gs pos="100000">
                  <a:schemeClr val="bg1"/>
                </a:gs>
              </a:gsLst>
              <a:lin ang="0" scaled="1"/>
            </a:gradFill>
            <a:ln w="9525" algn="ctr">
              <a:solidFill>
                <a:schemeClr val="tx1"/>
              </a:solidFill>
              <a:round/>
              <a:headEnd/>
              <a:tailEnd/>
            </a:ln>
          </p:spPr>
          <p:txBody>
            <a:bodyPr/>
            <a:lstStyle/>
            <a:p>
              <a:pPr defTabSz="457200" fontAlgn="auto">
                <a:spcBef>
                  <a:spcPts val="0"/>
                </a:spcBef>
                <a:spcAft>
                  <a:spcPts val="0"/>
                </a:spcAft>
              </a:pPr>
              <a:endParaRPr lang="en-US" dirty="0">
                <a:solidFill>
                  <a:prstClr val="black"/>
                </a:solidFill>
                <a:latin typeface="Calibri" pitchFamily="34" charset="0"/>
                <a:ea typeface="+mn-ea"/>
                <a:cs typeface="+mn-cs"/>
              </a:endParaRPr>
            </a:p>
          </p:txBody>
        </p:sp>
        <p:sp>
          <p:nvSpPr>
            <p:cNvPr id="43" name="Right Arrow 10"/>
            <p:cNvSpPr>
              <a:spLocks noChangeArrowheads="1"/>
            </p:cNvSpPr>
            <p:nvPr/>
          </p:nvSpPr>
          <p:spPr bwMode="auto">
            <a:xfrm rot="2700000">
              <a:off x="1831686" y="5163705"/>
              <a:ext cx="653964" cy="213889"/>
            </a:xfrm>
            <a:prstGeom prst="rightArrow">
              <a:avLst>
                <a:gd name="adj1" fmla="val 55213"/>
                <a:gd name="adj2" fmla="val 58160"/>
              </a:avLst>
            </a:prstGeom>
            <a:gradFill rotWithShape="1">
              <a:gsLst>
                <a:gs pos="0">
                  <a:schemeClr val="accent1"/>
                </a:gs>
                <a:gs pos="100000">
                  <a:schemeClr val="bg1"/>
                </a:gs>
              </a:gsLst>
              <a:lin ang="0" scaled="1"/>
            </a:gradFill>
            <a:ln w="9525" algn="ctr">
              <a:solidFill>
                <a:schemeClr val="tx1"/>
              </a:solidFill>
              <a:round/>
              <a:headEnd/>
              <a:tailEnd/>
            </a:ln>
          </p:spPr>
          <p:txBody>
            <a:bodyPr/>
            <a:lstStyle/>
            <a:p>
              <a:pPr defTabSz="457200" fontAlgn="auto">
                <a:spcBef>
                  <a:spcPts val="0"/>
                </a:spcBef>
                <a:spcAft>
                  <a:spcPts val="0"/>
                </a:spcAft>
              </a:pPr>
              <a:endParaRPr lang="en-US" dirty="0">
                <a:solidFill>
                  <a:prstClr val="black"/>
                </a:solidFill>
                <a:latin typeface="Calibri" pitchFamily="34" charset="0"/>
                <a:ea typeface="+mn-ea"/>
                <a:cs typeface="+mn-cs"/>
              </a:endParaRPr>
            </a:p>
          </p:txBody>
        </p:sp>
      </p:grpSp>
      <p:pic>
        <p:nvPicPr>
          <p:cNvPr id="41" name="Picture 3" descr="banner_ioos_1024.jpg"/>
          <p:cNvPicPr>
            <a:picLocks noChangeAspect="1"/>
          </p:cNvPicPr>
          <p:nvPr/>
        </p:nvPicPr>
        <p:blipFill rotWithShape="1">
          <a:blip r:embed="rId17"/>
          <a:srcRect t="30029" r="7565"/>
          <a:stretch/>
        </p:blipFill>
        <p:spPr bwMode="auto">
          <a:xfrm>
            <a:off x="0" y="6096000"/>
            <a:ext cx="8458200" cy="762000"/>
          </a:xfrm>
          <a:prstGeom prst="rect">
            <a:avLst/>
          </a:prstGeom>
          <a:noFill/>
          <a:ln w="9525">
            <a:noFill/>
            <a:miter lim="800000"/>
            <a:headEnd/>
            <a:tailEnd/>
          </a:ln>
        </p:spPr>
      </p:pic>
      <p:pic>
        <p:nvPicPr>
          <p:cNvPr id="47" name="Picture 2" descr="I:\IOOS\Communication &amp; Outreach\New IOOS Logo 2015\IOOS_Logo\Primary\A\RGB\IOOS_Emblem_Primary_A_RGB.png"/>
          <p:cNvPicPr>
            <a:picLocks noChangeAspect="1" noChangeArrowheads="1"/>
          </p:cNvPicPr>
          <p:nvPr/>
        </p:nvPicPr>
        <p:blipFill rotWithShape="1">
          <a:blip r:embed="rId18">
            <a:extLst>
              <a:ext uri="{28A0092B-C50C-407E-A947-70E740481C1C}">
                <a14:useLocalDpi xmlns:a14="http://schemas.microsoft.com/office/drawing/2010/main" val="0"/>
              </a:ext>
            </a:extLst>
          </a:blip>
          <a:srcRect b="15181"/>
          <a:stretch/>
        </p:blipFill>
        <p:spPr bwMode="auto">
          <a:xfrm>
            <a:off x="8576613" y="6116610"/>
            <a:ext cx="480723" cy="74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136939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MATOS Slide from Peter</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49699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79513"/>
            <a:ext cx="8767762" cy="3098800"/>
          </a:xfrm>
          <a:prstGeom prst="rect">
            <a:avLst/>
          </a:pr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24578" name="Text Box 3"/>
          <p:cNvSpPr txBox="1">
            <a:spLocks noChangeArrowheads="1"/>
          </p:cNvSpPr>
          <p:nvPr/>
        </p:nvSpPr>
        <p:spPr bwMode="auto">
          <a:xfrm>
            <a:off x="3232150" y="5894388"/>
            <a:ext cx="2036763"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400">
                <a:solidFill>
                  <a:srgbClr val="000000"/>
                </a:solidFill>
                <a:latin typeface="Calibri" charset="0"/>
                <a:ea typeface="ヒラギノ角ゴ ProN W3" charset="0"/>
                <a:cs typeface="ヒラギノ角ゴ ProN W3" charset="0"/>
                <a:sym typeface="Gill Sans" charset="0"/>
              </a:rPr>
              <a:t>CODAR Network</a:t>
            </a:r>
          </a:p>
        </p:txBody>
      </p:sp>
      <p:sp>
        <p:nvSpPr>
          <p:cNvPr id="24579" name="Text Box 4"/>
          <p:cNvSpPr txBox="1">
            <a:spLocks noChangeArrowheads="1"/>
          </p:cNvSpPr>
          <p:nvPr/>
        </p:nvSpPr>
        <p:spPr bwMode="auto">
          <a:xfrm>
            <a:off x="5106988" y="5894388"/>
            <a:ext cx="1876425"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400">
                <a:solidFill>
                  <a:srgbClr val="000000"/>
                </a:solidFill>
                <a:latin typeface="Calibri" charset="0"/>
                <a:ea typeface="ヒラギノ角ゴ ProN W3" charset="0"/>
                <a:cs typeface="ヒラギノ角ゴ ProN W3" charset="0"/>
                <a:sym typeface="Gill Sans" charset="0"/>
              </a:rPr>
              <a:t>Glider Fleet</a:t>
            </a:r>
          </a:p>
        </p:txBody>
      </p:sp>
      <p:sp>
        <p:nvSpPr>
          <p:cNvPr id="24580" name="Text Box 5"/>
          <p:cNvSpPr txBox="1">
            <a:spLocks noChangeArrowheads="1"/>
          </p:cNvSpPr>
          <p:nvPr/>
        </p:nvSpPr>
        <p:spPr bwMode="auto">
          <a:xfrm>
            <a:off x="0" y="5894388"/>
            <a:ext cx="3179763"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400">
                <a:solidFill>
                  <a:srgbClr val="000000"/>
                </a:solidFill>
                <a:latin typeface="Calibri" charset="0"/>
                <a:ea typeface="ヒラギノ角ゴ ProN W3" charset="0"/>
                <a:cs typeface="ヒラギノ角ゴ ProN W3" charset="0"/>
                <a:sym typeface="Gill Sans" charset="0"/>
              </a:rPr>
              <a:t>Satellite Data Acquisition Stations</a:t>
            </a:r>
          </a:p>
        </p:txBody>
      </p:sp>
      <p:pic>
        <p:nvPicPr>
          <p:cNvPr id="6" name="Picture 8" descr="SideBySideGliders1"/>
          <p:cNvPicPr>
            <a:picLocks noChangeAspect="1" noChangeArrowheads="1"/>
          </p:cNvPicPr>
          <p:nvPr/>
        </p:nvPicPr>
        <p:blipFill>
          <a:blip r:embed="rId3"/>
          <a:stretch>
            <a:fillRect/>
          </a:stretch>
        </p:blipFill>
        <p:spPr bwMode="auto">
          <a:xfrm>
            <a:off x="5106988" y="4446588"/>
            <a:ext cx="1876425" cy="1416050"/>
          </a:xfrm>
          <a:prstGeom prst="rect">
            <a:avLst/>
          </a:prstGeom>
          <a:noFill/>
          <a:ln w="25400">
            <a:solidFill>
              <a:schemeClr val="tx1">
                <a:lumMod val="85000"/>
              </a:schemeClr>
            </a:solidFill>
            <a:miter lim="800000"/>
            <a:headEnd/>
            <a:tailEnd/>
          </a:ln>
        </p:spPr>
      </p:pic>
      <p:sp>
        <p:nvSpPr>
          <p:cNvPr id="24582" name="Text Box 10"/>
          <p:cNvSpPr txBox="1">
            <a:spLocks noChangeArrowheads="1"/>
          </p:cNvSpPr>
          <p:nvPr/>
        </p:nvSpPr>
        <p:spPr bwMode="auto">
          <a:xfrm>
            <a:off x="7089775" y="5894388"/>
            <a:ext cx="184943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400">
                <a:solidFill>
                  <a:srgbClr val="000000"/>
                </a:solidFill>
                <a:latin typeface="Calibri" charset="0"/>
                <a:ea typeface="ヒラギノ角ゴ ProN W3" charset="0"/>
                <a:cs typeface="ヒラギノ角ゴ ProN W3" charset="0"/>
                <a:sym typeface="Gill Sans" charset="0"/>
              </a:rPr>
              <a:t>3-D Forecasts</a:t>
            </a:r>
          </a:p>
        </p:txBody>
      </p:sp>
      <p:pic>
        <p:nvPicPr>
          <p:cNvPr id="9" name="Picture 34" descr="XBand_SatelliteDish"/>
          <p:cNvPicPr>
            <a:picLocks noChangeAspect="1" noChangeArrowheads="1"/>
          </p:cNvPicPr>
          <p:nvPr/>
        </p:nvPicPr>
        <p:blipFill>
          <a:blip r:embed="rId4"/>
          <a:stretch>
            <a:fillRect/>
          </a:stretch>
        </p:blipFill>
        <p:spPr bwMode="auto">
          <a:xfrm>
            <a:off x="1303338" y="4446588"/>
            <a:ext cx="1903412" cy="1419225"/>
          </a:xfrm>
          <a:prstGeom prst="rect">
            <a:avLst/>
          </a:prstGeom>
          <a:noFill/>
          <a:ln w="25400">
            <a:solidFill>
              <a:schemeClr val="tx1">
                <a:lumMod val="85000"/>
              </a:schemeClr>
            </a:solidFill>
            <a:miter lim="800000"/>
            <a:headEnd/>
            <a:tailEnd/>
          </a:ln>
        </p:spPr>
      </p:pic>
      <p:pic>
        <p:nvPicPr>
          <p:cNvPr id="10" name="Picture 35" descr="1468414560_d638cdb7d2_o"/>
          <p:cNvPicPr>
            <a:picLocks noChangeAspect="1" noChangeArrowheads="1"/>
          </p:cNvPicPr>
          <p:nvPr/>
        </p:nvPicPr>
        <p:blipFill>
          <a:blip r:embed="rId5"/>
          <a:stretch>
            <a:fillRect/>
          </a:stretch>
        </p:blipFill>
        <p:spPr bwMode="auto">
          <a:xfrm>
            <a:off x="3232150" y="4446588"/>
            <a:ext cx="1882775" cy="1412875"/>
          </a:xfrm>
          <a:prstGeom prst="rect">
            <a:avLst/>
          </a:prstGeom>
          <a:noFill/>
          <a:ln w="25400">
            <a:solidFill>
              <a:schemeClr val="tx1">
                <a:lumMod val="85000"/>
              </a:schemeClr>
            </a:solidFill>
            <a:miter lim="800000"/>
            <a:headEnd/>
            <a:tailEnd/>
          </a:ln>
        </p:spPr>
      </p:pic>
      <p:pic>
        <p:nvPicPr>
          <p:cNvPr id="11" name="Picture 36" descr="20070928 093"/>
          <p:cNvPicPr>
            <a:picLocks noChangeAspect="1" noChangeArrowheads="1"/>
          </p:cNvPicPr>
          <p:nvPr/>
        </p:nvPicPr>
        <p:blipFill>
          <a:blip r:embed="rId6"/>
          <a:stretch>
            <a:fillRect/>
          </a:stretch>
        </p:blipFill>
        <p:spPr bwMode="auto">
          <a:xfrm>
            <a:off x="6983413" y="4446588"/>
            <a:ext cx="1892300" cy="1419225"/>
          </a:xfrm>
          <a:prstGeom prst="rect">
            <a:avLst/>
          </a:prstGeom>
          <a:noFill/>
          <a:ln w="25400">
            <a:solidFill>
              <a:schemeClr val="tx1">
                <a:lumMod val="85000"/>
              </a:schemeClr>
            </a:solidFill>
            <a:miter lim="800000"/>
            <a:headEnd/>
            <a:tailEnd/>
          </a:ln>
        </p:spPr>
      </p:pic>
      <p:pic>
        <p:nvPicPr>
          <p:cNvPr id="12" name="Picture 6" descr="jen"/>
          <p:cNvPicPr>
            <a:picLocks noChangeAspect="1" noChangeArrowheads="1"/>
          </p:cNvPicPr>
          <p:nvPr/>
        </p:nvPicPr>
        <p:blipFill>
          <a:blip r:embed="rId7"/>
          <a:stretch>
            <a:fillRect/>
          </a:stretch>
        </p:blipFill>
        <p:spPr bwMode="auto">
          <a:xfrm>
            <a:off x="107950" y="4446588"/>
            <a:ext cx="1165225" cy="1419225"/>
          </a:xfrm>
          <a:prstGeom prst="rect">
            <a:avLst/>
          </a:prstGeom>
          <a:noFill/>
          <a:ln w="25400">
            <a:solidFill>
              <a:schemeClr val="tx1">
                <a:lumMod val="85000"/>
              </a:schemeClr>
            </a:solidFill>
            <a:miter lim="800000"/>
            <a:headEnd/>
            <a:tailEnd/>
          </a:ln>
        </p:spPr>
      </p:pic>
      <p:sp>
        <p:nvSpPr>
          <p:cNvPr id="13" name="Text Box 18"/>
          <p:cNvSpPr txBox="1">
            <a:spLocks noChangeArrowheads="1"/>
          </p:cNvSpPr>
          <p:nvPr/>
        </p:nvSpPr>
        <p:spPr bwMode="auto">
          <a:xfrm>
            <a:off x="0" y="0"/>
            <a:ext cx="9144000" cy="1357581"/>
          </a:xfrm>
          <a:prstGeom prst="rect">
            <a:avLst/>
          </a:prstGeom>
          <a:noFill/>
          <a:ln w="9525">
            <a:noFill/>
            <a:miter lim="800000"/>
            <a:headEnd/>
            <a:tailEnd/>
          </a:ln>
        </p:spPr>
        <p:txBody>
          <a:bodyPr lIns="64291" tIns="32146" rIns="64291" bIns="32146">
            <a:spAutoFit/>
          </a:bodyPr>
          <a:lstStyle/>
          <a:p>
            <a:pPr algn="ctr" defTabSz="457200" eaLnBrk="1" fontAlgn="auto" hangingPunct="1">
              <a:spcBef>
                <a:spcPts val="0"/>
              </a:spcBef>
              <a:spcAft>
                <a:spcPts val="0"/>
              </a:spcAft>
              <a:defRPr/>
            </a:pPr>
            <a:r>
              <a:rPr lang="en-US" sz="3200" b="1" dirty="0" smtClean="0">
                <a:latin typeface="+mj-lt"/>
                <a:cs typeface="Times New Roman"/>
              </a:rPr>
              <a:t>Rutgers - Center for </a:t>
            </a:r>
            <a:r>
              <a:rPr lang="en-US" sz="3200" b="1" dirty="0">
                <a:latin typeface="+mj-lt"/>
                <a:cs typeface="Times New Roman"/>
              </a:rPr>
              <a:t>Ocean </a:t>
            </a:r>
            <a:r>
              <a:rPr lang="en-US" sz="3200" b="1" dirty="0" smtClean="0">
                <a:latin typeface="+mj-lt"/>
                <a:cs typeface="Times New Roman"/>
              </a:rPr>
              <a:t>Observing Leadership:</a:t>
            </a:r>
          </a:p>
          <a:p>
            <a:pPr algn="ctr" defTabSz="457200" eaLnBrk="1" fontAlgn="auto" hangingPunct="1">
              <a:spcBef>
                <a:spcPts val="0"/>
              </a:spcBef>
              <a:spcAft>
                <a:spcPts val="0"/>
              </a:spcAft>
              <a:defRPr/>
            </a:pPr>
            <a:r>
              <a:rPr lang="en-US" sz="3200" b="1" i="1" dirty="0" smtClean="0">
                <a:latin typeface="+mj-lt"/>
                <a:cs typeface="Times New Roman"/>
              </a:rPr>
              <a:t>Observatory Operations Center</a:t>
            </a:r>
            <a:endParaRPr lang="en-US" sz="3200" b="1" i="1" dirty="0">
              <a:latin typeface="+mj-lt"/>
              <a:cs typeface="Times New Roman"/>
            </a:endParaRPr>
          </a:p>
          <a:p>
            <a:pPr algn="ctr" defTabSz="457200" eaLnBrk="1" fontAlgn="auto" hangingPunct="1">
              <a:spcBef>
                <a:spcPts val="0"/>
              </a:spcBef>
              <a:spcAft>
                <a:spcPts val="0"/>
              </a:spcAft>
              <a:defRPr/>
            </a:pPr>
            <a:r>
              <a:rPr lang="en-US" sz="2000" b="1" dirty="0" smtClean="0">
                <a:solidFill>
                  <a:srgbClr val="0000FF"/>
                </a:solidFill>
                <a:latin typeface="Times New Roman"/>
                <a:ea typeface="+mn-ea"/>
                <a:cs typeface="Times New Roman"/>
              </a:rPr>
              <a:t> </a:t>
            </a:r>
            <a:endParaRPr lang="en-US" sz="2000" b="1" dirty="0">
              <a:solidFill>
                <a:srgbClr val="0000FF"/>
              </a:solidFill>
              <a:latin typeface="Times New Roman"/>
              <a:ea typeface="+mn-ea"/>
              <a:cs typeface="Times New Roman"/>
            </a:endParaRPr>
          </a:p>
        </p:txBody>
      </p:sp>
    </p:spTree>
    <p:extLst>
      <p:ext uri="{BB962C8B-B14F-4D97-AF65-F5344CB8AC3E}">
        <p14:creationId xmlns:p14="http://schemas.microsoft.com/office/powerpoint/2010/main" val="399716587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4463" y="1216180"/>
            <a:ext cx="5006499" cy="2400657"/>
          </a:xfrm>
          <a:prstGeom prst="rect">
            <a:avLst/>
          </a:prstGeom>
          <a:noFill/>
        </p:spPr>
        <p:txBody>
          <a:bodyPr wrap="none" rtlCol="0">
            <a:spAutoFit/>
          </a:bodyPr>
          <a:lstStyle/>
          <a:p>
            <a:pPr marL="285750" indent="-285750" algn="ctr">
              <a:buFont typeface="Arial"/>
              <a:buChar char="•"/>
            </a:pPr>
            <a:r>
              <a:rPr lang="en-US" sz="2400" dirty="0" smtClean="0">
                <a:solidFill>
                  <a:srgbClr val="0000FF"/>
                </a:solidFill>
                <a:latin typeface="Times New Roman"/>
                <a:cs typeface="Times New Roman"/>
              </a:rPr>
              <a:t>Population &amp; Ecosystem assessment</a:t>
            </a:r>
          </a:p>
          <a:p>
            <a:pPr algn="ctr"/>
            <a:endParaRPr lang="en-US" dirty="0" smtClean="0">
              <a:latin typeface="Times New Roman"/>
              <a:cs typeface="Times New Roman"/>
            </a:endParaRPr>
          </a:p>
          <a:p>
            <a:pPr algn="ctr"/>
            <a:r>
              <a:rPr lang="en-US" dirty="0" smtClean="0">
                <a:latin typeface="Times New Roman"/>
                <a:cs typeface="Times New Roman"/>
              </a:rPr>
              <a:t>Observation models </a:t>
            </a:r>
          </a:p>
          <a:p>
            <a:pPr algn="ctr"/>
            <a:r>
              <a:rPr lang="en-US" dirty="0" smtClean="0">
                <a:latin typeface="Times New Roman"/>
                <a:cs typeface="Times New Roman"/>
              </a:rPr>
              <a:t>(migration, availability &amp; </a:t>
            </a:r>
            <a:r>
              <a:rPr lang="en-US" dirty="0" err="1" smtClean="0">
                <a:latin typeface="Times New Roman"/>
                <a:cs typeface="Times New Roman"/>
              </a:rPr>
              <a:t>detectibility</a:t>
            </a:r>
            <a:r>
              <a:rPr lang="en-US" dirty="0" smtClean="0">
                <a:latin typeface="Times New Roman"/>
                <a:cs typeface="Times New Roman"/>
              </a:rPr>
              <a:t> to surveys)</a:t>
            </a:r>
          </a:p>
          <a:p>
            <a:pPr algn="ctr"/>
            <a:r>
              <a:rPr lang="en-US" dirty="0" smtClean="0">
                <a:latin typeface="Times New Roman"/>
                <a:cs typeface="Times New Roman"/>
              </a:rPr>
              <a:t>---------------------------</a:t>
            </a:r>
            <a:endParaRPr lang="en-US" dirty="0">
              <a:latin typeface="Times New Roman"/>
              <a:cs typeface="Times New Roman"/>
            </a:endParaRPr>
          </a:p>
          <a:p>
            <a:pPr algn="ctr"/>
            <a:r>
              <a:rPr lang="en-US" dirty="0" smtClean="0">
                <a:latin typeface="Times New Roman"/>
                <a:cs typeface="Times New Roman"/>
              </a:rPr>
              <a:t>Process models  </a:t>
            </a:r>
          </a:p>
          <a:p>
            <a:pPr algn="ctr"/>
            <a:r>
              <a:rPr lang="en-US" dirty="0" smtClean="0">
                <a:latin typeface="Times New Roman"/>
                <a:cs typeface="Times New Roman"/>
              </a:rPr>
              <a:t>(rates of birth, death, immigration, emigration &amp;</a:t>
            </a:r>
          </a:p>
          <a:p>
            <a:pPr algn="ctr"/>
            <a:r>
              <a:rPr lang="en-US" dirty="0" smtClean="0">
                <a:latin typeface="Times New Roman"/>
                <a:cs typeface="Times New Roman"/>
              </a:rPr>
              <a:t>Stock structure)</a:t>
            </a:r>
          </a:p>
        </p:txBody>
      </p:sp>
      <p:sp>
        <p:nvSpPr>
          <p:cNvPr id="5" name="TextBox 4"/>
          <p:cNvSpPr txBox="1"/>
          <p:nvPr/>
        </p:nvSpPr>
        <p:spPr>
          <a:xfrm>
            <a:off x="2846411" y="3961839"/>
            <a:ext cx="3826689" cy="1569660"/>
          </a:xfrm>
          <a:prstGeom prst="rect">
            <a:avLst/>
          </a:prstGeom>
          <a:noFill/>
        </p:spPr>
        <p:txBody>
          <a:bodyPr wrap="none" rtlCol="0">
            <a:spAutoFit/>
          </a:bodyPr>
          <a:lstStyle/>
          <a:p>
            <a:pPr marL="285750" indent="-285750" algn="ctr">
              <a:buFont typeface="Arial"/>
              <a:buChar char="•"/>
            </a:pPr>
            <a:r>
              <a:rPr lang="en-US" sz="2400" dirty="0" smtClean="0">
                <a:solidFill>
                  <a:srgbClr val="0000FF"/>
                </a:solidFill>
                <a:latin typeface="Times New Roman"/>
                <a:cs typeface="Times New Roman"/>
              </a:rPr>
              <a:t>Tactical management tools</a:t>
            </a:r>
          </a:p>
          <a:p>
            <a:pPr marL="285750" indent="-285750" algn="ctr">
              <a:buFont typeface="Arial"/>
              <a:buChar char="•"/>
            </a:pPr>
            <a:endParaRPr lang="en-US" dirty="0">
              <a:latin typeface="Times New Roman"/>
              <a:cs typeface="Times New Roman"/>
            </a:endParaRPr>
          </a:p>
          <a:p>
            <a:pPr algn="ctr"/>
            <a:r>
              <a:rPr lang="en-US" dirty="0" smtClean="0">
                <a:latin typeface="Times New Roman"/>
                <a:cs typeface="Times New Roman"/>
              </a:rPr>
              <a:t>Dynamic spatial management (GRAs)</a:t>
            </a:r>
          </a:p>
          <a:p>
            <a:pPr algn="ctr"/>
            <a:r>
              <a:rPr lang="en-US" dirty="0" smtClean="0">
                <a:latin typeface="Times New Roman"/>
                <a:cs typeface="Times New Roman"/>
              </a:rPr>
              <a:t>----------------------------------------</a:t>
            </a:r>
          </a:p>
          <a:p>
            <a:pPr algn="ctr"/>
            <a:r>
              <a:rPr lang="en-US" dirty="0" err="1" smtClean="0">
                <a:latin typeface="Times New Roman"/>
                <a:cs typeface="Times New Roman"/>
              </a:rPr>
              <a:t>Bicatch</a:t>
            </a:r>
            <a:r>
              <a:rPr lang="en-US" dirty="0" smtClean="0">
                <a:latin typeface="Times New Roman"/>
                <a:cs typeface="Times New Roman"/>
              </a:rPr>
              <a:t> reduction tools</a:t>
            </a:r>
            <a:endParaRPr lang="en-US" dirty="0">
              <a:latin typeface="Times New Roman"/>
              <a:cs typeface="Times New Roman"/>
            </a:endParaRPr>
          </a:p>
        </p:txBody>
      </p:sp>
      <p:sp>
        <p:nvSpPr>
          <p:cNvPr id="6" name="TextBox 5"/>
          <p:cNvSpPr txBox="1"/>
          <p:nvPr/>
        </p:nvSpPr>
        <p:spPr>
          <a:xfrm>
            <a:off x="279758" y="63544"/>
            <a:ext cx="8583450" cy="830997"/>
          </a:xfrm>
          <a:prstGeom prst="rect">
            <a:avLst/>
          </a:prstGeom>
          <a:noFill/>
        </p:spPr>
        <p:txBody>
          <a:bodyPr wrap="none" rtlCol="0">
            <a:spAutoFit/>
          </a:bodyPr>
          <a:lstStyle/>
          <a:p>
            <a:pPr algn="ctr"/>
            <a:r>
              <a:rPr lang="en-US" sz="2400" b="1" dirty="0" smtClean="0">
                <a:solidFill>
                  <a:srgbClr val="0000FF"/>
                </a:solidFill>
                <a:latin typeface="Times New Roman"/>
                <a:cs typeface="Times New Roman"/>
              </a:rPr>
              <a:t>Some applications of IOOS infrastructure &amp; biophysical models </a:t>
            </a:r>
          </a:p>
          <a:p>
            <a:pPr algn="ctr"/>
            <a:r>
              <a:rPr lang="en-US" sz="2400" b="1" dirty="0" smtClean="0">
                <a:solidFill>
                  <a:srgbClr val="0000FF"/>
                </a:solidFill>
                <a:latin typeface="Times New Roman"/>
                <a:cs typeface="Times New Roman"/>
              </a:rPr>
              <a:t>capturing responses to dynamic ocean environment:</a:t>
            </a:r>
            <a:endParaRPr lang="en-US" sz="2400" b="1" dirty="0">
              <a:solidFill>
                <a:srgbClr val="0000FF"/>
              </a:solidFill>
              <a:latin typeface="Times New Roman"/>
              <a:cs typeface="Times New Roman"/>
            </a:endParaRPr>
          </a:p>
        </p:txBody>
      </p:sp>
      <p:sp>
        <p:nvSpPr>
          <p:cNvPr id="7" name="TextBox 6"/>
          <p:cNvSpPr txBox="1"/>
          <p:nvPr/>
        </p:nvSpPr>
        <p:spPr>
          <a:xfrm>
            <a:off x="745735" y="5420868"/>
            <a:ext cx="7404591" cy="1569660"/>
          </a:xfrm>
          <a:prstGeom prst="rect">
            <a:avLst/>
          </a:prstGeom>
          <a:noFill/>
        </p:spPr>
        <p:txBody>
          <a:bodyPr wrap="none" rtlCol="0">
            <a:spAutoFit/>
          </a:bodyPr>
          <a:lstStyle/>
          <a:p>
            <a:pPr algn="ctr"/>
            <a:endParaRPr lang="en-US" dirty="0" smtClean="0">
              <a:latin typeface="Times New Roman"/>
              <a:cs typeface="Times New Roman"/>
            </a:endParaRPr>
          </a:p>
          <a:p>
            <a:pPr marL="285750" indent="-285750" algn="ctr">
              <a:buFont typeface="Arial"/>
              <a:buChar char="•"/>
            </a:pPr>
            <a:r>
              <a:rPr lang="en-US" sz="2400" dirty="0" smtClean="0">
                <a:solidFill>
                  <a:srgbClr val="0000FF"/>
                </a:solidFill>
                <a:latin typeface="Times New Roman"/>
                <a:cs typeface="Times New Roman"/>
              </a:rPr>
              <a:t>Real &amp; near real time ocean information crowdsourcing</a:t>
            </a:r>
          </a:p>
          <a:p>
            <a:pPr algn="ctr"/>
            <a:r>
              <a:rPr lang="en-US" dirty="0">
                <a:latin typeface="Times New Roman"/>
                <a:cs typeface="Times New Roman"/>
              </a:rPr>
              <a:t> </a:t>
            </a:r>
            <a:r>
              <a:rPr lang="en-US" dirty="0" smtClean="0">
                <a:latin typeface="Times New Roman"/>
                <a:cs typeface="Times New Roman"/>
              </a:rPr>
              <a:t>    What’s the reality of the ocean now, not 3 years ago</a:t>
            </a:r>
          </a:p>
          <a:p>
            <a:pPr algn="ctr"/>
            <a:r>
              <a:rPr lang="en-US" i="1" dirty="0" smtClean="0">
                <a:latin typeface="Times New Roman"/>
                <a:cs typeface="Times New Roman"/>
              </a:rPr>
              <a:t>‘proactive not reactive’</a:t>
            </a:r>
          </a:p>
          <a:p>
            <a:pPr algn="ctr"/>
            <a:endParaRPr lang="en-US" dirty="0">
              <a:latin typeface="Times New Roman"/>
              <a:cs typeface="Times New Roman"/>
            </a:endParaRPr>
          </a:p>
        </p:txBody>
      </p:sp>
    </p:spTree>
    <p:extLst>
      <p:ext uri="{BB962C8B-B14F-4D97-AF65-F5344CB8AC3E}">
        <p14:creationId xmlns:p14="http://schemas.microsoft.com/office/powerpoint/2010/main" val="22816151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ll133675110887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733" y="2461882"/>
            <a:ext cx="3777782" cy="2916448"/>
          </a:xfrm>
          <a:prstGeom prst="rect">
            <a:avLst/>
          </a:prstGeom>
        </p:spPr>
      </p:pic>
      <p:sp>
        <p:nvSpPr>
          <p:cNvPr id="3" name="Rectangle 2"/>
          <p:cNvSpPr/>
          <p:nvPr/>
        </p:nvSpPr>
        <p:spPr>
          <a:xfrm>
            <a:off x="1471482" y="1869790"/>
            <a:ext cx="2152795" cy="59209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bg1"/>
                </a:solidFill>
                <a:latin typeface="Times New Roman"/>
                <a:cs typeface="Times New Roman"/>
              </a:rPr>
              <a:t>Water </a:t>
            </a:r>
            <a:endParaRPr lang="en-US" sz="2800" dirty="0">
              <a:solidFill>
                <a:schemeClr val="bg1"/>
              </a:solidFill>
              <a:latin typeface="Times New Roman"/>
              <a:cs typeface="Times New Roman"/>
            </a:endParaRPr>
          </a:p>
        </p:txBody>
      </p:sp>
      <p:sp>
        <p:nvSpPr>
          <p:cNvPr id="14" name="Rectangle 13"/>
          <p:cNvSpPr/>
          <p:nvPr/>
        </p:nvSpPr>
        <p:spPr>
          <a:xfrm>
            <a:off x="6609087" y="3300210"/>
            <a:ext cx="2534913" cy="1026064"/>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bg1"/>
                </a:solidFill>
                <a:latin typeface="Times New Roman"/>
                <a:cs typeface="Times New Roman"/>
              </a:rPr>
              <a:t>Solute concentrations</a:t>
            </a:r>
          </a:p>
        </p:txBody>
      </p:sp>
      <p:sp>
        <p:nvSpPr>
          <p:cNvPr id="15" name="Rectangle 14"/>
          <p:cNvSpPr/>
          <p:nvPr/>
        </p:nvSpPr>
        <p:spPr>
          <a:xfrm>
            <a:off x="5672838" y="1882468"/>
            <a:ext cx="2452485" cy="59209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bg1"/>
                </a:solidFill>
                <a:latin typeface="Times New Roman"/>
                <a:cs typeface="Times New Roman"/>
              </a:rPr>
              <a:t>Temperature</a:t>
            </a:r>
            <a:endParaRPr lang="en-US" sz="2800" dirty="0">
              <a:solidFill>
                <a:schemeClr val="bg1"/>
              </a:solidFill>
              <a:latin typeface="Times New Roman"/>
              <a:cs typeface="Times New Roman"/>
            </a:endParaRPr>
          </a:p>
        </p:txBody>
      </p:sp>
      <p:sp>
        <p:nvSpPr>
          <p:cNvPr id="21" name="Rectangle 20"/>
          <p:cNvSpPr/>
          <p:nvPr/>
        </p:nvSpPr>
        <p:spPr>
          <a:xfrm>
            <a:off x="302248" y="5082284"/>
            <a:ext cx="2452485" cy="59209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bg1"/>
                </a:solidFill>
                <a:latin typeface="Times New Roman"/>
                <a:cs typeface="Times New Roman"/>
              </a:rPr>
              <a:t>PH</a:t>
            </a:r>
            <a:endParaRPr lang="en-US" sz="2800" dirty="0">
              <a:solidFill>
                <a:schemeClr val="bg1"/>
              </a:solidFill>
              <a:latin typeface="Times New Roman"/>
              <a:cs typeface="Times New Roman"/>
            </a:endParaRPr>
          </a:p>
        </p:txBody>
      </p:sp>
      <p:sp>
        <p:nvSpPr>
          <p:cNvPr id="22" name="Rectangle 21"/>
          <p:cNvSpPr/>
          <p:nvPr/>
        </p:nvSpPr>
        <p:spPr>
          <a:xfrm>
            <a:off x="6058899" y="5052150"/>
            <a:ext cx="2452485" cy="1200218"/>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bg1"/>
                </a:solidFill>
                <a:latin typeface="Times New Roman"/>
                <a:cs typeface="Times New Roman"/>
              </a:rPr>
              <a:t>Hydrostatic </a:t>
            </a:r>
          </a:p>
          <a:p>
            <a:pPr algn="ctr"/>
            <a:r>
              <a:rPr lang="en-US" sz="2800" dirty="0" smtClean="0">
                <a:solidFill>
                  <a:schemeClr val="bg1"/>
                </a:solidFill>
                <a:latin typeface="Times New Roman"/>
                <a:cs typeface="Times New Roman"/>
              </a:rPr>
              <a:t>pressure</a:t>
            </a:r>
            <a:endParaRPr lang="en-US" sz="2800" dirty="0">
              <a:solidFill>
                <a:schemeClr val="bg1"/>
              </a:solidFill>
              <a:latin typeface="Times New Roman"/>
              <a:cs typeface="Times New Roman"/>
            </a:endParaRPr>
          </a:p>
        </p:txBody>
      </p:sp>
      <p:sp>
        <p:nvSpPr>
          <p:cNvPr id="23" name="Rectangle 22"/>
          <p:cNvSpPr/>
          <p:nvPr/>
        </p:nvSpPr>
        <p:spPr>
          <a:xfrm>
            <a:off x="138451" y="3300210"/>
            <a:ext cx="2452485" cy="59209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bg1"/>
                </a:solidFill>
                <a:latin typeface="Times New Roman"/>
                <a:cs typeface="Times New Roman"/>
              </a:rPr>
              <a:t>Oxygen</a:t>
            </a:r>
            <a:endParaRPr lang="en-US" sz="2800" dirty="0">
              <a:solidFill>
                <a:schemeClr val="bg1"/>
              </a:solidFill>
              <a:latin typeface="Times New Roman"/>
              <a:cs typeface="Times New Roman"/>
            </a:endParaRPr>
          </a:p>
        </p:txBody>
      </p:sp>
      <p:sp>
        <p:nvSpPr>
          <p:cNvPr id="24" name="Rectangle 23"/>
          <p:cNvSpPr/>
          <p:nvPr/>
        </p:nvSpPr>
        <p:spPr>
          <a:xfrm>
            <a:off x="3369346" y="5588280"/>
            <a:ext cx="2452485" cy="1200218"/>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bg1"/>
                </a:solidFill>
                <a:latin typeface="Times New Roman"/>
                <a:cs typeface="Times New Roman"/>
              </a:rPr>
              <a:t>Food</a:t>
            </a:r>
            <a:endParaRPr lang="en-US" sz="2800" dirty="0">
              <a:solidFill>
                <a:schemeClr val="bg1"/>
              </a:solidFill>
              <a:latin typeface="Times New Roman"/>
              <a:cs typeface="Times New Roman"/>
            </a:endParaRPr>
          </a:p>
        </p:txBody>
      </p:sp>
      <p:sp>
        <p:nvSpPr>
          <p:cNvPr id="18" name="Title 1"/>
          <p:cNvSpPr txBox="1">
            <a:spLocks/>
          </p:cNvSpPr>
          <p:nvPr/>
        </p:nvSpPr>
        <p:spPr>
          <a:xfrm>
            <a:off x="132103" y="476962"/>
            <a:ext cx="9171278" cy="139282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0090"/>
                </a:solidFill>
                <a:latin typeface="Times New Roman"/>
                <a:cs typeface="Times New Roman"/>
              </a:rPr>
              <a:t>External environment properties</a:t>
            </a:r>
          </a:p>
          <a:p>
            <a:r>
              <a:rPr lang="en-US" sz="3200" dirty="0" smtClean="0">
                <a:solidFill>
                  <a:srgbClr val="000090"/>
                </a:solidFill>
                <a:latin typeface="Times New Roman"/>
                <a:cs typeface="Times New Roman"/>
              </a:rPr>
              <a:t>affecting structure &amp; function of metabolic machinery</a:t>
            </a:r>
          </a:p>
          <a:p>
            <a:r>
              <a:rPr lang="en-US" sz="3200" u="sng" dirty="0">
                <a:solidFill>
                  <a:srgbClr val="000090"/>
                </a:solidFill>
                <a:latin typeface="Times New Roman"/>
                <a:cs typeface="Times New Roman"/>
              </a:rPr>
              <a:t>F</a:t>
            </a:r>
            <a:r>
              <a:rPr lang="en-US" sz="3200" u="sng" dirty="0" smtClean="0">
                <a:solidFill>
                  <a:srgbClr val="000090"/>
                </a:solidFill>
                <a:latin typeface="Times New Roman"/>
                <a:cs typeface="Times New Roman"/>
              </a:rPr>
              <a:t>undamental </a:t>
            </a:r>
            <a:r>
              <a:rPr lang="en-US" sz="3200" u="sng" dirty="0">
                <a:solidFill>
                  <a:srgbClr val="000090"/>
                </a:solidFill>
                <a:latin typeface="Times New Roman"/>
                <a:cs typeface="Times New Roman"/>
              </a:rPr>
              <a:t>niche dimensions</a:t>
            </a:r>
          </a:p>
          <a:p>
            <a:endParaRPr lang="en-US" sz="3200" dirty="0">
              <a:latin typeface="Times New Roman"/>
              <a:cs typeface="Times New Roman"/>
            </a:endParaRPr>
          </a:p>
        </p:txBody>
      </p:sp>
    </p:spTree>
    <p:extLst>
      <p:ext uri="{BB962C8B-B14F-4D97-AF65-F5344CB8AC3E}">
        <p14:creationId xmlns:p14="http://schemas.microsoft.com/office/powerpoint/2010/main" val="2416462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14109556.jpg"/>
          <p:cNvPicPr>
            <a:picLocks noChangeAspect="1"/>
          </p:cNvPicPr>
          <p:nvPr/>
        </p:nvPicPr>
        <p:blipFill rotWithShape="1">
          <a:blip r:embed="rId3">
            <a:alphaModFix amt="37000"/>
            <a:extLst>
              <a:ext uri="{28A0092B-C50C-407E-A947-70E740481C1C}">
                <a14:useLocalDpi xmlns:a14="http://schemas.microsoft.com/office/drawing/2010/main" val="0"/>
              </a:ext>
            </a:extLst>
          </a:blip>
          <a:srcRect b="4054"/>
          <a:stretch/>
        </p:blipFill>
        <p:spPr>
          <a:xfrm>
            <a:off x="0" y="78187"/>
            <a:ext cx="9144000" cy="6874713"/>
          </a:xfrm>
          <a:prstGeom prst="rect">
            <a:avLst/>
          </a:prstGeom>
        </p:spPr>
      </p:pic>
      <p:sp>
        <p:nvSpPr>
          <p:cNvPr id="6" name="TextBox 5"/>
          <p:cNvSpPr txBox="1"/>
          <p:nvPr/>
        </p:nvSpPr>
        <p:spPr>
          <a:xfrm>
            <a:off x="-119528" y="2173"/>
            <a:ext cx="5680967" cy="1446550"/>
          </a:xfrm>
          <a:prstGeom prst="rect">
            <a:avLst/>
          </a:prstGeom>
          <a:solidFill>
            <a:schemeClr val="bg1"/>
          </a:solidFill>
          <a:ln w="25400">
            <a:solidFill>
              <a:schemeClr val="tx1"/>
            </a:solidFill>
          </a:ln>
        </p:spPr>
        <p:txBody>
          <a:bodyPr wrap="square" rtlCol="0">
            <a:spAutoFit/>
          </a:bodyPr>
          <a:lstStyle/>
          <a:p>
            <a:pPr algn="ctr"/>
            <a:r>
              <a:rPr lang="en-US" sz="3200" dirty="0" smtClean="0">
                <a:solidFill>
                  <a:srgbClr val="FF0000"/>
                </a:solidFill>
                <a:latin typeface="Times New Roman"/>
                <a:cs typeface="Times New Roman"/>
              </a:rPr>
              <a:t>Ongoing collaborative field research with fishing industry  </a:t>
            </a:r>
          </a:p>
          <a:p>
            <a:pPr algn="ctr"/>
            <a:r>
              <a:rPr lang="en-US" sz="2400" dirty="0" smtClean="0">
                <a:solidFill>
                  <a:srgbClr val="0000FF"/>
                </a:solidFill>
                <a:latin typeface="Times New Roman"/>
                <a:cs typeface="Times New Roman"/>
              </a:rPr>
              <a:t>Hypothesis &amp; model development</a:t>
            </a:r>
          </a:p>
        </p:txBody>
      </p:sp>
      <p:pic>
        <p:nvPicPr>
          <p:cNvPr id="4" name="Picture 3" descr="Loligo_bolzman_BigelowMLEf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10" y="1667046"/>
            <a:ext cx="2544604" cy="2505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2783102" y="2831821"/>
            <a:ext cx="2531462" cy="923330"/>
          </a:xfrm>
          <a:prstGeom prst="rect">
            <a:avLst/>
          </a:prstGeom>
          <a:solidFill>
            <a:schemeClr val="bg1"/>
          </a:solidFill>
          <a:ln>
            <a:solidFill>
              <a:schemeClr val="tx1"/>
            </a:solidFill>
          </a:ln>
        </p:spPr>
        <p:txBody>
          <a:bodyPr wrap="none" rtlCol="0">
            <a:spAutoFit/>
          </a:bodyPr>
          <a:lstStyle/>
          <a:p>
            <a:pPr algn="ctr"/>
            <a:r>
              <a:rPr lang="en-US" dirty="0">
                <a:solidFill>
                  <a:srgbClr val="000090"/>
                </a:solidFill>
                <a:latin typeface="Times New Roman"/>
                <a:cs typeface="Times New Roman"/>
              </a:rPr>
              <a:t>F</a:t>
            </a:r>
            <a:r>
              <a:rPr lang="en-US" dirty="0" smtClean="0">
                <a:solidFill>
                  <a:srgbClr val="000090"/>
                </a:solidFill>
                <a:latin typeface="Times New Roman"/>
                <a:cs typeface="Times New Roman"/>
              </a:rPr>
              <a:t>ield development &amp;</a:t>
            </a:r>
          </a:p>
          <a:p>
            <a:pPr algn="ctr"/>
            <a:r>
              <a:rPr lang="en-US" dirty="0" smtClean="0">
                <a:solidFill>
                  <a:srgbClr val="000090"/>
                </a:solidFill>
                <a:latin typeface="Times New Roman"/>
                <a:cs typeface="Times New Roman"/>
              </a:rPr>
              <a:t>evaluation with industry</a:t>
            </a:r>
          </a:p>
          <a:p>
            <a:pPr algn="ctr"/>
            <a:r>
              <a:rPr lang="en-US" dirty="0" smtClean="0">
                <a:solidFill>
                  <a:srgbClr val="000090"/>
                </a:solidFill>
                <a:latin typeface="Times New Roman"/>
                <a:cs typeface="Times New Roman"/>
              </a:rPr>
              <a:t>partners</a:t>
            </a:r>
            <a:endParaRPr lang="en-US" dirty="0">
              <a:solidFill>
                <a:srgbClr val="000090"/>
              </a:solidFill>
              <a:latin typeface="Times New Roman"/>
              <a:cs typeface="Times New Roman"/>
            </a:endParaRPr>
          </a:p>
        </p:txBody>
      </p:sp>
      <p:sp>
        <p:nvSpPr>
          <p:cNvPr id="14" name="TextBox 13"/>
          <p:cNvSpPr txBox="1"/>
          <p:nvPr/>
        </p:nvSpPr>
        <p:spPr>
          <a:xfrm>
            <a:off x="511009" y="1927735"/>
            <a:ext cx="761634" cy="646331"/>
          </a:xfrm>
          <a:prstGeom prst="rect">
            <a:avLst/>
          </a:prstGeom>
          <a:solidFill>
            <a:schemeClr val="bg1"/>
          </a:solidFill>
        </p:spPr>
        <p:txBody>
          <a:bodyPr wrap="none" rtlCol="0">
            <a:spAutoFit/>
          </a:bodyPr>
          <a:lstStyle/>
          <a:p>
            <a:pPr algn="ctr"/>
            <a:r>
              <a:rPr lang="en-US" dirty="0" smtClean="0">
                <a:solidFill>
                  <a:srgbClr val="000090"/>
                </a:solidFill>
                <a:latin typeface="Times New Roman"/>
                <a:cs typeface="Times New Roman"/>
              </a:rPr>
              <a:t>Niche </a:t>
            </a:r>
          </a:p>
          <a:p>
            <a:pPr algn="ctr"/>
            <a:r>
              <a:rPr lang="en-US" dirty="0" smtClean="0">
                <a:solidFill>
                  <a:srgbClr val="000090"/>
                </a:solidFill>
                <a:latin typeface="Times New Roman"/>
                <a:cs typeface="Times New Roman"/>
              </a:rPr>
              <a:t>model</a:t>
            </a:r>
            <a:endParaRPr lang="en-US" dirty="0">
              <a:solidFill>
                <a:srgbClr val="000090"/>
              </a:solidFill>
              <a:latin typeface="Times New Roman"/>
              <a:cs typeface="Times New Roman"/>
            </a:endParaRPr>
          </a:p>
        </p:txBody>
      </p:sp>
      <p:cxnSp>
        <p:nvCxnSpPr>
          <p:cNvPr id="15" name="Straight Arrow Connector 14"/>
          <p:cNvCxnSpPr/>
          <p:nvPr/>
        </p:nvCxnSpPr>
        <p:spPr>
          <a:xfrm flipV="1">
            <a:off x="2922082" y="1792941"/>
            <a:ext cx="2294445" cy="906699"/>
          </a:xfrm>
          <a:prstGeom prst="straightConnector1">
            <a:avLst/>
          </a:prstGeom>
          <a:ln w="76200" cmpd="sng">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2" name="Picture 1" descr="LongfinSquid_habitatanimateRoebuck_TOWS_09_2013_02_2015.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6489" y="17640"/>
            <a:ext cx="3737511" cy="3737511"/>
          </a:xfrm>
          <a:prstGeom prst="rect">
            <a:avLst/>
          </a:prstGeom>
          <a:ln w="25400">
            <a:solidFill>
              <a:schemeClr val="tx1"/>
            </a:solidFill>
          </a:ln>
        </p:spPr>
      </p:pic>
      <p:pic>
        <p:nvPicPr>
          <p:cNvPr id="9" name="Picture 8" descr="SF_Logo_Final_11101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055" y="4377764"/>
            <a:ext cx="2300941" cy="23009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029732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14109556.jpg"/>
          <p:cNvPicPr>
            <a:picLocks noChangeAspect="1"/>
          </p:cNvPicPr>
          <p:nvPr/>
        </p:nvPicPr>
        <p:blipFill rotWithShape="1">
          <a:blip r:embed="rId2">
            <a:alphaModFix amt="37000"/>
            <a:extLst>
              <a:ext uri="{28A0092B-C50C-407E-A947-70E740481C1C}">
                <a14:useLocalDpi xmlns:a14="http://schemas.microsoft.com/office/drawing/2010/main" val="0"/>
              </a:ext>
            </a:extLst>
          </a:blip>
          <a:srcRect b="4054"/>
          <a:stretch/>
        </p:blipFill>
        <p:spPr>
          <a:xfrm>
            <a:off x="0" y="78187"/>
            <a:ext cx="9144000" cy="6874713"/>
          </a:xfrm>
          <a:prstGeom prst="rect">
            <a:avLst/>
          </a:prstGeom>
        </p:spPr>
      </p:pic>
      <p:sp>
        <p:nvSpPr>
          <p:cNvPr id="3" name="Rectangle 2"/>
          <p:cNvSpPr/>
          <p:nvPr/>
        </p:nvSpPr>
        <p:spPr>
          <a:xfrm>
            <a:off x="55940" y="4202354"/>
            <a:ext cx="9088059" cy="262083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buAutoNum type="arabicParenR" startAt="2"/>
            </a:pPr>
            <a:endParaRPr lang="en-US" sz="2000" dirty="0">
              <a:solidFill>
                <a:srgbClr val="0000FF"/>
              </a:solidFill>
              <a:latin typeface="Times New Roman"/>
              <a:cs typeface="Times New Roman"/>
            </a:endParaRPr>
          </a:p>
        </p:txBody>
      </p:sp>
      <p:pic>
        <p:nvPicPr>
          <p:cNvPr id="4" name="Picture 3" descr="Loligo_bolzman_BigelowMLEf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10" y="1667046"/>
            <a:ext cx="2544604" cy="2505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511009" y="1927735"/>
            <a:ext cx="761634" cy="646331"/>
          </a:xfrm>
          <a:prstGeom prst="rect">
            <a:avLst/>
          </a:prstGeom>
          <a:solidFill>
            <a:schemeClr val="bg1"/>
          </a:solidFill>
        </p:spPr>
        <p:txBody>
          <a:bodyPr wrap="none" rtlCol="0">
            <a:spAutoFit/>
          </a:bodyPr>
          <a:lstStyle/>
          <a:p>
            <a:pPr algn="ctr"/>
            <a:r>
              <a:rPr lang="en-US" dirty="0" smtClean="0">
                <a:solidFill>
                  <a:srgbClr val="000090"/>
                </a:solidFill>
                <a:latin typeface="Times New Roman"/>
                <a:cs typeface="Times New Roman"/>
              </a:rPr>
              <a:t>Niche </a:t>
            </a:r>
          </a:p>
          <a:p>
            <a:pPr algn="ctr"/>
            <a:r>
              <a:rPr lang="en-US" dirty="0" smtClean="0">
                <a:solidFill>
                  <a:srgbClr val="000090"/>
                </a:solidFill>
                <a:latin typeface="Times New Roman"/>
                <a:cs typeface="Times New Roman"/>
              </a:rPr>
              <a:t>model</a:t>
            </a:r>
            <a:endParaRPr lang="en-US" dirty="0">
              <a:solidFill>
                <a:srgbClr val="000090"/>
              </a:solidFill>
              <a:latin typeface="Times New Roman"/>
              <a:cs typeface="Times New Roman"/>
            </a:endParaRPr>
          </a:p>
        </p:txBody>
      </p:sp>
      <p:sp>
        <p:nvSpPr>
          <p:cNvPr id="7" name="Rectangle 6"/>
          <p:cNvSpPr/>
          <p:nvPr/>
        </p:nvSpPr>
        <p:spPr>
          <a:xfrm>
            <a:off x="100028" y="4252102"/>
            <a:ext cx="1505753" cy="369332"/>
          </a:xfrm>
          <a:prstGeom prst="rect">
            <a:avLst/>
          </a:prstGeom>
        </p:spPr>
        <p:txBody>
          <a:bodyPr wrap="none">
            <a:spAutoFit/>
          </a:bodyPr>
          <a:lstStyle/>
          <a:p>
            <a:r>
              <a:rPr lang="en-US" b="1" u="sng" dirty="0">
                <a:solidFill>
                  <a:srgbClr val="FF0000"/>
                </a:solidFill>
                <a:latin typeface="Times New Roman"/>
                <a:cs typeface="Times New Roman"/>
              </a:rPr>
              <a:t>Applications:</a:t>
            </a:r>
          </a:p>
        </p:txBody>
      </p:sp>
      <p:sp>
        <p:nvSpPr>
          <p:cNvPr id="8" name="Rectangle 7"/>
          <p:cNvSpPr/>
          <p:nvPr/>
        </p:nvSpPr>
        <p:spPr>
          <a:xfrm>
            <a:off x="129909" y="4660298"/>
            <a:ext cx="8948567" cy="707886"/>
          </a:xfrm>
          <a:prstGeom prst="rect">
            <a:avLst/>
          </a:prstGeom>
        </p:spPr>
        <p:txBody>
          <a:bodyPr wrap="square">
            <a:spAutoFit/>
          </a:bodyPr>
          <a:lstStyle/>
          <a:p>
            <a:pPr marL="457200" indent="-457200">
              <a:buAutoNum type="arabicParenR"/>
            </a:pPr>
            <a:r>
              <a:rPr lang="en-US" sz="2000" dirty="0">
                <a:solidFill>
                  <a:srgbClr val="0000FF"/>
                </a:solidFill>
                <a:latin typeface="Times New Roman"/>
                <a:cs typeface="Times New Roman"/>
              </a:rPr>
              <a:t>Better understand real time dynamics of fishery &amp; ecosystem </a:t>
            </a:r>
            <a:r>
              <a:rPr lang="en-US" sz="2000" dirty="0" smtClean="0">
                <a:solidFill>
                  <a:srgbClr val="0000FF"/>
                </a:solidFill>
                <a:latin typeface="Times New Roman"/>
                <a:cs typeface="Times New Roman"/>
              </a:rPr>
              <a:t>that are </a:t>
            </a:r>
            <a:r>
              <a:rPr lang="en-US" sz="2000" dirty="0">
                <a:solidFill>
                  <a:srgbClr val="0000FF"/>
                </a:solidFill>
                <a:latin typeface="Times New Roman"/>
                <a:cs typeface="Times New Roman"/>
              </a:rPr>
              <a:t>not </a:t>
            </a:r>
            <a:r>
              <a:rPr lang="en-US" sz="2000" dirty="0" smtClean="0">
                <a:solidFill>
                  <a:srgbClr val="0000FF"/>
                </a:solidFill>
                <a:latin typeface="Times New Roman"/>
                <a:cs typeface="Times New Roman"/>
              </a:rPr>
              <a:t>stationary</a:t>
            </a:r>
          </a:p>
        </p:txBody>
      </p:sp>
      <p:sp>
        <p:nvSpPr>
          <p:cNvPr id="10" name="Rectangle 9"/>
          <p:cNvSpPr/>
          <p:nvPr/>
        </p:nvSpPr>
        <p:spPr>
          <a:xfrm>
            <a:off x="129909" y="5293479"/>
            <a:ext cx="9014090" cy="707886"/>
          </a:xfrm>
          <a:prstGeom prst="rect">
            <a:avLst/>
          </a:prstGeom>
        </p:spPr>
        <p:txBody>
          <a:bodyPr wrap="square">
            <a:spAutoFit/>
          </a:bodyPr>
          <a:lstStyle/>
          <a:p>
            <a:pPr marL="342900" indent="-342900">
              <a:buAutoNum type="arabicParenR" startAt="2"/>
            </a:pPr>
            <a:r>
              <a:rPr lang="en-US" sz="2000" dirty="0" smtClean="0">
                <a:solidFill>
                  <a:srgbClr val="0000FF"/>
                </a:solidFill>
                <a:latin typeface="Times New Roman"/>
                <a:cs typeface="Times New Roman"/>
              </a:rPr>
              <a:t> Co</a:t>
            </a:r>
            <a:r>
              <a:rPr lang="en-US" sz="2000" dirty="0">
                <a:solidFill>
                  <a:srgbClr val="0000FF"/>
                </a:solidFill>
                <a:latin typeface="Times New Roman"/>
                <a:cs typeface="Times New Roman"/>
              </a:rPr>
              <a:t>-develop stock assessment </a:t>
            </a:r>
            <a:r>
              <a:rPr lang="en-US" sz="2000" dirty="0" smtClean="0">
                <a:solidFill>
                  <a:srgbClr val="0000FF"/>
                </a:solidFill>
                <a:latin typeface="Times New Roman"/>
                <a:cs typeface="Times New Roman"/>
              </a:rPr>
              <a:t>tools. Example: habitat </a:t>
            </a:r>
            <a:r>
              <a:rPr lang="en-US" sz="2000" dirty="0">
                <a:solidFill>
                  <a:srgbClr val="0000FF"/>
                </a:solidFill>
                <a:latin typeface="Times New Roman"/>
                <a:cs typeface="Times New Roman"/>
              </a:rPr>
              <a:t>based estimates of </a:t>
            </a:r>
            <a:r>
              <a:rPr lang="en-US" sz="2000" dirty="0" smtClean="0">
                <a:solidFill>
                  <a:srgbClr val="0000FF"/>
                </a:solidFill>
                <a:latin typeface="Times New Roman"/>
                <a:cs typeface="Times New Roman"/>
              </a:rPr>
              <a:t>   population availability </a:t>
            </a:r>
            <a:r>
              <a:rPr lang="en-US" sz="2000" dirty="0">
                <a:solidFill>
                  <a:srgbClr val="0000FF"/>
                </a:solidFill>
                <a:latin typeface="Times New Roman"/>
                <a:cs typeface="Times New Roman"/>
              </a:rPr>
              <a:t>to </a:t>
            </a:r>
            <a:r>
              <a:rPr lang="en-US" sz="2000" dirty="0" smtClean="0">
                <a:solidFill>
                  <a:srgbClr val="0000FF"/>
                </a:solidFill>
                <a:latin typeface="Times New Roman"/>
                <a:cs typeface="Times New Roman"/>
              </a:rPr>
              <a:t>stock assessment surveys</a:t>
            </a:r>
            <a:endParaRPr lang="en-US" sz="2000" dirty="0">
              <a:solidFill>
                <a:srgbClr val="0000FF"/>
              </a:solidFill>
              <a:latin typeface="Times New Roman"/>
              <a:cs typeface="Times New Roman"/>
            </a:endParaRPr>
          </a:p>
        </p:txBody>
      </p:sp>
      <p:sp>
        <p:nvSpPr>
          <p:cNvPr id="11" name="Rectangle 10"/>
          <p:cNvSpPr/>
          <p:nvPr/>
        </p:nvSpPr>
        <p:spPr>
          <a:xfrm>
            <a:off x="129909" y="6001365"/>
            <a:ext cx="9014090" cy="707886"/>
          </a:xfrm>
          <a:prstGeom prst="rect">
            <a:avLst/>
          </a:prstGeom>
        </p:spPr>
        <p:txBody>
          <a:bodyPr wrap="square">
            <a:spAutoFit/>
          </a:bodyPr>
          <a:lstStyle/>
          <a:p>
            <a:pPr marL="457200" indent="-457200">
              <a:buAutoNum type="arabicParenR" startAt="3"/>
            </a:pPr>
            <a:r>
              <a:rPr lang="en-US" sz="2000" dirty="0" smtClean="0">
                <a:solidFill>
                  <a:srgbClr val="0000FF"/>
                </a:solidFill>
                <a:latin typeface="Times New Roman"/>
                <a:cs typeface="Times New Roman"/>
              </a:rPr>
              <a:t>Co</a:t>
            </a:r>
            <a:r>
              <a:rPr lang="en-US" sz="2000" dirty="0">
                <a:solidFill>
                  <a:srgbClr val="0000FF"/>
                </a:solidFill>
                <a:latin typeface="Times New Roman"/>
                <a:cs typeface="Times New Roman"/>
              </a:rPr>
              <a:t>-develop tools </a:t>
            </a:r>
            <a:r>
              <a:rPr lang="en-US" sz="2000" dirty="0" smtClean="0">
                <a:solidFill>
                  <a:srgbClr val="0000FF"/>
                </a:solidFill>
                <a:latin typeface="Times New Roman"/>
                <a:cs typeface="Times New Roman"/>
              </a:rPr>
              <a:t>minimizing </a:t>
            </a:r>
            <a:r>
              <a:rPr lang="en-US" sz="2000" dirty="0">
                <a:solidFill>
                  <a:srgbClr val="0000FF"/>
                </a:solidFill>
                <a:latin typeface="Times New Roman"/>
                <a:cs typeface="Times New Roman"/>
              </a:rPr>
              <a:t>collateral ecosystem </a:t>
            </a:r>
            <a:r>
              <a:rPr lang="en-US" sz="2000" dirty="0" smtClean="0">
                <a:solidFill>
                  <a:srgbClr val="0000FF"/>
                </a:solidFill>
                <a:latin typeface="Times New Roman"/>
                <a:cs typeface="Times New Roman"/>
              </a:rPr>
              <a:t>damage while </a:t>
            </a:r>
            <a:r>
              <a:rPr lang="en-US" sz="2000" dirty="0">
                <a:solidFill>
                  <a:srgbClr val="0000FF"/>
                </a:solidFill>
                <a:latin typeface="Times New Roman"/>
                <a:cs typeface="Times New Roman"/>
              </a:rPr>
              <a:t>maximizing efficiency of fishing operations</a:t>
            </a:r>
          </a:p>
        </p:txBody>
      </p:sp>
      <p:cxnSp>
        <p:nvCxnSpPr>
          <p:cNvPr id="16" name="Straight Arrow Connector 15"/>
          <p:cNvCxnSpPr/>
          <p:nvPr/>
        </p:nvCxnSpPr>
        <p:spPr>
          <a:xfrm flipV="1">
            <a:off x="2922082" y="1792941"/>
            <a:ext cx="2294445" cy="906699"/>
          </a:xfrm>
          <a:prstGeom prst="straightConnector1">
            <a:avLst/>
          </a:prstGeom>
          <a:ln w="76200" cmpd="sng">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19528" y="2173"/>
            <a:ext cx="5680967" cy="1446550"/>
          </a:xfrm>
          <a:prstGeom prst="rect">
            <a:avLst/>
          </a:prstGeom>
          <a:solidFill>
            <a:schemeClr val="bg1"/>
          </a:solidFill>
          <a:ln w="25400">
            <a:solidFill>
              <a:schemeClr val="tx1"/>
            </a:solidFill>
          </a:ln>
        </p:spPr>
        <p:txBody>
          <a:bodyPr wrap="square" rtlCol="0">
            <a:spAutoFit/>
          </a:bodyPr>
          <a:lstStyle/>
          <a:p>
            <a:pPr algn="ctr"/>
            <a:r>
              <a:rPr lang="en-US" sz="3200" dirty="0" smtClean="0">
                <a:solidFill>
                  <a:srgbClr val="FF0000"/>
                </a:solidFill>
                <a:latin typeface="Times New Roman"/>
                <a:cs typeface="Times New Roman"/>
              </a:rPr>
              <a:t>Ongoing collaborative field research with fishing industry  </a:t>
            </a:r>
          </a:p>
          <a:p>
            <a:pPr algn="ctr"/>
            <a:r>
              <a:rPr lang="en-US" sz="2400" dirty="0" smtClean="0">
                <a:solidFill>
                  <a:srgbClr val="0000FF"/>
                </a:solidFill>
                <a:latin typeface="Times New Roman"/>
                <a:cs typeface="Times New Roman"/>
              </a:rPr>
              <a:t>Hypothesis &amp; model development</a:t>
            </a:r>
          </a:p>
        </p:txBody>
      </p:sp>
      <p:pic>
        <p:nvPicPr>
          <p:cNvPr id="2" name="Picture 1" descr="LongfinSquid_habitatanimateRoebuck_TOWS_09_2013_02_2015.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8705" y="14940"/>
            <a:ext cx="3735295" cy="3735295"/>
          </a:xfrm>
          <a:prstGeom prst="rect">
            <a:avLst/>
          </a:prstGeom>
          <a:ln w="25400">
            <a:solidFill>
              <a:schemeClr val="tx1"/>
            </a:solidFill>
          </a:ln>
        </p:spPr>
      </p:pic>
    </p:spTree>
    <p:extLst>
      <p:ext uri="{BB962C8B-B14F-4D97-AF65-F5344CB8AC3E}">
        <p14:creationId xmlns:p14="http://schemas.microsoft.com/office/powerpoint/2010/main" val="3613534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F_Logo_Final_111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42" y="4377764"/>
            <a:ext cx="2300941" cy="2300941"/>
          </a:xfrm>
          <a:prstGeom prst="rect">
            <a:avLst/>
          </a:prstGeom>
          <a:ln>
            <a:noFill/>
          </a:ln>
          <a:effectLst>
            <a:outerShdw blurRad="292100" dist="139700" dir="2700000" algn="tl" rotWithShape="0">
              <a:srgbClr val="333333">
                <a:alpha val="65000"/>
              </a:srgbClr>
            </a:outerShdw>
          </a:effectLst>
        </p:spPr>
      </p:pic>
      <p:pic>
        <p:nvPicPr>
          <p:cNvPr id="15" name="Picture 14" descr="Screen shot 2013-08-20 at 10.59.50 PM.png"/>
          <p:cNvPicPr>
            <a:picLocks noChangeAspect="1"/>
          </p:cNvPicPr>
          <p:nvPr/>
        </p:nvPicPr>
        <p:blipFill rotWithShape="1">
          <a:blip r:embed="rId4">
            <a:extLst>
              <a:ext uri="{28A0092B-C50C-407E-A947-70E740481C1C}">
                <a14:useLocalDpi xmlns:a14="http://schemas.microsoft.com/office/drawing/2010/main" val="0"/>
              </a:ext>
            </a:extLst>
          </a:blip>
          <a:srcRect l="9926" t="5762" r="12930" b="8902"/>
          <a:stretch/>
        </p:blipFill>
        <p:spPr>
          <a:xfrm>
            <a:off x="231353" y="147669"/>
            <a:ext cx="1673621" cy="1855710"/>
          </a:xfrm>
          <a:prstGeom prst="rect">
            <a:avLst/>
          </a:prstGeom>
          <a:ln>
            <a:solidFill>
              <a:srgbClr val="000000"/>
            </a:solidFill>
          </a:ln>
        </p:spPr>
      </p:pic>
      <p:sp>
        <p:nvSpPr>
          <p:cNvPr id="2" name="TextBox 1"/>
          <p:cNvSpPr txBox="1"/>
          <p:nvPr/>
        </p:nvSpPr>
        <p:spPr>
          <a:xfrm>
            <a:off x="1928557" y="-70554"/>
            <a:ext cx="6918030" cy="830997"/>
          </a:xfrm>
          <a:prstGeom prst="rect">
            <a:avLst/>
          </a:prstGeom>
          <a:noFill/>
        </p:spPr>
        <p:txBody>
          <a:bodyPr wrap="none" rtlCol="0">
            <a:spAutoFit/>
          </a:bodyPr>
          <a:lstStyle/>
          <a:p>
            <a:pPr algn="ctr"/>
            <a:r>
              <a:rPr lang="en-US" sz="2400" b="1" dirty="0" smtClean="0">
                <a:solidFill>
                  <a:srgbClr val="000090"/>
                </a:solidFill>
                <a:latin typeface="Times New Roman"/>
                <a:cs typeface="Times New Roman"/>
              </a:rPr>
              <a:t>Remove systematic bias in ROMS </a:t>
            </a:r>
          </a:p>
          <a:p>
            <a:pPr algn="ctr"/>
            <a:r>
              <a:rPr lang="en-US" sz="2400" b="1" dirty="0" smtClean="0">
                <a:solidFill>
                  <a:srgbClr val="000090"/>
                </a:solidFill>
                <a:latin typeface="Times New Roman"/>
                <a:cs typeface="Times New Roman"/>
              </a:rPr>
              <a:t>Bottom temperature </a:t>
            </a:r>
            <a:r>
              <a:rPr lang="en-US" sz="2400" b="1" dirty="0" err="1" smtClean="0">
                <a:solidFill>
                  <a:srgbClr val="000090"/>
                </a:solidFill>
                <a:latin typeface="Times New Roman"/>
                <a:cs typeface="Times New Roman"/>
              </a:rPr>
              <a:t>hindcast</a:t>
            </a:r>
            <a:r>
              <a:rPr lang="en-US" sz="2400" b="1" dirty="0">
                <a:solidFill>
                  <a:srgbClr val="000090"/>
                </a:solidFill>
                <a:latin typeface="Times New Roman"/>
                <a:cs typeface="Times New Roman"/>
              </a:rPr>
              <a:t> </a:t>
            </a:r>
            <a:r>
              <a:rPr lang="en-US" sz="2400" b="1" dirty="0" smtClean="0">
                <a:solidFill>
                  <a:srgbClr val="000090"/>
                </a:solidFill>
                <a:latin typeface="Times New Roman"/>
                <a:cs typeface="Times New Roman"/>
              </a:rPr>
              <a:t>for stock assessments</a:t>
            </a:r>
            <a:endParaRPr lang="en-US" sz="2400" b="1" dirty="0">
              <a:solidFill>
                <a:srgbClr val="000090"/>
              </a:solidFill>
              <a:latin typeface="Times New Roman"/>
              <a:cs typeface="Times New Roman"/>
            </a:endParaRPr>
          </a:p>
        </p:txBody>
      </p:sp>
      <p:sp>
        <p:nvSpPr>
          <p:cNvPr id="5" name="TextBox 4"/>
          <p:cNvSpPr txBox="1"/>
          <p:nvPr/>
        </p:nvSpPr>
        <p:spPr>
          <a:xfrm>
            <a:off x="1876518" y="772561"/>
            <a:ext cx="4742817" cy="369332"/>
          </a:xfrm>
          <a:prstGeom prst="rect">
            <a:avLst/>
          </a:prstGeom>
          <a:noFill/>
        </p:spPr>
        <p:txBody>
          <a:bodyPr wrap="none" rtlCol="0">
            <a:spAutoFit/>
          </a:bodyPr>
          <a:lstStyle/>
          <a:p>
            <a:r>
              <a:rPr lang="en-US" dirty="0" smtClean="0">
                <a:latin typeface="Times New Roman"/>
                <a:cs typeface="Times New Roman"/>
              </a:rPr>
              <a:t>Daily ROMS model bottom temperature </a:t>
            </a:r>
            <a:r>
              <a:rPr lang="en-US" dirty="0" err="1" smtClean="0">
                <a:latin typeface="Times New Roman"/>
                <a:cs typeface="Times New Roman"/>
              </a:rPr>
              <a:t>hindcast</a:t>
            </a:r>
            <a:endParaRPr lang="en-US" dirty="0" smtClean="0">
              <a:latin typeface="Times New Roman"/>
              <a:cs typeface="Times New Roman"/>
            </a:endParaRPr>
          </a:p>
        </p:txBody>
      </p:sp>
      <p:sp>
        <p:nvSpPr>
          <p:cNvPr id="6" name="Rectangle 5"/>
          <p:cNvSpPr/>
          <p:nvPr/>
        </p:nvSpPr>
        <p:spPr>
          <a:xfrm>
            <a:off x="2522462" y="1507396"/>
            <a:ext cx="6353096" cy="677108"/>
          </a:xfrm>
          <a:prstGeom prst="rect">
            <a:avLst/>
          </a:prstGeom>
        </p:spPr>
        <p:txBody>
          <a:bodyPr wrap="none">
            <a:spAutoFit/>
          </a:bodyPr>
          <a:lstStyle/>
          <a:p>
            <a:r>
              <a:rPr lang="en-US" sz="2000" u="sng" dirty="0" smtClean="0">
                <a:solidFill>
                  <a:srgbClr val="000090"/>
                </a:solidFill>
                <a:latin typeface="Times New Roman"/>
                <a:cs typeface="Times New Roman"/>
              </a:rPr>
              <a:t>Fishery dependent (SF) &amp; independent bottom temperatures</a:t>
            </a:r>
            <a:endParaRPr lang="en-US" sz="2000" dirty="0" smtClean="0">
              <a:solidFill>
                <a:srgbClr val="000090"/>
              </a:solidFill>
              <a:latin typeface="Times New Roman"/>
              <a:cs typeface="Times New Roman"/>
            </a:endParaRPr>
          </a:p>
          <a:p>
            <a:r>
              <a:rPr lang="en-US" dirty="0" smtClean="0">
                <a:latin typeface="Times New Roman"/>
                <a:cs typeface="Times New Roman"/>
              </a:rPr>
              <a:t>Month </a:t>
            </a:r>
            <a:r>
              <a:rPr lang="en-US" dirty="0">
                <a:latin typeface="Times New Roman"/>
                <a:cs typeface="Times New Roman"/>
              </a:rPr>
              <a:t>by year temperature </a:t>
            </a:r>
            <a:r>
              <a:rPr lang="en-US" dirty="0" smtClean="0">
                <a:latin typeface="Times New Roman"/>
                <a:cs typeface="Times New Roman"/>
              </a:rPr>
              <a:t>bottom temperature </a:t>
            </a:r>
            <a:r>
              <a:rPr lang="en-US" dirty="0" err="1" smtClean="0">
                <a:latin typeface="Times New Roman"/>
                <a:cs typeface="Times New Roman"/>
              </a:rPr>
              <a:t>climatologies</a:t>
            </a:r>
            <a:endParaRPr lang="en-US" dirty="0" smtClean="0">
              <a:latin typeface="Times New Roman"/>
              <a:cs typeface="Times New Roman"/>
            </a:endParaRPr>
          </a:p>
        </p:txBody>
      </p:sp>
      <p:sp>
        <p:nvSpPr>
          <p:cNvPr id="11" name="TextBox 10"/>
          <p:cNvSpPr txBox="1"/>
          <p:nvPr/>
        </p:nvSpPr>
        <p:spPr>
          <a:xfrm>
            <a:off x="3489205" y="2325003"/>
            <a:ext cx="5301451" cy="646331"/>
          </a:xfrm>
          <a:prstGeom prst="rect">
            <a:avLst/>
          </a:prstGeom>
          <a:noFill/>
        </p:spPr>
        <p:txBody>
          <a:bodyPr wrap="none" rtlCol="0">
            <a:spAutoFit/>
          </a:bodyPr>
          <a:lstStyle/>
          <a:p>
            <a:r>
              <a:rPr lang="en-US" dirty="0" smtClean="0">
                <a:latin typeface="Times New Roman"/>
                <a:cs typeface="Times New Roman"/>
              </a:rPr>
              <a:t>Bottom temperature difference = </a:t>
            </a:r>
          </a:p>
          <a:p>
            <a:r>
              <a:rPr lang="en-US" dirty="0" smtClean="0">
                <a:latin typeface="Times New Roman"/>
                <a:cs typeface="Times New Roman"/>
              </a:rPr>
              <a:t>Monthly mean (MM) model BT</a:t>
            </a:r>
            <a:r>
              <a:rPr lang="en-US" dirty="0">
                <a:latin typeface="Times New Roman"/>
                <a:cs typeface="Times New Roman"/>
              </a:rPr>
              <a:t>– </a:t>
            </a:r>
            <a:r>
              <a:rPr lang="en-US" dirty="0" smtClean="0">
                <a:latin typeface="Times New Roman"/>
                <a:cs typeface="Times New Roman"/>
              </a:rPr>
              <a:t>MM BT </a:t>
            </a:r>
            <a:r>
              <a:rPr lang="en-US" dirty="0">
                <a:latin typeface="Times New Roman"/>
                <a:cs typeface="Times New Roman"/>
              </a:rPr>
              <a:t>Climatology</a:t>
            </a:r>
          </a:p>
        </p:txBody>
      </p:sp>
      <p:pic>
        <p:nvPicPr>
          <p:cNvPr id="13" name="Picture 12" descr="Screen shot 2013-08-20 at 11.00.34 PM.png"/>
          <p:cNvPicPr>
            <a:picLocks noChangeAspect="1"/>
          </p:cNvPicPr>
          <p:nvPr/>
        </p:nvPicPr>
        <p:blipFill rotWithShape="1">
          <a:blip r:embed="rId5">
            <a:extLst>
              <a:ext uri="{28A0092B-C50C-407E-A947-70E740481C1C}">
                <a14:useLocalDpi xmlns:a14="http://schemas.microsoft.com/office/drawing/2010/main" val="0"/>
              </a:ext>
            </a:extLst>
          </a:blip>
          <a:srcRect l="4436" t="6881"/>
          <a:stretch/>
        </p:blipFill>
        <p:spPr>
          <a:xfrm>
            <a:off x="3530042" y="3437896"/>
            <a:ext cx="3779435" cy="3420104"/>
          </a:xfrm>
          <a:prstGeom prst="rect">
            <a:avLst/>
          </a:prstGeom>
          <a:ln>
            <a:solidFill>
              <a:srgbClr val="000000"/>
            </a:solidFill>
          </a:ln>
        </p:spPr>
      </p:pic>
      <p:sp>
        <p:nvSpPr>
          <p:cNvPr id="17" name="TextBox 16"/>
          <p:cNvSpPr txBox="1"/>
          <p:nvPr/>
        </p:nvSpPr>
        <p:spPr>
          <a:xfrm>
            <a:off x="3699362" y="2991310"/>
            <a:ext cx="5397631" cy="461665"/>
          </a:xfrm>
          <a:prstGeom prst="rect">
            <a:avLst/>
          </a:prstGeom>
          <a:noFill/>
        </p:spPr>
        <p:txBody>
          <a:bodyPr wrap="none" rtlCol="0">
            <a:spAutoFit/>
          </a:bodyPr>
          <a:lstStyle/>
          <a:p>
            <a:r>
              <a:rPr lang="en-US" sz="2400" dirty="0" smtClean="0">
                <a:latin typeface="Times New Roman"/>
                <a:cs typeface="Times New Roman"/>
              </a:rPr>
              <a:t>“</a:t>
            </a:r>
            <a:r>
              <a:rPr lang="en-US" sz="2400" dirty="0" err="1" smtClean="0">
                <a:latin typeface="Times New Roman"/>
                <a:cs typeface="Times New Roman"/>
              </a:rPr>
              <a:t>Debiased</a:t>
            </a:r>
            <a:r>
              <a:rPr lang="en-US" sz="2400" dirty="0" smtClean="0">
                <a:latin typeface="Times New Roman"/>
                <a:cs typeface="Times New Roman"/>
              </a:rPr>
              <a:t>” </a:t>
            </a:r>
            <a:r>
              <a:rPr lang="en-US" sz="2400" dirty="0" err="1" smtClean="0">
                <a:latin typeface="Times New Roman"/>
                <a:cs typeface="Times New Roman"/>
              </a:rPr>
              <a:t>hindcast</a:t>
            </a:r>
            <a:r>
              <a:rPr lang="en-US" sz="2400" dirty="0" smtClean="0">
                <a:latin typeface="Times New Roman"/>
                <a:cs typeface="Times New Roman"/>
              </a:rPr>
              <a:t> of daily temperatures</a:t>
            </a:r>
          </a:p>
        </p:txBody>
      </p:sp>
      <p:sp>
        <p:nvSpPr>
          <p:cNvPr id="9" name="Left Arrow 8"/>
          <p:cNvSpPr/>
          <p:nvPr/>
        </p:nvSpPr>
        <p:spPr>
          <a:xfrm rot="13806049">
            <a:off x="821217" y="3244810"/>
            <a:ext cx="855392" cy="37729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Left Arrow 17"/>
          <p:cNvSpPr/>
          <p:nvPr/>
        </p:nvSpPr>
        <p:spPr>
          <a:xfrm rot="13806049">
            <a:off x="19592" y="2283230"/>
            <a:ext cx="855392" cy="37729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Left Arrow 18"/>
          <p:cNvSpPr/>
          <p:nvPr/>
        </p:nvSpPr>
        <p:spPr>
          <a:xfrm rot="13806049">
            <a:off x="1896773" y="4315686"/>
            <a:ext cx="855392" cy="37729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btoa_3D_2008-09-01.png"/>
          <p:cNvPicPr>
            <a:picLocks noChangeAspect="1"/>
          </p:cNvPicPr>
          <p:nvPr/>
        </p:nvPicPr>
        <p:blipFill rotWithShape="1">
          <a:blip r:embed="rId6">
            <a:extLst>
              <a:ext uri="{28A0092B-C50C-407E-A947-70E740481C1C}">
                <a14:useLocalDpi xmlns:a14="http://schemas.microsoft.com/office/drawing/2010/main" val="0"/>
              </a:ext>
            </a:extLst>
          </a:blip>
          <a:srcRect l="15921" r="16078" b="14090"/>
          <a:stretch/>
        </p:blipFill>
        <p:spPr>
          <a:xfrm>
            <a:off x="813473" y="1161912"/>
            <a:ext cx="1709012" cy="1913767"/>
          </a:xfrm>
          <a:prstGeom prst="rect">
            <a:avLst/>
          </a:prstGeom>
        </p:spPr>
      </p:pic>
      <p:pic>
        <p:nvPicPr>
          <p:cNvPr id="7" name="Picture 6" descr="bt_bias_2006_10.png"/>
          <p:cNvPicPr>
            <a:picLocks noChangeAspect="1"/>
          </p:cNvPicPr>
          <p:nvPr/>
        </p:nvPicPr>
        <p:blipFill rotWithShape="1">
          <a:blip r:embed="rId7">
            <a:extLst>
              <a:ext uri="{28A0092B-C50C-407E-A947-70E740481C1C}">
                <a14:useLocalDpi xmlns:a14="http://schemas.microsoft.com/office/drawing/2010/main" val="0"/>
              </a:ext>
            </a:extLst>
          </a:blip>
          <a:srcRect l="15058" r="10988" b="13301"/>
          <a:stretch/>
        </p:blipFill>
        <p:spPr>
          <a:xfrm>
            <a:off x="1567742" y="2153762"/>
            <a:ext cx="1991479" cy="1929297"/>
          </a:xfrm>
          <a:prstGeom prst="rect">
            <a:avLst/>
          </a:prstGeom>
        </p:spPr>
      </p:pic>
      <p:sp>
        <p:nvSpPr>
          <p:cNvPr id="3" name="TextBox 2"/>
          <p:cNvSpPr txBox="1"/>
          <p:nvPr/>
        </p:nvSpPr>
        <p:spPr>
          <a:xfrm>
            <a:off x="7309477" y="4303455"/>
            <a:ext cx="1941657" cy="2554545"/>
          </a:xfrm>
          <a:prstGeom prst="rect">
            <a:avLst/>
          </a:prstGeom>
          <a:noFill/>
        </p:spPr>
        <p:txBody>
          <a:bodyPr wrap="none" rtlCol="0">
            <a:spAutoFit/>
          </a:bodyPr>
          <a:lstStyle/>
          <a:p>
            <a:r>
              <a:rPr lang="en-US" sz="1600" dirty="0" smtClean="0">
                <a:solidFill>
                  <a:schemeClr val="bg1">
                    <a:lumMod val="50000"/>
                  </a:schemeClr>
                </a:solidFill>
                <a:latin typeface="Times New Roman"/>
                <a:cs typeface="Times New Roman"/>
              </a:rPr>
              <a:t>Lead:</a:t>
            </a:r>
          </a:p>
          <a:p>
            <a:r>
              <a:rPr lang="en-US" sz="1600" dirty="0" smtClean="0">
                <a:solidFill>
                  <a:schemeClr val="bg1">
                    <a:lumMod val="50000"/>
                  </a:schemeClr>
                </a:solidFill>
                <a:latin typeface="Times New Roman"/>
                <a:cs typeface="Times New Roman"/>
              </a:rPr>
              <a:t>Andre Schmidt</a:t>
            </a:r>
          </a:p>
          <a:p>
            <a:r>
              <a:rPr lang="en-US" sz="1600" dirty="0" smtClean="0">
                <a:solidFill>
                  <a:schemeClr val="bg1">
                    <a:lumMod val="50000"/>
                  </a:schemeClr>
                </a:solidFill>
                <a:latin typeface="Times New Roman"/>
                <a:cs typeface="Times New Roman"/>
              </a:rPr>
              <a:t>SMAST &amp; </a:t>
            </a:r>
            <a:r>
              <a:rPr lang="en-US" sz="1600" dirty="0" err="1" smtClean="0">
                <a:solidFill>
                  <a:schemeClr val="bg1">
                    <a:lumMod val="50000"/>
                  </a:schemeClr>
                </a:solidFill>
                <a:latin typeface="Times New Roman"/>
                <a:cs typeface="Times New Roman"/>
              </a:rPr>
              <a:t>PostDoc</a:t>
            </a:r>
            <a:endParaRPr lang="en-US" sz="1600" dirty="0" smtClean="0">
              <a:solidFill>
                <a:schemeClr val="bg1">
                  <a:lumMod val="50000"/>
                </a:schemeClr>
              </a:solidFill>
              <a:latin typeface="Times New Roman"/>
              <a:cs typeface="Times New Roman"/>
            </a:endParaRPr>
          </a:p>
          <a:p>
            <a:r>
              <a:rPr lang="en-US" sz="1600" dirty="0" smtClean="0">
                <a:solidFill>
                  <a:schemeClr val="bg1">
                    <a:lumMod val="50000"/>
                  </a:schemeClr>
                </a:solidFill>
                <a:latin typeface="Times New Roman"/>
                <a:cs typeface="Times New Roman"/>
              </a:rPr>
              <a:t>To NEFSC COOP</a:t>
            </a:r>
          </a:p>
          <a:p>
            <a:r>
              <a:rPr lang="en-US" sz="1600" dirty="0" smtClean="0">
                <a:solidFill>
                  <a:schemeClr val="bg1">
                    <a:lumMod val="50000"/>
                  </a:schemeClr>
                </a:solidFill>
                <a:latin typeface="Times New Roman"/>
                <a:cs typeface="Times New Roman"/>
              </a:rPr>
              <a:t>Research</a:t>
            </a:r>
          </a:p>
          <a:p>
            <a:endParaRPr lang="en-US" sz="1600" dirty="0">
              <a:solidFill>
                <a:schemeClr val="bg1">
                  <a:lumMod val="50000"/>
                </a:schemeClr>
              </a:solidFill>
              <a:latin typeface="Times New Roman"/>
              <a:cs typeface="Times New Roman"/>
            </a:endParaRPr>
          </a:p>
          <a:p>
            <a:r>
              <a:rPr lang="en-US" sz="1600" u="sng" dirty="0" smtClean="0">
                <a:solidFill>
                  <a:schemeClr val="bg1">
                    <a:lumMod val="50000"/>
                  </a:schemeClr>
                </a:solidFill>
                <a:latin typeface="Times New Roman"/>
                <a:cs typeface="Times New Roman"/>
              </a:rPr>
              <a:t>With guidance from:</a:t>
            </a:r>
          </a:p>
          <a:p>
            <a:r>
              <a:rPr lang="en-US" sz="1600" dirty="0" smtClean="0">
                <a:solidFill>
                  <a:schemeClr val="bg1">
                    <a:lumMod val="50000"/>
                  </a:schemeClr>
                </a:solidFill>
                <a:latin typeface="Times New Roman"/>
                <a:cs typeface="Times New Roman"/>
              </a:rPr>
              <a:t>N. Georgas (Stevens)</a:t>
            </a:r>
          </a:p>
          <a:p>
            <a:r>
              <a:rPr lang="en-US" sz="1600" dirty="0" smtClean="0">
                <a:solidFill>
                  <a:schemeClr val="bg1">
                    <a:lumMod val="50000"/>
                  </a:schemeClr>
                </a:solidFill>
                <a:latin typeface="Times New Roman"/>
                <a:cs typeface="Times New Roman"/>
              </a:rPr>
              <a:t>J. </a:t>
            </a:r>
            <a:r>
              <a:rPr lang="en-US" sz="1600" dirty="0" err="1" smtClean="0">
                <a:solidFill>
                  <a:schemeClr val="bg1">
                    <a:lumMod val="50000"/>
                  </a:schemeClr>
                </a:solidFill>
                <a:latin typeface="Times New Roman"/>
                <a:cs typeface="Times New Roman"/>
              </a:rPr>
              <a:t>Kohut</a:t>
            </a:r>
            <a:r>
              <a:rPr lang="en-US" sz="1600" dirty="0" smtClean="0">
                <a:solidFill>
                  <a:schemeClr val="bg1">
                    <a:lumMod val="50000"/>
                  </a:schemeClr>
                </a:solidFill>
                <a:latin typeface="Times New Roman"/>
                <a:cs typeface="Times New Roman"/>
              </a:rPr>
              <a:t> (Rutgers)</a:t>
            </a:r>
          </a:p>
          <a:p>
            <a:r>
              <a:rPr lang="en-US" sz="1600" dirty="0" smtClean="0">
                <a:solidFill>
                  <a:schemeClr val="bg1">
                    <a:lumMod val="50000"/>
                  </a:schemeClr>
                </a:solidFill>
                <a:latin typeface="Times New Roman"/>
                <a:cs typeface="Times New Roman"/>
              </a:rPr>
              <a:t>&amp;</a:t>
            </a:r>
            <a:r>
              <a:rPr lang="en-US" sz="1600" dirty="0">
                <a:solidFill>
                  <a:schemeClr val="bg1">
                    <a:lumMod val="50000"/>
                  </a:schemeClr>
                </a:solidFill>
                <a:latin typeface="Times New Roman"/>
                <a:cs typeface="Times New Roman"/>
              </a:rPr>
              <a:t> </a:t>
            </a:r>
            <a:r>
              <a:rPr lang="en-US" sz="1600" dirty="0" smtClean="0">
                <a:solidFill>
                  <a:schemeClr val="bg1">
                    <a:lumMod val="50000"/>
                  </a:schemeClr>
                </a:solidFill>
                <a:latin typeface="Times New Roman"/>
                <a:cs typeface="Times New Roman"/>
              </a:rPr>
              <a:t>Others</a:t>
            </a:r>
          </a:p>
        </p:txBody>
      </p:sp>
    </p:spTree>
    <p:extLst>
      <p:ext uri="{BB962C8B-B14F-4D97-AF65-F5344CB8AC3E}">
        <p14:creationId xmlns:p14="http://schemas.microsoft.com/office/powerpoint/2010/main" val="148236191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up_habitat_NEFSCstations_2010_Fall_movi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3337" y="2539865"/>
            <a:ext cx="6133107" cy="4601107"/>
          </a:xfrm>
          <a:prstGeom prst="rect">
            <a:avLst/>
          </a:prstGeom>
        </p:spPr>
      </p:pic>
      <p:sp>
        <p:nvSpPr>
          <p:cNvPr id="5" name="TextBox 4"/>
          <p:cNvSpPr txBox="1"/>
          <p:nvPr/>
        </p:nvSpPr>
        <p:spPr>
          <a:xfrm>
            <a:off x="6320767" y="2447841"/>
            <a:ext cx="2466954" cy="4339650"/>
          </a:xfrm>
          <a:prstGeom prst="rect">
            <a:avLst/>
          </a:prstGeom>
          <a:noFill/>
        </p:spPr>
        <p:txBody>
          <a:bodyPr wrap="none" rtlCol="0">
            <a:spAutoFit/>
          </a:bodyPr>
          <a:lstStyle/>
          <a:p>
            <a:pPr algn="ctr"/>
            <a:r>
              <a:rPr lang="en-US" dirty="0" smtClean="0">
                <a:latin typeface="Times New Roman"/>
                <a:cs typeface="Times New Roman"/>
              </a:rPr>
              <a:t>Habitat Suitability Index</a:t>
            </a:r>
          </a:p>
          <a:p>
            <a:pPr algn="ctr"/>
            <a:r>
              <a:rPr lang="en-US" dirty="0" smtClean="0">
                <a:latin typeface="Times New Roman"/>
                <a:cs typeface="Times New Roman"/>
              </a:rPr>
              <a:t>HSI</a:t>
            </a:r>
            <a:endParaRPr lang="en-US" sz="1600" dirty="0" smtClean="0">
              <a:latin typeface="Times New Roman"/>
              <a:cs typeface="Times New Roman"/>
            </a:endParaRPr>
          </a:p>
          <a:p>
            <a:pPr algn="ctr"/>
            <a:r>
              <a:rPr lang="en-US" sz="1600" dirty="0">
                <a:latin typeface="Times New Roman"/>
                <a:cs typeface="Times New Roman"/>
              </a:rPr>
              <a:t>G</a:t>
            </a:r>
            <a:r>
              <a:rPr lang="en-US" sz="1600" dirty="0" smtClean="0">
                <a:latin typeface="Times New Roman"/>
                <a:cs typeface="Times New Roman"/>
              </a:rPr>
              <a:t>ood habitat</a:t>
            </a:r>
            <a:endParaRPr lang="en-US" sz="1600" dirty="0">
              <a:latin typeface="Times New Roman"/>
              <a:cs typeface="Times New Roman"/>
            </a:endParaRPr>
          </a:p>
          <a:p>
            <a:pPr algn="ctr"/>
            <a:endParaRPr lang="en-US" sz="1600" dirty="0" smtClean="0">
              <a:latin typeface="Times New Roman"/>
              <a:cs typeface="Times New Roman"/>
            </a:endParaRPr>
          </a:p>
          <a:p>
            <a:pPr algn="ctr"/>
            <a:endParaRPr lang="en-US" sz="1600" dirty="0">
              <a:latin typeface="Times New Roman"/>
              <a:cs typeface="Times New Roman"/>
            </a:endParaRPr>
          </a:p>
          <a:p>
            <a:pPr algn="ctr"/>
            <a:endParaRPr lang="en-US" sz="1600" dirty="0" smtClean="0">
              <a:latin typeface="Times New Roman"/>
              <a:cs typeface="Times New Roman"/>
            </a:endParaRPr>
          </a:p>
          <a:p>
            <a:pPr algn="ctr"/>
            <a:endParaRPr lang="en-US" sz="1600" dirty="0">
              <a:latin typeface="Times New Roman"/>
              <a:cs typeface="Times New Roman"/>
            </a:endParaRPr>
          </a:p>
          <a:p>
            <a:pPr algn="ctr"/>
            <a:endParaRPr lang="en-US" sz="1600" dirty="0" smtClean="0">
              <a:latin typeface="Times New Roman"/>
              <a:cs typeface="Times New Roman"/>
            </a:endParaRPr>
          </a:p>
          <a:p>
            <a:pPr algn="ctr"/>
            <a:endParaRPr lang="en-US" sz="1600" dirty="0">
              <a:latin typeface="Times New Roman"/>
              <a:cs typeface="Times New Roman"/>
            </a:endParaRPr>
          </a:p>
          <a:p>
            <a:pPr algn="ctr"/>
            <a:endParaRPr lang="en-US" sz="1600" dirty="0" smtClean="0">
              <a:latin typeface="Times New Roman"/>
              <a:cs typeface="Times New Roman"/>
            </a:endParaRPr>
          </a:p>
          <a:p>
            <a:pPr algn="ctr"/>
            <a:endParaRPr lang="en-US" sz="1600" dirty="0" smtClean="0">
              <a:latin typeface="Times New Roman"/>
              <a:cs typeface="Times New Roman"/>
            </a:endParaRPr>
          </a:p>
          <a:p>
            <a:pPr algn="ctr"/>
            <a:endParaRPr lang="en-US" sz="1600" dirty="0">
              <a:latin typeface="Times New Roman"/>
              <a:cs typeface="Times New Roman"/>
            </a:endParaRPr>
          </a:p>
          <a:p>
            <a:pPr algn="ctr"/>
            <a:endParaRPr lang="en-US" sz="1600" dirty="0" smtClean="0">
              <a:latin typeface="Times New Roman"/>
              <a:cs typeface="Times New Roman"/>
            </a:endParaRPr>
          </a:p>
          <a:p>
            <a:pPr algn="ctr"/>
            <a:endParaRPr lang="en-US" sz="1600" dirty="0">
              <a:latin typeface="Times New Roman"/>
              <a:cs typeface="Times New Roman"/>
            </a:endParaRPr>
          </a:p>
          <a:p>
            <a:pPr algn="ctr"/>
            <a:endParaRPr lang="en-US" sz="1600" dirty="0" smtClean="0">
              <a:latin typeface="Times New Roman"/>
              <a:cs typeface="Times New Roman"/>
            </a:endParaRPr>
          </a:p>
          <a:p>
            <a:pPr algn="ctr"/>
            <a:endParaRPr lang="en-US" sz="1600" dirty="0">
              <a:latin typeface="Times New Roman"/>
              <a:cs typeface="Times New Roman"/>
            </a:endParaRPr>
          </a:p>
          <a:p>
            <a:pPr algn="ctr"/>
            <a:r>
              <a:rPr lang="en-US" sz="1600" dirty="0" smtClean="0">
                <a:latin typeface="Times New Roman"/>
                <a:cs typeface="Times New Roman"/>
              </a:rPr>
              <a:t>Poor habitat</a:t>
            </a:r>
            <a:endParaRPr lang="en-US" sz="1600" dirty="0">
              <a:latin typeface="Times New Roman"/>
              <a:cs typeface="Times New Roman"/>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4069779286"/>
              </p:ext>
            </p:extLst>
          </p:nvPr>
        </p:nvGraphicFramePr>
        <p:xfrm>
          <a:off x="-1511435" y="1399773"/>
          <a:ext cx="11743307" cy="1168894"/>
        </p:xfrm>
        <a:graphic>
          <a:graphicData uri="http://schemas.openxmlformats.org/presentationml/2006/ole">
            <mc:AlternateContent xmlns:mc="http://schemas.openxmlformats.org/markup-compatibility/2006">
              <mc:Choice xmlns:v="urn:schemas-microsoft-com:vml" Requires="v">
                <p:oleObj spid="_x0000_s1100" name="Document" r:id="rId6" imgW="5486400" imgH="546100" progId="Word.Document.12">
                  <p:embed/>
                </p:oleObj>
              </mc:Choice>
              <mc:Fallback>
                <p:oleObj name="Document" r:id="rId6" imgW="5486400" imgH="546100" progId="Word.Document.12">
                  <p:embed/>
                  <p:pic>
                    <p:nvPicPr>
                      <p:cNvPr id="0" name=""/>
                      <p:cNvPicPr/>
                      <p:nvPr/>
                    </p:nvPicPr>
                    <p:blipFill>
                      <a:blip r:embed="rId7"/>
                      <a:stretch>
                        <a:fillRect/>
                      </a:stretch>
                    </p:blipFill>
                    <p:spPr>
                      <a:xfrm>
                        <a:off x="-1511435" y="1399773"/>
                        <a:ext cx="11743307" cy="1168894"/>
                      </a:xfrm>
                      <a:prstGeom prst="rect">
                        <a:avLst/>
                      </a:prstGeom>
                    </p:spPr>
                  </p:pic>
                </p:oleObj>
              </mc:Fallback>
            </mc:AlternateContent>
          </a:graphicData>
        </a:graphic>
      </p:graphicFrame>
      <p:sp>
        <p:nvSpPr>
          <p:cNvPr id="8" name="Rectangle 7"/>
          <p:cNvSpPr/>
          <p:nvPr/>
        </p:nvSpPr>
        <p:spPr>
          <a:xfrm>
            <a:off x="590849" y="382580"/>
            <a:ext cx="8420100" cy="830997"/>
          </a:xfrm>
          <a:prstGeom prst="rect">
            <a:avLst/>
          </a:prstGeom>
        </p:spPr>
        <p:txBody>
          <a:bodyPr wrap="square">
            <a:spAutoFit/>
          </a:bodyPr>
          <a:lstStyle/>
          <a:p>
            <a:pPr algn="ctr"/>
            <a:r>
              <a:rPr lang="en-US" sz="2400" dirty="0" smtClean="0">
                <a:solidFill>
                  <a:srgbClr val="000090"/>
                </a:solidFill>
                <a:latin typeface="Times New Roman"/>
                <a:cs typeface="Times New Roman"/>
              </a:rPr>
              <a:t>Availability of stock to assessment surveys ≈ </a:t>
            </a:r>
          </a:p>
          <a:p>
            <a:pPr algn="ctr"/>
            <a:r>
              <a:rPr lang="en-US" sz="2400" i="1" dirty="0" smtClean="0">
                <a:solidFill>
                  <a:srgbClr val="000090"/>
                </a:solidFill>
                <a:latin typeface="Times New Roman"/>
                <a:cs typeface="Times New Roman"/>
              </a:rPr>
              <a:t>f </a:t>
            </a:r>
            <a:r>
              <a:rPr lang="en-US" sz="2400" dirty="0" smtClean="0">
                <a:solidFill>
                  <a:srgbClr val="000090"/>
                </a:solidFill>
                <a:latin typeface="Times New Roman"/>
                <a:cs typeface="Times New Roman"/>
              </a:rPr>
              <a:t>(proportion of available thermal habitat suitability surveyed)</a:t>
            </a:r>
            <a:endParaRPr lang="en-US" sz="2400" dirty="0">
              <a:solidFill>
                <a:srgbClr val="000090"/>
              </a:solidFill>
              <a:latin typeface="Times New Roman"/>
              <a:cs typeface="Times New Roman"/>
            </a:endParaRPr>
          </a:p>
        </p:txBody>
      </p:sp>
      <p:pic>
        <p:nvPicPr>
          <p:cNvPr id="6" name="Picture 10"/>
          <p:cNvPicPr>
            <a:picLocks noChangeAspect="1" noChangeArrowheads="1"/>
          </p:cNvPicPr>
          <p:nvPr/>
        </p:nvPicPr>
        <p:blipFill>
          <a:blip r:embed="rId8">
            <a:clrChange>
              <a:clrFrom>
                <a:srgbClr val="FDFDFD"/>
              </a:clrFrom>
              <a:clrTo>
                <a:srgbClr val="FDFDFD">
                  <a:alpha val="0"/>
                </a:srgbClr>
              </a:clrTo>
            </a:clrChange>
          </a:blip>
          <a:srcRect/>
          <a:stretch>
            <a:fillRect/>
          </a:stretch>
        </p:blipFill>
        <p:spPr bwMode="auto">
          <a:xfrm>
            <a:off x="6827371" y="4226753"/>
            <a:ext cx="2389196" cy="1244284"/>
          </a:xfrm>
          <a:prstGeom prst="rect">
            <a:avLst/>
          </a:prstGeom>
          <a:noFill/>
          <a:ln w="9525">
            <a:noFill/>
            <a:miter lim="800000"/>
            <a:headEnd/>
            <a:tailEnd/>
          </a:ln>
        </p:spPr>
      </p:pic>
      <p:sp>
        <p:nvSpPr>
          <p:cNvPr id="2" name="TextBox 1"/>
          <p:cNvSpPr txBox="1"/>
          <p:nvPr/>
        </p:nvSpPr>
        <p:spPr>
          <a:xfrm>
            <a:off x="52920" y="-57339"/>
            <a:ext cx="9387902" cy="492443"/>
          </a:xfrm>
          <a:prstGeom prst="rect">
            <a:avLst/>
          </a:prstGeom>
          <a:noFill/>
        </p:spPr>
        <p:txBody>
          <a:bodyPr wrap="square" rtlCol="0">
            <a:spAutoFit/>
          </a:bodyPr>
          <a:lstStyle/>
          <a:p>
            <a:r>
              <a:rPr lang="en-US" sz="2500" dirty="0" smtClean="0">
                <a:latin typeface="Times New Roman"/>
                <a:cs typeface="Times New Roman"/>
              </a:rPr>
              <a:t>Thermal </a:t>
            </a:r>
            <a:r>
              <a:rPr lang="en-US" sz="2500" dirty="0">
                <a:latin typeface="Times New Roman"/>
                <a:cs typeface="Times New Roman"/>
              </a:rPr>
              <a:t>habitat </a:t>
            </a:r>
            <a:r>
              <a:rPr lang="en-US" sz="2500" dirty="0" smtClean="0">
                <a:latin typeface="Times New Roman"/>
                <a:cs typeface="Times New Roman"/>
              </a:rPr>
              <a:t>model = niche model +  bottom temperature </a:t>
            </a:r>
            <a:r>
              <a:rPr lang="en-US" sz="2500" dirty="0" err="1" smtClean="0">
                <a:latin typeface="Times New Roman"/>
                <a:cs typeface="Times New Roman"/>
              </a:rPr>
              <a:t>hindcast</a:t>
            </a:r>
            <a:r>
              <a:rPr lang="en-US" sz="2500" dirty="0" smtClean="0">
                <a:latin typeface="Times New Roman"/>
                <a:cs typeface="Times New Roman"/>
              </a:rPr>
              <a:t> </a:t>
            </a:r>
          </a:p>
        </p:txBody>
      </p:sp>
      <p:sp>
        <p:nvSpPr>
          <p:cNvPr id="3" name="TextBox 2"/>
          <p:cNvSpPr txBox="1"/>
          <p:nvPr/>
        </p:nvSpPr>
        <p:spPr>
          <a:xfrm>
            <a:off x="0" y="3953519"/>
            <a:ext cx="2210862" cy="1569660"/>
          </a:xfrm>
          <a:prstGeom prst="rect">
            <a:avLst/>
          </a:prstGeom>
          <a:noFill/>
        </p:spPr>
        <p:txBody>
          <a:bodyPr wrap="none" rtlCol="0">
            <a:spAutoFit/>
          </a:bodyPr>
          <a:lstStyle/>
          <a:p>
            <a:r>
              <a:rPr lang="en-US" sz="2400" u="sng" dirty="0" smtClean="0">
                <a:solidFill>
                  <a:srgbClr val="0000FF"/>
                </a:solidFill>
                <a:latin typeface="Times New Roman"/>
                <a:cs typeface="Times New Roman"/>
              </a:rPr>
              <a:t>Assessments for</a:t>
            </a:r>
          </a:p>
          <a:p>
            <a:r>
              <a:rPr lang="en-US" sz="2400" dirty="0" smtClean="0">
                <a:solidFill>
                  <a:srgbClr val="0000FF"/>
                </a:solidFill>
                <a:latin typeface="Times New Roman"/>
                <a:cs typeface="Times New Roman"/>
              </a:rPr>
              <a:t>2014: Butterfish</a:t>
            </a:r>
          </a:p>
          <a:p>
            <a:r>
              <a:rPr lang="en-US" sz="2400" dirty="0" smtClean="0">
                <a:solidFill>
                  <a:srgbClr val="0000FF"/>
                </a:solidFill>
                <a:latin typeface="Times New Roman"/>
                <a:cs typeface="Times New Roman"/>
              </a:rPr>
              <a:t>2015: Scup</a:t>
            </a:r>
          </a:p>
          <a:p>
            <a:r>
              <a:rPr lang="en-US" sz="2400" dirty="0" smtClean="0">
                <a:solidFill>
                  <a:srgbClr val="0000FF"/>
                </a:solidFill>
                <a:latin typeface="Times New Roman"/>
                <a:cs typeface="Times New Roman"/>
              </a:rPr>
              <a:t>2015: Bluefish</a:t>
            </a:r>
            <a:endParaRPr lang="en-US" sz="2400" dirty="0">
              <a:solidFill>
                <a:srgbClr val="0000FF"/>
              </a:solidFill>
              <a:latin typeface="Times New Roman"/>
              <a:cs typeface="Times New Roman"/>
            </a:endParaRPr>
          </a:p>
        </p:txBody>
      </p:sp>
    </p:spTree>
    <p:extLst>
      <p:ext uri="{BB962C8B-B14F-4D97-AF65-F5344CB8AC3E}">
        <p14:creationId xmlns:p14="http://schemas.microsoft.com/office/powerpoint/2010/main" val="89382978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9115" y="1270115"/>
            <a:ext cx="184666" cy="369332"/>
          </a:xfrm>
          <a:prstGeom prst="rect">
            <a:avLst/>
          </a:prstGeom>
          <a:noFill/>
        </p:spPr>
        <p:txBody>
          <a:bodyPr wrap="none" rtlCol="0">
            <a:spAutoFit/>
          </a:bodyPr>
          <a:lstStyle/>
          <a:p>
            <a:endParaRPr lang="en-US" dirty="0"/>
          </a:p>
        </p:txBody>
      </p:sp>
      <p:pic>
        <p:nvPicPr>
          <p:cNvPr id="7" name="Picture 6" descr="IMG_3354.jpg"/>
          <p:cNvPicPr>
            <a:picLocks noChangeAspect="1"/>
          </p:cNvPicPr>
          <p:nvPr/>
        </p:nvPicPr>
        <p:blipFill>
          <a:blip r:embed="rId3">
            <a:extLst>
              <a:ext uri="{BEBA8EAE-BF5A-486C-A8C5-ECC9F3942E4B}">
                <a14:imgProps xmlns:a14="http://schemas.microsoft.com/office/drawing/2010/main">
                  <a14:imgLayer r:embed="rId4">
                    <a14:imgEffect>
                      <a14:brightnessContrast bright="-46000"/>
                    </a14:imgEffect>
                  </a14:imgLayer>
                </a14:imgProps>
              </a:ext>
              <a:ext uri="{28A0092B-C50C-407E-A947-70E740481C1C}">
                <a14:useLocalDpi xmlns:a14="http://schemas.microsoft.com/office/drawing/2010/main" val="0"/>
              </a:ext>
            </a:extLst>
          </a:blip>
          <a:stretch>
            <a:fillRect/>
          </a:stretch>
        </p:blipFill>
        <p:spPr>
          <a:xfrm>
            <a:off x="12451" y="821616"/>
            <a:ext cx="9144000" cy="6062760"/>
          </a:xfrm>
          <a:prstGeom prst="rect">
            <a:avLst/>
          </a:prstGeom>
        </p:spPr>
      </p:pic>
      <p:pic>
        <p:nvPicPr>
          <p:cNvPr id="8" name="Picture 7" descr="SF_Logo_Final_11101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0" y="776946"/>
            <a:ext cx="1944843" cy="1944843"/>
          </a:xfrm>
          <a:prstGeom prst="rect">
            <a:avLst/>
          </a:prstGeom>
        </p:spPr>
      </p:pic>
      <p:sp>
        <p:nvSpPr>
          <p:cNvPr id="12" name="Rectangle 11"/>
          <p:cNvSpPr/>
          <p:nvPr/>
        </p:nvSpPr>
        <p:spPr>
          <a:xfrm>
            <a:off x="2514600" y="1172295"/>
            <a:ext cx="3784600" cy="2862323"/>
          </a:xfrm>
          <a:prstGeom prst="rect">
            <a:avLst/>
          </a:prstGeom>
        </p:spPr>
        <p:txBody>
          <a:bodyPr wrap="square">
            <a:spAutoFit/>
          </a:bodyPr>
          <a:lstStyle/>
          <a:p>
            <a:r>
              <a:rPr lang="en-US" b="1" dirty="0" smtClean="0">
                <a:solidFill>
                  <a:srgbClr val="FFFF00"/>
                </a:solidFill>
                <a:latin typeface="Times New Roman"/>
                <a:cs typeface="Times New Roman"/>
              </a:rPr>
              <a:t>Fishery Scientists/Ecologists</a:t>
            </a:r>
            <a:endParaRPr lang="en-US" dirty="0" smtClean="0">
              <a:solidFill>
                <a:srgbClr val="FFFF00"/>
              </a:solidFill>
              <a:latin typeface="Times New Roman"/>
              <a:cs typeface="Times New Roman"/>
            </a:endParaRPr>
          </a:p>
          <a:p>
            <a:r>
              <a:rPr lang="en-US" dirty="0" smtClean="0">
                <a:solidFill>
                  <a:schemeClr val="bg1">
                    <a:lumMod val="85000"/>
                  </a:schemeClr>
                </a:solidFill>
                <a:latin typeface="Times New Roman"/>
                <a:cs typeface="Times New Roman"/>
              </a:rPr>
              <a:t>John Manderson </a:t>
            </a:r>
          </a:p>
          <a:p>
            <a:r>
              <a:rPr lang="en-US" dirty="0" smtClean="0">
                <a:solidFill>
                  <a:schemeClr val="bg1">
                    <a:lumMod val="85000"/>
                  </a:schemeClr>
                </a:solidFill>
                <a:latin typeface="Times New Roman"/>
                <a:cs typeface="Times New Roman"/>
              </a:rPr>
              <a:t>(NOAA/NEFSC)</a:t>
            </a:r>
            <a:endParaRPr lang="en-US" dirty="0">
              <a:solidFill>
                <a:schemeClr val="bg1">
                  <a:lumMod val="85000"/>
                </a:schemeClr>
              </a:solidFill>
              <a:latin typeface="Times New Roman"/>
              <a:cs typeface="Times New Roman"/>
            </a:endParaRPr>
          </a:p>
          <a:p>
            <a:r>
              <a:rPr lang="en-US" dirty="0">
                <a:solidFill>
                  <a:schemeClr val="bg1">
                    <a:lumMod val="85000"/>
                  </a:schemeClr>
                </a:solidFill>
                <a:latin typeface="Times New Roman"/>
                <a:cs typeface="Times New Roman"/>
              </a:rPr>
              <a:t>Laura Palamara (Rutgers</a:t>
            </a:r>
            <a:r>
              <a:rPr lang="en-US" dirty="0" smtClean="0">
                <a:solidFill>
                  <a:schemeClr val="bg1">
                    <a:lumMod val="85000"/>
                  </a:schemeClr>
                </a:solidFill>
                <a:latin typeface="Times New Roman"/>
                <a:cs typeface="Times New Roman"/>
              </a:rPr>
              <a:t>)</a:t>
            </a:r>
          </a:p>
          <a:p>
            <a:r>
              <a:rPr lang="en-US" dirty="0" smtClean="0">
                <a:solidFill>
                  <a:schemeClr val="bg1">
                    <a:lumMod val="85000"/>
                  </a:schemeClr>
                </a:solidFill>
                <a:latin typeface="Times New Roman"/>
                <a:cs typeface="Times New Roman"/>
              </a:rPr>
              <a:t>Olaf Jensen (Rutgers)</a:t>
            </a:r>
          </a:p>
          <a:p>
            <a:r>
              <a:rPr lang="en-US" dirty="0" smtClean="0">
                <a:solidFill>
                  <a:schemeClr val="bg1">
                    <a:lumMod val="85000"/>
                  </a:schemeClr>
                </a:solidFill>
                <a:latin typeface="Times New Roman"/>
                <a:cs typeface="Times New Roman"/>
              </a:rPr>
              <a:t>Tim Miller (NOAA/NEFSC)</a:t>
            </a:r>
          </a:p>
          <a:p>
            <a:r>
              <a:rPr lang="en-US" dirty="0" smtClean="0">
                <a:solidFill>
                  <a:schemeClr val="bg1">
                    <a:lumMod val="85000"/>
                  </a:schemeClr>
                </a:solidFill>
                <a:latin typeface="Times New Roman"/>
                <a:cs typeface="Times New Roman"/>
              </a:rPr>
              <a:t>Chuck Adams (NOAA/NEFSC)</a:t>
            </a:r>
          </a:p>
          <a:p>
            <a:r>
              <a:rPr lang="en-US" dirty="0" smtClean="0">
                <a:solidFill>
                  <a:schemeClr val="bg1">
                    <a:lumMod val="85000"/>
                  </a:schemeClr>
                </a:solidFill>
                <a:latin typeface="Times New Roman"/>
                <a:cs typeface="Times New Roman"/>
              </a:rPr>
              <a:t>Howard Townsend (NOAA/NEFSC)</a:t>
            </a:r>
          </a:p>
          <a:p>
            <a:r>
              <a:rPr lang="en-US" dirty="0" smtClean="0">
                <a:solidFill>
                  <a:schemeClr val="bg1">
                    <a:lumMod val="85000"/>
                  </a:schemeClr>
                </a:solidFill>
                <a:latin typeface="Times New Roman"/>
                <a:cs typeface="Times New Roman"/>
              </a:rPr>
              <a:t>John Quinlan (NOAA/SEFSC)</a:t>
            </a:r>
          </a:p>
          <a:p>
            <a:r>
              <a:rPr lang="en-US" dirty="0" smtClean="0">
                <a:solidFill>
                  <a:schemeClr val="bg1">
                    <a:lumMod val="85000"/>
                  </a:schemeClr>
                </a:solidFill>
                <a:latin typeface="Times New Roman"/>
                <a:cs typeface="Times New Roman"/>
              </a:rPr>
              <a:t>David Richardson (NOAA/NEFSC)</a:t>
            </a:r>
          </a:p>
        </p:txBody>
      </p:sp>
      <p:sp>
        <p:nvSpPr>
          <p:cNvPr id="13" name="TextBox 12"/>
          <p:cNvSpPr txBox="1"/>
          <p:nvPr/>
        </p:nvSpPr>
        <p:spPr>
          <a:xfrm>
            <a:off x="32804" y="2946330"/>
            <a:ext cx="3510496" cy="2862323"/>
          </a:xfrm>
          <a:prstGeom prst="rect">
            <a:avLst/>
          </a:prstGeom>
          <a:noFill/>
        </p:spPr>
        <p:txBody>
          <a:bodyPr wrap="square" rtlCol="0">
            <a:spAutoFit/>
          </a:bodyPr>
          <a:lstStyle/>
          <a:p>
            <a:r>
              <a:rPr lang="en-US" b="1" dirty="0" smtClean="0">
                <a:solidFill>
                  <a:srgbClr val="FFFF00"/>
                </a:solidFill>
                <a:latin typeface="Times New Roman"/>
                <a:cs typeface="Times New Roman"/>
              </a:rPr>
              <a:t>Industry/Outreach</a:t>
            </a:r>
          </a:p>
          <a:p>
            <a:r>
              <a:rPr lang="en-US" dirty="0">
                <a:solidFill>
                  <a:schemeClr val="bg1">
                    <a:lumMod val="85000"/>
                  </a:schemeClr>
                </a:solidFill>
                <a:latin typeface="Times New Roman"/>
                <a:cs typeface="Times New Roman"/>
              </a:rPr>
              <a:t>Chris Roebuck</a:t>
            </a:r>
          </a:p>
          <a:p>
            <a:r>
              <a:rPr lang="en-US" dirty="0">
                <a:solidFill>
                  <a:schemeClr val="bg1">
                    <a:lumMod val="85000"/>
                  </a:schemeClr>
                </a:solidFill>
                <a:latin typeface="Times New Roman"/>
                <a:cs typeface="Times New Roman"/>
              </a:rPr>
              <a:t>Dan &amp; Lars Axelsson</a:t>
            </a:r>
          </a:p>
          <a:p>
            <a:r>
              <a:rPr lang="en-US" dirty="0" smtClean="0">
                <a:solidFill>
                  <a:schemeClr val="bg1">
                    <a:lumMod val="85000"/>
                  </a:schemeClr>
                </a:solidFill>
                <a:latin typeface="Times New Roman"/>
                <a:cs typeface="Times New Roman"/>
              </a:rPr>
              <a:t>Hank Lackner</a:t>
            </a:r>
          </a:p>
          <a:p>
            <a:r>
              <a:rPr lang="en-US" dirty="0">
                <a:solidFill>
                  <a:schemeClr val="bg1">
                    <a:lumMod val="85000"/>
                  </a:schemeClr>
                </a:solidFill>
                <a:latin typeface="Times New Roman"/>
                <a:cs typeface="Times New Roman"/>
              </a:rPr>
              <a:t>Geir </a:t>
            </a:r>
            <a:r>
              <a:rPr lang="en-US" dirty="0" smtClean="0">
                <a:solidFill>
                  <a:schemeClr val="bg1">
                    <a:lumMod val="85000"/>
                  </a:schemeClr>
                </a:solidFill>
                <a:latin typeface="Times New Roman"/>
                <a:cs typeface="Times New Roman"/>
              </a:rPr>
              <a:t>Monsen (</a:t>
            </a:r>
            <a:r>
              <a:rPr lang="en-US" dirty="0" err="1" smtClean="0">
                <a:solidFill>
                  <a:schemeClr val="bg1">
                    <a:lumMod val="85000"/>
                  </a:schemeClr>
                </a:solidFill>
                <a:latin typeface="Times New Roman"/>
                <a:cs typeface="Times New Roman"/>
              </a:rPr>
              <a:t>Seafreeze</a:t>
            </a:r>
            <a:r>
              <a:rPr lang="en-US" dirty="0" smtClean="0">
                <a:solidFill>
                  <a:schemeClr val="bg1">
                    <a:lumMod val="85000"/>
                  </a:schemeClr>
                </a:solidFill>
                <a:latin typeface="Times New Roman"/>
                <a:cs typeface="Times New Roman"/>
              </a:rPr>
              <a:t>)</a:t>
            </a:r>
            <a:endParaRPr lang="en-US" dirty="0">
              <a:solidFill>
                <a:schemeClr val="bg1">
                  <a:lumMod val="85000"/>
                </a:schemeClr>
              </a:solidFill>
              <a:latin typeface="Times New Roman"/>
              <a:cs typeface="Times New Roman"/>
            </a:endParaRPr>
          </a:p>
          <a:p>
            <a:r>
              <a:rPr lang="en-US" dirty="0" smtClean="0">
                <a:solidFill>
                  <a:schemeClr val="bg1">
                    <a:lumMod val="85000"/>
                  </a:schemeClr>
                </a:solidFill>
                <a:latin typeface="Times New Roman"/>
                <a:cs typeface="Times New Roman"/>
              </a:rPr>
              <a:t>Greg DiDomenico  </a:t>
            </a:r>
          </a:p>
          <a:p>
            <a:r>
              <a:rPr lang="en-US" dirty="0" smtClean="0">
                <a:solidFill>
                  <a:schemeClr val="bg1">
                    <a:lumMod val="85000"/>
                  </a:schemeClr>
                </a:solidFill>
                <a:latin typeface="Times New Roman"/>
                <a:cs typeface="Times New Roman"/>
              </a:rPr>
              <a:t>(Garden State Seafood)</a:t>
            </a:r>
          </a:p>
          <a:p>
            <a:r>
              <a:rPr lang="en-US" dirty="0" smtClean="0">
                <a:solidFill>
                  <a:schemeClr val="bg1">
                    <a:lumMod val="85000"/>
                  </a:schemeClr>
                </a:solidFill>
                <a:latin typeface="Times New Roman"/>
                <a:cs typeface="Times New Roman"/>
              </a:rPr>
              <a:t>Lunds </a:t>
            </a:r>
            <a:r>
              <a:rPr lang="en-US" dirty="0">
                <a:solidFill>
                  <a:schemeClr val="bg1">
                    <a:lumMod val="85000"/>
                  </a:schemeClr>
                </a:solidFill>
                <a:latin typeface="Times New Roman"/>
                <a:cs typeface="Times New Roman"/>
              </a:rPr>
              <a:t>Fisheries</a:t>
            </a:r>
          </a:p>
          <a:p>
            <a:r>
              <a:rPr lang="en-US" dirty="0" smtClean="0">
                <a:solidFill>
                  <a:schemeClr val="bg1">
                    <a:lumMod val="85000"/>
                  </a:schemeClr>
                </a:solidFill>
                <a:latin typeface="Times New Roman"/>
                <a:cs typeface="Times New Roman"/>
              </a:rPr>
              <a:t>Eleanor A. Bochenek (Rutgers)</a:t>
            </a:r>
          </a:p>
          <a:p>
            <a:r>
              <a:rPr lang="en-US" dirty="0" smtClean="0">
                <a:solidFill>
                  <a:schemeClr val="bg1">
                    <a:lumMod val="85000"/>
                  </a:schemeClr>
                </a:solidFill>
                <a:latin typeface="Times New Roman"/>
                <a:cs typeface="Times New Roman"/>
              </a:rPr>
              <a:t>John </a:t>
            </a:r>
            <a:r>
              <a:rPr lang="en-US" dirty="0" err="1" smtClean="0">
                <a:solidFill>
                  <a:schemeClr val="bg1">
                    <a:lumMod val="85000"/>
                  </a:schemeClr>
                </a:solidFill>
                <a:latin typeface="Times New Roman"/>
                <a:cs typeface="Times New Roman"/>
              </a:rPr>
              <a:t>Hoey</a:t>
            </a:r>
            <a:r>
              <a:rPr lang="en-US" dirty="0" smtClean="0">
                <a:solidFill>
                  <a:schemeClr val="bg1">
                    <a:lumMod val="85000"/>
                  </a:schemeClr>
                </a:solidFill>
                <a:latin typeface="Times New Roman"/>
                <a:cs typeface="Times New Roman"/>
              </a:rPr>
              <a:t> (NOAA/NEFSC)</a:t>
            </a:r>
          </a:p>
        </p:txBody>
      </p:sp>
      <p:sp>
        <p:nvSpPr>
          <p:cNvPr id="19" name="TextBox 18"/>
          <p:cNvSpPr txBox="1"/>
          <p:nvPr/>
        </p:nvSpPr>
        <p:spPr>
          <a:xfrm>
            <a:off x="6065828" y="1331064"/>
            <a:ext cx="3230572" cy="2031325"/>
          </a:xfrm>
          <a:prstGeom prst="rect">
            <a:avLst/>
          </a:prstGeom>
          <a:noFill/>
        </p:spPr>
        <p:txBody>
          <a:bodyPr wrap="square" rtlCol="0">
            <a:spAutoFit/>
          </a:bodyPr>
          <a:lstStyle/>
          <a:p>
            <a:r>
              <a:rPr lang="en-US" b="1" dirty="0" smtClean="0">
                <a:solidFill>
                  <a:srgbClr val="FFFF00"/>
                </a:solidFill>
                <a:latin typeface="Times New Roman"/>
                <a:cs typeface="Times New Roman"/>
              </a:rPr>
              <a:t>Physical and Biological Oceanographers</a:t>
            </a:r>
          </a:p>
          <a:p>
            <a:r>
              <a:rPr lang="en-US" dirty="0" smtClean="0">
                <a:solidFill>
                  <a:srgbClr val="D9D9D9"/>
                </a:solidFill>
                <a:latin typeface="Times New Roman"/>
                <a:cs typeface="Times New Roman"/>
              </a:rPr>
              <a:t>Josh Kohut (Rutgers)</a:t>
            </a:r>
          </a:p>
          <a:p>
            <a:r>
              <a:rPr lang="en-US" dirty="0" smtClean="0">
                <a:solidFill>
                  <a:srgbClr val="D9D9D9"/>
                </a:solidFill>
                <a:latin typeface="Times New Roman"/>
                <a:cs typeface="Times New Roman"/>
              </a:rPr>
              <a:t>Matt Oliver (U. Delaware)</a:t>
            </a:r>
          </a:p>
          <a:p>
            <a:r>
              <a:rPr lang="en-US" dirty="0" smtClean="0">
                <a:solidFill>
                  <a:srgbClr val="D9D9D9"/>
                </a:solidFill>
                <a:latin typeface="Times New Roman"/>
                <a:cs typeface="Times New Roman"/>
              </a:rPr>
              <a:t>Andre Schmidt (SMAST)</a:t>
            </a:r>
          </a:p>
          <a:p>
            <a:r>
              <a:rPr lang="en-US" dirty="0" err="1" smtClean="0">
                <a:solidFill>
                  <a:srgbClr val="D9D9D9"/>
                </a:solidFill>
                <a:latin typeface="Times New Roman"/>
                <a:cs typeface="Times New Roman"/>
              </a:rPr>
              <a:t>Nickitas</a:t>
            </a:r>
            <a:r>
              <a:rPr lang="en-US" dirty="0" smtClean="0">
                <a:solidFill>
                  <a:srgbClr val="D9D9D9"/>
                </a:solidFill>
                <a:latin typeface="Times New Roman"/>
                <a:cs typeface="Times New Roman"/>
              </a:rPr>
              <a:t> Georgas (Stevens Inst.)</a:t>
            </a:r>
          </a:p>
          <a:p>
            <a:r>
              <a:rPr lang="en-US" dirty="0" smtClean="0">
                <a:solidFill>
                  <a:srgbClr val="D9D9D9"/>
                </a:solidFill>
                <a:latin typeface="Times New Roman"/>
                <a:cs typeface="Times New Roman"/>
              </a:rPr>
              <a:t>Enrique </a:t>
            </a:r>
            <a:r>
              <a:rPr lang="en-US" dirty="0" err="1" smtClean="0">
                <a:solidFill>
                  <a:srgbClr val="D9D9D9"/>
                </a:solidFill>
                <a:latin typeface="Times New Roman"/>
                <a:cs typeface="Times New Roman"/>
              </a:rPr>
              <a:t>Curchitser</a:t>
            </a:r>
            <a:r>
              <a:rPr lang="en-US" dirty="0" smtClean="0">
                <a:solidFill>
                  <a:srgbClr val="D9D9D9"/>
                </a:solidFill>
                <a:latin typeface="Times New Roman"/>
                <a:cs typeface="Times New Roman"/>
              </a:rPr>
              <a:t> (Rutgers)</a:t>
            </a:r>
          </a:p>
        </p:txBody>
      </p:sp>
      <p:sp>
        <p:nvSpPr>
          <p:cNvPr id="20" name="Rectangle 19"/>
          <p:cNvSpPr/>
          <p:nvPr/>
        </p:nvSpPr>
        <p:spPr>
          <a:xfrm>
            <a:off x="3114854" y="4450397"/>
            <a:ext cx="2950974" cy="2062103"/>
          </a:xfrm>
          <a:prstGeom prst="rect">
            <a:avLst/>
          </a:prstGeom>
        </p:spPr>
        <p:txBody>
          <a:bodyPr wrap="square">
            <a:spAutoFit/>
          </a:bodyPr>
          <a:lstStyle/>
          <a:p>
            <a:r>
              <a:rPr lang="en-US" b="1" dirty="0" smtClean="0">
                <a:solidFill>
                  <a:srgbClr val="FFFF00"/>
                </a:solidFill>
                <a:latin typeface="Times New Roman"/>
                <a:cs typeface="Times New Roman"/>
              </a:rPr>
              <a:t>Fisheries Management </a:t>
            </a:r>
            <a:endParaRPr lang="en-US" dirty="0" smtClean="0">
              <a:solidFill>
                <a:srgbClr val="FFFF00"/>
              </a:solidFill>
              <a:latin typeface="Times New Roman"/>
              <a:cs typeface="Times New Roman"/>
            </a:endParaRPr>
          </a:p>
          <a:p>
            <a:r>
              <a:rPr lang="en-US" dirty="0" smtClean="0">
                <a:solidFill>
                  <a:srgbClr val="D9D9D9"/>
                </a:solidFill>
                <a:latin typeface="Times New Roman"/>
                <a:cs typeface="Times New Roman"/>
              </a:rPr>
              <a:t>Jason Didden (MAFMC)</a:t>
            </a:r>
          </a:p>
          <a:p>
            <a:r>
              <a:rPr lang="en-US" dirty="0" smtClean="0">
                <a:solidFill>
                  <a:srgbClr val="D9D9D9"/>
                </a:solidFill>
                <a:latin typeface="Times New Roman"/>
                <a:cs typeface="Times New Roman"/>
              </a:rPr>
              <a:t>Rick Seagraves (MAFMC)</a:t>
            </a:r>
            <a:endParaRPr lang="en-US" dirty="0">
              <a:solidFill>
                <a:srgbClr val="D9D9D9"/>
              </a:solidFill>
              <a:latin typeface="Times New Roman"/>
              <a:cs typeface="Times New Roman"/>
            </a:endParaRPr>
          </a:p>
          <a:p>
            <a:endParaRPr lang="en-US" b="1" dirty="0" smtClean="0">
              <a:solidFill>
                <a:srgbClr val="D9D9D9"/>
              </a:solidFill>
              <a:latin typeface="Times New Roman"/>
              <a:cs typeface="Times New Roman"/>
            </a:endParaRPr>
          </a:p>
          <a:p>
            <a:r>
              <a:rPr lang="en-US" b="1" dirty="0" smtClean="0">
                <a:solidFill>
                  <a:srgbClr val="FFFF00"/>
                </a:solidFill>
                <a:latin typeface="Times New Roman"/>
                <a:cs typeface="Times New Roman"/>
              </a:rPr>
              <a:t>Human Dimensions</a:t>
            </a:r>
          </a:p>
          <a:p>
            <a:r>
              <a:rPr lang="en-US" dirty="0" smtClean="0">
                <a:solidFill>
                  <a:srgbClr val="D9D9D9"/>
                </a:solidFill>
                <a:latin typeface="Times New Roman"/>
                <a:cs typeface="Times New Roman"/>
              </a:rPr>
              <a:t>Steven Gray (U Mass.)</a:t>
            </a:r>
          </a:p>
          <a:p>
            <a:endParaRPr lang="en-US" sz="2000" dirty="0" smtClean="0">
              <a:solidFill>
                <a:srgbClr val="D9D9D9"/>
              </a:solidFill>
              <a:latin typeface="Times New Roman"/>
              <a:cs typeface="Times New Roman"/>
            </a:endParaRPr>
          </a:p>
        </p:txBody>
      </p:sp>
      <p:sp>
        <p:nvSpPr>
          <p:cNvPr id="21" name="TextBox 20"/>
          <p:cNvSpPr txBox="1"/>
          <p:nvPr/>
        </p:nvSpPr>
        <p:spPr>
          <a:xfrm>
            <a:off x="-124499" y="26278"/>
            <a:ext cx="9308933" cy="738664"/>
          </a:xfrm>
          <a:prstGeom prst="rect">
            <a:avLst/>
          </a:prstGeom>
          <a:noFill/>
        </p:spPr>
        <p:txBody>
          <a:bodyPr wrap="none" rtlCol="0">
            <a:spAutoFit/>
          </a:bodyPr>
          <a:lstStyle/>
          <a:p>
            <a:pPr algn="ctr"/>
            <a:r>
              <a:rPr lang="en-US" sz="2200" b="1" dirty="0" smtClean="0">
                <a:latin typeface="Times New Roman"/>
                <a:cs typeface="Times New Roman"/>
              </a:rPr>
              <a:t>Open Source ecosystem based solutions to specific fishery related problems </a:t>
            </a:r>
          </a:p>
          <a:p>
            <a:pPr algn="ctr"/>
            <a:r>
              <a:rPr lang="en-US" sz="2000" dirty="0" smtClean="0">
                <a:latin typeface="Times New Roman"/>
                <a:cs typeface="Times New Roman"/>
              </a:rPr>
              <a:t>Fostering </a:t>
            </a:r>
            <a:r>
              <a:rPr lang="en-US" sz="2000" dirty="0">
                <a:latin typeface="Times New Roman"/>
                <a:cs typeface="Times New Roman"/>
              </a:rPr>
              <a:t>c</a:t>
            </a:r>
            <a:r>
              <a:rPr lang="en-US" sz="2000" dirty="0" smtClean="0">
                <a:latin typeface="Times New Roman"/>
                <a:cs typeface="Times New Roman"/>
              </a:rPr>
              <a:t>ollaborative industry-government-academic partnerships</a:t>
            </a:r>
            <a:endParaRPr lang="en-US" sz="2000" dirty="0">
              <a:latin typeface="Times New Roman"/>
              <a:cs typeface="Times New Roman"/>
            </a:endParaRPr>
          </a:p>
        </p:txBody>
      </p:sp>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3346" y="4462645"/>
            <a:ext cx="2829054" cy="2121790"/>
          </a:xfrm>
          <a:prstGeom prst="rect">
            <a:avLst/>
          </a:prstGeom>
          <a:noFill/>
          <a:ln w="12700"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IOOS_white.gif"/>
          <p:cNvPicPr>
            <a:picLocks noChangeAspect="1"/>
          </p:cNvPicPr>
          <p:nvPr/>
        </p:nvPicPr>
        <p:blipFill>
          <a:blip r:embed="rId7"/>
          <a:srcRect/>
          <a:stretch>
            <a:fillRect/>
          </a:stretch>
        </p:blipFill>
        <p:spPr bwMode="auto">
          <a:xfrm>
            <a:off x="280893" y="6034088"/>
            <a:ext cx="1676400" cy="654050"/>
          </a:xfrm>
          <a:prstGeom prst="rect">
            <a:avLst/>
          </a:prstGeom>
          <a:noFill/>
          <a:ln w="9525">
            <a:noFill/>
            <a:miter lim="800000"/>
            <a:headEnd/>
            <a:tailEnd/>
          </a:ln>
        </p:spPr>
      </p:pic>
    </p:spTree>
    <p:extLst>
      <p:ext uri="{BB962C8B-B14F-4D97-AF65-F5344CB8AC3E}">
        <p14:creationId xmlns:p14="http://schemas.microsoft.com/office/powerpoint/2010/main" val="2399123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am-and-eve-in-the-garden-of-eden-153011.jpg"/>
          <p:cNvPicPr>
            <a:picLocks noChangeAspect="1"/>
          </p:cNvPicPr>
          <p:nvPr/>
        </p:nvPicPr>
        <p:blipFill>
          <a:blip r:embed="rId2">
            <a:alphaModFix amt="68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0" y="-31232"/>
            <a:ext cx="9144000" cy="830997"/>
          </a:xfrm>
          <a:prstGeom prst="rect">
            <a:avLst/>
          </a:prstGeom>
          <a:solidFill>
            <a:schemeClr val="bg1"/>
          </a:solidFill>
        </p:spPr>
        <p:txBody>
          <a:bodyPr wrap="square">
            <a:spAutoFit/>
          </a:bodyPr>
          <a:lstStyle/>
          <a:p>
            <a:pPr algn="ctr"/>
            <a:r>
              <a:rPr lang="en-US" sz="2400" dirty="0" smtClean="0">
                <a:solidFill>
                  <a:srgbClr val="000090"/>
                </a:solidFill>
                <a:latin typeface="Times New Roman"/>
                <a:cs typeface="Times New Roman"/>
              </a:rPr>
              <a:t>Ideas of Nature: Anthropocentric Judeo</a:t>
            </a:r>
            <a:r>
              <a:rPr lang="en-US" sz="2400" dirty="0">
                <a:solidFill>
                  <a:srgbClr val="000090"/>
                </a:solidFill>
                <a:latin typeface="Times New Roman"/>
                <a:cs typeface="Times New Roman"/>
              </a:rPr>
              <a:t>-Christian creation </a:t>
            </a:r>
            <a:r>
              <a:rPr lang="en-US" sz="2400" dirty="0" smtClean="0">
                <a:solidFill>
                  <a:srgbClr val="000090"/>
                </a:solidFill>
                <a:latin typeface="Times New Roman"/>
                <a:cs typeface="Times New Roman"/>
              </a:rPr>
              <a:t>myth</a:t>
            </a:r>
          </a:p>
          <a:p>
            <a:pPr algn="ctr"/>
            <a:r>
              <a:rPr lang="en-US" sz="2400" dirty="0" smtClean="0">
                <a:solidFill>
                  <a:srgbClr val="000090"/>
                </a:solidFill>
                <a:latin typeface="Times New Roman"/>
                <a:cs typeface="Times New Roman"/>
              </a:rPr>
              <a:t> Nature serves man &amp; man serves god</a:t>
            </a:r>
            <a:r>
              <a:rPr lang="en-US" dirty="0" smtClean="0">
                <a:solidFill>
                  <a:srgbClr val="000090"/>
                </a:solidFill>
              </a:rPr>
              <a:t> </a:t>
            </a:r>
            <a:endParaRPr lang="en-US" dirty="0">
              <a:solidFill>
                <a:srgbClr val="000090"/>
              </a:solidFill>
            </a:endParaRPr>
          </a:p>
        </p:txBody>
      </p:sp>
      <p:sp>
        <p:nvSpPr>
          <p:cNvPr id="3" name="TextBox 2"/>
          <p:cNvSpPr txBox="1"/>
          <p:nvPr/>
        </p:nvSpPr>
        <p:spPr>
          <a:xfrm>
            <a:off x="561545" y="1061135"/>
            <a:ext cx="7824828"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400" dirty="0">
                <a:latin typeface="Times New Roman"/>
                <a:cs typeface="Times New Roman"/>
              </a:rPr>
              <a:t>L</a:t>
            </a:r>
            <a:r>
              <a:rPr lang="en-US" sz="2400" dirty="0" smtClean="0">
                <a:latin typeface="Times New Roman"/>
                <a:cs typeface="Times New Roman"/>
              </a:rPr>
              <a:t>ate Renaissance:  Nature is an orderly deterministic machine </a:t>
            </a:r>
            <a:endParaRPr lang="en-US" sz="2400" dirty="0">
              <a:latin typeface="Times New Roman"/>
              <a:cs typeface="Times New Roman"/>
            </a:endParaRPr>
          </a:p>
        </p:txBody>
      </p:sp>
    </p:spTree>
    <p:extLst>
      <p:ext uri="{BB962C8B-B14F-4D97-AF65-F5344CB8AC3E}">
        <p14:creationId xmlns:p14="http://schemas.microsoft.com/office/powerpoint/2010/main" val="284941846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eter_Bruegel_the_Elder_-_The_Fall_of_the_Rebel_Ange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379529" cy="6940352"/>
          </a:xfrm>
          <a:prstGeom prst="rect">
            <a:avLst/>
          </a:prstGeom>
        </p:spPr>
      </p:pic>
      <p:sp>
        <p:nvSpPr>
          <p:cNvPr id="8" name="Rectangle 7"/>
          <p:cNvSpPr/>
          <p:nvPr/>
        </p:nvSpPr>
        <p:spPr>
          <a:xfrm>
            <a:off x="0" y="-31232"/>
            <a:ext cx="9144000" cy="830997"/>
          </a:xfrm>
          <a:prstGeom prst="rect">
            <a:avLst/>
          </a:prstGeom>
          <a:solidFill>
            <a:schemeClr val="bg1"/>
          </a:solidFill>
        </p:spPr>
        <p:txBody>
          <a:bodyPr wrap="square">
            <a:spAutoFit/>
          </a:bodyPr>
          <a:lstStyle/>
          <a:p>
            <a:pPr algn="ctr"/>
            <a:r>
              <a:rPr lang="en-US" sz="2400" dirty="0" smtClean="0">
                <a:solidFill>
                  <a:srgbClr val="000090"/>
                </a:solidFill>
                <a:latin typeface="Times New Roman"/>
                <a:cs typeface="Times New Roman"/>
              </a:rPr>
              <a:t>Idea of Nature: Ecosystems weakly bounded complex adaptive systems </a:t>
            </a:r>
          </a:p>
          <a:p>
            <a:pPr algn="ctr"/>
            <a:r>
              <a:rPr lang="en-US" sz="2400" dirty="0" smtClean="0">
                <a:solidFill>
                  <a:srgbClr val="000090"/>
                </a:solidFill>
                <a:latin typeface="Times New Roman"/>
                <a:cs typeface="Times New Roman"/>
              </a:rPr>
              <a:t>Man embedded in complex, self (dis)organizing, natural ecosystem</a:t>
            </a:r>
            <a:endParaRPr lang="en-US" dirty="0">
              <a:solidFill>
                <a:srgbClr val="000090"/>
              </a:solidFill>
            </a:endParaRPr>
          </a:p>
        </p:txBody>
      </p:sp>
      <p:pic>
        <p:nvPicPr>
          <p:cNvPr id="6" name="Picture 5" descr="lorenz.png"/>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2872393" y="-3868962"/>
            <a:ext cx="15018386" cy="15018386"/>
          </a:xfrm>
          <a:prstGeom prst="rect">
            <a:avLst/>
          </a:prstGeom>
        </p:spPr>
      </p:pic>
      <p:sp>
        <p:nvSpPr>
          <p:cNvPr id="2" name="TextBox 1"/>
          <p:cNvSpPr txBox="1"/>
          <p:nvPr/>
        </p:nvSpPr>
        <p:spPr>
          <a:xfrm>
            <a:off x="0" y="5335995"/>
            <a:ext cx="9379528" cy="156966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dirty="0" smtClean="0">
                <a:solidFill>
                  <a:srgbClr val="000090"/>
                </a:solidFill>
                <a:latin typeface="Times New Roman"/>
                <a:cs typeface="Times New Roman"/>
              </a:rPr>
              <a:t>As we near carrying capacity </a:t>
            </a:r>
          </a:p>
          <a:p>
            <a:pPr algn="ctr"/>
            <a:r>
              <a:rPr lang="en-US" sz="3200" dirty="0" smtClean="0">
                <a:solidFill>
                  <a:srgbClr val="000090"/>
                </a:solidFill>
                <a:latin typeface="Times New Roman"/>
                <a:cs typeface="Times New Roman"/>
              </a:rPr>
              <a:t>In a complex nonlinear &amp; </a:t>
            </a:r>
            <a:r>
              <a:rPr lang="en-US" sz="3200" dirty="0" err="1" smtClean="0">
                <a:solidFill>
                  <a:srgbClr val="000090"/>
                </a:solidFill>
                <a:latin typeface="Times New Roman"/>
                <a:cs typeface="Times New Roman"/>
              </a:rPr>
              <a:t>nonstationary</a:t>
            </a:r>
            <a:r>
              <a:rPr lang="en-US" sz="3200" dirty="0" smtClean="0">
                <a:solidFill>
                  <a:srgbClr val="000090"/>
                </a:solidFill>
                <a:latin typeface="Times New Roman"/>
                <a:cs typeface="Times New Roman"/>
              </a:rPr>
              <a:t> biosphere</a:t>
            </a:r>
          </a:p>
          <a:p>
            <a:pPr algn="ctr"/>
            <a:r>
              <a:rPr lang="en-US" sz="3200" dirty="0" smtClean="0">
                <a:solidFill>
                  <a:srgbClr val="FF0000"/>
                </a:solidFill>
                <a:latin typeface="Times New Roman"/>
                <a:cs typeface="Times New Roman"/>
              </a:rPr>
              <a:t>We need all the help we </a:t>
            </a:r>
            <a:r>
              <a:rPr lang="en-US" sz="3200" dirty="0">
                <a:solidFill>
                  <a:srgbClr val="FF0000"/>
                </a:solidFill>
                <a:latin typeface="Times New Roman"/>
                <a:cs typeface="Times New Roman"/>
              </a:rPr>
              <a:t>c</a:t>
            </a:r>
            <a:r>
              <a:rPr lang="en-US" sz="3200" dirty="0" smtClean="0">
                <a:solidFill>
                  <a:srgbClr val="FF0000"/>
                </a:solidFill>
                <a:latin typeface="Times New Roman"/>
                <a:cs typeface="Times New Roman"/>
              </a:rPr>
              <a:t>an get </a:t>
            </a:r>
            <a:endParaRPr lang="en-US" sz="3200" dirty="0">
              <a:solidFill>
                <a:srgbClr val="FF0000"/>
              </a:solidFill>
              <a:latin typeface="Times New Roman"/>
              <a:cs typeface="Times New Roman"/>
            </a:endParaRPr>
          </a:p>
        </p:txBody>
      </p:sp>
    </p:spTree>
    <p:extLst>
      <p:ext uri="{BB962C8B-B14F-4D97-AF65-F5344CB8AC3E}">
        <p14:creationId xmlns:p14="http://schemas.microsoft.com/office/powerpoint/2010/main" val="43246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323.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70430" y="-109861"/>
            <a:ext cx="10522340" cy="7014895"/>
          </a:xfrm>
          <a:prstGeom prst="rect">
            <a:avLst/>
          </a:prstGeom>
        </p:spPr>
      </p:pic>
    </p:spTree>
    <p:extLst>
      <p:ext uri="{BB962C8B-B14F-4D97-AF65-F5344CB8AC3E}">
        <p14:creationId xmlns:p14="http://schemas.microsoft.com/office/powerpoint/2010/main" val="61775500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Slides after here may or may not be needed</a:t>
            </a:r>
            <a:br>
              <a:rPr lang="en-US" dirty="0" smtClean="0"/>
            </a:b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71405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icture1.png"/>
          <p:cNvPicPr>
            <a:picLocks noChangeAspect="1"/>
          </p:cNvPicPr>
          <p:nvPr/>
        </p:nvPicPr>
        <p:blipFill>
          <a:blip r:embed="rId3"/>
          <a:stretch>
            <a:fillRect/>
          </a:stretch>
        </p:blipFill>
        <p:spPr>
          <a:xfrm>
            <a:off x="656259" y="745087"/>
            <a:ext cx="7961902" cy="5261332"/>
          </a:xfrm>
          <a:prstGeom prst="rect">
            <a:avLst/>
          </a:prstGeom>
          <a:ln>
            <a:solidFill>
              <a:schemeClr val="tx1"/>
            </a:solidFill>
          </a:ln>
        </p:spPr>
      </p:pic>
      <p:sp>
        <p:nvSpPr>
          <p:cNvPr id="3" name="TextBox 2"/>
          <p:cNvSpPr txBox="1"/>
          <p:nvPr/>
        </p:nvSpPr>
        <p:spPr>
          <a:xfrm>
            <a:off x="4492406" y="677047"/>
            <a:ext cx="3566783" cy="707886"/>
          </a:xfrm>
          <a:prstGeom prst="rect">
            <a:avLst/>
          </a:prstGeom>
          <a:noFill/>
        </p:spPr>
        <p:txBody>
          <a:bodyPr wrap="square" rtlCol="0">
            <a:spAutoFit/>
          </a:bodyPr>
          <a:lstStyle/>
          <a:p>
            <a:pPr algn="ctr"/>
            <a:r>
              <a:rPr lang="en-US" sz="2000" b="1" dirty="0" smtClean="0">
                <a:latin typeface="Times New Roman"/>
                <a:cs typeface="Times New Roman"/>
              </a:rPr>
              <a:t>NOAA US Fishery Data</a:t>
            </a:r>
          </a:p>
          <a:p>
            <a:pPr algn="ctr"/>
            <a:r>
              <a:rPr lang="en-US" sz="2000" b="1" dirty="0" smtClean="0">
                <a:latin typeface="Times New Roman"/>
                <a:cs typeface="Times New Roman"/>
              </a:rPr>
              <a:t>Spatial grain = 11km</a:t>
            </a:r>
            <a:endParaRPr lang="en-US" sz="2000" b="1" dirty="0">
              <a:latin typeface="Times New Roman"/>
              <a:cs typeface="Times New Roman"/>
            </a:endParaRPr>
          </a:p>
        </p:txBody>
      </p:sp>
      <p:sp>
        <p:nvSpPr>
          <p:cNvPr id="8" name="TextBox 7"/>
          <p:cNvSpPr txBox="1"/>
          <p:nvPr/>
        </p:nvSpPr>
        <p:spPr>
          <a:xfrm>
            <a:off x="6086689" y="1962713"/>
            <a:ext cx="2648386" cy="1323439"/>
          </a:xfrm>
          <a:prstGeom prst="rect">
            <a:avLst/>
          </a:prstGeom>
          <a:noFill/>
        </p:spPr>
        <p:txBody>
          <a:bodyPr wrap="square" rtlCol="0">
            <a:spAutoFit/>
          </a:bodyPr>
          <a:lstStyle/>
          <a:p>
            <a:pPr algn="ctr"/>
            <a:r>
              <a:rPr lang="en-US" sz="2000" b="1" dirty="0" smtClean="0">
                <a:latin typeface="Times New Roman"/>
                <a:cs typeface="Times New Roman"/>
              </a:rPr>
              <a:t>Ocean</a:t>
            </a:r>
          </a:p>
          <a:p>
            <a:pPr algn="ctr"/>
            <a:r>
              <a:rPr lang="en-US" sz="2000" b="1" dirty="0" smtClean="0">
                <a:latin typeface="Times New Roman"/>
                <a:cs typeface="Times New Roman"/>
              </a:rPr>
              <a:t> Observations</a:t>
            </a:r>
          </a:p>
          <a:p>
            <a:pPr algn="ctr"/>
            <a:r>
              <a:rPr lang="en-US" sz="2000" b="1" dirty="0" smtClean="0">
                <a:latin typeface="Times New Roman"/>
                <a:cs typeface="Times New Roman"/>
              </a:rPr>
              <a:t>+</a:t>
            </a:r>
          </a:p>
          <a:p>
            <a:pPr algn="ctr"/>
            <a:r>
              <a:rPr lang="en-US" sz="2000" b="1" dirty="0" smtClean="0">
                <a:latin typeface="Times New Roman"/>
                <a:cs typeface="Times New Roman"/>
              </a:rPr>
              <a:t>Physical Models</a:t>
            </a:r>
            <a:endParaRPr lang="en-US" sz="2000" b="1" dirty="0">
              <a:latin typeface="Times New Roman"/>
              <a:cs typeface="Times New Roman"/>
            </a:endParaRPr>
          </a:p>
        </p:txBody>
      </p:sp>
      <p:sp>
        <p:nvSpPr>
          <p:cNvPr id="11" name="TextBox 10"/>
          <p:cNvSpPr txBox="1"/>
          <p:nvPr/>
        </p:nvSpPr>
        <p:spPr>
          <a:xfrm>
            <a:off x="1458168" y="5007139"/>
            <a:ext cx="3429144" cy="1323439"/>
          </a:xfrm>
          <a:prstGeom prst="rect">
            <a:avLst/>
          </a:prstGeom>
          <a:noFill/>
        </p:spPr>
        <p:txBody>
          <a:bodyPr wrap="none" rtlCol="0">
            <a:spAutoFit/>
          </a:bodyPr>
          <a:lstStyle/>
          <a:p>
            <a:pPr algn="ctr"/>
            <a:r>
              <a:rPr lang="en-US" sz="2000" b="1" dirty="0" smtClean="0">
                <a:latin typeface="Times New Roman"/>
                <a:cs typeface="Times New Roman"/>
              </a:rPr>
              <a:t>Statistical and Mechanistic</a:t>
            </a:r>
          </a:p>
          <a:p>
            <a:pPr algn="ctr"/>
            <a:r>
              <a:rPr lang="en-US" sz="2000" b="1" dirty="0" smtClean="0">
                <a:latin typeface="Times New Roman"/>
                <a:cs typeface="Times New Roman"/>
              </a:rPr>
              <a:t>“niche” Models</a:t>
            </a:r>
          </a:p>
          <a:p>
            <a:pPr algn="ctr"/>
            <a:r>
              <a:rPr lang="en-US" sz="2000" b="1" dirty="0" smtClean="0">
                <a:latin typeface="Times New Roman"/>
                <a:cs typeface="Times New Roman"/>
              </a:rPr>
              <a:t>(e.g. GAM, GLM, MAXENT)</a:t>
            </a:r>
          </a:p>
          <a:p>
            <a:pPr algn="ctr"/>
            <a:endParaRPr lang="en-US" sz="2000" b="1" dirty="0">
              <a:latin typeface="Times New Roman"/>
              <a:cs typeface="Times New Roman"/>
            </a:endParaRPr>
          </a:p>
        </p:txBody>
      </p:sp>
      <p:sp>
        <p:nvSpPr>
          <p:cNvPr id="12" name="TextBox 11"/>
          <p:cNvSpPr txBox="1"/>
          <p:nvPr/>
        </p:nvSpPr>
        <p:spPr>
          <a:xfrm>
            <a:off x="1729668" y="147674"/>
            <a:ext cx="5753799" cy="523220"/>
          </a:xfrm>
          <a:prstGeom prst="rect">
            <a:avLst/>
          </a:prstGeom>
          <a:noFill/>
        </p:spPr>
        <p:txBody>
          <a:bodyPr wrap="none" rtlCol="0">
            <a:spAutoFit/>
          </a:bodyPr>
          <a:lstStyle/>
          <a:p>
            <a:r>
              <a:rPr lang="en-US" sz="2800" b="1" dirty="0" smtClean="0">
                <a:solidFill>
                  <a:srgbClr val="0000FF"/>
                </a:solidFill>
                <a:latin typeface="Times New Roman"/>
                <a:cs typeface="Times New Roman"/>
              </a:rPr>
              <a:t>Approach: Regional Habitat Models</a:t>
            </a:r>
            <a:endParaRPr lang="en-US" sz="2800" b="1" dirty="0">
              <a:solidFill>
                <a:srgbClr val="0000FF"/>
              </a:solidFill>
              <a:latin typeface="Times New Roman"/>
              <a:cs typeface="Times New Roman"/>
            </a:endParaRPr>
          </a:p>
        </p:txBody>
      </p:sp>
      <p:pic>
        <p:nvPicPr>
          <p:cNvPr id="13" name="Picture 10"/>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787606" y="4322844"/>
            <a:ext cx="1411684" cy="735199"/>
          </a:xfrm>
          <a:prstGeom prst="rect">
            <a:avLst/>
          </a:prstGeom>
          <a:noFill/>
          <a:ln w="9525">
            <a:noFill/>
            <a:miter lim="800000"/>
            <a:headEnd/>
            <a:tailEnd/>
          </a:ln>
        </p:spPr>
      </p:pic>
      <p:pic>
        <p:nvPicPr>
          <p:cNvPr id="14" name="Picture 17"/>
          <p:cNvPicPr>
            <a:picLocks noChangeAspect="1" noChangeArrowheads="1"/>
          </p:cNvPicPr>
          <p:nvPr/>
        </p:nvPicPr>
        <p:blipFill>
          <a:blip r:embed="rId5">
            <a:clrChange>
              <a:clrFrom>
                <a:srgbClr val="FFFFF9"/>
              </a:clrFrom>
              <a:clrTo>
                <a:srgbClr val="FFFFF9">
                  <a:alpha val="0"/>
                </a:srgbClr>
              </a:clrTo>
            </a:clrChange>
          </a:blip>
          <a:srcRect/>
          <a:stretch>
            <a:fillRect/>
          </a:stretch>
        </p:blipFill>
        <p:spPr bwMode="auto">
          <a:xfrm>
            <a:off x="611760" y="3426087"/>
            <a:ext cx="1678393" cy="908847"/>
          </a:xfrm>
          <a:prstGeom prst="rect">
            <a:avLst/>
          </a:prstGeom>
          <a:noFill/>
          <a:ln w="9525">
            <a:noFill/>
            <a:miter lim="800000"/>
            <a:headEnd/>
            <a:tailEnd/>
          </a:ln>
        </p:spPr>
      </p:pic>
      <p:pic>
        <p:nvPicPr>
          <p:cNvPr id="17" name="Picture 16" descr="newbt_20070920_strata.png"/>
          <p:cNvPicPr>
            <a:picLocks noChangeAspect="1"/>
          </p:cNvPicPr>
          <p:nvPr/>
        </p:nvPicPr>
        <p:blipFill rotWithShape="1">
          <a:blip r:embed="rId6">
            <a:extLst>
              <a:ext uri="{28A0092B-C50C-407E-A947-70E740481C1C}">
                <a14:useLocalDpi xmlns:a14="http://schemas.microsoft.com/office/drawing/2010/main" val="0"/>
              </a:ext>
            </a:extLst>
          </a:blip>
          <a:srcRect l="16989" t="8063" r="22686" b="25137"/>
          <a:stretch/>
        </p:blipFill>
        <p:spPr>
          <a:xfrm>
            <a:off x="5574221" y="3578485"/>
            <a:ext cx="2923792" cy="2427933"/>
          </a:xfrm>
          <a:prstGeom prst="rect">
            <a:avLst/>
          </a:prstGeom>
          <a:ln>
            <a:solidFill>
              <a:schemeClr val="tx1"/>
            </a:solidFill>
          </a:ln>
        </p:spPr>
      </p:pic>
      <p:sp>
        <p:nvSpPr>
          <p:cNvPr id="9" name="TextBox 8"/>
          <p:cNvSpPr txBox="1"/>
          <p:nvPr/>
        </p:nvSpPr>
        <p:spPr>
          <a:xfrm>
            <a:off x="6702707" y="4956446"/>
            <a:ext cx="2220252" cy="1107996"/>
          </a:xfrm>
          <a:prstGeom prst="rect">
            <a:avLst/>
          </a:prstGeom>
          <a:noFill/>
        </p:spPr>
        <p:txBody>
          <a:bodyPr wrap="square" rtlCol="0">
            <a:spAutoFit/>
          </a:bodyPr>
          <a:lstStyle/>
          <a:p>
            <a:pPr algn="ctr"/>
            <a:r>
              <a:rPr lang="en-US" sz="2200" dirty="0" smtClean="0">
                <a:solidFill>
                  <a:schemeClr val="bg1"/>
                </a:solidFill>
                <a:latin typeface="Times"/>
                <a:cs typeface="Times"/>
              </a:rPr>
              <a:t>Regional</a:t>
            </a:r>
          </a:p>
          <a:p>
            <a:pPr algn="ctr"/>
            <a:r>
              <a:rPr lang="en-US" sz="2200" dirty="0" smtClean="0">
                <a:solidFill>
                  <a:schemeClr val="bg1"/>
                </a:solidFill>
                <a:latin typeface="Times"/>
                <a:cs typeface="Times"/>
              </a:rPr>
              <a:t>Habitat</a:t>
            </a:r>
          </a:p>
          <a:p>
            <a:pPr algn="ctr"/>
            <a:r>
              <a:rPr lang="en-US" sz="2200" dirty="0" smtClean="0">
                <a:solidFill>
                  <a:schemeClr val="bg1"/>
                </a:solidFill>
                <a:latin typeface="Times"/>
                <a:cs typeface="Times"/>
              </a:rPr>
              <a:t>Projection</a:t>
            </a:r>
          </a:p>
        </p:txBody>
      </p:sp>
      <p:pic>
        <p:nvPicPr>
          <p:cNvPr id="18" name="Picture 3" descr="banner_ioos_1024.jpg"/>
          <p:cNvPicPr>
            <a:picLocks noChangeAspect="1"/>
          </p:cNvPicPr>
          <p:nvPr/>
        </p:nvPicPr>
        <p:blipFill rotWithShape="1">
          <a:blip r:embed="rId7"/>
          <a:srcRect t="30029" r="7565"/>
          <a:stretch/>
        </p:blipFill>
        <p:spPr bwMode="auto">
          <a:xfrm>
            <a:off x="0" y="6096000"/>
            <a:ext cx="8458200" cy="762000"/>
          </a:xfrm>
          <a:prstGeom prst="rect">
            <a:avLst/>
          </a:prstGeom>
          <a:noFill/>
          <a:ln w="9525">
            <a:noFill/>
            <a:miter lim="800000"/>
            <a:headEnd/>
            <a:tailEnd/>
          </a:ln>
        </p:spPr>
      </p:pic>
      <p:pic>
        <p:nvPicPr>
          <p:cNvPr id="19" name="Picture 2" descr="I:\IOOS\Communication &amp; Outreach\New IOOS Logo 2015\IOOS_Logo\Primary\A\RGB\IOOS_Emblem_Primary_A_RGB.png"/>
          <p:cNvPicPr>
            <a:picLocks noChangeAspect="1" noChangeArrowheads="1"/>
          </p:cNvPicPr>
          <p:nvPr/>
        </p:nvPicPr>
        <p:blipFill rotWithShape="1">
          <a:blip r:embed="rId8">
            <a:extLst>
              <a:ext uri="{28A0092B-C50C-407E-A947-70E740481C1C}">
                <a14:useLocalDpi xmlns:a14="http://schemas.microsoft.com/office/drawing/2010/main" val="0"/>
              </a:ext>
            </a:extLst>
          </a:blip>
          <a:srcRect b="15181"/>
          <a:stretch/>
        </p:blipFill>
        <p:spPr bwMode="auto">
          <a:xfrm>
            <a:off x="8576613" y="6116610"/>
            <a:ext cx="480723" cy="74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8072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apezoid 9"/>
          <p:cNvSpPr/>
          <p:nvPr/>
        </p:nvSpPr>
        <p:spPr>
          <a:xfrm>
            <a:off x="1757756" y="4362066"/>
            <a:ext cx="5747107" cy="2507520"/>
          </a:xfrm>
          <a:prstGeom prst="trapezoid">
            <a:avLst/>
          </a:prstGeom>
          <a:gradFill flip="none" rotWithShape="1">
            <a:gsLst>
              <a:gs pos="0">
                <a:schemeClr val="accent1">
                  <a:tint val="100000"/>
                  <a:shade val="100000"/>
                  <a:satMod val="130000"/>
                  <a:alpha val="64000"/>
                </a:schemeClr>
              </a:gs>
              <a:gs pos="100000">
                <a:schemeClr val="accent1">
                  <a:tint val="50000"/>
                  <a:shade val="100000"/>
                  <a:satMod val="350000"/>
                  <a:alpha val="64000"/>
                </a:schemeClr>
              </a:gs>
            </a:gsLst>
            <a:lin ang="16200000" scaled="0"/>
            <a:tileRect/>
          </a:gradFill>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rapezoid 8"/>
          <p:cNvSpPr/>
          <p:nvPr/>
        </p:nvSpPr>
        <p:spPr>
          <a:xfrm>
            <a:off x="1756024" y="2444698"/>
            <a:ext cx="5747107" cy="2507520"/>
          </a:xfrm>
          <a:prstGeom prst="trapezoid">
            <a:avLst/>
          </a:prstGeom>
          <a:gradFill flip="none" rotWithShape="1">
            <a:gsLst>
              <a:gs pos="0">
                <a:schemeClr val="accent1">
                  <a:tint val="100000"/>
                  <a:shade val="100000"/>
                  <a:satMod val="130000"/>
                  <a:alpha val="64000"/>
                </a:schemeClr>
              </a:gs>
              <a:gs pos="100000">
                <a:schemeClr val="accent1">
                  <a:tint val="50000"/>
                  <a:shade val="100000"/>
                  <a:satMod val="350000"/>
                  <a:alpha val="64000"/>
                </a:schemeClr>
              </a:gs>
            </a:gsLst>
            <a:lin ang="16200000" scaled="0"/>
            <a:tileRect/>
          </a:gradFill>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rapezoid 4"/>
          <p:cNvSpPr/>
          <p:nvPr/>
        </p:nvSpPr>
        <p:spPr>
          <a:xfrm>
            <a:off x="1689720" y="634950"/>
            <a:ext cx="5747107" cy="2507520"/>
          </a:xfrm>
          <a:prstGeom prst="trapezoid">
            <a:avLst/>
          </a:prstGeom>
          <a:gradFill flip="none" rotWithShape="1">
            <a:gsLst>
              <a:gs pos="0">
                <a:schemeClr val="accent1">
                  <a:tint val="100000"/>
                  <a:shade val="100000"/>
                  <a:satMod val="130000"/>
                  <a:alpha val="64000"/>
                </a:schemeClr>
              </a:gs>
              <a:gs pos="100000">
                <a:schemeClr val="accent1">
                  <a:tint val="50000"/>
                  <a:shade val="100000"/>
                  <a:satMod val="350000"/>
                  <a:alpha val="64000"/>
                </a:schemeClr>
              </a:gs>
            </a:gsLst>
            <a:lin ang="16200000" scaled="0"/>
            <a:tileRect/>
          </a:gradFill>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rot="17072958">
            <a:off x="-402438" y="1389915"/>
            <a:ext cx="1962997" cy="584776"/>
          </a:xfrm>
          <a:prstGeom prst="rect">
            <a:avLst/>
          </a:prstGeom>
          <a:noFill/>
        </p:spPr>
        <p:txBody>
          <a:bodyPr wrap="none" rtlCol="0">
            <a:spAutoFit/>
          </a:bodyPr>
          <a:lstStyle/>
          <a:p>
            <a:r>
              <a:rPr lang="en-US" sz="3200" dirty="0" smtClean="0">
                <a:latin typeface="Times New Roman"/>
                <a:cs typeface="Times New Roman"/>
              </a:rPr>
              <a:t>Population</a:t>
            </a:r>
            <a:endParaRPr lang="en-US" sz="3200" dirty="0">
              <a:latin typeface="Times New Roman"/>
              <a:cs typeface="Times New Roman"/>
            </a:endParaRPr>
          </a:p>
        </p:txBody>
      </p:sp>
      <p:sp>
        <p:nvSpPr>
          <p:cNvPr id="13" name="TextBox 12"/>
          <p:cNvSpPr txBox="1"/>
          <p:nvPr/>
        </p:nvSpPr>
        <p:spPr>
          <a:xfrm rot="17072958">
            <a:off x="-366717" y="3565548"/>
            <a:ext cx="1871426" cy="584776"/>
          </a:xfrm>
          <a:prstGeom prst="rect">
            <a:avLst/>
          </a:prstGeom>
          <a:noFill/>
        </p:spPr>
        <p:txBody>
          <a:bodyPr wrap="none" rtlCol="0">
            <a:spAutoFit/>
          </a:bodyPr>
          <a:lstStyle/>
          <a:p>
            <a:r>
              <a:rPr lang="en-US" sz="3200" dirty="0" smtClean="0">
                <a:latin typeface="Times New Roman"/>
                <a:cs typeface="Times New Roman"/>
              </a:rPr>
              <a:t>Individual</a:t>
            </a:r>
            <a:endParaRPr lang="en-US" sz="3200" dirty="0">
              <a:latin typeface="Times New Roman"/>
              <a:cs typeface="Times New Roman"/>
            </a:endParaRPr>
          </a:p>
        </p:txBody>
      </p:sp>
      <p:sp>
        <p:nvSpPr>
          <p:cNvPr id="14" name="TextBox 13"/>
          <p:cNvSpPr txBox="1"/>
          <p:nvPr/>
        </p:nvSpPr>
        <p:spPr>
          <a:xfrm rot="17072958">
            <a:off x="-224378" y="5716353"/>
            <a:ext cx="1506542" cy="584776"/>
          </a:xfrm>
          <a:prstGeom prst="rect">
            <a:avLst/>
          </a:prstGeom>
          <a:noFill/>
        </p:spPr>
        <p:txBody>
          <a:bodyPr wrap="none" rtlCol="0">
            <a:spAutoFit/>
          </a:bodyPr>
          <a:lstStyle/>
          <a:p>
            <a:r>
              <a:rPr lang="en-US" sz="3200" dirty="0" smtClean="0">
                <a:latin typeface="Times New Roman"/>
                <a:cs typeface="Times New Roman"/>
              </a:rPr>
              <a:t>Cellular</a:t>
            </a:r>
            <a:endParaRPr lang="en-US" sz="3200" dirty="0">
              <a:latin typeface="Times New Roman"/>
              <a:cs typeface="Times New Roman"/>
            </a:endParaRPr>
          </a:p>
        </p:txBody>
      </p:sp>
      <p:sp>
        <p:nvSpPr>
          <p:cNvPr id="20" name="Oval 19"/>
          <p:cNvSpPr/>
          <p:nvPr/>
        </p:nvSpPr>
        <p:spPr>
          <a:xfrm>
            <a:off x="3215603" y="969549"/>
            <a:ext cx="2936393" cy="126682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smtClean="0">
                <a:solidFill>
                  <a:schemeClr val="tx1"/>
                </a:solidFill>
                <a:latin typeface="Times New Roman"/>
                <a:cs typeface="Times New Roman"/>
              </a:rPr>
              <a:t>Rates of birth, death &amp; migration</a:t>
            </a:r>
            <a:endParaRPr lang="en-US" sz="2000" dirty="0">
              <a:solidFill>
                <a:schemeClr val="tx1"/>
              </a:solidFill>
              <a:latin typeface="Times New Roman"/>
              <a:cs typeface="Times New Roman"/>
            </a:endParaRPr>
          </a:p>
        </p:txBody>
      </p:sp>
      <p:sp>
        <p:nvSpPr>
          <p:cNvPr id="21" name="Oval 20"/>
          <p:cNvSpPr/>
          <p:nvPr/>
        </p:nvSpPr>
        <p:spPr>
          <a:xfrm>
            <a:off x="3183308" y="5113284"/>
            <a:ext cx="3000982" cy="174471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smtClean="0">
                <a:solidFill>
                  <a:schemeClr val="tx1"/>
                </a:solidFill>
                <a:latin typeface="Times New Roman"/>
                <a:cs typeface="Times New Roman"/>
              </a:rPr>
              <a:t>Metabolic acquisition &amp; allocation of materials &amp; energy </a:t>
            </a:r>
            <a:endParaRPr lang="en-US" sz="2000" dirty="0">
              <a:solidFill>
                <a:schemeClr val="tx1"/>
              </a:solidFill>
              <a:latin typeface="Times New Roman"/>
              <a:cs typeface="Times New Roman"/>
            </a:endParaRPr>
          </a:p>
        </p:txBody>
      </p:sp>
      <p:sp>
        <p:nvSpPr>
          <p:cNvPr id="29" name="Oval 28"/>
          <p:cNvSpPr/>
          <p:nvPr/>
        </p:nvSpPr>
        <p:spPr>
          <a:xfrm>
            <a:off x="2906275" y="3234954"/>
            <a:ext cx="3555048" cy="153793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smtClean="0">
                <a:solidFill>
                  <a:schemeClr val="tx1"/>
                </a:solidFill>
                <a:latin typeface="Times New Roman"/>
                <a:cs typeface="Times New Roman"/>
              </a:rPr>
              <a:t>Survival, rates of development, growth,</a:t>
            </a:r>
          </a:p>
          <a:p>
            <a:pPr algn="ctr"/>
            <a:r>
              <a:rPr lang="en-US" sz="2000" dirty="0">
                <a:solidFill>
                  <a:schemeClr val="tx1"/>
                </a:solidFill>
                <a:latin typeface="Times New Roman"/>
                <a:cs typeface="Times New Roman"/>
              </a:rPr>
              <a:t>r</a:t>
            </a:r>
            <a:r>
              <a:rPr lang="en-US" sz="2000" dirty="0" smtClean="0">
                <a:solidFill>
                  <a:schemeClr val="tx1"/>
                </a:solidFill>
                <a:latin typeface="Times New Roman"/>
                <a:cs typeface="Times New Roman"/>
              </a:rPr>
              <a:t>eproductive power</a:t>
            </a:r>
            <a:endParaRPr lang="en-US" sz="2000" dirty="0">
              <a:solidFill>
                <a:schemeClr val="tx1"/>
              </a:solidFill>
              <a:latin typeface="Times New Roman"/>
              <a:cs typeface="Times New Roman"/>
            </a:endParaRPr>
          </a:p>
        </p:txBody>
      </p:sp>
      <p:sp>
        <p:nvSpPr>
          <p:cNvPr id="16" name="Title 1"/>
          <p:cNvSpPr txBox="1">
            <a:spLocks/>
          </p:cNvSpPr>
          <p:nvPr/>
        </p:nvSpPr>
        <p:spPr>
          <a:xfrm>
            <a:off x="132103" y="-266748"/>
            <a:ext cx="9171278"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90"/>
                </a:solidFill>
                <a:latin typeface="Times New Roman"/>
                <a:cs typeface="Times New Roman"/>
              </a:rPr>
              <a:t>The Niche &amp; </a:t>
            </a:r>
            <a:r>
              <a:rPr lang="en-US" sz="2800" dirty="0">
                <a:solidFill>
                  <a:srgbClr val="000090"/>
                </a:solidFill>
                <a:latin typeface="Times New Roman"/>
                <a:cs typeface="Times New Roman"/>
              </a:rPr>
              <a:t>l</a:t>
            </a:r>
            <a:r>
              <a:rPr lang="en-US" sz="2800" dirty="0" smtClean="0">
                <a:solidFill>
                  <a:srgbClr val="000090"/>
                </a:solidFill>
                <a:latin typeface="Times New Roman"/>
                <a:cs typeface="Times New Roman"/>
              </a:rPr>
              <a:t>evels of ecological organization</a:t>
            </a:r>
            <a:endParaRPr lang="en-US" sz="2800" dirty="0">
              <a:latin typeface="Times New Roman"/>
              <a:cs typeface="Times New Roman"/>
            </a:endParaRPr>
          </a:p>
        </p:txBody>
      </p:sp>
      <p:sp>
        <p:nvSpPr>
          <p:cNvPr id="4" name="Curved Up Arrow 3"/>
          <p:cNvSpPr/>
          <p:nvPr/>
        </p:nvSpPr>
        <p:spPr>
          <a:xfrm rot="16200000">
            <a:off x="5777473" y="4302666"/>
            <a:ext cx="2582846" cy="1252534"/>
          </a:xfrm>
          <a:prstGeom prst="curved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24" name="Curved Up Arrow 23"/>
          <p:cNvSpPr/>
          <p:nvPr/>
        </p:nvSpPr>
        <p:spPr>
          <a:xfrm rot="5400000">
            <a:off x="986003" y="4641225"/>
            <a:ext cx="2647421" cy="1246140"/>
          </a:xfrm>
          <a:prstGeom prst="curved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25" name="Curved Up Arrow 24"/>
          <p:cNvSpPr/>
          <p:nvPr/>
        </p:nvSpPr>
        <p:spPr>
          <a:xfrm rot="5400000">
            <a:off x="1039279" y="1983559"/>
            <a:ext cx="2688733" cy="1523170"/>
          </a:xfrm>
          <a:prstGeom prst="curved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28" name="Alternate Process 27"/>
          <p:cNvSpPr/>
          <p:nvPr/>
        </p:nvSpPr>
        <p:spPr>
          <a:xfrm>
            <a:off x="990340" y="2031627"/>
            <a:ext cx="1724492" cy="874068"/>
          </a:xfrm>
          <a:prstGeom prst="flowChartAlternateProcess">
            <a:avLst/>
          </a:prstGeom>
          <a:ln/>
        </p:spPr>
        <p:style>
          <a:lnRef idx="0">
            <a:schemeClr val="accent5"/>
          </a:lnRef>
          <a:fillRef idx="3">
            <a:schemeClr val="accent5"/>
          </a:fillRef>
          <a:effectRef idx="3">
            <a:schemeClr val="accent5"/>
          </a:effectRef>
          <a:fontRef idx="minor">
            <a:schemeClr val="lt1"/>
          </a:fontRef>
        </p:style>
        <p:txBody>
          <a:bodyPr/>
          <a:lstStyle/>
          <a:p>
            <a:pPr algn="ctr"/>
            <a:r>
              <a:rPr lang="en-US" sz="2000" dirty="0" smtClean="0">
                <a:solidFill>
                  <a:schemeClr val="tx1"/>
                </a:solidFill>
                <a:latin typeface="Times New Roman"/>
                <a:cs typeface="Times New Roman"/>
              </a:rPr>
              <a:t>Cross level interaction</a:t>
            </a:r>
            <a:endParaRPr lang="en-US" sz="2000" dirty="0">
              <a:solidFill>
                <a:schemeClr val="tx1"/>
              </a:solidFill>
              <a:latin typeface="Times New Roman"/>
              <a:cs typeface="Times New Roman"/>
            </a:endParaRPr>
          </a:p>
        </p:txBody>
      </p:sp>
      <p:sp>
        <p:nvSpPr>
          <p:cNvPr id="22" name="Alternate Process 21"/>
          <p:cNvSpPr/>
          <p:nvPr/>
        </p:nvSpPr>
        <p:spPr>
          <a:xfrm>
            <a:off x="1000578" y="5138794"/>
            <a:ext cx="1724492" cy="844809"/>
          </a:xfrm>
          <a:prstGeom prst="flowChartAlternateProcess">
            <a:avLst/>
          </a:prstGeom>
          <a:ln/>
        </p:spPr>
        <p:style>
          <a:lnRef idx="0">
            <a:schemeClr val="accent5"/>
          </a:lnRef>
          <a:fillRef idx="3">
            <a:schemeClr val="accent5"/>
          </a:fillRef>
          <a:effectRef idx="3">
            <a:schemeClr val="accent5"/>
          </a:effectRef>
          <a:fontRef idx="minor">
            <a:schemeClr val="lt1"/>
          </a:fontRef>
        </p:style>
        <p:txBody>
          <a:bodyPr/>
          <a:lstStyle/>
          <a:p>
            <a:pPr algn="ctr"/>
            <a:r>
              <a:rPr lang="en-US" sz="2000" dirty="0" smtClean="0">
                <a:solidFill>
                  <a:schemeClr val="tx1"/>
                </a:solidFill>
                <a:latin typeface="Times New Roman"/>
                <a:cs typeface="Times New Roman"/>
              </a:rPr>
              <a:t>Cross level interaction</a:t>
            </a:r>
            <a:endParaRPr lang="en-US" sz="2000" dirty="0">
              <a:solidFill>
                <a:schemeClr val="tx1"/>
              </a:solidFill>
              <a:latin typeface="Times New Roman"/>
              <a:cs typeface="Times New Roman"/>
            </a:endParaRPr>
          </a:p>
        </p:txBody>
      </p:sp>
      <p:sp>
        <p:nvSpPr>
          <p:cNvPr id="15" name="Alternate Process 14"/>
          <p:cNvSpPr/>
          <p:nvPr/>
        </p:nvSpPr>
        <p:spPr>
          <a:xfrm>
            <a:off x="7072571" y="5208910"/>
            <a:ext cx="1724492" cy="774693"/>
          </a:xfrm>
          <a:prstGeom prst="flowChartAlternateProcess">
            <a:avLst/>
          </a:prstGeom>
          <a:ln/>
        </p:spPr>
        <p:style>
          <a:lnRef idx="0">
            <a:schemeClr val="accent5"/>
          </a:lnRef>
          <a:fillRef idx="3">
            <a:schemeClr val="accent5"/>
          </a:fillRef>
          <a:effectRef idx="3">
            <a:schemeClr val="accent5"/>
          </a:effectRef>
          <a:fontRef idx="minor">
            <a:schemeClr val="lt1"/>
          </a:fontRef>
        </p:style>
        <p:txBody>
          <a:bodyPr/>
          <a:lstStyle/>
          <a:p>
            <a:pPr algn="ctr"/>
            <a:r>
              <a:rPr lang="en-US" sz="2000" dirty="0" smtClean="0">
                <a:solidFill>
                  <a:schemeClr val="tx1"/>
                </a:solidFill>
                <a:latin typeface="Times New Roman"/>
                <a:cs typeface="Times New Roman"/>
              </a:rPr>
              <a:t>Cross level emergence</a:t>
            </a:r>
            <a:endParaRPr lang="en-US" sz="2000" dirty="0">
              <a:solidFill>
                <a:schemeClr val="tx1"/>
              </a:solidFill>
              <a:latin typeface="Times New Roman"/>
              <a:cs typeface="Times New Roman"/>
            </a:endParaRPr>
          </a:p>
        </p:txBody>
      </p:sp>
      <p:sp>
        <p:nvSpPr>
          <p:cNvPr id="26" name="Curved Up Arrow 25"/>
          <p:cNvSpPr/>
          <p:nvPr/>
        </p:nvSpPr>
        <p:spPr>
          <a:xfrm rot="16200000">
            <a:off x="5800705" y="1893710"/>
            <a:ext cx="2582846" cy="1252534"/>
          </a:xfrm>
          <a:prstGeom prst="curved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27" name="Alternate Process 26"/>
          <p:cNvSpPr/>
          <p:nvPr/>
        </p:nvSpPr>
        <p:spPr>
          <a:xfrm>
            <a:off x="6933165" y="2182079"/>
            <a:ext cx="1724492" cy="723616"/>
          </a:xfrm>
          <a:prstGeom prst="flowChartAlternateProcess">
            <a:avLst/>
          </a:prstGeom>
          <a:ln/>
        </p:spPr>
        <p:style>
          <a:lnRef idx="0">
            <a:schemeClr val="accent5"/>
          </a:lnRef>
          <a:fillRef idx="3">
            <a:schemeClr val="accent5"/>
          </a:fillRef>
          <a:effectRef idx="3">
            <a:schemeClr val="accent5"/>
          </a:effectRef>
          <a:fontRef idx="minor">
            <a:schemeClr val="lt1"/>
          </a:fontRef>
        </p:style>
        <p:txBody>
          <a:bodyPr/>
          <a:lstStyle/>
          <a:p>
            <a:pPr algn="ctr"/>
            <a:r>
              <a:rPr lang="en-US" sz="2000" dirty="0" smtClean="0">
                <a:solidFill>
                  <a:schemeClr val="tx1"/>
                </a:solidFill>
                <a:latin typeface="Times New Roman"/>
                <a:cs typeface="Times New Roman"/>
              </a:rPr>
              <a:t>Cross level emergence</a:t>
            </a:r>
            <a:endParaRPr lang="en-US" sz="2000" dirty="0">
              <a:solidFill>
                <a:schemeClr val="tx1"/>
              </a:solidFill>
              <a:latin typeface="Times New Roman"/>
              <a:cs typeface="Times New Roman"/>
            </a:endParaRPr>
          </a:p>
        </p:txBody>
      </p:sp>
    </p:spTree>
    <p:extLst>
      <p:ext uri="{BB962C8B-B14F-4D97-AF65-F5344CB8AC3E}">
        <p14:creationId xmlns:p14="http://schemas.microsoft.com/office/powerpoint/2010/main" val="267636064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08"/>
            <a:ext cx="9144000" cy="1143000"/>
          </a:xfrm>
        </p:spPr>
        <p:txBody>
          <a:bodyPr>
            <a:noAutofit/>
          </a:bodyPr>
          <a:lstStyle/>
          <a:p>
            <a:r>
              <a:rPr lang="en-US" sz="3200" b="1" dirty="0">
                <a:solidFill>
                  <a:srgbClr val="0000FF"/>
                </a:solidFill>
                <a:latin typeface="Times New Roman"/>
                <a:cs typeface="Times New Roman"/>
              </a:rPr>
              <a:t>Legal mandate for federal fisheries management</a:t>
            </a:r>
            <a:r>
              <a:rPr lang="en-US" sz="3200" b="1" dirty="0" smtClean="0">
                <a:solidFill>
                  <a:srgbClr val="0000FF"/>
                </a:solidFill>
                <a:latin typeface="Times New Roman"/>
                <a:cs typeface="Times New Roman"/>
              </a:rPr>
              <a:t/>
            </a:r>
            <a:br>
              <a:rPr lang="en-US" sz="3200" b="1" dirty="0" smtClean="0">
                <a:solidFill>
                  <a:srgbClr val="0000FF"/>
                </a:solidFill>
                <a:latin typeface="Times New Roman"/>
                <a:cs typeface="Times New Roman"/>
              </a:rPr>
            </a:br>
            <a:r>
              <a:rPr lang="en-US" sz="2400" dirty="0">
                <a:latin typeface="Times New Roman"/>
                <a:cs typeface="Times New Roman"/>
              </a:rPr>
              <a:t>Magnuson-Stevens Fishery Conservation &amp; Management Act (1976)</a:t>
            </a:r>
            <a:br>
              <a:rPr lang="en-US" sz="2400" dirty="0">
                <a:latin typeface="Times New Roman"/>
                <a:cs typeface="Times New Roman"/>
              </a:rPr>
            </a:br>
            <a:endParaRPr lang="en-US" sz="2400" b="1" dirty="0">
              <a:latin typeface="Times New Roman"/>
              <a:cs typeface="Times New Roman"/>
            </a:endParaRPr>
          </a:p>
        </p:txBody>
      </p:sp>
      <p:sp>
        <p:nvSpPr>
          <p:cNvPr id="5" name="Rectangle 3"/>
          <p:cNvSpPr txBox="1">
            <a:spLocks noChangeArrowheads="1"/>
          </p:cNvSpPr>
          <p:nvPr/>
        </p:nvSpPr>
        <p:spPr>
          <a:xfrm>
            <a:off x="852578" y="1118074"/>
            <a:ext cx="7519153" cy="4114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2" charset="2"/>
              <a:buNone/>
            </a:pPr>
            <a:r>
              <a:rPr lang="en-US" altLang="en-US" sz="2000" b="1" i="1" dirty="0" smtClean="0">
                <a:latin typeface="Times New Roman"/>
                <a:cs typeface="Times New Roman"/>
              </a:rPr>
              <a:t>Stock Assessment:</a:t>
            </a:r>
          </a:p>
          <a:p>
            <a:pPr>
              <a:buFont typeface="Wingdings" pitchFamily="2" charset="2"/>
              <a:buNone/>
            </a:pPr>
            <a:r>
              <a:rPr lang="en-US" altLang="en-US" sz="2000" i="1" dirty="0" smtClean="0">
                <a:latin typeface="Times New Roman"/>
                <a:cs typeface="Times New Roman"/>
              </a:rPr>
              <a:t>“The use of various statistical and mathematical calculations to make quantitative predictions about the reactions of fish populations to alternative management choices”</a:t>
            </a:r>
          </a:p>
          <a:p>
            <a:pPr>
              <a:buFont typeface="Wingdings" pitchFamily="2" charset="2"/>
              <a:buNone/>
            </a:pPr>
            <a:r>
              <a:rPr lang="en-US" altLang="en-US" sz="2000" i="1" dirty="0" smtClean="0">
                <a:latin typeface="Times New Roman"/>
                <a:cs typeface="Times New Roman"/>
              </a:rPr>
              <a:t>				- </a:t>
            </a:r>
            <a:r>
              <a:rPr lang="en-US" altLang="en-US" sz="2000" i="1" dirty="0" err="1" smtClean="0">
                <a:latin typeface="Times New Roman"/>
                <a:cs typeface="Times New Roman"/>
              </a:rPr>
              <a:t>Hilborn</a:t>
            </a:r>
            <a:r>
              <a:rPr lang="en-US" altLang="en-US" sz="2000" i="1" dirty="0" smtClean="0">
                <a:latin typeface="Times New Roman"/>
                <a:cs typeface="Times New Roman"/>
              </a:rPr>
              <a:t> and Walters (1992)</a:t>
            </a:r>
            <a:endParaRPr lang="en-US" altLang="en-US" sz="2000" i="1" dirty="0">
              <a:latin typeface="Times New Roman"/>
              <a:cs typeface="Times New Roman"/>
            </a:endParaRPr>
          </a:p>
        </p:txBody>
      </p:sp>
      <p:grpSp>
        <p:nvGrpSpPr>
          <p:cNvPr id="6" name="Group 5"/>
          <p:cNvGrpSpPr>
            <a:grpSpLocks noChangeAspect="1"/>
          </p:cNvGrpSpPr>
          <p:nvPr/>
        </p:nvGrpSpPr>
        <p:grpSpPr>
          <a:xfrm>
            <a:off x="431800" y="3017447"/>
            <a:ext cx="4922976" cy="3282337"/>
            <a:chOff x="0" y="283987"/>
            <a:chExt cx="8391723" cy="5595083"/>
          </a:xfrm>
        </p:grpSpPr>
        <p:pic>
          <p:nvPicPr>
            <p:cNvPr id="7" name="Picture 6" descr="Picture1.png"/>
            <p:cNvPicPr>
              <a:picLocks noChangeAspect="1"/>
            </p:cNvPicPr>
            <p:nvPr/>
          </p:nvPicPr>
          <p:blipFill rotWithShape="1">
            <a:blip r:embed="rId2"/>
            <a:srcRect r="46837" b="46361"/>
            <a:stretch/>
          </p:blipFill>
          <p:spPr>
            <a:xfrm>
              <a:off x="0" y="283987"/>
              <a:ext cx="8391723" cy="5595083"/>
            </a:xfrm>
            <a:prstGeom prst="rect">
              <a:avLst/>
            </a:prstGeom>
            <a:ln>
              <a:solidFill>
                <a:schemeClr val="tx1"/>
              </a:solidFill>
            </a:ln>
          </p:spPr>
        </p:pic>
        <p:sp>
          <p:nvSpPr>
            <p:cNvPr id="8" name="Rectangle 7"/>
            <p:cNvSpPr/>
            <p:nvPr/>
          </p:nvSpPr>
          <p:spPr>
            <a:xfrm>
              <a:off x="3250722" y="2561324"/>
              <a:ext cx="5119473" cy="327469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070884" y="1745513"/>
              <a:ext cx="2299311" cy="16373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descr="bigelow4_fullsiz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860" y="3716375"/>
            <a:ext cx="4048040" cy="3032997"/>
          </a:xfrm>
          <a:prstGeom prst="rect">
            <a:avLst/>
          </a:prstGeom>
          <a:ln>
            <a:solidFill>
              <a:schemeClr val="tx1"/>
            </a:solidFill>
          </a:ln>
        </p:spPr>
      </p:pic>
      <p:sp>
        <p:nvSpPr>
          <p:cNvPr id="11" name="TextBox 10"/>
          <p:cNvSpPr txBox="1"/>
          <p:nvPr/>
        </p:nvSpPr>
        <p:spPr>
          <a:xfrm>
            <a:off x="1878973" y="5232874"/>
            <a:ext cx="2839239" cy="923330"/>
          </a:xfrm>
          <a:prstGeom prst="rect">
            <a:avLst/>
          </a:prstGeom>
          <a:noFill/>
        </p:spPr>
        <p:txBody>
          <a:bodyPr wrap="none" rtlCol="0">
            <a:spAutoFit/>
          </a:bodyPr>
          <a:lstStyle/>
          <a:p>
            <a:pPr marL="285750" indent="-285750">
              <a:buFont typeface="Arial"/>
              <a:buChar char="•"/>
            </a:pPr>
            <a:r>
              <a:rPr lang="en-US" b="1" dirty="0" smtClean="0">
                <a:latin typeface="Times New Roman"/>
                <a:cs typeface="Times New Roman"/>
              </a:rPr>
              <a:t>45 year Time Series</a:t>
            </a:r>
          </a:p>
          <a:p>
            <a:pPr marL="285750" indent="-285750">
              <a:buFont typeface="Arial"/>
              <a:buChar char="•"/>
            </a:pPr>
            <a:r>
              <a:rPr lang="en-US" b="1" dirty="0" smtClean="0">
                <a:latin typeface="Times New Roman"/>
                <a:cs typeface="Times New Roman"/>
              </a:rPr>
              <a:t>~600 Stations Annually</a:t>
            </a:r>
          </a:p>
          <a:p>
            <a:pPr marL="285750" indent="-285750">
              <a:buFont typeface="Arial"/>
              <a:buChar char="•"/>
            </a:pPr>
            <a:r>
              <a:rPr lang="en-US" b="1" dirty="0" smtClean="0">
                <a:latin typeface="Times New Roman"/>
                <a:cs typeface="Times New Roman"/>
              </a:rPr>
              <a:t>Fall and Spring Surveys</a:t>
            </a:r>
            <a:endParaRPr lang="en-US" b="1" dirty="0">
              <a:latin typeface="Times New Roman"/>
              <a:cs typeface="Times New Roman"/>
            </a:endParaRPr>
          </a:p>
        </p:txBody>
      </p:sp>
      <p:sp>
        <p:nvSpPr>
          <p:cNvPr id="12" name="TextBox 11"/>
          <p:cNvSpPr txBox="1"/>
          <p:nvPr/>
        </p:nvSpPr>
        <p:spPr>
          <a:xfrm>
            <a:off x="5534127" y="3201432"/>
            <a:ext cx="3444773" cy="400110"/>
          </a:xfrm>
          <a:prstGeom prst="rect">
            <a:avLst/>
          </a:prstGeom>
          <a:noFill/>
        </p:spPr>
        <p:txBody>
          <a:bodyPr wrap="none" rtlCol="0">
            <a:spAutoFit/>
          </a:bodyPr>
          <a:lstStyle/>
          <a:p>
            <a:r>
              <a:rPr lang="en-US" sz="2000" b="1" dirty="0" smtClean="0">
                <a:solidFill>
                  <a:srgbClr val="0000FF"/>
                </a:solidFill>
                <a:latin typeface="Times New Roman"/>
                <a:cs typeface="Times New Roman"/>
              </a:rPr>
              <a:t>Federal Bottom Trawl Survey</a:t>
            </a:r>
            <a:endParaRPr lang="en-US" sz="2000" b="1" dirty="0">
              <a:solidFill>
                <a:srgbClr val="0000FF"/>
              </a:solidFill>
              <a:latin typeface="Times New Roman"/>
              <a:cs typeface="Times New Roman"/>
            </a:endParaRPr>
          </a:p>
        </p:txBody>
      </p:sp>
    </p:spTree>
    <p:extLst>
      <p:ext uri="{BB962C8B-B14F-4D97-AF65-F5344CB8AC3E}">
        <p14:creationId xmlns:p14="http://schemas.microsoft.com/office/powerpoint/2010/main" val="169811205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g2_map_2008_2012b.png"/>
          <p:cNvPicPr>
            <a:picLocks noChangeAspect="1"/>
          </p:cNvPicPr>
          <p:nvPr/>
        </p:nvPicPr>
        <p:blipFill rotWithShape="1">
          <a:blip r:embed="rId2">
            <a:extLst>
              <a:ext uri="{28A0092B-C50C-407E-A947-70E740481C1C}">
                <a14:useLocalDpi xmlns:a14="http://schemas.microsoft.com/office/drawing/2010/main" val="0"/>
              </a:ext>
            </a:extLst>
          </a:blip>
          <a:srcRect l="13004" b="16664"/>
          <a:stretch/>
        </p:blipFill>
        <p:spPr>
          <a:xfrm>
            <a:off x="267734" y="860998"/>
            <a:ext cx="6048137" cy="5793794"/>
          </a:xfrm>
          <a:prstGeom prst="rect">
            <a:avLst/>
          </a:prstGeom>
        </p:spPr>
      </p:pic>
      <p:pic>
        <p:nvPicPr>
          <p:cNvPr id="5" name="Picture 10"/>
          <p:cNvPicPr>
            <a:picLocks noChangeAspect="1" noChangeArrowheads="1"/>
          </p:cNvPicPr>
          <p:nvPr/>
        </p:nvPicPr>
        <p:blipFill>
          <a:blip r:embed="rId3"/>
          <a:srcRect/>
          <a:stretch>
            <a:fillRect/>
          </a:stretch>
        </p:blipFill>
        <p:spPr bwMode="auto">
          <a:xfrm>
            <a:off x="1229195" y="1923250"/>
            <a:ext cx="1420619" cy="739852"/>
          </a:xfrm>
          <a:prstGeom prst="rect">
            <a:avLst/>
          </a:prstGeom>
          <a:noFill/>
          <a:ln w="9525">
            <a:noFill/>
            <a:miter lim="800000"/>
            <a:headEnd/>
            <a:tailEnd/>
          </a:ln>
        </p:spPr>
      </p:pic>
      <p:sp>
        <p:nvSpPr>
          <p:cNvPr id="6" name="TextBox 5"/>
          <p:cNvSpPr txBox="1"/>
          <p:nvPr/>
        </p:nvSpPr>
        <p:spPr>
          <a:xfrm>
            <a:off x="726892" y="2663102"/>
            <a:ext cx="1922922" cy="707886"/>
          </a:xfrm>
          <a:prstGeom prst="rect">
            <a:avLst/>
          </a:prstGeom>
          <a:noFill/>
        </p:spPr>
        <p:txBody>
          <a:bodyPr wrap="none" rtlCol="0">
            <a:spAutoFit/>
          </a:bodyPr>
          <a:lstStyle/>
          <a:p>
            <a:r>
              <a:rPr lang="en-US" sz="4000" dirty="0" smtClean="0">
                <a:solidFill>
                  <a:srgbClr val="008000"/>
                </a:solidFill>
                <a:latin typeface="Times New Roman"/>
                <a:cs typeface="Times New Roman"/>
              </a:rPr>
              <a:t>Summer</a:t>
            </a:r>
            <a:endParaRPr lang="en-US" sz="4000" dirty="0">
              <a:solidFill>
                <a:srgbClr val="008000"/>
              </a:solidFill>
              <a:latin typeface="Times New Roman"/>
              <a:cs typeface="Times New Roman"/>
            </a:endParaRPr>
          </a:p>
        </p:txBody>
      </p:sp>
      <p:sp>
        <p:nvSpPr>
          <p:cNvPr id="7" name="TextBox 6"/>
          <p:cNvSpPr txBox="1"/>
          <p:nvPr/>
        </p:nvSpPr>
        <p:spPr>
          <a:xfrm>
            <a:off x="2649814" y="4405295"/>
            <a:ext cx="1588295" cy="707886"/>
          </a:xfrm>
          <a:prstGeom prst="rect">
            <a:avLst/>
          </a:prstGeom>
          <a:noFill/>
        </p:spPr>
        <p:txBody>
          <a:bodyPr wrap="none" rtlCol="0">
            <a:spAutoFit/>
          </a:bodyPr>
          <a:lstStyle/>
          <a:p>
            <a:r>
              <a:rPr lang="en-US" sz="4000" dirty="0" smtClean="0">
                <a:solidFill>
                  <a:srgbClr val="000090"/>
                </a:solidFill>
                <a:latin typeface="Times New Roman"/>
                <a:cs typeface="Times New Roman"/>
              </a:rPr>
              <a:t>Winter</a:t>
            </a:r>
            <a:endParaRPr lang="en-US" sz="4000" dirty="0">
              <a:solidFill>
                <a:srgbClr val="000090"/>
              </a:solidFill>
              <a:latin typeface="Times New Roman"/>
              <a:cs typeface="Times New Roman"/>
            </a:endParaRPr>
          </a:p>
        </p:txBody>
      </p:sp>
      <p:sp>
        <p:nvSpPr>
          <p:cNvPr id="11" name="TextBox 10"/>
          <p:cNvSpPr txBox="1"/>
          <p:nvPr/>
        </p:nvSpPr>
        <p:spPr>
          <a:xfrm>
            <a:off x="-111769" y="481500"/>
            <a:ext cx="9343956" cy="1015663"/>
          </a:xfrm>
          <a:prstGeom prst="rect">
            <a:avLst/>
          </a:prstGeom>
          <a:noFill/>
        </p:spPr>
        <p:txBody>
          <a:bodyPr wrap="square" rtlCol="0">
            <a:spAutoFit/>
          </a:bodyPr>
          <a:lstStyle/>
          <a:p>
            <a:pPr algn="ctr"/>
            <a:r>
              <a:rPr lang="en-US" sz="3000" dirty="0" smtClean="0">
                <a:latin typeface="Times New Roman"/>
                <a:cs typeface="Times New Roman"/>
              </a:rPr>
              <a:t>Temperature dependent seasonal migrations spring &amp; fall</a:t>
            </a:r>
          </a:p>
          <a:p>
            <a:pPr algn="ctr"/>
            <a:r>
              <a:rPr lang="en-US" sz="3000" dirty="0" smtClean="0">
                <a:latin typeface="Times New Roman"/>
                <a:cs typeface="Times New Roman"/>
              </a:rPr>
              <a:t>between under-sampled coastal zone &amp; shelf break habitats</a:t>
            </a:r>
          </a:p>
        </p:txBody>
      </p:sp>
      <p:sp>
        <p:nvSpPr>
          <p:cNvPr id="12" name="Title 1"/>
          <p:cNvSpPr txBox="1">
            <a:spLocks/>
          </p:cNvSpPr>
          <p:nvPr/>
        </p:nvSpPr>
        <p:spPr>
          <a:xfrm>
            <a:off x="457200" y="-2820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FF"/>
                </a:solidFill>
                <a:latin typeface="Times New Roman"/>
                <a:cs typeface="Times New Roman"/>
              </a:rPr>
              <a:t>Why focus on dynamic habitat?</a:t>
            </a:r>
            <a:endParaRPr lang="en-US" sz="3600" b="1" dirty="0">
              <a:solidFill>
                <a:srgbClr val="0000FF"/>
              </a:solidFill>
              <a:latin typeface="Times New Roman"/>
              <a:cs typeface="Times New Roman"/>
            </a:endParaRPr>
          </a:p>
        </p:txBody>
      </p:sp>
      <p:pic>
        <p:nvPicPr>
          <p:cNvPr id="2" name="Picture 1"/>
          <p:cNvPicPr>
            <a:picLocks noChangeAspect="1"/>
          </p:cNvPicPr>
          <p:nvPr/>
        </p:nvPicPr>
        <p:blipFill>
          <a:blip r:embed="rId4"/>
          <a:stretch>
            <a:fillRect/>
          </a:stretch>
        </p:blipFill>
        <p:spPr>
          <a:xfrm>
            <a:off x="6157900" y="2170043"/>
            <a:ext cx="2986100" cy="4393342"/>
          </a:xfrm>
          <a:prstGeom prst="rect">
            <a:avLst/>
          </a:prstGeom>
        </p:spPr>
      </p:pic>
    </p:spTree>
    <p:extLst>
      <p:ext uri="{BB962C8B-B14F-4D97-AF65-F5344CB8AC3E}">
        <p14:creationId xmlns:p14="http://schemas.microsoft.com/office/powerpoint/2010/main" val="396961633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9115" y="1270115"/>
            <a:ext cx="184666" cy="369332"/>
          </a:xfrm>
          <a:prstGeom prst="rect">
            <a:avLst/>
          </a:prstGeom>
          <a:noFill/>
        </p:spPr>
        <p:txBody>
          <a:bodyPr wrap="none" rtlCol="0">
            <a:spAutoFit/>
          </a:bodyPr>
          <a:lstStyle/>
          <a:p>
            <a:endParaRPr lang="en-US" dirty="0"/>
          </a:p>
        </p:txBody>
      </p:sp>
      <p:pic>
        <p:nvPicPr>
          <p:cNvPr id="7" name="Picture 6" descr="IMG_3354.jpg"/>
          <p:cNvPicPr>
            <a:picLocks noChangeAspect="1"/>
          </p:cNvPicPr>
          <p:nvPr/>
        </p:nvPicPr>
        <p:blipFill>
          <a:blip r:embed="rId2">
            <a:extLst>
              <a:ext uri="{BEBA8EAE-BF5A-486C-A8C5-ECC9F3942E4B}">
                <a14:imgProps xmlns:a14="http://schemas.microsoft.com/office/drawing/2010/main">
                  <a14:imgLayer r:embed="rId3">
                    <a14:imgEffect>
                      <a14:brightnessContrast bright="-46000"/>
                    </a14:imgEffect>
                  </a14:imgLayer>
                </a14:imgProps>
              </a:ext>
              <a:ext uri="{28A0092B-C50C-407E-A947-70E740481C1C}">
                <a14:useLocalDpi xmlns:a14="http://schemas.microsoft.com/office/drawing/2010/main" val="0"/>
              </a:ext>
            </a:extLst>
          </a:blip>
          <a:stretch>
            <a:fillRect/>
          </a:stretch>
        </p:blipFill>
        <p:spPr>
          <a:xfrm>
            <a:off x="12451" y="788376"/>
            <a:ext cx="9144000" cy="6096000"/>
          </a:xfrm>
          <a:prstGeom prst="rect">
            <a:avLst/>
          </a:prstGeom>
        </p:spPr>
      </p:pic>
      <p:pic>
        <p:nvPicPr>
          <p:cNvPr id="8" name="Picture 7" descr="SF_Logo_Final_11101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0" y="776946"/>
            <a:ext cx="1944843" cy="1944843"/>
          </a:xfrm>
          <a:prstGeom prst="rect">
            <a:avLst/>
          </a:prstGeom>
        </p:spPr>
      </p:pic>
      <p:sp>
        <p:nvSpPr>
          <p:cNvPr id="12" name="Rectangle 11"/>
          <p:cNvSpPr/>
          <p:nvPr/>
        </p:nvSpPr>
        <p:spPr>
          <a:xfrm>
            <a:off x="2514600" y="872398"/>
            <a:ext cx="3784600" cy="2862323"/>
          </a:xfrm>
          <a:prstGeom prst="rect">
            <a:avLst/>
          </a:prstGeom>
        </p:spPr>
        <p:txBody>
          <a:bodyPr wrap="square">
            <a:spAutoFit/>
          </a:bodyPr>
          <a:lstStyle/>
          <a:p>
            <a:r>
              <a:rPr lang="en-US" b="1" dirty="0" smtClean="0">
                <a:solidFill>
                  <a:srgbClr val="FFFF00"/>
                </a:solidFill>
                <a:latin typeface="Times New Roman"/>
                <a:cs typeface="Times New Roman"/>
              </a:rPr>
              <a:t>Fishery Scientists/Ecologists</a:t>
            </a:r>
            <a:endParaRPr lang="en-US" dirty="0" smtClean="0">
              <a:solidFill>
                <a:srgbClr val="FFFF00"/>
              </a:solidFill>
              <a:latin typeface="Times New Roman"/>
              <a:cs typeface="Times New Roman"/>
            </a:endParaRPr>
          </a:p>
          <a:p>
            <a:r>
              <a:rPr lang="en-US" b="1" dirty="0" smtClean="0">
                <a:solidFill>
                  <a:srgbClr val="FF0000"/>
                </a:solidFill>
                <a:latin typeface="Times New Roman"/>
                <a:cs typeface="Times New Roman"/>
              </a:rPr>
              <a:t>John Manderson </a:t>
            </a:r>
          </a:p>
          <a:p>
            <a:r>
              <a:rPr lang="en-US" b="1" dirty="0" smtClean="0">
                <a:solidFill>
                  <a:srgbClr val="FF0000"/>
                </a:solidFill>
                <a:latin typeface="Times New Roman"/>
                <a:cs typeface="Times New Roman"/>
              </a:rPr>
              <a:t>(NOAA/NEFSC)</a:t>
            </a:r>
            <a:endParaRPr lang="en-US" b="1" dirty="0">
              <a:solidFill>
                <a:srgbClr val="FF0000"/>
              </a:solidFill>
              <a:latin typeface="Times New Roman"/>
              <a:cs typeface="Times New Roman"/>
            </a:endParaRPr>
          </a:p>
          <a:p>
            <a:r>
              <a:rPr lang="en-US" dirty="0">
                <a:solidFill>
                  <a:schemeClr val="bg1">
                    <a:lumMod val="85000"/>
                  </a:schemeClr>
                </a:solidFill>
                <a:latin typeface="Times New Roman"/>
                <a:cs typeface="Times New Roman"/>
              </a:rPr>
              <a:t>Laura Palamara (Rutgers</a:t>
            </a:r>
            <a:r>
              <a:rPr lang="en-US" dirty="0" smtClean="0">
                <a:solidFill>
                  <a:schemeClr val="bg1">
                    <a:lumMod val="85000"/>
                  </a:schemeClr>
                </a:solidFill>
                <a:latin typeface="Times New Roman"/>
                <a:cs typeface="Times New Roman"/>
              </a:rPr>
              <a:t>)</a:t>
            </a:r>
          </a:p>
          <a:p>
            <a:r>
              <a:rPr lang="en-US" dirty="0" smtClean="0">
                <a:solidFill>
                  <a:schemeClr val="bg1">
                    <a:lumMod val="85000"/>
                  </a:schemeClr>
                </a:solidFill>
                <a:latin typeface="Times New Roman"/>
                <a:cs typeface="Times New Roman"/>
              </a:rPr>
              <a:t>Olaf Jensen (Rutgers)</a:t>
            </a:r>
          </a:p>
          <a:p>
            <a:r>
              <a:rPr lang="en-US" dirty="0" smtClean="0">
                <a:solidFill>
                  <a:schemeClr val="bg1">
                    <a:lumMod val="85000"/>
                  </a:schemeClr>
                </a:solidFill>
                <a:latin typeface="Times New Roman"/>
                <a:cs typeface="Times New Roman"/>
              </a:rPr>
              <a:t>Tim Miller (NOAA/NEFSC)</a:t>
            </a:r>
          </a:p>
          <a:p>
            <a:r>
              <a:rPr lang="en-US" dirty="0" smtClean="0">
                <a:solidFill>
                  <a:schemeClr val="bg1">
                    <a:lumMod val="85000"/>
                  </a:schemeClr>
                </a:solidFill>
                <a:latin typeface="Times New Roman"/>
                <a:cs typeface="Times New Roman"/>
              </a:rPr>
              <a:t>Chuck Adams (NOAA/NEFSC)</a:t>
            </a:r>
          </a:p>
          <a:p>
            <a:r>
              <a:rPr lang="en-US" dirty="0" smtClean="0">
                <a:solidFill>
                  <a:schemeClr val="bg1">
                    <a:lumMod val="85000"/>
                  </a:schemeClr>
                </a:solidFill>
                <a:latin typeface="Times New Roman"/>
                <a:cs typeface="Times New Roman"/>
              </a:rPr>
              <a:t>Howard Townsend (NOAA/NEFSC)</a:t>
            </a:r>
          </a:p>
          <a:p>
            <a:r>
              <a:rPr lang="en-US" dirty="0" smtClean="0">
                <a:solidFill>
                  <a:schemeClr val="bg1">
                    <a:lumMod val="85000"/>
                  </a:schemeClr>
                </a:solidFill>
                <a:latin typeface="Times New Roman"/>
                <a:cs typeface="Times New Roman"/>
              </a:rPr>
              <a:t>John Quinlan (NOAA/SEFSC)</a:t>
            </a:r>
          </a:p>
          <a:p>
            <a:r>
              <a:rPr lang="en-US" dirty="0" smtClean="0">
                <a:solidFill>
                  <a:schemeClr val="bg1">
                    <a:lumMod val="85000"/>
                  </a:schemeClr>
                </a:solidFill>
                <a:latin typeface="Times New Roman"/>
                <a:cs typeface="Times New Roman"/>
              </a:rPr>
              <a:t>David Richardson (NOAA/NEFSC)</a:t>
            </a:r>
          </a:p>
        </p:txBody>
      </p:sp>
      <p:sp>
        <p:nvSpPr>
          <p:cNvPr id="13" name="TextBox 12"/>
          <p:cNvSpPr txBox="1"/>
          <p:nvPr/>
        </p:nvSpPr>
        <p:spPr>
          <a:xfrm>
            <a:off x="32804" y="2946330"/>
            <a:ext cx="3510496" cy="2862323"/>
          </a:xfrm>
          <a:prstGeom prst="rect">
            <a:avLst/>
          </a:prstGeom>
          <a:noFill/>
        </p:spPr>
        <p:txBody>
          <a:bodyPr wrap="square" rtlCol="0">
            <a:spAutoFit/>
          </a:bodyPr>
          <a:lstStyle/>
          <a:p>
            <a:r>
              <a:rPr lang="en-US" b="1" dirty="0" smtClean="0">
                <a:solidFill>
                  <a:srgbClr val="FFFF00"/>
                </a:solidFill>
                <a:latin typeface="Times New Roman"/>
                <a:cs typeface="Times New Roman"/>
              </a:rPr>
              <a:t>Industry/Outreach</a:t>
            </a:r>
          </a:p>
          <a:p>
            <a:r>
              <a:rPr lang="en-US" dirty="0">
                <a:solidFill>
                  <a:schemeClr val="bg1">
                    <a:lumMod val="85000"/>
                  </a:schemeClr>
                </a:solidFill>
                <a:latin typeface="Times New Roman"/>
                <a:cs typeface="Times New Roman"/>
              </a:rPr>
              <a:t>Chris Roebuck</a:t>
            </a:r>
          </a:p>
          <a:p>
            <a:r>
              <a:rPr lang="en-US" dirty="0">
                <a:solidFill>
                  <a:schemeClr val="bg1">
                    <a:lumMod val="85000"/>
                  </a:schemeClr>
                </a:solidFill>
                <a:latin typeface="Times New Roman"/>
                <a:cs typeface="Times New Roman"/>
              </a:rPr>
              <a:t>Dan &amp; Lars Axelsson</a:t>
            </a:r>
          </a:p>
          <a:p>
            <a:r>
              <a:rPr lang="en-US" dirty="0" smtClean="0">
                <a:solidFill>
                  <a:schemeClr val="bg1">
                    <a:lumMod val="85000"/>
                  </a:schemeClr>
                </a:solidFill>
                <a:latin typeface="Times New Roman"/>
                <a:cs typeface="Times New Roman"/>
              </a:rPr>
              <a:t>Hank Lackner</a:t>
            </a:r>
          </a:p>
          <a:p>
            <a:r>
              <a:rPr lang="en-US" dirty="0">
                <a:solidFill>
                  <a:schemeClr val="bg1">
                    <a:lumMod val="85000"/>
                  </a:schemeClr>
                </a:solidFill>
                <a:latin typeface="Times New Roman"/>
                <a:cs typeface="Times New Roman"/>
              </a:rPr>
              <a:t>Geir </a:t>
            </a:r>
            <a:r>
              <a:rPr lang="en-US" dirty="0" smtClean="0">
                <a:solidFill>
                  <a:schemeClr val="bg1">
                    <a:lumMod val="85000"/>
                  </a:schemeClr>
                </a:solidFill>
                <a:latin typeface="Times New Roman"/>
                <a:cs typeface="Times New Roman"/>
              </a:rPr>
              <a:t>Monsen (</a:t>
            </a:r>
            <a:r>
              <a:rPr lang="en-US" dirty="0" err="1" smtClean="0">
                <a:solidFill>
                  <a:schemeClr val="bg1">
                    <a:lumMod val="85000"/>
                  </a:schemeClr>
                </a:solidFill>
                <a:latin typeface="Times New Roman"/>
                <a:cs typeface="Times New Roman"/>
              </a:rPr>
              <a:t>Seafreeze</a:t>
            </a:r>
            <a:r>
              <a:rPr lang="en-US" dirty="0" smtClean="0">
                <a:solidFill>
                  <a:schemeClr val="bg1">
                    <a:lumMod val="85000"/>
                  </a:schemeClr>
                </a:solidFill>
                <a:latin typeface="Times New Roman"/>
                <a:cs typeface="Times New Roman"/>
              </a:rPr>
              <a:t>)</a:t>
            </a:r>
            <a:endParaRPr lang="en-US" dirty="0">
              <a:solidFill>
                <a:schemeClr val="bg1">
                  <a:lumMod val="85000"/>
                </a:schemeClr>
              </a:solidFill>
              <a:latin typeface="Times New Roman"/>
              <a:cs typeface="Times New Roman"/>
            </a:endParaRPr>
          </a:p>
          <a:p>
            <a:r>
              <a:rPr lang="en-US" dirty="0" smtClean="0">
                <a:solidFill>
                  <a:schemeClr val="bg1">
                    <a:lumMod val="85000"/>
                  </a:schemeClr>
                </a:solidFill>
                <a:latin typeface="Times New Roman"/>
                <a:cs typeface="Times New Roman"/>
              </a:rPr>
              <a:t>Greg DiDomenico  </a:t>
            </a:r>
          </a:p>
          <a:p>
            <a:r>
              <a:rPr lang="en-US" dirty="0" smtClean="0">
                <a:solidFill>
                  <a:schemeClr val="bg1">
                    <a:lumMod val="85000"/>
                  </a:schemeClr>
                </a:solidFill>
                <a:latin typeface="Times New Roman"/>
                <a:cs typeface="Times New Roman"/>
              </a:rPr>
              <a:t>(Garden State Seafood)</a:t>
            </a:r>
          </a:p>
          <a:p>
            <a:r>
              <a:rPr lang="en-US" dirty="0" smtClean="0">
                <a:solidFill>
                  <a:schemeClr val="bg1">
                    <a:lumMod val="85000"/>
                  </a:schemeClr>
                </a:solidFill>
                <a:latin typeface="Times New Roman"/>
                <a:cs typeface="Times New Roman"/>
              </a:rPr>
              <a:t>Lunds </a:t>
            </a:r>
            <a:r>
              <a:rPr lang="en-US" dirty="0">
                <a:solidFill>
                  <a:schemeClr val="bg1">
                    <a:lumMod val="85000"/>
                  </a:schemeClr>
                </a:solidFill>
                <a:latin typeface="Times New Roman"/>
                <a:cs typeface="Times New Roman"/>
              </a:rPr>
              <a:t>Fisheries</a:t>
            </a:r>
          </a:p>
          <a:p>
            <a:r>
              <a:rPr lang="en-US" dirty="0" smtClean="0">
                <a:solidFill>
                  <a:schemeClr val="bg1">
                    <a:lumMod val="85000"/>
                  </a:schemeClr>
                </a:solidFill>
                <a:latin typeface="Times New Roman"/>
                <a:cs typeface="Times New Roman"/>
              </a:rPr>
              <a:t>Eleanor A. Bochenek (Rutgers)</a:t>
            </a:r>
          </a:p>
          <a:p>
            <a:r>
              <a:rPr lang="en-US" dirty="0" smtClean="0">
                <a:solidFill>
                  <a:schemeClr val="bg1">
                    <a:lumMod val="85000"/>
                  </a:schemeClr>
                </a:solidFill>
                <a:latin typeface="Times New Roman"/>
                <a:cs typeface="Times New Roman"/>
              </a:rPr>
              <a:t>John </a:t>
            </a:r>
            <a:r>
              <a:rPr lang="en-US" dirty="0" err="1" smtClean="0">
                <a:solidFill>
                  <a:schemeClr val="bg1">
                    <a:lumMod val="85000"/>
                  </a:schemeClr>
                </a:solidFill>
                <a:latin typeface="Times New Roman"/>
                <a:cs typeface="Times New Roman"/>
              </a:rPr>
              <a:t>Hoey</a:t>
            </a:r>
            <a:r>
              <a:rPr lang="en-US" dirty="0" smtClean="0">
                <a:solidFill>
                  <a:schemeClr val="bg1">
                    <a:lumMod val="85000"/>
                  </a:schemeClr>
                </a:solidFill>
                <a:latin typeface="Times New Roman"/>
                <a:cs typeface="Times New Roman"/>
              </a:rPr>
              <a:t> (NOAA/NEFSC)</a:t>
            </a:r>
          </a:p>
        </p:txBody>
      </p:sp>
      <p:sp>
        <p:nvSpPr>
          <p:cNvPr id="19" name="TextBox 18"/>
          <p:cNvSpPr txBox="1"/>
          <p:nvPr/>
        </p:nvSpPr>
        <p:spPr>
          <a:xfrm>
            <a:off x="6065828" y="872398"/>
            <a:ext cx="3230572" cy="2031325"/>
          </a:xfrm>
          <a:prstGeom prst="rect">
            <a:avLst/>
          </a:prstGeom>
          <a:noFill/>
        </p:spPr>
        <p:txBody>
          <a:bodyPr wrap="square" rtlCol="0">
            <a:spAutoFit/>
          </a:bodyPr>
          <a:lstStyle/>
          <a:p>
            <a:r>
              <a:rPr lang="en-US" b="1" dirty="0" smtClean="0">
                <a:solidFill>
                  <a:srgbClr val="FFFF00"/>
                </a:solidFill>
                <a:latin typeface="Times New Roman"/>
                <a:cs typeface="Times New Roman"/>
              </a:rPr>
              <a:t>Physical and Biological Oceanographers</a:t>
            </a:r>
          </a:p>
          <a:p>
            <a:r>
              <a:rPr lang="en-US" dirty="0" smtClean="0">
                <a:solidFill>
                  <a:srgbClr val="D9D9D9"/>
                </a:solidFill>
                <a:latin typeface="Times New Roman"/>
                <a:cs typeface="Times New Roman"/>
              </a:rPr>
              <a:t>Josh Kohut (Rutgers)</a:t>
            </a:r>
          </a:p>
          <a:p>
            <a:r>
              <a:rPr lang="en-US" dirty="0" smtClean="0">
                <a:solidFill>
                  <a:srgbClr val="D9D9D9"/>
                </a:solidFill>
                <a:latin typeface="Times New Roman"/>
                <a:cs typeface="Times New Roman"/>
              </a:rPr>
              <a:t>Matt Oliver (U. Delaware)</a:t>
            </a:r>
          </a:p>
          <a:p>
            <a:r>
              <a:rPr lang="en-US" dirty="0" smtClean="0">
                <a:solidFill>
                  <a:srgbClr val="D9D9D9"/>
                </a:solidFill>
                <a:latin typeface="Times New Roman"/>
                <a:cs typeface="Times New Roman"/>
              </a:rPr>
              <a:t>Andre Schmidt (SMAST)</a:t>
            </a:r>
          </a:p>
          <a:p>
            <a:r>
              <a:rPr lang="en-US" dirty="0" err="1" smtClean="0">
                <a:solidFill>
                  <a:srgbClr val="D9D9D9"/>
                </a:solidFill>
                <a:latin typeface="Times New Roman"/>
                <a:cs typeface="Times New Roman"/>
              </a:rPr>
              <a:t>Nickitas</a:t>
            </a:r>
            <a:r>
              <a:rPr lang="en-US" dirty="0" smtClean="0">
                <a:solidFill>
                  <a:srgbClr val="D9D9D9"/>
                </a:solidFill>
                <a:latin typeface="Times New Roman"/>
                <a:cs typeface="Times New Roman"/>
              </a:rPr>
              <a:t> Georgas (Stevens Inst.)</a:t>
            </a:r>
          </a:p>
          <a:p>
            <a:r>
              <a:rPr lang="en-US" dirty="0" smtClean="0">
                <a:solidFill>
                  <a:srgbClr val="D9D9D9"/>
                </a:solidFill>
                <a:latin typeface="Times New Roman"/>
                <a:cs typeface="Times New Roman"/>
              </a:rPr>
              <a:t>Enrique </a:t>
            </a:r>
            <a:r>
              <a:rPr lang="en-US" dirty="0" err="1" smtClean="0">
                <a:solidFill>
                  <a:srgbClr val="D9D9D9"/>
                </a:solidFill>
                <a:latin typeface="Times New Roman"/>
                <a:cs typeface="Times New Roman"/>
              </a:rPr>
              <a:t>Curchitser</a:t>
            </a:r>
            <a:r>
              <a:rPr lang="en-US" dirty="0" smtClean="0">
                <a:solidFill>
                  <a:srgbClr val="D9D9D9"/>
                </a:solidFill>
                <a:latin typeface="Times New Roman"/>
                <a:cs typeface="Times New Roman"/>
              </a:rPr>
              <a:t> (Rutgers)</a:t>
            </a:r>
          </a:p>
        </p:txBody>
      </p:sp>
      <p:sp>
        <p:nvSpPr>
          <p:cNvPr id="20" name="Rectangle 19"/>
          <p:cNvSpPr/>
          <p:nvPr/>
        </p:nvSpPr>
        <p:spPr>
          <a:xfrm>
            <a:off x="3114854" y="3924601"/>
            <a:ext cx="2950974" cy="2062103"/>
          </a:xfrm>
          <a:prstGeom prst="rect">
            <a:avLst/>
          </a:prstGeom>
        </p:spPr>
        <p:txBody>
          <a:bodyPr wrap="square">
            <a:spAutoFit/>
          </a:bodyPr>
          <a:lstStyle/>
          <a:p>
            <a:r>
              <a:rPr lang="en-US" b="1" dirty="0" smtClean="0">
                <a:solidFill>
                  <a:srgbClr val="FFFF00"/>
                </a:solidFill>
                <a:latin typeface="Times New Roman"/>
                <a:cs typeface="Times New Roman"/>
              </a:rPr>
              <a:t>Fisheries Management </a:t>
            </a:r>
            <a:endParaRPr lang="en-US" dirty="0" smtClean="0">
              <a:solidFill>
                <a:srgbClr val="FFFF00"/>
              </a:solidFill>
              <a:latin typeface="Times New Roman"/>
              <a:cs typeface="Times New Roman"/>
            </a:endParaRPr>
          </a:p>
          <a:p>
            <a:r>
              <a:rPr lang="en-US" dirty="0" smtClean="0">
                <a:solidFill>
                  <a:srgbClr val="D9D9D9"/>
                </a:solidFill>
                <a:latin typeface="Times New Roman"/>
                <a:cs typeface="Times New Roman"/>
              </a:rPr>
              <a:t>Jason Didden (MAFMC)</a:t>
            </a:r>
          </a:p>
          <a:p>
            <a:r>
              <a:rPr lang="en-US" dirty="0" smtClean="0">
                <a:solidFill>
                  <a:srgbClr val="D9D9D9"/>
                </a:solidFill>
                <a:latin typeface="Times New Roman"/>
                <a:cs typeface="Times New Roman"/>
              </a:rPr>
              <a:t>Rick Seagraves (MAFMC)</a:t>
            </a:r>
            <a:endParaRPr lang="en-US" dirty="0">
              <a:solidFill>
                <a:srgbClr val="D9D9D9"/>
              </a:solidFill>
              <a:latin typeface="Times New Roman"/>
              <a:cs typeface="Times New Roman"/>
            </a:endParaRPr>
          </a:p>
          <a:p>
            <a:endParaRPr lang="en-US" b="1" dirty="0" smtClean="0">
              <a:solidFill>
                <a:srgbClr val="D9D9D9"/>
              </a:solidFill>
              <a:latin typeface="Times New Roman"/>
              <a:cs typeface="Times New Roman"/>
            </a:endParaRPr>
          </a:p>
          <a:p>
            <a:r>
              <a:rPr lang="en-US" b="1" dirty="0" smtClean="0">
                <a:solidFill>
                  <a:srgbClr val="FFFF00"/>
                </a:solidFill>
                <a:latin typeface="Times New Roman"/>
                <a:cs typeface="Times New Roman"/>
              </a:rPr>
              <a:t>Human Dimensions</a:t>
            </a:r>
          </a:p>
          <a:p>
            <a:r>
              <a:rPr lang="en-US" dirty="0" smtClean="0">
                <a:solidFill>
                  <a:srgbClr val="D9D9D9"/>
                </a:solidFill>
                <a:latin typeface="Times New Roman"/>
                <a:cs typeface="Times New Roman"/>
              </a:rPr>
              <a:t>Steven Gray (U Mass.)</a:t>
            </a:r>
          </a:p>
          <a:p>
            <a:endParaRPr lang="en-US" sz="2000" dirty="0" smtClean="0">
              <a:solidFill>
                <a:srgbClr val="D9D9D9"/>
              </a:solidFill>
              <a:latin typeface="Times New Roman"/>
              <a:cs typeface="Times New Roman"/>
            </a:endParaRPr>
          </a:p>
        </p:txBody>
      </p:sp>
      <p:sp>
        <p:nvSpPr>
          <p:cNvPr id="21" name="TextBox 20"/>
          <p:cNvSpPr txBox="1"/>
          <p:nvPr/>
        </p:nvSpPr>
        <p:spPr>
          <a:xfrm>
            <a:off x="2245507" y="96842"/>
            <a:ext cx="4646624" cy="584776"/>
          </a:xfrm>
          <a:prstGeom prst="rect">
            <a:avLst/>
          </a:prstGeom>
          <a:noFill/>
        </p:spPr>
        <p:txBody>
          <a:bodyPr wrap="none" rtlCol="0">
            <a:spAutoFit/>
          </a:bodyPr>
          <a:lstStyle/>
          <a:p>
            <a:r>
              <a:rPr lang="en-US" sz="3200" b="1" dirty="0" err="1" smtClean="0">
                <a:latin typeface="Times New Roman"/>
                <a:cs typeface="Times New Roman"/>
              </a:rPr>
              <a:t>Open</a:t>
            </a:r>
            <a:r>
              <a:rPr lang="en-US" sz="3200" b="1" dirty="0" err="1" smtClean="0">
                <a:solidFill>
                  <a:srgbClr val="0000FF"/>
                </a:solidFill>
                <a:latin typeface="Times New Roman"/>
                <a:cs typeface="Times New Roman"/>
              </a:rPr>
              <a:t>Ocean</a:t>
            </a:r>
            <a:r>
              <a:rPr lang="en-US" sz="3200" b="1" dirty="0">
                <a:latin typeface="Times New Roman"/>
                <a:cs typeface="Times New Roman"/>
              </a:rPr>
              <a:t> </a:t>
            </a:r>
            <a:r>
              <a:rPr lang="en-US" sz="3200" b="1" dirty="0" smtClean="0">
                <a:latin typeface="Times New Roman"/>
                <a:cs typeface="Times New Roman"/>
              </a:rPr>
              <a:t>Study Group</a:t>
            </a:r>
            <a:endParaRPr lang="en-US" sz="3200" b="1" dirty="0">
              <a:latin typeface="Times New Roman"/>
              <a:cs typeface="Times New Roman"/>
            </a:endParaRP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3346" y="3507374"/>
            <a:ext cx="2829054" cy="2121790"/>
          </a:xfrm>
          <a:prstGeom prst="rect">
            <a:avLst/>
          </a:prstGeom>
          <a:noFill/>
          <a:ln w="12700"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IOOS_white.gif"/>
          <p:cNvPicPr>
            <a:picLocks noChangeAspect="1"/>
          </p:cNvPicPr>
          <p:nvPr/>
        </p:nvPicPr>
        <p:blipFill>
          <a:blip r:embed="rId6"/>
          <a:srcRect/>
          <a:stretch>
            <a:fillRect/>
          </a:stretch>
        </p:blipFill>
        <p:spPr bwMode="auto">
          <a:xfrm>
            <a:off x="293222" y="6138260"/>
            <a:ext cx="1506911" cy="587924"/>
          </a:xfrm>
          <a:prstGeom prst="rect">
            <a:avLst/>
          </a:prstGeom>
          <a:noFill/>
          <a:ln w="9525">
            <a:noFill/>
            <a:miter lim="800000"/>
            <a:headEnd/>
            <a:tailEnd/>
          </a:ln>
        </p:spPr>
      </p:pic>
      <p:pic>
        <p:nvPicPr>
          <p:cNvPr id="16" name="Picture 49" descr="8"/>
          <p:cNvPicPr>
            <a:picLocks noChangeAspect="1" noChangeArrowheads="1"/>
          </p:cNvPicPr>
          <p:nvPr/>
        </p:nvPicPr>
        <p:blipFill>
          <a:blip r:embed="rId7"/>
          <a:srcRect/>
          <a:stretch>
            <a:fillRect/>
          </a:stretch>
        </p:blipFill>
        <p:spPr bwMode="auto">
          <a:xfrm>
            <a:off x="4577554" y="6129715"/>
            <a:ext cx="719865" cy="689069"/>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2" name="TextBox 1"/>
          <p:cNvSpPr txBox="1"/>
          <p:nvPr/>
        </p:nvSpPr>
        <p:spPr>
          <a:xfrm>
            <a:off x="5297419" y="6138260"/>
            <a:ext cx="3583533" cy="584776"/>
          </a:xfrm>
          <a:prstGeom prst="rect">
            <a:avLst/>
          </a:prstGeom>
          <a:noFill/>
        </p:spPr>
        <p:txBody>
          <a:bodyPr wrap="none" rtlCol="0">
            <a:spAutoFit/>
          </a:bodyPr>
          <a:lstStyle/>
          <a:p>
            <a:r>
              <a:rPr lang="en-US" sz="1600" i="1" dirty="0" smtClean="0">
                <a:solidFill>
                  <a:schemeClr val="bg1"/>
                </a:solidFill>
                <a:latin typeface="Times New Roman"/>
                <a:cs typeface="Times New Roman"/>
              </a:rPr>
              <a:t>NMFS Northeast Cooperative Research</a:t>
            </a:r>
          </a:p>
          <a:p>
            <a:r>
              <a:rPr lang="en-US" sz="1600" i="1" dirty="0" smtClean="0">
                <a:solidFill>
                  <a:schemeClr val="bg1"/>
                </a:solidFill>
                <a:latin typeface="Times New Roman"/>
                <a:cs typeface="Times New Roman"/>
              </a:rPr>
              <a:t>NMFS Office of Science and Technology</a:t>
            </a:r>
            <a:endParaRPr lang="en-US" sz="1600" i="1" dirty="0">
              <a:solidFill>
                <a:schemeClr val="bg1"/>
              </a:solidFill>
              <a:latin typeface="Times New Roman"/>
              <a:cs typeface="Times New Roman"/>
            </a:endParaRPr>
          </a:p>
        </p:txBody>
      </p:sp>
      <p:pic>
        <p:nvPicPr>
          <p:cNvPr id="5" name="Picture 4" descr="Screen Shot 2015-05-05 at 5.17.55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9795" y="6168047"/>
            <a:ext cx="1191867" cy="554990"/>
          </a:xfrm>
          <a:prstGeom prst="rect">
            <a:avLst/>
          </a:prstGeom>
        </p:spPr>
      </p:pic>
    </p:spTree>
    <p:extLst>
      <p:ext uri="{BB962C8B-B14F-4D97-AF65-F5344CB8AC3E}">
        <p14:creationId xmlns:p14="http://schemas.microsoft.com/office/powerpoint/2010/main" val="405444066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4463" y="1216180"/>
            <a:ext cx="5006499" cy="2400657"/>
          </a:xfrm>
          <a:prstGeom prst="rect">
            <a:avLst/>
          </a:prstGeom>
          <a:noFill/>
        </p:spPr>
        <p:txBody>
          <a:bodyPr wrap="none" rtlCol="0">
            <a:spAutoFit/>
          </a:bodyPr>
          <a:lstStyle/>
          <a:p>
            <a:pPr marL="285750" indent="-285750" algn="ctr">
              <a:buFont typeface="Arial"/>
              <a:buChar char="•"/>
            </a:pPr>
            <a:r>
              <a:rPr lang="en-US" sz="2400" dirty="0" smtClean="0">
                <a:solidFill>
                  <a:srgbClr val="0000FF"/>
                </a:solidFill>
                <a:latin typeface="Times New Roman"/>
                <a:cs typeface="Times New Roman"/>
              </a:rPr>
              <a:t>Population &amp; Ecosystem assessment</a:t>
            </a:r>
          </a:p>
          <a:p>
            <a:pPr algn="ctr"/>
            <a:endParaRPr lang="en-US" dirty="0" smtClean="0">
              <a:latin typeface="Times New Roman"/>
              <a:cs typeface="Times New Roman"/>
            </a:endParaRPr>
          </a:p>
          <a:p>
            <a:pPr algn="ctr"/>
            <a:r>
              <a:rPr lang="en-US" dirty="0" smtClean="0">
                <a:latin typeface="Times New Roman"/>
                <a:cs typeface="Times New Roman"/>
              </a:rPr>
              <a:t>Observation models </a:t>
            </a:r>
          </a:p>
          <a:p>
            <a:pPr algn="ctr"/>
            <a:r>
              <a:rPr lang="en-US" dirty="0" smtClean="0">
                <a:latin typeface="Times New Roman"/>
                <a:cs typeface="Times New Roman"/>
              </a:rPr>
              <a:t>(migration, availability &amp; </a:t>
            </a:r>
            <a:r>
              <a:rPr lang="en-US" dirty="0" err="1" smtClean="0">
                <a:latin typeface="Times New Roman"/>
                <a:cs typeface="Times New Roman"/>
              </a:rPr>
              <a:t>detectibility</a:t>
            </a:r>
            <a:r>
              <a:rPr lang="en-US" dirty="0" smtClean="0">
                <a:latin typeface="Times New Roman"/>
                <a:cs typeface="Times New Roman"/>
              </a:rPr>
              <a:t> to surveys)</a:t>
            </a:r>
          </a:p>
          <a:p>
            <a:pPr algn="ctr"/>
            <a:r>
              <a:rPr lang="en-US" dirty="0" smtClean="0">
                <a:latin typeface="Times New Roman"/>
                <a:cs typeface="Times New Roman"/>
              </a:rPr>
              <a:t>---------------------------</a:t>
            </a:r>
            <a:endParaRPr lang="en-US" dirty="0">
              <a:latin typeface="Times New Roman"/>
              <a:cs typeface="Times New Roman"/>
            </a:endParaRPr>
          </a:p>
          <a:p>
            <a:pPr algn="ctr"/>
            <a:r>
              <a:rPr lang="en-US" dirty="0" smtClean="0">
                <a:latin typeface="Times New Roman"/>
                <a:cs typeface="Times New Roman"/>
              </a:rPr>
              <a:t>Process models  </a:t>
            </a:r>
          </a:p>
          <a:p>
            <a:pPr algn="ctr"/>
            <a:r>
              <a:rPr lang="en-US" dirty="0" smtClean="0">
                <a:latin typeface="Times New Roman"/>
                <a:cs typeface="Times New Roman"/>
              </a:rPr>
              <a:t>(rates of birth, death, immigration, emigration &amp;</a:t>
            </a:r>
          </a:p>
          <a:p>
            <a:pPr algn="ctr"/>
            <a:r>
              <a:rPr lang="en-US" dirty="0" smtClean="0">
                <a:latin typeface="Times New Roman"/>
                <a:cs typeface="Times New Roman"/>
              </a:rPr>
              <a:t>Stock structure)</a:t>
            </a:r>
          </a:p>
        </p:txBody>
      </p:sp>
      <p:sp>
        <p:nvSpPr>
          <p:cNvPr id="5" name="TextBox 4"/>
          <p:cNvSpPr txBox="1"/>
          <p:nvPr/>
        </p:nvSpPr>
        <p:spPr>
          <a:xfrm>
            <a:off x="2846411" y="3961839"/>
            <a:ext cx="3826689" cy="1569660"/>
          </a:xfrm>
          <a:prstGeom prst="rect">
            <a:avLst/>
          </a:prstGeom>
          <a:noFill/>
        </p:spPr>
        <p:txBody>
          <a:bodyPr wrap="none" rtlCol="0">
            <a:spAutoFit/>
          </a:bodyPr>
          <a:lstStyle/>
          <a:p>
            <a:pPr marL="285750" indent="-285750" algn="ctr">
              <a:buFont typeface="Arial"/>
              <a:buChar char="•"/>
            </a:pPr>
            <a:r>
              <a:rPr lang="en-US" sz="2400" dirty="0" smtClean="0">
                <a:solidFill>
                  <a:srgbClr val="0000FF"/>
                </a:solidFill>
                <a:latin typeface="Times New Roman"/>
                <a:cs typeface="Times New Roman"/>
              </a:rPr>
              <a:t>Tactical management tools</a:t>
            </a:r>
          </a:p>
          <a:p>
            <a:pPr marL="285750" indent="-285750" algn="ctr">
              <a:buFont typeface="Arial"/>
              <a:buChar char="•"/>
            </a:pPr>
            <a:endParaRPr lang="en-US" dirty="0">
              <a:latin typeface="Times New Roman"/>
              <a:cs typeface="Times New Roman"/>
            </a:endParaRPr>
          </a:p>
          <a:p>
            <a:pPr algn="ctr"/>
            <a:r>
              <a:rPr lang="en-US" dirty="0" smtClean="0">
                <a:latin typeface="Times New Roman"/>
                <a:cs typeface="Times New Roman"/>
              </a:rPr>
              <a:t>Dynamic spatial management (GRAs)</a:t>
            </a:r>
          </a:p>
          <a:p>
            <a:pPr algn="ctr"/>
            <a:r>
              <a:rPr lang="en-US" dirty="0" smtClean="0">
                <a:latin typeface="Times New Roman"/>
                <a:cs typeface="Times New Roman"/>
              </a:rPr>
              <a:t>----------------------------------------</a:t>
            </a:r>
          </a:p>
          <a:p>
            <a:pPr algn="ctr"/>
            <a:r>
              <a:rPr lang="en-US" dirty="0" err="1" smtClean="0">
                <a:latin typeface="Times New Roman"/>
                <a:cs typeface="Times New Roman"/>
              </a:rPr>
              <a:t>Bicatch</a:t>
            </a:r>
            <a:r>
              <a:rPr lang="en-US" dirty="0" smtClean="0">
                <a:latin typeface="Times New Roman"/>
                <a:cs typeface="Times New Roman"/>
              </a:rPr>
              <a:t> reduction tools</a:t>
            </a:r>
            <a:endParaRPr lang="en-US" dirty="0">
              <a:latin typeface="Times New Roman"/>
              <a:cs typeface="Times New Roman"/>
            </a:endParaRPr>
          </a:p>
        </p:txBody>
      </p:sp>
      <p:sp>
        <p:nvSpPr>
          <p:cNvPr id="6" name="TextBox 5"/>
          <p:cNvSpPr txBox="1"/>
          <p:nvPr/>
        </p:nvSpPr>
        <p:spPr>
          <a:xfrm>
            <a:off x="279758" y="63544"/>
            <a:ext cx="8583450" cy="830997"/>
          </a:xfrm>
          <a:prstGeom prst="rect">
            <a:avLst/>
          </a:prstGeom>
          <a:noFill/>
        </p:spPr>
        <p:txBody>
          <a:bodyPr wrap="none" rtlCol="0">
            <a:spAutoFit/>
          </a:bodyPr>
          <a:lstStyle/>
          <a:p>
            <a:pPr algn="ctr"/>
            <a:r>
              <a:rPr lang="en-US" sz="2400" b="1" dirty="0" smtClean="0">
                <a:solidFill>
                  <a:srgbClr val="0000FF"/>
                </a:solidFill>
                <a:latin typeface="Times New Roman"/>
                <a:cs typeface="Times New Roman"/>
              </a:rPr>
              <a:t>Some applications of IOOS infrastructure &amp; biophysical models </a:t>
            </a:r>
          </a:p>
          <a:p>
            <a:pPr algn="ctr"/>
            <a:r>
              <a:rPr lang="en-US" sz="2400" b="1" dirty="0" smtClean="0">
                <a:solidFill>
                  <a:srgbClr val="0000FF"/>
                </a:solidFill>
                <a:latin typeface="Times New Roman"/>
                <a:cs typeface="Times New Roman"/>
              </a:rPr>
              <a:t>capturing responses to dynamic ocean environment:</a:t>
            </a:r>
            <a:endParaRPr lang="en-US" sz="2400" b="1" dirty="0">
              <a:solidFill>
                <a:srgbClr val="0000FF"/>
              </a:solidFill>
              <a:latin typeface="Times New Roman"/>
              <a:cs typeface="Times New Roman"/>
            </a:endParaRPr>
          </a:p>
        </p:txBody>
      </p:sp>
      <p:sp>
        <p:nvSpPr>
          <p:cNvPr id="7" name="TextBox 6"/>
          <p:cNvSpPr txBox="1"/>
          <p:nvPr/>
        </p:nvSpPr>
        <p:spPr>
          <a:xfrm>
            <a:off x="745735" y="5420868"/>
            <a:ext cx="7404591" cy="1569660"/>
          </a:xfrm>
          <a:prstGeom prst="rect">
            <a:avLst/>
          </a:prstGeom>
          <a:noFill/>
        </p:spPr>
        <p:txBody>
          <a:bodyPr wrap="none" rtlCol="0">
            <a:spAutoFit/>
          </a:bodyPr>
          <a:lstStyle/>
          <a:p>
            <a:pPr algn="ctr"/>
            <a:endParaRPr lang="en-US" dirty="0" smtClean="0">
              <a:latin typeface="Times New Roman"/>
              <a:cs typeface="Times New Roman"/>
            </a:endParaRPr>
          </a:p>
          <a:p>
            <a:pPr marL="285750" indent="-285750" algn="ctr">
              <a:buFont typeface="Arial"/>
              <a:buChar char="•"/>
            </a:pPr>
            <a:r>
              <a:rPr lang="en-US" sz="2400" dirty="0" smtClean="0">
                <a:solidFill>
                  <a:srgbClr val="0000FF"/>
                </a:solidFill>
                <a:latin typeface="Times New Roman"/>
                <a:cs typeface="Times New Roman"/>
              </a:rPr>
              <a:t>Real &amp; near real time ocean information crowdsourcing</a:t>
            </a:r>
          </a:p>
          <a:p>
            <a:pPr algn="ctr"/>
            <a:r>
              <a:rPr lang="en-US" dirty="0">
                <a:latin typeface="Times New Roman"/>
                <a:cs typeface="Times New Roman"/>
              </a:rPr>
              <a:t> </a:t>
            </a:r>
            <a:r>
              <a:rPr lang="en-US" dirty="0" smtClean="0">
                <a:latin typeface="Times New Roman"/>
                <a:cs typeface="Times New Roman"/>
              </a:rPr>
              <a:t>    What’s the reality of the ocean now, not 3 years ago</a:t>
            </a:r>
          </a:p>
          <a:p>
            <a:pPr algn="ctr"/>
            <a:r>
              <a:rPr lang="en-US" i="1" dirty="0" smtClean="0">
                <a:latin typeface="Times New Roman"/>
                <a:cs typeface="Times New Roman"/>
              </a:rPr>
              <a:t>‘proactive not reactive’</a:t>
            </a:r>
          </a:p>
          <a:p>
            <a:pPr algn="ctr"/>
            <a:endParaRPr lang="en-US" dirty="0">
              <a:latin typeface="Times New Roman"/>
              <a:cs typeface="Times New Roman"/>
            </a:endParaRPr>
          </a:p>
        </p:txBody>
      </p:sp>
    </p:spTree>
    <p:extLst>
      <p:ext uri="{BB962C8B-B14F-4D97-AF65-F5344CB8AC3E}">
        <p14:creationId xmlns:p14="http://schemas.microsoft.com/office/powerpoint/2010/main" val="267113748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nim_butterhab_test2gam.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768" y="650486"/>
            <a:ext cx="6309114" cy="6309114"/>
          </a:xfrm>
          <a:prstGeom prst="rect">
            <a:avLst/>
          </a:prstGeom>
        </p:spPr>
      </p:pic>
      <p:sp>
        <p:nvSpPr>
          <p:cNvPr id="12" name="TextBox 11"/>
          <p:cNvSpPr txBox="1"/>
          <p:nvPr/>
        </p:nvSpPr>
        <p:spPr>
          <a:xfrm>
            <a:off x="5379578" y="585654"/>
            <a:ext cx="184666" cy="461665"/>
          </a:xfrm>
          <a:prstGeom prst="rect">
            <a:avLst/>
          </a:prstGeom>
          <a:noFill/>
        </p:spPr>
        <p:txBody>
          <a:bodyPr wrap="none" rtlCol="0">
            <a:spAutoFit/>
          </a:bodyPr>
          <a:lstStyle/>
          <a:p>
            <a:pPr algn="ctr"/>
            <a:endParaRPr lang="en-US" sz="2400" dirty="0">
              <a:latin typeface="Times New Roman"/>
              <a:cs typeface="Times New Roman"/>
            </a:endParaRPr>
          </a:p>
        </p:txBody>
      </p:sp>
      <p:grpSp>
        <p:nvGrpSpPr>
          <p:cNvPr id="10" name="Group 9"/>
          <p:cNvGrpSpPr/>
          <p:nvPr/>
        </p:nvGrpSpPr>
        <p:grpSpPr>
          <a:xfrm>
            <a:off x="3283344" y="-513837"/>
            <a:ext cx="6096731" cy="6799387"/>
            <a:chOff x="3283344" y="-513837"/>
            <a:chExt cx="6096731" cy="6799387"/>
          </a:xfrm>
        </p:grpSpPr>
        <p:grpSp>
          <p:nvGrpSpPr>
            <p:cNvPr id="2" name="Group 1"/>
            <p:cNvGrpSpPr/>
            <p:nvPr/>
          </p:nvGrpSpPr>
          <p:grpSpPr>
            <a:xfrm>
              <a:off x="3283344" y="-513837"/>
              <a:ext cx="6096731" cy="6799387"/>
              <a:chOff x="3283344" y="-572627"/>
              <a:chExt cx="6096731" cy="6799387"/>
            </a:xfrm>
          </p:grpSpPr>
          <p:grpSp>
            <p:nvGrpSpPr>
              <p:cNvPr id="18" name="Group 17"/>
              <p:cNvGrpSpPr/>
              <p:nvPr/>
            </p:nvGrpSpPr>
            <p:grpSpPr>
              <a:xfrm>
                <a:off x="4828080" y="-572627"/>
                <a:ext cx="4551995" cy="6799387"/>
                <a:chOff x="4806923" y="58614"/>
                <a:chExt cx="4551995" cy="6799387"/>
              </a:xfrm>
            </p:grpSpPr>
            <p:pic>
              <p:nvPicPr>
                <p:cNvPr id="7" name="Picture 6" descr="Satellit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3733" y="58614"/>
                  <a:ext cx="2825185" cy="1883456"/>
                </a:xfrm>
                <a:prstGeom prst="rect">
                  <a:avLst/>
                </a:prstGeom>
              </p:spPr>
            </p:pic>
            <p:pic>
              <p:nvPicPr>
                <p:cNvPr id="3" name="Picture 2" descr="Screen shot 2011-09-27 at 1.52.30 PM.png"/>
                <p:cNvPicPr>
                  <a:picLocks noChangeAspect="1"/>
                </p:cNvPicPr>
                <p:nvPr/>
              </p:nvPicPr>
              <p:blipFill rotWithShape="1">
                <a:blip r:embed="rId5" cstate="screen">
                  <a:extLst>
                    <a:ext uri="{28A0092B-C50C-407E-A947-70E740481C1C}">
                      <a14:useLocalDpi xmlns:a14="http://schemas.microsoft.com/office/drawing/2010/main"/>
                    </a:ext>
                  </a:extLst>
                </a:blip>
                <a:srcRect b="-7807"/>
                <a:stretch/>
              </p:blipFill>
              <p:spPr>
                <a:xfrm>
                  <a:off x="5608045" y="4240753"/>
                  <a:ext cx="3535955" cy="2617248"/>
                </a:xfrm>
                <a:prstGeom prst="rect">
                  <a:avLst/>
                </a:prstGeom>
              </p:spPr>
            </p:pic>
            <p:sp>
              <p:nvSpPr>
                <p:cNvPr id="4" name="TextBox 3"/>
                <p:cNvSpPr txBox="1"/>
                <p:nvPr/>
              </p:nvSpPr>
              <p:spPr>
                <a:xfrm>
                  <a:off x="5981106" y="3846820"/>
                  <a:ext cx="2909120" cy="461665"/>
                </a:xfrm>
                <a:prstGeom prst="rect">
                  <a:avLst/>
                </a:prstGeom>
                <a:noFill/>
              </p:spPr>
              <p:txBody>
                <a:bodyPr wrap="none" rtlCol="0">
                  <a:spAutoFit/>
                </a:bodyPr>
                <a:lstStyle/>
                <a:p>
                  <a:pPr algn="ctr"/>
                  <a:r>
                    <a:rPr lang="en-US" sz="2400" b="1" dirty="0" smtClean="0">
                      <a:latin typeface="Times New Roman"/>
                      <a:cs typeface="Times New Roman"/>
                    </a:rPr>
                    <a:t>F/V </a:t>
                  </a:r>
                  <a:r>
                    <a:rPr lang="en-US" sz="2400" b="1" dirty="0">
                      <a:latin typeface="Times New Roman"/>
                      <a:cs typeface="Times New Roman"/>
                    </a:rPr>
                    <a:t>K</a:t>
                  </a:r>
                  <a:r>
                    <a:rPr lang="en-US" sz="2400" b="1" dirty="0" smtClean="0">
                      <a:latin typeface="Times New Roman"/>
                      <a:cs typeface="Times New Roman"/>
                    </a:rPr>
                    <a:t>aren </a:t>
                  </a:r>
                  <a:r>
                    <a:rPr lang="en-US" sz="2400" b="1" dirty="0">
                      <a:latin typeface="Times New Roman"/>
                      <a:cs typeface="Times New Roman"/>
                    </a:rPr>
                    <a:t>E</a:t>
                  </a:r>
                  <a:r>
                    <a:rPr lang="en-US" sz="2400" b="1" dirty="0" smtClean="0">
                      <a:latin typeface="Times New Roman"/>
                      <a:cs typeface="Times New Roman"/>
                    </a:rPr>
                    <a:t>lizabeth</a:t>
                  </a:r>
                  <a:endParaRPr lang="en-US" sz="2400" b="1" dirty="0">
                    <a:latin typeface="Times New Roman"/>
                    <a:cs typeface="Times New Roman"/>
                  </a:endParaRPr>
                </a:p>
              </p:txBody>
            </p:sp>
            <p:cxnSp>
              <p:nvCxnSpPr>
                <p:cNvPr id="14" name="Straight Arrow Connector 13"/>
                <p:cNvCxnSpPr/>
                <p:nvPr/>
              </p:nvCxnSpPr>
              <p:spPr>
                <a:xfrm flipV="1">
                  <a:off x="4806923" y="1888652"/>
                  <a:ext cx="2168308" cy="1390535"/>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8240904" y="1712810"/>
                  <a:ext cx="0" cy="1990675"/>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3283344" y="5632261"/>
                <a:ext cx="2345858" cy="338554"/>
              </a:xfrm>
              <a:prstGeom prst="rect">
                <a:avLst/>
              </a:prstGeom>
              <a:noFill/>
            </p:spPr>
            <p:txBody>
              <a:bodyPr wrap="square" rtlCol="0">
                <a:spAutoFit/>
              </a:bodyPr>
              <a:lstStyle/>
              <a:p>
                <a:pPr algn="r"/>
                <a:endParaRPr lang="en-US" sz="1600" dirty="0">
                  <a:latin typeface="Times New Roman"/>
                  <a:cs typeface="Times New Roman"/>
                </a:endParaRPr>
              </a:p>
            </p:txBody>
          </p:sp>
        </p:grpSp>
        <p:sp>
          <p:nvSpPr>
            <p:cNvPr id="9" name="Rectangle 8"/>
            <p:cNvSpPr/>
            <p:nvPr/>
          </p:nvSpPr>
          <p:spPr>
            <a:xfrm>
              <a:off x="4554973" y="622679"/>
              <a:ext cx="2889730" cy="707886"/>
            </a:xfrm>
            <a:prstGeom prst="rect">
              <a:avLst/>
            </a:prstGeom>
          </p:spPr>
          <p:txBody>
            <a:bodyPr wrap="square">
              <a:spAutoFit/>
            </a:bodyPr>
            <a:lstStyle/>
            <a:p>
              <a:r>
                <a:rPr lang="en-US" sz="2000" b="1" dirty="0" smtClean="0">
                  <a:latin typeface="Times New Roman"/>
                  <a:cs typeface="Times New Roman"/>
                </a:rPr>
                <a:t>Model “now cast” based</a:t>
              </a:r>
            </a:p>
            <a:p>
              <a:r>
                <a:rPr lang="en-US" sz="2000" b="1" dirty="0">
                  <a:latin typeface="Times New Roman"/>
                  <a:cs typeface="Times New Roman"/>
                </a:rPr>
                <a:t>o</a:t>
              </a:r>
              <a:r>
                <a:rPr lang="en-US" sz="2000" b="1" dirty="0" smtClean="0">
                  <a:latin typeface="Times New Roman"/>
                  <a:cs typeface="Times New Roman"/>
                </a:rPr>
                <a:t>n IOOS observations</a:t>
              </a:r>
              <a:endParaRPr lang="en-US" sz="2000" b="1" dirty="0">
                <a:latin typeface="Times New Roman"/>
                <a:cs typeface="Times New Roman"/>
              </a:endParaRPr>
            </a:p>
          </p:txBody>
        </p:sp>
      </p:grpSp>
      <p:grpSp>
        <p:nvGrpSpPr>
          <p:cNvPr id="22" name="Group 21"/>
          <p:cNvGrpSpPr/>
          <p:nvPr/>
        </p:nvGrpSpPr>
        <p:grpSpPr>
          <a:xfrm>
            <a:off x="4919447" y="1140359"/>
            <a:ext cx="3200079" cy="2083008"/>
            <a:chOff x="4828080" y="1208847"/>
            <a:chExt cx="3200079" cy="2083008"/>
          </a:xfrm>
        </p:grpSpPr>
        <p:cxnSp>
          <p:nvCxnSpPr>
            <p:cNvPr id="25" name="Straight Arrow Connector 24"/>
            <p:cNvCxnSpPr/>
            <p:nvPr/>
          </p:nvCxnSpPr>
          <p:spPr>
            <a:xfrm>
              <a:off x="7884399" y="1208847"/>
              <a:ext cx="0" cy="1990675"/>
            </a:xfrm>
            <a:prstGeom prst="straightConnector1">
              <a:avLst/>
            </a:prstGeom>
            <a:ln w="76200" cmpd="sng">
              <a:solidFill>
                <a:srgbClr val="00009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828080" y="1783140"/>
              <a:ext cx="2168308" cy="1416382"/>
            </a:xfrm>
            <a:prstGeom prst="straightConnector1">
              <a:avLst/>
            </a:prstGeom>
            <a:ln w="76200" cmpd="sng">
              <a:solidFill>
                <a:srgbClr val="00009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240160" y="2276192"/>
              <a:ext cx="1787999" cy="1015663"/>
            </a:xfrm>
            <a:prstGeom prst="rect">
              <a:avLst/>
            </a:prstGeom>
            <a:noFill/>
          </p:spPr>
          <p:txBody>
            <a:bodyPr wrap="square" rtlCol="0">
              <a:spAutoFit/>
            </a:bodyPr>
            <a:lstStyle/>
            <a:p>
              <a:pPr algn="ctr"/>
              <a:r>
                <a:rPr lang="en-US" sz="2000" b="1" dirty="0" smtClean="0">
                  <a:latin typeface="Times New Roman"/>
                  <a:cs typeface="Times New Roman"/>
                </a:rPr>
                <a:t>Catch data</a:t>
              </a:r>
            </a:p>
            <a:p>
              <a:pPr algn="ctr"/>
              <a:r>
                <a:rPr lang="en-US" sz="2000" b="1" dirty="0" smtClean="0">
                  <a:latin typeface="Times New Roman"/>
                  <a:cs typeface="Times New Roman"/>
                </a:rPr>
                <a:t>&amp;</a:t>
              </a:r>
            </a:p>
            <a:p>
              <a:pPr algn="ctr"/>
              <a:r>
                <a:rPr lang="en-US" sz="2000" b="1" dirty="0" smtClean="0">
                  <a:latin typeface="Times New Roman"/>
                  <a:cs typeface="Times New Roman"/>
                </a:rPr>
                <a:t>analysis</a:t>
              </a:r>
              <a:endParaRPr lang="en-US" sz="2000" b="1" dirty="0">
                <a:latin typeface="Times New Roman"/>
                <a:cs typeface="Times New Roman"/>
              </a:endParaRPr>
            </a:p>
          </p:txBody>
        </p:sp>
      </p:grpSp>
      <p:sp>
        <p:nvSpPr>
          <p:cNvPr id="37892" name="Rectangle 4"/>
          <p:cNvSpPr>
            <a:spLocks noChangeArrowheads="1"/>
          </p:cNvSpPr>
          <p:nvPr/>
        </p:nvSpPr>
        <p:spPr bwMode="auto">
          <a:xfrm>
            <a:off x="0" y="0"/>
            <a:ext cx="966494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b="1" dirty="0" smtClean="0">
                <a:solidFill>
                  <a:srgbClr val="000090"/>
                </a:solidFill>
                <a:latin typeface="Times New Roman"/>
                <a:cs typeface="Times New Roman"/>
              </a:rPr>
              <a:t>Test of prototype operational habitat model (v. 2.0)</a:t>
            </a:r>
            <a:endParaRPr lang="en-US" sz="2400" b="1" dirty="0">
              <a:solidFill>
                <a:srgbClr val="000090"/>
              </a:solidFill>
              <a:latin typeface="Times New Roman"/>
              <a:cs typeface="Times New Roman"/>
            </a:endParaRPr>
          </a:p>
          <a:p>
            <a:pPr algn="ctr"/>
            <a:endParaRPr lang="en-US" sz="2400" b="1" dirty="0">
              <a:solidFill>
                <a:srgbClr val="000090"/>
              </a:solidFill>
              <a:latin typeface="Times New Roman" charset="0"/>
            </a:endParaRPr>
          </a:p>
        </p:txBody>
      </p:sp>
      <p:pic>
        <p:nvPicPr>
          <p:cNvPr id="23" name="Picture 10"/>
          <p:cNvPicPr>
            <a:picLocks noChangeAspect="1" noChangeArrowheads="1"/>
          </p:cNvPicPr>
          <p:nvPr/>
        </p:nvPicPr>
        <p:blipFill>
          <a:blip r:embed="rId6"/>
          <a:srcRect/>
          <a:stretch>
            <a:fillRect/>
          </a:stretch>
        </p:blipFill>
        <p:spPr bwMode="auto">
          <a:xfrm>
            <a:off x="3034273" y="4893733"/>
            <a:ext cx="1885174" cy="981791"/>
          </a:xfrm>
          <a:prstGeom prst="rect">
            <a:avLst/>
          </a:prstGeom>
          <a:noFill/>
          <a:ln w="9525">
            <a:noFill/>
            <a:miter lim="800000"/>
            <a:headEnd/>
            <a:tailEnd/>
          </a:ln>
        </p:spPr>
      </p:pic>
      <p:pic>
        <p:nvPicPr>
          <p:cNvPr id="24" name="Picture 3" descr="banner_ioos_1024.jpg"/>
          <p:cNvPicPr>
            <a:picLocks noChangeAspect="1"/>
          </p:cNvPicPr>
          <p:nvPr/>
        </p:nvPicPr>
        <p:blipFill rotWithShape="1">
          <a:blip r:embed="rId7"/>
          <a:srcRect t="30029" r="7565"/>
          <a:stretch/>
        </p:blipFill>
        <p:spPr bwMode="auto">
          <a:xfrm>
            <a:off x="0" y="6096000"/>
            <a:ext cx="8458200" cy="762000"/>
          </a:xfrm>
          <a:prstGeom prst="rect">
            <a:avLst/>
          </a:prstGeom>
          <a:noFill/>
          <a:ln w="9525">
            <a:noFill/>
            <a:miter lim="800000"/>
            <a:headEnd/>
            <a:tailEnd/>
          </a:ln>
        </p:spPr>
      </p:pic>
      <p:pic>
        <p:nvPicPr>
          <p:cNvPr id="28" name="Picture 2" descr="I:\IOOS\Communication &amp; Outreach\New IOOS Logo 2015\IOOS_Logo\Primary\A\RGB\IOOS_Emblem_Primary_A_RGB.png"/>
          <p:cNvPicPr>
            <a:picLocks noChangeAspect="1" noChangeArrowheads="1"/>
          </p:cNvPicPr>
          <p:nvPr/>
        </p:nvPicPr>
        <p:blipFill rotWithShape="1">
          <a:blip r:embed="rId8">
            <a:extLst>
              <a:ext uri="{28A0092B-C50C-407E-A947-70E740481C1C}">
                <a14:useLocalDpi xmlns:a14="http://schemas.microsoft.com/office/drawing/2010/main" val="0"/>
              </a:ext>
            </a:extLst>
          </a:blip>
          <a:srcRect b="15181"/>
          <a:stretch/>
        </p:blipFill>
        <p:spPr bwMode="auto">
          <a:xfrm>
            <a:off x="8576613" y="6116610"/>
            <a:ext cx="480723" cy="74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73860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MARACOOS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609532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92_clouds02.siz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940" y="22100"/>
            <a:ext cx="4609444" cy="6874712"/>
          </a:xfrm>
          <a:prstGeom prst="rect">
            <a:avLst/>
          </a:prstGeom>
        </p:spPr>
      </p:pic>
      <p:sp>
        <p:nvSpPr>
          <p:cNvPr id="8" name="TextBox 7"/>
          <p:cNvSpPr txBox="1"/>
          <p:nvPr/>
        </p:nvSpPr>
        <p:spPr>
          <a:xfrm>
            <a:off x="1646155" y="344959"/>
            <a:ext cx="184666" cy="369332"/>
          </a:xfrm>
          <a:prstGeom prst="rect">
            <a:avLst/>
          </a:prstGeom>
          <a:noFill/>
        </p:spPr>
        <p:txBody>
          <a:bodyPr wrap="none" rtlCol="0">
            <a:spAutoFit/>
          </a:bodyPr>
          <a:lstStyle/>
          <a:p>
            <a:endParaRPr lang="en-US" dirty="0"/>
          </a:p>
        </p:txBody>
      </p:sp>
      <p:pic>
        <p:nvPicPr>
          <p:cNvPr id="11" name="Picture 10" descr="414109556.jpg"/>
          <p:cNvPicPr>
            <a:picLocks noChangeAspect="1"/>
          </p:cNvPicPr>
          <p:nvPr/>
        </p:nvPicPr>
        <p:blipFill rotWithShape="1">
          <a:blip r:embed="rId4">
            <a:extLst>
              <a:ext uri="{28A0092B-C50C-407E-A947-70E740481C1C}">
                <a14:useLocalDpi xmlns:a14="http://schemas.microsoft.com/office/drawing/2010/main" val="0"/>
              </a:ext>
            </a:extLst>
          </a:blip>
          <a:srcRect b="4054"/>
          <a:stretch/>
        </p:blipFill>
        <p:spPr>
          <a:xfrm>
            <a:off x="-20269" y="43623"/>
            <a:ext cx="4756419" cy="6874713"/>
          </a:xfrm>
          <a:prstGeom prst="rect">
            <a:avLst/>
          </a:prstGeom>
        </p:spPr>
      </p:pic>
      <p:sp>
        <p:nvSpPr>
          <p:cNvPr id="12" name="TextBox 11"/>
          <p:cNvSpPr txBox="1"/>
          <p:nvPr/>
        </p:nvSpPr>
        <p:spPr>
          <a:xfrm>
            <a:off x="-150381" y="-16712"/>
            <a:ext cx="9423876" cy="492443"/>
          </a:xfrm>
          <a:prstGeom prst="rect">
            <a:avLst/>
          </a:prstGeom>
          <a:solidFill>
            <a:schemeClr val="bg1"/>
          </a:solidFill>
        </p:spPr>
        <p:txBody>
          <a:bodyPr wrap="square" rtlCol="0">
            <a:spAutoFit/>
          </a:bodyPr>
          <a:lstStyle/>
          <a:p>
            <a:pPr algn="ctr"/>
            <a:r>
              <a:rPr lang="en-US" sz="2600" dirty="0" smtClean="0">
                <a:solidFill>
                  <a:srgbClr val="FF0000"/>
                </a:solidFill>
                <a:latin typeface="Times New Roman"/>
                <a:cs typeface="Times New Roman"/>
              </a:rPr>
              <a:t>Living in a liquid is </a:t>
            </a:r>
            <a:r>
              <a:rPr lang="en-US" sz="2600" u="sng" dirty="0" smtClean="0">
                <a:solidFill>
                  <a:srgbClr val="FF0000"/>
                </a:solidFill>
                <a:latin typeface="Times New Roman"/>
                <a:cs typeface="Times New Roman"/>
              </a:rPr>
              <a:t>NOT</a:t>
            </a:r>
            <a:r>
              <a:rPr lang="en-US" sz="2600" dirty="0" smtClean="0">
                <a:solidFill>
                  <a:srgbClr val="FF0000"/>
                </a:solidFill>
                <a:latin typeface="Times New Roman"/>
                <a:cs typeface="Times New Roman"/>
              </a:rPr>
              <a:t> the same as living surrounded by a gas</a:t>
            </a:r>
            <a:endParaRPr lang="en-US" sz="2600" dirty="0">
              <a:solidFill>
                <a:srgbClr val="FF0000"/>
              </a:solidFill>
              <a:latin typeface="Times New Roman"/>
              <a:cs typeface="Times New Roman"/>
            </a:endParaRPr>
          </a:p>
        </p:txBody>
      </p:sp>
    </p:spTree>
    <p:extLst>
      <p:ext uri="{BB962C8B-B14F-4D97-AF65-F5344CB8AC3E}">
        <p14:creationId xmlns:p14="http://schemas.microsoft.com/office/powerpoint/2010/main" val="19396364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92_clouds02.siz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940" y="22100"/>
            <a:ext cx="4609444" cy="6874712"/>
          </a:xfrm>
          <a:prstGeom prst="rect">
            <a:avLst/>
          </a:prstGeom>
        </p:spPr>
      </p:pic>
      <p:sp>
        <p:nvSpPr>
          <p:cNvPr id="8" name="TextBox 7"/>
          <p:cNvSpPr txBox="1"/>
          <p:nvPr/>
        </p:nvSpPr>
        <p:spPr>
          <a:xfrm>
            <a:off x="1646155" y="344959"/>
            <a:ext cx="184666" cy="369332"/>
          </a:xfrm>
          <a:prstGeom prst="rect">
            <a:avLst/>
          </a:prstGeom>
          <a:noFill/>
        </p:spPr>
        <p:txBody>
          <a:bodyPr wrap="none" rtlCol="0">
            <a:spAutoFit/>
          </a:bodyPr>
          <a:lstStyle/>
          <a:p>
            <a:endParaRPr lang="en-US" dirty="0"/>
          </a:p>
        </p:txBody>
      </p:sp>
      <p:pic>
        <p:nvPicPr>
          <p:cNvPr id="11" name="Picture 10" descr="414109556.jpg"/>
          <p:cNvPicPr>
            <a:picLocks noChangeAspect="1"/>
          </p:cNvPicPr>
          <p:nvPr/>
        </p:nvPicPr>
        <p:blipFill rotWithShape="1">
          <a:blip r:embed="rId4">
            <a:extLst>
              <a:ext uri="{28A0092B-C50C-407E-A947-70E740481C1C}">
                <a14:useLocalDpi xmlns:a14="http://schemas.microsoft.com/office/drawing/2010/main" val="0"/>
              </a:ext>
            </a:extLst>
          </a:blip>
          <a:srcRect b="4054"/>
          <a:stretch/>
        </p:blipFill>
        <p:spPr>
          <a:xfrm>
            <a:off x="-20269" y="43623"/>
            <a:ext cx="4756419" cy="6874713"/>
          </a:xfrm>
          <a:prstGeom prst="rect">
            <a:avLst/>
          </a:prstGeom>
        </p:spPr>
      </p:pic>
      <p:sp>
        <p:nvSpPr>
          <p:cNvPr id="12" name="TextBox 11"/>
          <p:cNvSpPr txBox="1"/>
          <p:nvPr/>
        </p:nvSpPr>
        <p:spPr>
          <a:xfrm>
            <a:off x="-150381" y="-16712"/>
            <a:ext cx="9423876" cy="492443"/>
          </a:xfrm>
          <a:prstGeom prst="rect">
            <a:avLst/>
          </a:prstGeom>
          <a:solidFill>
            <a:schemeClr val="bg1"/>
          </a:solidFill>
        </p:spPr>
        <p:txBody>
          <a:bodyPr wrap="square" rtlCol="0">
            <a:spAutoFit/>
          </a:bodyPr>
          <a:lstStyle/>
          <a:p>
            <a:pPr algn="ctr"/>
            <a:r>
              <a:rPr lang="en-US" sz="2600" dirty="0" smtClean="0">
                <a:solidFill>
                  <a:srgbClr val="FF0000"/>
                </a:solidFill>
                <a:latin typeface="Times New Roman"/>
                <a:cs typeface="Times New Roman"/>
              </a:rPr>
              <a:t>Living in a liquid is </a:t>
            </a:r>
            <a:r>
              <a:rPr lang="en-US" sz="2600" u="sng" dirty="0" smtClean="0">
                <a:solidFill>
                  <a:srgbClr val="FF0000"/>
                </a:solidFill>
                <a:latin typeface="Times New Roman"/>
                <a:cs typeface="Times New Roman"/>
              </a:rPr>
              <a:t>NOT</a:t>
            </a:r>
            <a:r>
              <a:rPr lang="en-US" sz="2600" dirty="0" smtClean="0">
                <a:solidFill>
                  <a:srgbClr val="FF0000"/>
                </a:solidFill>
                <a:latin typeface="Times New Roman"/>
                <a:cs typeface="Times New Roman"/>
              </a:rPr>
              <a:t> the same as living surrounded by a gas</a:t>
            </a:r>
            <a:endParaRPr lang="en-US" sz="2600" dirty="0">
              <a:solidFill>
                <a:srgbClr val="FF0000"/>
              </a:solidFill>
              <a:latin typeface="Times New Roman"/>
              <a:cs typeface="Times New Roman"/>
            </a:endParaRPr>
          </a:p>
        </p:txBody>
      </p:sp>
      <p:sp>
        <p:nvSpPr>
          <p:cNvPr id="3" name="TextBox 2"/>
          <p:cNvSpPr txBox="1"/>
          <p:nvPr/>
        </p:nvSpPr>
        <p:spPr>
          <a:xfrm>
            <a:off x="180195" y="5558116"/>
            <a:ext cx="8795497" cy="120032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400" dirty="0" smtClean="0">
                <a:solidFill>
                  <a:schemeClr val="tx1"/>
                </a:solidFill>
                <a:latin typeface="Times New Roman"/>
                <a:cs typeface="Times New Roman"/>
              </a:rPr>
              <a:t>Climate affecting hydrographic properties &amp; processes </a:t>
            </a:r>
          </a:p>
          <a:p>
            <a:pPr algn="ctr"/>
            <a:r>
              <a:rPr lang="en-US" sz="2400" dirty="0">
                <a:solidFill>
                  <a:schemeClr val="tx1"/>
                </a:solidFill>
                <a:latin typeface="Times New Roman"/>
                <a:cs typeface="Times New Roman"/>
              </a:rPr>
              <a:t>t</a:t>
            </a:r>
            <a:r>
              <a:rPr lang="en-US" sz="2400" dirty="0" smtClean="0">
                <a:solidFill>
                  <a:schemeClr val="tx1"/>
                </a:solidFill>
                <a:latin typeface="Times New Roman"/>
                <a:cs typeface="Times New Roman"/>
              </a:rPr>
              <a:t>hat define fundamental niche dimensions for marine organisms</a:t>
            </a:r>
          </a:p>
          <a:p>
            <a:pPr algn="ctr"/>
            <a:r>
              <a:rPr lang="en-US" sz="2400" dirty="0" smtClean="0">
                <a:solidFill>
                  <a:schemeClr val="tx1"/>
                </a:solidFill>
                <a:latin typeface="Times New Roman"/>
                <a:cs typeface="Times New Roman"/>
              </a:rPr>
              <a:t>(Temperature, oxygen, PH, variability in vertical &amp; horizontal mixing</a:t>
            </a:r>
            <a:r>
              <a:rPr lang="en-US" sz="2400" dirty="0" smtClean="0">
                <a:solidFill>
                  <a:schemeClr val="bg1"/>
                </a:solidFill>
                <a:latin typeface="Times New Roman"/>
                <a:cs typeface="Times New Roman"/>
              </a:rPr>
              <a:t>)  </a:t>
            </a:r>
            <a:endParaRPr lang="en-US" sz="2400" dirty="0">
              <a:solidFill>
                <a:schemeClr val="bg1"/>
              </a:solidFill>
              <a:latin typeface="Times New Roman"/>
              <a:cs typeface="Times New Roman"/>
            </a:endParaRPr>
          </a:p>
        </p:txBody>
      </p:sp>
    </p:spTree>
    <p:extLst>
      <p:ext uri="{BB962C8B-B14F-4D97-AF65-F5344CB8AC3E}">
        <p14:creationId xmlns:p14="http://schemas.microsoft.com/office/powerpoint/2010/main" val="33494350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92_clouds02.siz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940" y="22100"/>
            <a:ext cx="4609444" cy="6874712"/>
          </a:xfrm>
          <a:prstGeom prst="rect">
            <a:avLst/>
          </a:prstGeom>
        </p:spPr>
      </p:pic>
      <p:sp>
        <p:nvSpPr>
          <p:cNvPr id="8" name="TextBox 7"/>
          <p:cNvSpPr txBox="1"/>
          <p:nvPr/>
        </p:nvSpPr>
        <p:spPr>
          <a:xfrm>
            <a:off x="1646155" y="344959"/>
            <a:ext cx="184666" cy="369332"/>
          </a:xfrm>
          <a:prstGeom prst="rect">
            <a:avLst/>
          </a:prstGeom>
          <a:noFill/>
        </p:spPr>
        <p:txBody>
          <a:bodyPr wrap="none" rtlCol="0">
            <a:spAutoFit/>
          </a:bodyPr>
          <a:lstStyle/>
          <a:p>
            <a:endParaRPr lang="en-US" dirty="0"/>
          </a:p>
        </p:txBody>
      </p:sp>
      <p:pic>
        <p:nvPicPr>
          <p:cNvPr id="11" name="Picture 10" descr="414109556.jpg"/>
          <p:cNvPicPr>
            <a:picLocks noChangeAspect="1"/>
          </p:cNvPicPr>
          <p:nvPr/>
        </p:nvPicPr>
        <p:blipFill rotWithShape="1">
          <a:blip r:embed="rId4">
            <a:extLst>
              <a:ext uri="{28A0092B-C50C-407E-A947-70E740481C1C}">
                <a14:useLocalDpi xmlns:a14="http://schemas.microsoft.com/office/drawing/2010/main" val="0"/>
              </a:ext>
            </a:extLst>
          </a:blip>
          <a:srcRect b="4054"/>
          <a:stretch/>
        </p:blipFill>
        <p:spPr>
          <a:xfrm>
            <a:off x="-20269" y="43623"/>
            <a:ext cx="4756419" cy="6874713"/>
          </a:xfrm>
          <a:prstGeom prst="rect">
            <a:avLst/>
          </a:prstGeom>
        </p:spPr>
      </p:pic>
      <p:sp>
        <p:nvSpPr>
          <p:cNvPr id="12" name="TextBox 11"/>
          <p:cNvSpPr txBox="1"/>
          <p:nvPr/>
        </p:nvSpPr>
        <p:spPr>
          <a:xfrm>
            <a:off x="-150381" y="-16712"/>
            <a:ext cx="9423876" cy="492443"/>
          </a:xfrm>
          <a:prstGeom prst="rect">
            <a:avLst/>
          </a:prstGeom>
          <a:solidFill>
            <a:schemeClr val="bg1"/>
          </a:solidFill>
        </p:spPr>
        <p:txBody>
          <a:bodyPr wrap="square" rtlCol="0">
            <a:spAutoFit/>
          </a:bodyPr>
          <a:lstStyle/>
          <a:p>
            <a:pPr algn="ctr"/>
            <a:r>
              <a:rPr lang="en-US" sz="2600" dirty="0" smtClean="0">
                <a:solidFill>
                  <a:srgbClr val="FF0000"/>
                </a:solidFill>
                <a:latin typeface="Times New Roman"/>
                <a:cs typeface="Times New Roman"/>
              </a:rPr>
              <a:t>Living in a liquid is </a:t>
            </a:r>
            <a:r>
              <a:rPr lang="en-US" sz="2600" u="sng" dirty="0" smtClean="0">
                <a:solidFill>
                  <a:srgbClr val="FF0000"/>
                </a:solidFill>
                <a:latin typeface="Times New Roman"/>
                <a:cs typeface="Times New Roman"/>
              </a:rPr>
              <a:t>NOT</a:t>
            </a:r>
            <a:r>
              <a:rPr lang="en-US" sz="2600" dirty="0" smtClean="0">
                <a:solidFill>
                  <a:srgbClr val="FF0000"/>
                </a:solidFill>
                <a:latin typeface="Times New Roman"/>
                <a:cs typeface="Times New Roman"/>
              </a:rPr>
              <a:t> the same as living surrounded by a gas</a:t>
            </a:r>
            <a:endParaRPr lang="en-US" sz="2600" dirty="0">
              <a:solidFill>
                <a:srgbClr val="FF0000"/>
              </a:solidFill>
              <a:latin typeface="Times New Roman"/>
              <a:cs typeface="Times New Roman"/>
            </a:endParaRPr>
          </a:p>
        </p:txBody>
      </p:sp>
      <p:sp>
        <p:nvSpPr>
          <p:cNvPr id="6" name="TextBox 5"/>
          <p:cNvSpPr txBox="1"/>
          <p:nvPr/>
        </p:nvSpPr>
        <p:spPr>
          <a:xfrm>
            <a:off x="4231146" y="4233587"/>
            <a:ext cx="4973920" cy="264687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700" i="1" dirty="0" smtClean="0">
                <a:solidFill>
                  <a:srgbClr val="000090"/>
                </a:solidFill>
                <a:latin typeface="Times New Roman"/>
                <a:cs typeface="Times New Roman"/>
              </a:rPr>
              <a:t>Foundation </a:t>
            </a:r>
            <a:r>
              <a:rPr lang="en-US" sz="2700" i="1" dirty="0">
                <a:solidFill>
                  <a:srgbClr val="000090"/>
                </a:solidFill>
                <a:latin typeface="Times New Roman"/>
                <a:cs typeface="Times New Roman"/>
              </a:rPr>
              <a:t>of seascape </a:t>
            </a:r>
            <a:r>
              <a:rPr lang="en-US" sz="2700" i="1" dirty="0" smtClean="0">
                <a:solidFill>
                  <a:srgbClr val="000090"/>
                </a:solidFill>
                <a:latin typeface="Times New Roman"/>
                <a:cs typeface="Times New Roman"/>
              </a:rPr>
              <a:t>ecology: </a:t>
            </a:r>
            <a:r>
              <a:rPr lang="en-US" sz="2700" i="1" dirty="0">
                <a:solidFill>
                  <a:srgbClr val="000090"/>
                </a:solidFill>
                <a:latin typeface="Times New Roman"/>
                <a:cs typeface="Times New Roman"/>
              </a:rPr>
              <a:t>hydrography &amp; hydrodynamics</a:t>
            </a:r>
          </a:p>
          <a:p>
            <a:r>
              <a:rPr lang="en-US" sz="2800" dirty="0" smtClean="0">
                <a:latin typeface="Times New Roman"/>
                <a:cs typeface="Times New Roman"/>
              </a:rPr>
              <a:t>Most marine processes coupled to properties &amp; dynamics of ocean fluid which has </a:t>
            </a:r>
            <a:r>
              <a:rPr lang="en-US" sz="2800" dirty="0">
                <a:latin typeface="Times New Roman"/>
                <a:cs typeface="Times New Roman"/>
              </a:rPr>
              <a:t>high </a:t>
            </a:r>
            <a:r>
              <a:rPr lang="en-US" sz="2800" dirty="0" smtClean="0">
                <a:latin typeface="Times New Roman"/>
                <a:cs typeface="Times New Roman"/>
              </a:rPr>
              <a:t>viscosity &amp; damped variability</a:t>
            </a:r>
          </a:p>
        </p:txBody>
      </p:sp>
    </p:spTree>
    <p:extLst>
      <p:ext uri="{BB962C8B-B14F-4D97-AF65-F5344CB8AC3E}">
        <p14:creationId xmlns:p14="http://schemas.microsoft.com/office/powerpoint/2010/main" val="21194130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28 at 1.45.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848" y="-1"/>
            <a:ext cx="5885103" cy="6995297"/>
          </a:xfrm>
          <a:prstGeom prst="rect">
            <a:avLst/>
          </a:prstGeom>
        </p:spPr>
      </p:pic>
      <p:sp>
        <p:nvSpPr>
          <p:cNvPr id="5" name="TextBox 4"/>
          <p:cNvSpPr txBox="1"/>
          <p:nvPr/>
        </p:nvSpPr>
        <p:spPr>
          <a:xfrm>
            <a:off x="5118016" y="20481"/>
            <a:ext cx="2543936" cy="369332"/>
          </a:xfrm>
          <a:prstGeom prst="rect">
            <a:avLst/>
          </a:prstGeom>
          <a:noFill/>
        </p:spPr>
        <p:txBody>
          <a:bodyPr wrap="none" rtlCol="0">
            <a:spAutoFit/>
          </a:bodyPr>
          <a:lstStyle/>
          <a:p>
            <a:r>
              <a:rPr lang="en-US" dirty="0" smtClean="0">
                <a:latin typeface="Times New Roman"/>
                <a:cs typeface="Times New Roman"/>
              </a:rPr>
              <a:t>Sunday October 25, 2015</a:t>
            </a:r>
            <a:endParaRPr lang="en-US" dirty="0">
              <a:latin typeface="Times New Roman"/>
              <a:cs typeface="Times New Roman"/>
            </a:endParaRPr>
          </a:p>
        </p:txBody>
      </p:sp>
    </p:spTree>
    <p:extLst>
      <p:ext uri="{BB962C8B-B14F-4D97-AF65-F5344CB8AC3E}">
        <p14:creationId xmlns:p14="http://schemas.microsoft.com/office/powerpoint/2010/main" val="24432770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7365</TotalTime>
  <Words>2623</Words>
  <Application>Microsoft Macintosh PowerPoint</Application>
  <PresentationFormat>On-screen Show (4:3)</PresentationFormat>
  <Paragraphs>555</Paragraphs>
  <Slides>55</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Traditional population assessment Default assumption for many parameters/processes:  Stationarity: vary at random without trend (means &amp; variances suffice)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Each HF Radar produces a map of the radial component of the current velocity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MATOS Slide from Peter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after here may or may not be needed </vt:lpstr>
      <vt:lpstr>PowerPoint Presentation</vt:lpstr>
      <vt:lpstr>Legal mandate for federal fisheries management Magnuson-Stevens Fishery Conservation &amp; Management Act (1976) </vt:lpstr>
      <vt:lpstr>PowerPoint Presentation</vt:lpstr>
      <vt:lpstr>PowerPoint Presentation</vt:lpstr>
      <vt:lpstr>PowerPoint Presentation</vt:lpstr>
      <vt:lpstr>PowerPoint Presentation</vt:lpstr>
      <vt:lpstr>MARACOOS Slides</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Olaf Jensen</dc:creator>
  <cp:lastModifiedBy>Josh Kohut</cp:lastModifiedBy>
  <cp:revision>101</cp:revision>
  <dcterms:created xsi:type="dcterms:W3CDTF">2015-10-06T12:24:00Z</dcterms:created>
  <dcterms:modified xsi:type="dcterms:W3CDTF">2015-12-10T16:00:47Z</dcterms:modified>
</cp:coreProperties>
</file>