
<file path=[Content_Types].xml><?xml version="1.0" encoding="utf-8"?>
<Types xmlns="http://schemas.openxmlformats.org/package/2006/content-types">
  <Default Extension="jpg" ContentType="image/jpeg"/>
  <Default Extension="emf" ContentType="image/x-emf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50" r:id="rId2"/>
    <p:sldId id="331" r:id="rId3"/>
    <p:sldId id="414" r:id="rId4"/>
    <p:sldId id="407" r:id="rId5"/>
    <p:sldId id="408" r:id="rId6"/>
    <p:sldId id="409" r:id="rId7"/>
    <p:sldId id="376" r:id="rId8"/>
    <p:sldId id="257" r:id="rId9"/>
    <p:sldId id="351" r:id="rId10"/>
    <p:sldId id="352" r:id="rId11"/>
    <p:sldId id="369" r:id="rId12"/>
    <p:sldId id="316" r:id="rId13"/>
    <p:sldId id="411" r:id="rId14"/>
    <p:sldId id="410" r:id="rId15"/>
    <p:sldId id="391" r:id="rId16"/>
    <p:sldId id="392" r:id="rId17"/>
    <p:sldId id="393" r:id="rId18"/>
    <p:sldId id="397" r:id="rId19"/>
    <p:sldId id="398" r:id="rId20"/>
    <p:sldId id="34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128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262A9-A034-B24F-958E-94DA53E34D80}" type="datetimeFigureOut">
              <a:rPr lang="en-US" smtClean="0"/>
              <a:t>9/16/14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3872F-B7DD-2C4C-AA7E-868F864D1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6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C934A7-5528-7944-93BF-09C8DB40CAE6}" type="slidenum">
              <a:rPr lang="en-US"/>
              <a:pPr/>
              <a:t>2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94B84-7893-D148-A30D-331364185AD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C256A0E-5CDA-4872-AEB0-AE8DA517A7B0}" type="slidenum">
              <a:rPr lang="en-US" smtClean="0"/>
              <a:pPr eaLnBrk="1" hangingPunct="1"/>
              <a:t>15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EBBC8-9B67-BE4E-905A-5EF4CA755C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28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F533-B2CF-1448-8488-E0D2E4CE87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29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F533-B2CF-1448-8488-E0D2E4CE87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29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5A6F-3AD2-584B-91B4-7D37C3A55622}" type="datetimeFigureOut">
              <a:rPr lang="en-US" smtClean="0"/>
              <a:t>9/16/14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A069-DD83-024B-B3A2-C2F949DFE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96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5A6F-3AD2-584B-91B4-7D37C3A55622}" type="datetimeFigureOut">
              <a:rPr lang="en-US" smtClean="0"/>
              <a:t>9/16/14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A069-DD83-024B-B3A2-C2F949DFE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7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5A6F-3AD2-584B-91B4-7D37C3A55622}" type="datetimeFigureOut">
              <a:rPr lang="en-US" smtClean="0"/>
              <a:t>9/16/14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A069-DD83-024B-B3A2-C2F949DFE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43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68C85-34C5-45C7-AA83-37489305B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7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5A6F-3AD2-584B-91B4-7D37C3A55622}" type="datetimeFigureOut">
              <a:rPr lang="en-US" smtClean="0"/>
              <a:t>9/16/14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A069-DD83-024B-B3A2-C2F949DFE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93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5A6F-3AD2-584B-91B4-7D37C3A55622}" type="datetimeFigureOut">
              <a:rPr lang="en-US" smtClean="0"/>
              <a:t>9/16/14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A069-DD83-024B-B3A2-C2F949DFE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7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5A6F-3AD2-584B-91B4-7D37C3A55622}" type="datetimeFigureOut">
              <a:rPr lang="en-US" smtClean="0"/>
              <a:t>9/16/14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A069-DD83-024B-B3A2-C2F949DFE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65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5A6F-3AD2-584B-91B4-7D37C3A55622}" type="datetimeFigureOut">
              <a:rPr lang="en-US" smtClean="0"/>
              <a:t>9/16/14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A069-DD83-024B-B3A2-C2F949DFE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5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5A6F-3AD2-584B-91B4-7D37C3A55622}" type="datetimeFigureOut">
              <a:rPr lang="en-US" smtClean="0"/>
              <a:t>9/16/14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A069-DD83-024B-B3A2-C2F949DFE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9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5A6F-3AD2-584B-91B4-7D37C3A55622}" type="datetimeFigureOut">
              <a:rPr lang="en-US" smtClean="0"/>
              <a:t>9/16/14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A069-DD83-024B-B3A2-C2F949DFE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9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5A6F-3AD2-584B-91B4-7D37C3A55622}" type="datetimeFigureOut">
              <a:rPr lang="en-US" smtClean="0"/>
              <a:t>9/16/14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A069-DD83-024B-B3A2-C2F949DFE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4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85A6F-3AD2-584B-91B4-7D37C3A55622}" type="datetimeFigureOut">
              <a:rPr lang="en-US" smtClean="0"/>
              <a:t>9/16/14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A069-DD83-024B-B3A2-C2F949DFE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45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85A6F-3AD2-584B-91B4-7D37C3A55622}" type="datetimeFigureOut">
              <a:rPr lang="en-US" smtClean="0"/>
              <a:t>9/16/14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6A069-DD83-024B-B3A2-C2F949DFE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3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tiff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jpe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jpg"/><Relationship Id="rId16" Type="http://schemas.openxmlformats.org/officeDocument/2006/relationships/image" Target="../media/image19.jpg"/><Relationship Id="rId17" Type="http://schemas.openxmlformats.org/officeDocument/2006/relationships/image" Target="../media/image2.jpeg"/><Relationship Id="rId18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oleObject" Target="../embeddings/oleObject1.bin"/><Relationship Id="rId9" Type="http://schemas.openxmlformats.org/officeDocument/2006/relationships/oleObject" Target="../embeddings/Microsoft_Word_97_-_2004_Document1.doc"/><Relationship Id="rId10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8.jpg"/><Relationship Id="rId5" Type="http://schemas.openxmlformats.org/officeDocument/2006/relationships/image" Target="../media/image24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bt_20070920_strata.png"/>
          <p:cNvPicPr>
            <a:picLocks noChangeAspect="1"/>
          </p:cNvPicPr>
          <p:nvPr/>
        </p:nvPicPr>
        <p:blipFill rotWithShape="1"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8063" r="22686" b="3160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mpd="sng">
            <a:noFill/>
          </a:ln>
        </p:spPr>
      </p:pic>
      <p:sp>
        <p:nvSpPr>
          <p:cNvPr id="4" name="Rectangle 3"/>
          <p:cNvSpPr/>
          <p:nvPr/>
        </p:nvSpPr>
        <p:spPr>
          <a:xfrm>
            <a:off x="393700" y="352336"/>
            <a:ext cx="8293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800000"/>
                </a:solidFill>
                <a:latin typeface="Times New Roman"/>
                <a:cs typeface="Times New Roman"/>
              </a:rPr>
              <a:t>Can we improve fisheries stock assessments by using dynamic habitat models informed by the Integrated Ocean Observing System (IOOS)?</a:t>
            </a:r>
            <a:endParaRPr lang="en-US" sz="28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4646" y="1990081"/>
            <a:ext cx="424988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/>
                <a:cs typeface="Times New Roman"/>
              </a:rPr>
              <a:t>OpenOcean</a:t>
            </a:r>
            <a:r>
              <a:rPr lang="en-US" sz="2800" b="1" dirty="0">
                <a:latin typeface="Times New Roman"/>
                <a:cs typeface="Times New Roman"/>
              </a:rPr>
              <a:t> Study Group</a:t>
            </a:r>
          </a:p>
          <a:p>
            <a:pPr algn="ctr"/>
            <a:endParaRPr lang="en-US" sz="20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John </a:t>
            </a:r>
            <a:r>
              <a:rPr lang="en-US" sz="2000" b="1" dirty="0" err="1" smtClean="0">
                <a:latin typeface="Times New Roman"/>
                <a:cs typeface="Times New Roman"/>
              </a:rPr>
              <a:t>Manderson</a:t>
            </a:r>
            <a:endParaRPr lang="en-US" sz="20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NOAA/NMFS/NEFSC</a:t>
            </a:r>
          </a:p>
          <a:p>
            <a:pPr algn="ctr"/>
            <a:endParaRPr lang="en-US" sz="2000" b="1" dirty="0">
              <a:latin typeface="Times New Roman"/>
              <a:cs typeface="Times New Roman"/>
            </a:endParaRP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Josh Kohut 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Rutgers University</a:t>
            </a:r>
          </a:p>
          <a:p>
            <a:pPr algn="ctr"/>
            <a:endParaRPr lang="en-US" sz="2000" b="1" dirty="0">
              <a:latin typeface="Times New Roman"/>
              <a:cs typeface="Times New Roman"/>
            </a:endParaRP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Matthew Oliver and Matthew </a:t>
            </a:r>
            <a:r>
              <a:rPr lang="en-US" sz="2000" b="1" dirty="0" err="1" smtClean="0">
                <a:latin typeface="Times New Roman"/>
                <a:cs typeface="Times New Roman"/>
              </a:rPr>
              <a:t>Breece</a:t>
            </a:r>
            <a:endParaRPr lang="en-US" sz="2000" b="1" dirty="0" smtClean="0">
              <a:latin typeface="Times New Roman"/>
              <a:cs typeface="Times New Roman"/>
            </a:endParaRP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University of Delaware</a:t>
            </a:r>
          </a:p>
          <a:p>
            <a:pPr algn="ctr"/>
            <a:endParaRPr lang="en-US" sz="2000" b="1" dirty="0">
              <a:latin typeface="Times New Roman"/>
              <a:cs typeface="Times New Roman"/>
            </a:endParaRP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Dewayne Fox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Delaware State University</a:t>
            </a:r>
          </a:p>
          <a:p>
            <a:pPr algn="ctr"/>
            <a:endParaRPr lang="en-US" sz="2000" b="1" dirty="0">
              <a:latin typeface="Times New Roman"/>
              <a:cs typeface="Times New Roman"/>
            </a:endParaRPr>
          </a:p>
        </p:txBody>
      </p:sp>
      <p:pic>
        <p:nvPicPr>
          <p:cNvPr id="6" name="Picture 3" descr="banner_ioos_1024.jpg"/>
          <p:cNvPicPr>
            <a:picLocks noChangeAspect="1"/>
          </p:cNvPicPr>
          <p:nvPr/>
        </p:nvPicPr>
        <p:blipFill>
          <a:blip r:embed="rId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2663" y="6244174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oaa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0" y="2741911"/>
            <a:ext cx="914634" cy="9161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99" y="1874357"/>
            <a:ext cx="536358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4400" dirty="0" err="1" smtClean="0">
                <a:latin typeface="Times New Roman"/>
                <a:cs typeface="Times New Roman"/>
              </a:rPr>
              <a:t>Open</a:t>
            </a:r>
            <a:r>
              <a:rPr lang="en-US" sz="44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Ocean</a:t>
            </a:r>
            <a:endParaRPr lang="en-US" sz="44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644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9723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hab_ROMS_89_91_maxvol.gif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33" y="-557472"/>
            <a:ext cx="6314361" cy="4735772"/>
          </a:xfrm>
          <a:prstGeom prst="rect">
            <a:avLst/>
          </a:prstGeom>
        </p:spPr>
      </p:pic>
      <p:pic>
        <p:nvPicPr>
          <p:cNvPr id="5" name="Picture 4" descr="bhab_ROMS_0204minvol.gif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044" y="2832100"/>
            <a:ext cx="6311690" cy="4733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73497" y="2688246"/>
            <a:ext cx="10823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Index of 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thermal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habitat </a:t>
            </a:r>
          </a:p>
          <a:p>
            <a:pPr algn="ctr"/>
            <a:r>
              <a:rPr lang="en-US" sz="2000" dirty="0">
                <a:latin typeface="Times New Roman"/>
                <a:cs typeface="Times New Roman"/>
              </a:rPr>
              <a:t>q</a:t>
            </a:r>
            <a:r>
              <a:rPr lang="en-US" sz="2000" dirty="0" smtClean="0">
                <a:latin typeface="Times New Roman"/>
                <a:cs typeface="Times New Roman"/>
              </a:rPr>
              <a:t>uality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6343" y="1540222"/>
            <a:ext cx="1740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1989-1992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0337" y="4739601"/>
            <a:ext cx="1740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2002-2004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10"/>
            <a:ext cx="279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Mechanistic 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abitat 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odel </a:t>
            </a: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Daily: 1958-2007</a:t>
            </a:r>
            <a:endParaRPr lang="en-US" sz="16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343" y="2832100"/>
            <a:ext cx="1883833" cy="98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389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2_map_2008_2012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84" y="632535"/>
            <a:ext cx="7651486" cy="7651486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2165" y="5329434"/>
            <a:ext cx="2618986" cy="136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86720" y="2170043"/>
            <a:ext cx="1922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Summer</a:t>
            </a:r>
            <a:endParaRPr lang="en-US" sz="40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9642" y="4405295"/>
            <a:ext cx="1588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Winter</a:t>
            </a:r>
            <a:endParaRPr lang="en-US" sz="40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11769" y="481500"/>
            <a:ext cx="9343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/>
                <a:cs typeface="Times New Roman"/>
              </a:rPr>
              <a:t>Temperature dependent seasonal migrations spring &amp; fall</a:t>
            </a:r>
          </a:p>
          <a:p>
            <a:pPr algn="ctr"/>
            <a:r>
              <a:rPr lang="en-US" sz="3000" dirty="0" smtClean="0">
                <a:latin typeface="Times New Roman"/>
                <a:cs typeface="Times New Roman"/>
              </a:rPr>
              <a:t>between under-sampled coastal zone &amp; shelf break habitats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-2820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Why focus on availability </a:t>
            </a:r>
            <a:r>
              <a:rPr lang="en-US" sz="3600" b="1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3600" b="1" dirty="0" err="1">
                <a:solidFill>
                  <a:srgbClr val="0000FF"/>
                </a:solidFill>
                <a:latin typeface="Times New Roman"/>
                <a:ea typeface="Lucida Grande"/>
                <a:cs typeface="Times New Roman"/>
              </a:rPr>
              <a:t>ρ</a:t>
            </a:r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)?</a:t>
            </a:r>
            <a:endParaRPr lang="en-US" sz="3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733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1492529" y="3074909"/>
            <a:ext cx="391861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Availability (</a:t>
            </a:r>
            <a:r>
              <a:rPr lang="en-US" sz="2400" dirty="0" err="1" smtClean="0">
                <a:latin typeface="Times New Roman"/>
                <a:cs typeface="Times New Roman"/>
              </a:rPr>
              <a:t>ρ</a:t>
            </a:r>
            <a:r>
              <a:rPr lang="en-US" sz="2400" dirty="0" smtClean="0">
                <a:latin typeface="Times New Roman"/>
                <a:cs typeface="Times New Roman"/>
              </a:rPr>
              <a:t>) to fall NEFSC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survey stations offshore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84719" y="-42648"/>
            <a:ext cx="19517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Approach: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51376" y="539323"/>
            <a:ext cx="68508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Use coupled biophysical model to develop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a habitat based estimate of availability 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400" dirty="0" err="1" smtClean="0">
                <a:latin typeface="Times New Roman"/>
                <a:cs typeface="Times New Roman"/>
              </a:rPr>
              <a:t>ρ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) </a:t>
            </a:r>
            <a:r>
              <a:rPr lang="en-US" sz="2400" dirty="0">
                <a:latin typeface="Times New Roman"/>
                <a:cs typeface="Times New Roman"/>
              </a:rPr>
              <a:t>to surveys </a:t>
            </a:r>
          </a:p>
        </p:txBody>
      </p:sp>
      <p:pic>
        <p:nvPicPr>
          <p:cNvPr id="15" name="Picture 14" descr="DetectAvail.tif"/>
          <p:cNvPicPr>
            <a:picLocks noChangeAspect="1"/>
          </p:cNvPicPr>
          <p:nvPr/>
        </p:nvPicPr>
        <p:blipFill rotWithShape="1">
          <a:blip r:embed="rId2" cstate="print"/>
          <a:srcRect l="6938" r="6955" b="5899"/>
          <a:stretch/>
        </p:blipFill>
        <p:spPr>
          <a:xfrm>
            <a:off x="5918255" y="3853215"/>
            <a:ext cx="2539887" cy="20817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4534975" y="4712171"/>
            <a:ext cx="1753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Availability (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5594225" y="4210504"/>
            <a:ext cx="321331" cy="649111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5400000">
            <a:off x="7808996" y="4712134"/>
            <a:ext cx="1858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Catchability</a:t>
            </a:r>
            <a:r>
              <a:rPr lang="en-US" sz="2000" dirty="0" smtClean="0">
                <a:latin typeface="Times New Roman"/>
                <a:cs typeface="Times New Roman"/>
              </a:rPr>
              <a:t> (Q)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1113" y="5848329"/>
            <a:ext cx="1800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Detectability(</a:t>
            </a:r>
            <a:r>
              <a:rPr lang="en-US" sz="2000" dirty="0" err="1" smtClean="0">
                <a:latin typeface="Times New Roman"/>
                <a:cs typeface="Times New Roman"/>
              </a:rPr>
              <a:t>δ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29852" y="1372054"/>
            <a:ext cx="6620681" cy="53809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vailabilit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6" y="-227475"/>
            <a:ext cx="7724015" cy="7724015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V="1">
            <a:off x="1429852" y="3514121"/>
            <a:ext cx="6620681" cy="53809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1324" y="4035360"/>
            <a:ext cx="3618041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Times New Roman"/>
              </a:rPr>
              <a:t>E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stimates </a:t>
            </a:r>
            <a:r>
              <a:rPr lang="en-US" dirty="0" smtClean="0">
                <a:solidFill>
                  <a:srgbClr val="000090"/>
                </a:solidFill>
                <a:latin typeface="Times New Roman"/>
              </a:rPr>
              <a:t>changes in availability (</a:t>
            </a:r>
            <a:r>
              <a:rPr lang="en-US" b="1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ρ) </a:t>
            </a:r>
            <a:r>
              <a:rPr lang="en-US" dirty="0" smtClean="0">
                <a:solidFill>
                  <a:srgbClr val="000090"/>
                </a:solidFill>
                <a:latin typeface="Times New Roman"/>
              </a:rPr>
              <a:t>over time. </a:t>
            </a:r>
          </a:p>
          <a:p>
            <a:endParaRPr lang="en-US" dirty="0">
              <a:solidFill>
                <a:srgbClr val="000090"/>
              </a:solidFill>
              <a:latin typeface="Times New Roman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Thermal habitat based </a:t>
            </a:r>
            <a:r>
              <a:rPr lang="en-US" b="1" i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000090"/>
                </a:solidFill>
                <a:latin typeface="Times New Roman"/>
              </a:rPr>
              <a:t> accounts for shifts in species distributions associated with climate impacts on ocean temperatures</a:t>
            </a:r>
            <a:endParaRPr lang="en-US" dirty="0">
              <a:solidFill>
                <a:srgbClr val="000090"/>
              </a:solidFill>
              <a:latin typeface="Times New Roman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419090" y="1522152"/>
            <a:ext cx="6620681" cy="3371580"/>
            <a:chOff x="1419090" y="1522152"/>
            <a:chExt cx="6620681" cy="3371580"/>
          </a:xfrm>
        </p:grpSpPr>
        <p:sp>
          <p:nvSpPr>
            <p:cNvPr id="11" name="TextBox 10"/>
            <p:cNvSpPr txBox="1"/>
            <p:nvPr/>
          </p:nvSpPr>
          <p:spPr>
            <a:xfrm>
              <a:off x="1663043" y="1522152"/>
              <a:ext cx="20957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/>
                  <a:cs typeface="Times New Roman"/>
                </a:rPr>
                <a:t>Median </a:t>
              </a:r>
              <a:r>
                <a:rPr lang="en-US" sz="2000" dirty="0" err="1">
                  <a:latin typeface="Times New Roman"/>
                  <a:cs typeface="Times New Roman"/>
                </a:rPr>
                <a:t>ρ</a:t>
              </a:r>
              <a:r>
                <a:rPr lang="en-US" sz="2000" baseline="-25000" dirty="0" err="1">
                  <a:latin typeface="Times New Roman"/>
                  <a:cs typeface="Times New Roman"/>
                </a:rPr>
                <a:t>h</a:t>
              </a:r>
              <a:r>
                <a:rPr lang="en-US" sz="2000" dirty="0" smtClean="0">
                  <a:latin typeface="Times New Roman"/>
                  <a:cs typeface="Times New Roman"/>
                </a:rPr>
                <a:t>  =  0.68</a:t>
              </a:r>
            </a:p>
            <a:p>
              <a:pPr algn="ctr"/>
              <a:r>
                <a:rPr lang="en-US" sz="2000" dirty="0" smtClean="0">
                  <a:latin typeface="Times New Roman"/>
                  <a:cs typeface="Times New Roman"/>
                </a:rPr>
                <a:t>(0.62-0.75)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1419090" y="2185627"/>
              <a:ext cx="6620681" cy="53809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283813" y="4688789"/>
              <a:ext cx="1380950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283813" y="4463525"/>
              <a:ext cx="1380950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419090" y="2869315"/>
              <a:ext cx="6620681" cy="53809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271113" y="4210504"/>
              <a:ext cx="1393650" cy="2530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83813" y="4688789"/>
              <a:ext cx="1393650" cy="2049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7866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alphaModFix amt="28000"/>
          </a:blip>
          <a:srcRect/>
          <a:stretch>
            <a:fillRect/>
          </a:stretch>
        </p:blipFill>
        <p:spPr bwMode="auto">
          <a:xfrm>
            <a:off x="221092" y="2028742"/>
            <a:ext cx="8956772" cy="466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6183" y="215900"/>
            <a:ext cx="8489950" cy="6494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F</a:t>
            </a:r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rom 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the </a:t>
            </a:r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Mid Atlantic Fishery Management Council (MAFMC) 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draft 2014 Environmental Assessment for the Butterfish and </a:t>
            </a:r>
            <a:r>
              <a:rPr lang="en-US" sz="26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Longfin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 Squid fishery specifications:</a:t>
            </a:r>
            <a:r>
              <a:rPr lang="en-US" sz="2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sz="2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Times New Roman"/>
                <a:cs typeface="Times New Roman"/>
              </a:rPr>
              <a:t>“</a:t>
            </a:r>
            <a:r>
              <a:rPr lang="en-US" sz="2200" dirty="0">
                <a:latin typeface="Times New Roman"/>
                <a:cs typeface="Times New Roman"/>
              </a:rPr>
              <a:t>The butterfish fishery has mostly been an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incidental fishery </a:t>
            </a:r>
            <a:r>
              <a:rPr lang="en-US" sz="2200" dirty="0">
                <a:latin typeface="Times New Roman"/>
                <a:cs typeface="Times New Roman"/>
              </a:rPr>
              <a:t>since 2002.  </a:t>
            </a:r>
            <a:endParaRPr lang="en-US" sz="22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Times New Roman"/>
                <a:cs typeface="Times New Roman"/>
              </a:rPr>
              <a:t>2014 </a:t>
            </a:r>
            <a:r>
              <a:rPr lang="en-US" sz="2200" dirty="0">
                <a:latin typeface="Times New Roman"/>
                <a:cs typeface="Times New Roman"/>
              </a:rPr>
              <a:t>is the first year of a small directed fishery, with a landings limit of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3,200 </a:t>
            </a:r>
            <a:r>
              <a:rPr lang="en-US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sz="2200" dirty="0" err="1">
                <a:latin typeface="Times New Roman"/>
                <a:cs typeface="Times New Roman"/>
              </a:rPr>
              <a:t>.</a:t>
            </a:r>
            <a:r>
              <a:rPr lang="en-US" sz="2200" dirty="0">
                <a:latin typeface="Times New Roman"/>
                <a:cs typeface="Times New Roman"/>
              </a:rPr>
              <a:t>  </a:t>
            </a:r>
            <a:endParaRPr lang="en-US" sz="22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Times New Roman"/>
                <a:cs typeface="Times New Roman"/>
              </a:rPr>
              <a:t>If </a:t>
            </a:r>
            <a:r>
              <a:rPr lang="en-US" sz="2200" dirty="0">
                <a:latin typeface="Times New Roman"/>
                <a:cs typeface="Times New Roman"/>
              </a:rPr>
              <a:t>that limit is caught at 2013 average prices ($1,481 </a:t>
            </a:r>
            <a:r>
              <a:rPr lang="en-US" sz="2200" dirty="0" err="1">
                <a:latin typeface="Times New Roman"/>
                <a:cs typeface="Times New Roman"/>
              </a:rPr>
              <a:t>mt</a:t>
            </a:r>
            <a:r>
              <a:rPr lang="en-US" sz="2200" dirty="0">
                <a:latin typeface="Times New Roman"/>
                <a:cs typeface="Times New Roman"/>
              </a:rPr>
              <a:t>), the resulting revenues would be about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$4.7 million</a:t>
            </a:r>
            <a:r>
              <a:rPr lang="en-US" sz="2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lang="en-US" sz="22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Times New Roman"/>
                <a:cs typeface="Times New Roman"/>
              </a:rPr>
              <a:t>Under the proposed 2015 </a:t>
            </a:r>
            <a:r>
              <a:rPr lang="en-US" sz="2200" dirty="0" smtClean="0">
                <a:latin typeface="Times New Roman"/>
                <a:cs typeface="Times New Roman"/>
              </a:rPr>
              <a:t>specifications, the </a:t>
            </a:r>
            <a:r>
              <a:rPr lang="en-US" sz="2200" dirty="0">
                <a:latin typeface="Times New Roman"/>
                <a:cs typeface="Times New Roman"/>
              </a:rPr>
              <a:t>average landings limit for 2015-2017 would be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21,408 </a:t>
            </a:r>
            <a:r>
              <a:rPr lang="en-US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sz="2200" dirty="0" err="1">
                <a:latin typeface="Times New Roman"/>
                <a:cs typeface="Times New Roman"/>
              </a:rPr>
              <a:t>.</a:t>
            </a:r>
            <a:r>
              <a:rPr lang="en-US" sz="2200" dirty="0">
                <a:latin typeface="Times New Roman"/>
                <a:cs typeface="Times New Roman"/>
              </a:rPr>
              <a:t>  This </a:t>
            </a:r>
            <a:r>
              <a:rPr lang="en-US" sz="2200" dirty="0" smtClean="0">
                <a:latin typeface="Times New Roman"/>
                <a:cs typeface="Times New Roman"/>
              </a:rPr>
              <a:t>could </a:t>
            </a:r>
            <a:r>
              <a:rPr lang="en-US" sz="2200" dirty="0">
                <a:latin typeface="Times New Roman"/>
                <a:cs typeface="Times New Roman"/>
              </a:rPr>
              <a:t>potentially translate into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$31.7 million </a:t>
            </a:r>
            <a:r>
              <a:rPr lang="en-US" sz="2200" dirty="0">
                <a:latin typeface="Times New Roman"/>
                <a:cs typeface="Times New Roman"/>
              </a:rPr>
              <a:t>additional ex-vessel revenues at 2013 prices</a:t>
            </a:r>
            <a:r>
              <a:rPr lang="en-US" sz="2200" dirty="0" smtClean="0">
                <a:latin typeface="Times New Roman"/>
                <a:cs typeface="Times New Roman"/>
              </a:rPr>
              <a:t>.”</a:t>
            </a:r>
            <a:r>
              <a:rPr lang="en-US" sz="2200" dirty="0">
                <a:latin typeface="Times New Roman"/>
                <a:cs typeface="Times New Roman"/>
              </a:rPr>
              <a:t> </a:t>
            </a:r>
            <a:endParaRPr lang="en-US" sz="22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Times New Roman"/>
                <a:cs typeface="Times New Roman"/>
              </a:rPr>
              <a:t>It is not clear that the fishery will actually land such higher amounts or if the price would remain near </a:t>
            </a:r>
            <a:r>
              <a:rPr lang="en-US" sz="2200" dirty="0" smtClean="0">
                <a:latin typeface="Times New Roman"/>
                <a:cs typeface="Times New Roman"/>
              </a:rPr>
              <a:t>$</a:t>
            </a:r>
            <a:r>
              <a:rPr lang="en-US" sz="2200" dirty="0">
                <a:latin typeface="Times New Roman"/>
                <a:cs typeface="Times New Roman"/>
              </a:rPr>
              <a:t>1,481/</a:t>
            </a:r>
            <a:r>
              <a:rPr lang="en-US" sz="2200" dirty="0" err="1">
                <a:latin typeface="Times New Roman"/>
                <a:cs typeface="Times New Roman"/>
              </a:rPr>
              <a:t>mt</a:t>
            </a:r>
            <a:r>
              <a:rPr lang="en-US" sz="2200" dirty="0">
                <a:latin typeface="Times New Roman"/>
                <a:cs typeface="Times New Roman"/>
              </a:rPr>
              <a:t> at higher landings levels, so the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$31.7 million </a:t>
            </a:r>
            <a:r>
              <a:rPr lang="en-US" sz="2200" dirty="0">
                <a:latin typeface="Times New Roman"/>
                <a:cs typeface="Times New Roman"/>
              </a:rPr>
              <a:t>value is likely an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“upper end” possibility</a:t>
            </a:r>
            <a:r>
              <a:rPr lang="en-US" sz="2200" dirty="0" smtClean="0">
                <a:latin typeface="Times New Roman"/>
                <a:cs typeface="Times New Roman"/>
              </a:rPr>
              <a:t>.”  </a:t>
            </a:r>
            <a:endParaRPr lang="en-US" sz="2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912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4463" y="1216180"/>
            <a:ext cx="500649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Population &amp; Ecosystem assessment</a:t>
            </a:r>
          </a:p>
          <a:p>
            <a:pPr algn="ctr"/>
            <a:endParaRPr lang="en-US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Observation models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(migration, availability &amp; </a:t>
            </a:r>
            <a:r>
              <a:rPr lang="en-US" dirty="0" err="1" smtClean="0">
                <a:latin typeface="Times New Roman"/>
                <a:cs typeface="Times New Roman"/>
              </a:rPr>
              <a:t>detectibility</a:t>
            </a:r>
            <a:r>
              <a:rPr lang="en-US" dirty="0" smtClean="0">
                <a:latin typeface="Times New Roman"/>
                <a:cs typeface="Times New Roman"/>
              </a:rPr>
              <a:t> to surveys)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---------------------------</a:t>
            </a:r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Process models 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(rates of birth, death, immigration, emigration &amp;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Stock structure)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6411" y="3961839"/>
            <a:ext cx="38266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Tactical management tools</a:t>
            </a:r>
          </a:p>
          <a:p>
            <a:pPr marL="285750" indent="-285750" algn="ctr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Dynamic spatial management (GRAs)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----------------------------------------</a:t>
            </a:r>
          </a:p>
          <a:p>
            <a:pPr algn="ctr"/>
            <a:r>
              <a:rPr lang="en-US" dirty="0" err="1" smtClean="0">
                <a:latin typeface="Times New Roman"/>
                <a:cs typeface="Times New Roman"/>
              </a:rPr>
              <a:t>Bicatch</a:t>
            </a:r>
            <a:r>
              <a:rPr lang="en-US" dirty="0" smtClean="0">
                <a:latin typeface="Times New Roman"/>
                <a:cs typeface="Times New Roman"/>
              </a:rPr>
              <a:t> reduction tools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735" y="5420868"/>
            <a:ext cx="74045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>
              <a:latin typeface="Times New Roman"/>
              <a:cs typeface="Times New Roman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Real &amp; near real time ocean information crowdsourcing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What’s the reality of the ocean now, not 3 years ago</a:t>
            </a:r>
          </a:p>
          <a:p>
            <a:pPr algn="ctr"/>
            <a:r>
              <a:rPr lang="en-US" i="1" dirty="0" smtClean="0">
                <a:latin typeface="Times New Roman"/>
                <a:cs typeface="Times New Roman"/>
              </a:rPr>
              <a:t>‘proactive not reactive’</a:t>
            </a:r>
          </a:p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58" y="63544"/>
            <a:ext cx="8583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Some applications of IOOS infrastructure &amp; biophysical models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capturing responses to dynamic ocean environment: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338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04023"/>
            <a:ext cx="91440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Atlantic Sturgeon</a:t>
            </a:r>
          </a:p>
        </p:txBody>
      </p:sp>
      <p:pic>
        <p:nvPicPr>
          <p:cNvPr id="7" name="Picture 6" descr="giant sturgeo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21"/>
          <a:stretch/>
        </p:blipFill>
        <p:spPr>
          <a:xfrm>
            <a:off x="792882" y="591669"/>
            <a:ext cx="7673785" cy="46024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45054" y="5278805"/>
            <a:ext cx="8551333" cy="3055466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b="1" dirty="0" smtClean="0">
                <a:latin typeface="Times New Roman"/>
                <a:cs typeface="Times New Roman"/>
              </a:rPr>
              <a:t>Large range and broad coastal movements </a:t>
            </a:r>
          </a:p>
          <a:p>
            <a:pPr>
              <a:lnSpc>
                <a:spcPct val="90000"/>
              </a:lnSpc>
            </a:pPr>
            <a:r>
              <a:rPr lang="en-US" sz="1800" b="1" dirty="0" smtClean="0">
                <a:latin typeface="Times New Roman"/>
                <a:cs typeface="Times New Roman"/>
              </a:rPr>
              <a:t>Can Reach 4.5 m, 350 kg, and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b="1" dirty="0">
                <a:latin typeface="Times New Roman"/>
                <a:cs typeface="Times New Roman"/>
              </a:rPr>
              <a:t>	</a:t>
            </a:r>
            <a:r>
              <a:rPr lang="en-US" sz="1800" b="1" dirty="0" smtClean="0">
                <a:latin typeface="Times New Roman"/>
                <a:cs typeface="Times New Roman"/>
              </a:rPr>
              <a:t>60 years of age</a:t>
            </a:r>
            <a:endParaRPr lang="en-US" sz="1800" b="1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Times New Roman"/>
                <a:cs typeface="Times New Roman"/>
              </a:rPr>
              <a:t>1998 US coast wide moratorium </a:t>
            </a:r>
          </a:p>
          <a:p>
            <a:pPr>
              <a:lnSpc>
                <a:spcPct val="90000"/>
              </a:lnSpc>
            </a:pPr>
            <a:endParaRPr lang="en-US" sz="1800" b="1" dirty="0" smtClean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en-US" sz="1800" b="1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en-US" sz="1800" b="1" dirty="0" smtClean="0"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800" b="1" dirty="0" smtClean="0"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800" b="1" dirty="0" smtClean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sz="1800" b="1" dirty="0" smtClean="0">
                <a:latin typeface="Times New Roman"/>
                <a:cs typeface="Times New Roman"/>
              </a:rPr>
              <a:t>Listed on Feb 6</a:t>
            </a:r>
            <a:r>
              <a:rPr lang="en-US" sz="1800" b="1" baseline="30000" dirty="0" smtClean="0">
                <a:latin typeface="Times New Roman"/>
                <a:cs typeface="Times New Roman"/>
              </a:rPr>
              <a:t>th</a:t>
            </a:r>
            <a:r>
              <a:rPr lang="en-US" sz="1800" b="1" dirty="0" smtClean="0">
                <a:latin typeface="Times New Roman"/>
                <a:cs typeface="Times New Roman"/>
              </a:rPr>
              <a:t>, 2012</a:t>
            </a:r>
          </a:p>
          <a:p>
            <a:pPr lvl="1">
              <a:lnSpc>
                <a:spcPct val="90000"/>
              </a:lnSpc>
            </a:pPr>
            <a:r>
              <a:rPr lang="en-US" sz="1800" b="1" dirty="0" smtClean="0">
                <a:latin typeface="Times New Roman"/>
                <a:cs typeface="Times New Roman"/>
              </a:rPr>
              <a:t>Endangered</a:t>
            </a:r>
            <a:r>
              <a:rPr lang="en-US" sz="1600" b="1" dirty="0" smtClean="0">
                <a:latin typeface="Times New Roman"/>
                <a:cs typeface="Times New Roman"/>
              </a:rPr>
              <a:t> </a:t>
            </a:r>
          </a:p>
          <a:p>
            <a:pPr lvl="2">
              <a:lnSpc>
                <a:spcPct val="9000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(South of the Gulf of Maine)</a:t>
            </a:r>
          </a:p>
          <a:p>
            <a:pPr lvl="1">
              <a:lnSpc>
                <a:spcPct val="90000"/>
              </a:lnSpc>
            </a:pPr>
            <a:r>
              <a:rPr lang="en-US" sz="1800" b="1" dirty="0" smtClean="0">
                <a:latin typeface="Times New Roman"/>
                <a:cs typeface="Times New Roman"/>
              </a:rPr>
              <a:t>Threatened </a:t>
            </a:r>
          </a:p>
          <a:p>
            <a:pPr lvl="2">
              <a:lnSpc>
                <a:spcPct val="90000"/>
              </a:lnSpc>
            </a:pPr>
            <a:r>
              <a:rPr lang="en-US" sz="1200" b="1" dirty="0" smtClean="0">
                <a:latin typeface="Times New Roman"/>
                <a:cs typeface="Times New Roman"/>
              </a:rPr>
              <a:t>(Gulf of Maine)</a:t>
            </a:r>
            <a:endParaRPr lang="en-US" sz="600" b="1" dirty="0" smtClean="0">
              <a:latin typeface="Times New Roman"/>
              <a:cs typeface="Times New Roman"/>
            </a:endParaRPr>
          </a:p>
          <a:p>
            <a:pPr marL="457200" lvl="1" indent="0">
              <a:lnSpc>
                <a:spcPct val="90000"/>
              </a:lnSpc>
              <a:buFont typeface="Arial"/>
              <a:buNone/>
            </a:pPr>
            <a:endParaRPr lang="en-US" sz="1600" b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65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382"/>
            <a:ext cx="3856975" cy="96008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Telemetered Sturgeon 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4584" y="1171985"/>
            <a:ext cx="4004314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/>
                <a:cs typeface="Times New Roman"/>
              </a:rPr>
              <a:t>652 Individuals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Delaware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New York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9" name="Picture 8" descr="Acoustic Tag AS _ JPF 2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89" y="2808941"/>
            <a:ext cx="2346053" cy="400987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P420129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3435" y="76969"/>
            <a:ext cx="5045102" cy="30975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Content Placeholder 6" descr="P4200273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3435" y="3263071"/>
            <a:ext cx="5045102" cy="354291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9541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340"/>
            <a:ext cx="4255911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Passive Telemetry 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 descr="GEreceiver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352" y="406400"/>
            <a:ext cx="4431816" cy="61947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uw receiver 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8846" y="1916805"/>
            <a:ext cx="4950281" cy="346843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7382933" y="6126163"/>
            <a:ext cx="1236133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01" y="612616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50 km</a:t>
            </a:r>
            <a:endParaRPr lang="en-US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492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3M_WK_animation_8day_col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51" y="1587604"/>
            <a:ext cx="5521073" cy="5521073"/>
          </a:xfrm>
          <a:prstGeom prst="rect">
            <a:avLst/>
          </a:prstGeom>
        </p:spPr>
      </p:pic>
      <p:pic>
        <p:nvPicPr>
          <p:cNvPr id="9" name="Picture 8" descr="4_10_wm_otis_start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51" y="1587604"/>
            <a:ext cx="5521075" cy="552107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4294967295"/>
          </p:nvPr>
        </p:nvSpPr>
        <p:spPr>
          <a:xfrm>
            <a:off x="108093" y="1116582"/>
            <a:ext cx="3715700" cy="507098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79 Days at sea</a:t>
            </a:r>
          </a:p>
          <a:p>
            <a:pPr lvl="1"/>
            <a:r>
              <a:rPr lang="en-US" sz="2400" b="1" dirty="0" smtClean="0">
                <a:latin typeface="Times New Roman"/>
                <a:cs typeface="Times New Roman"/>
              </a:rPr>
              <a:t>10 April  </a:t>
            </a:r>
            <a:r>
              <a:rPr lang="en-US" sz="2400" b="1" dirty="0">
                <a:latin typeface="Times New Roman"/>
                <a:cs typeface="Times New Roman"/>
              </a:rPr>
              <a:t>– </a:t>
            </a:r>
            <a:r>
              <a:rPr lang="en-US" sz="2400" b="1" dirty="0" smtClean="0">
                <a:latin typeface="Times New Roman"/>
                <a:cs typeface="Times New Roman"/>
              </a:rPr>
              <a:t>28 June</a:t>
            </a:r>
          </a:p>
          <a:p>
            <a:pPr lvl="1"/>
            <a:endParaRPr lang="en-US" sz="1200" b="1" dirty="0" smtClean="0">
              <a:latin typeface="Times New Roman"/>
              <a:cs typeface="Times New Roman"/>
            </a:endParaRPr>
          </a:p>
          <a:p>
            <a:r>
              <a:rPr lang="en-US" sz="2400" b="1" dirty="0" smtClean="0">
                <a:latin typeface="Times New Roman"/>
                <a:cs typeface="Times New Roman"/>
              </a:rPr>
              <a:t>1,420 km </a:t>
            </a:r>
          </a:p>
          <a:p>
            <a:endParaRPr lang="en-US" sz="1200" b="1" dirty="0" smtClean="0">
              <a:latin typeface="Times New Roman"/>
              <a:cs typeface="Times New Roman"/>
            </a:endParaRPr>
          </a:p>
          <a:p>
            <a:r>
              <a:rPr lang="en-US" sz="2400" b="1" dirty="0" smtClean="0">
                <a:latin typeface="Times New Roman"/>
                <a:cs typeface="Times New Roman"/>
              </a:rPr>
              <a:t>71,000 Profiles </a:t>
            </a:r>
          </a:p>
          <a:p>
            <a:pPr lvl="1"/>
            <a:r>
              <a:rPr lang="en-US" sz="2400" b="1" dirty="0" smtClean="0">
                <a:latin typeface="Times New Roman"/>
                <a:cs typeface="Times New Roman"/>
              </a:rPr>
              <a:t>Salinity </a:t>
            </a:r>
          </a:p>
          <a:p>
            <a:pPr lvl="1"/>
            <a:r>
              <a:rPr lang="en-US" sz="2400" b="1" dirty="0" smtClean="0">
                <a:latin typeface="Times New Roman"/>
                <a:cs typeface="Times New Roman"/>
              </a:rPr>
              <a:t>CHL </a:t>
            </a:r>
          </a:p>
          <a:p>
            <a:pPr lvl="1"/>
            <a:r>
              <a:rPr lang="en-US" sz="2400" b="1" dirty="0" smtClean="0">
                <a:latin typeface="Times New Roman"/>
                <a:cs typeface="Times New Roman"/>
              </a:rPr>
              <a:t>CDOM</a:t>
            </a:r>
          </a:p>
          <a:p>
            <a:pPr lvl="1"/>
            <a:r>
              <a:rPr lang="en-US" sz="2400" b="1" dirty="0" smtClean="0">
                <a:latin typeface="Times New Roman"/>
                <a:cs typeface="Times New Roman"/>
              </a:rPr>
              <a:t>Temperature</a:t>
            </a:r>
          </a:p>
          <a:p>
            <a:pPr lvl="1"/>
            <a:r>
              <a:rPr lang="en-US" sz="2400" b="1" dirty="0" smtClean="0">
                <a:latin typeface="Times New Roman"/>
                <a:cs typeface="Times New Roman"/>
              </a:rPr>
              <a:t>Oxygen </a:t>
            </a:r>
          </a:p>
          <a:p>
            <a:pPr lvl="1"/>
            <a:endParaRPr lang="en-US" sz="1200" b="1" dirty="0" smtClean="0">
              <a:latin typeface="Times New Roman"/>
              <a:cs typeface="Times New Roman"/>
            </a:endParaRPr>
          </a:p>
          <a:p>
            <a:r>
              <a:rPr lang="en-US" sz="2400" b="1" dirty="0" smtClean="0">
                <a:latin typeface="Times New Roman"/>
                <a:cs typeface="Times New Roman"/>
              </a:rPr>
              <a:t>62 Sturgeon </a:t>
            </a:r>
          </a:p>
          <a:p>
            <a:endParaRPr lang="en-US" sz="1200" b="1" dirty="0" smtClean="0">
              <a:latin typeface="Times New Roman"/>
              <a:cs typeface="Times New Roman"/>
            </a:endParaRPr>
          </a:p>
          <a:p>
            <a:r>
              <a:rPr lang="en-US" sz="2400" b="1" dirty="0" smtClean="0">
                <a:latin typeface="Times New Roman"/>
                <a:cs typeface="Times New Roman"/>
              </a:rPr>
              <a:t>187 Detection </a:t>
            </a:r>
            <a:r>
              <a:rPr lang="en-US" sz="2400" b="1" dirty="0">
                <a:latin typeface="Times New Roman"/>
                <a:cs typeface="Times New Roman"/>
              </a:rPr>
              <a:t>H</a:t>
            </a:r>
            <a:r>
              <a:rPr lang="en-US" sz="2400" b="1" dirty="0" smtClean="0">
                <a:latin typeface="Times New Roman"/>
                <a:cs typeface="Times New Roman"/>
              </a:rPr>
              <a:t>ours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-64575"/>
            <a:ext cx="4148073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Sturgeon Mission</a:t>
            </a:r>
            <a:b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(2013) </a:t>
            </a:r>
            <a:endParaRPr lang="en-US" sz="3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1089" y="2593915"/>
            <a:ext cx="1621405" cy="8217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 data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Unassigned 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Detection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215617" y="3145478"/>
            <a:ext cx="155448" cy="155448"/>
          </a:xfrm>
          <a:prstGeom prst="ellipse">
            <a:avLst/>
          </a:prstGeom>
          <a:solidFill>
            <a:srgbClr val="3FFF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6" descr="P1000142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262" y="148610"/>
            <a:ext cx="4601766" cy="140640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5792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3M_WK_animation_8day_col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051" y="1587604"/>
            <a:ext cx="5521073" cy="5521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1089" y="2593915"/>
            <a:ext cx="1621405" cy="8217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 data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Unassigned 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Detection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215617" y="3145478"/>
            <a:ext cx="155448" cy="155448"/>
          </a:xfrm>
          <a:prstGeom prst="ellipse">
            <a:avLst/>
          </a:prstGeom>
          <a:solidFill>
            <a:srgbClr val="3FFF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6" descr="P1000142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262" y="148610"/>
            <a:ext cx="4601766" cy="140640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Content Placeholder 2"/>
          <p:cNvSpPr>
            <a:spLocks noGrp="1"/>
          </p:cNvSpPr>
          <p:nvPr>
            <p:ph sz="half" idx="4294967295"/>
          </p:nvPr>
        </p:nvSpPr>
        <p:spPr>
          <a:xfrm>
            <a:off x="108093" y="1116582"/>
            <a:ext cx="3715700" cy="507098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79 Days at sea</a:t>
            </a:r>
          </a:p>
          <a:p>
            <a:pPr lvl="1"/>
            <a:r>
              <a:rPr lang="en-US" sz="2400" b="1" dirty="0" smtClean="0">
                <a:latin typeface="Times New Roman"/>
                <a:cs typeface="Times New Roman"/>
              </a:rPr>
              <a:t>10 April  </a:t>
            </a:r>
            <a:r>
              <a:rPr lang="en-US" sz="2400" b="1" dirty="0">
                <a:latin typeface="Times New Roman"/>
                <a:cs typeface="Times New Roman"/>
              </a:rPr>
              <a:t>– </a:t>
            </a:r>
            <a:r>
              <a:rPr lang="en-US" sz="2400" b="1" dirty="0" smtClean="0">
                <a:latin typeface="Times New Roman"/>
                <a:cs typeface="Times New Roman"/>
              </a:rPr>
              <a:t>28 June</a:t>
            </a:r>
          </a:p>
          <a:p>
            <a:pPr lvl="1"/>
            <a:endParaRPr lang="en-US" sz="1200" b="1" dirty="0" smtClean="0">
              <a:latin typeface="Times New Roman"/>
              <a:cs typeface="Times New Roman"/>
            </a:endParaRPr>
          </a:p>
          <a:p>
            <a:r>
              <a:rPr lang="en-US" sz="2400" b="1" dirty="0" smtClean="0">
                <a:latin typeface="Times New Roman"/>
                <a:cs typeface="Times New Roman"/>
              </a:rPr>
              <a:t>1,420 km </a:t>
            </a:r>
          </a:p>
          <a:p>
            <a:endParaRPr lang="en-US" sz="1200" b="1" dirty="0" smtClean="0">
              <a:latin typeface="Times New Roman"/>
              <a:cs typeface="Times New Roman"/>
            </a:endParaRPr>
          </a:p>
          <a:p>
            <a:r>
              <a:rPr lang="en-US" sz="2400" b="1" dirty="0" smtClean="0">
                <a:latin typeface="Times New Roman"/>
                <a:cs typeface="Times New Roman"/>
              </a:rPr>
              <a:t>71,000 Profiles </a:t>
            </a:r>
          </a:p>
          <a:p>
            <a:pPr lvl="1"/>
            <a:r>
              <a:rPr lang="en-US" sz="2400" b="1" dirty="0" smtClean="0">
                <a:latin typeface="Times New Roman"/>
                <a:cs typeface="Times New Roman"/>
              </a:rPr>
              <a:t>Salinity </a:t>
            </a:r>
          </a:p>
          <a:p>
            <a:pPr lvl="1"/>
            <a:r>
              <a:rPr lang="en-US" sz="2400" b="1" dirty="0" smtClean="0">
                <a:latin typeface="Times New Roman"/>
                <a:cs typeface="Times New Roman"/>
              </a:rPr>
              <a:t>CHL </a:t>
            </a:r>
          </a:p>
          <a:p>
            <a:pPr lvl="1"/>
            <a:r>
              <a:rPr lang="en-US" sz="2400" b="1" dirty="0" smtClean="0">
                <a:latin typeface="Times New Roman"/>
                <a:cs typeface="Times New Roman"/>
              </a:rPr>
              <a:t>CDOM</a:t>
            </a:r>
          </a:p>
          <a:p>
            <a:pPr lvl="1"/>
            <a:r>
              <a:rPr lang="en-US" sz="2400" b="1" dirty="0" smtClean="0">
                <a:latin typeface="Times New Roman"/>
                <a:cs typeface="Times New Roman"/>
              </a:rPr>
              <a:t>Temperature</a:t>
            </a:r>
          </a:p>
          <a:p>
            <a:pPr lvl="1"/>
            <a:r>
              <a:rPr lang="en-US" sz="2400" b="1" dirty="0" smtClean="0">
                <a:latin typeface="Times New Roman"/>
                <a:cs typeface="Times New Roman"/>
              </a:rPr>
              <a:t>Oxygen </a:t>
            </a:r>
          </a:p>
          <a:p>
            <a:pPr lvl="1"/>
            <a:endParaRPr lang="en-US" sz="1200" b="1" dirty="0" smtClean="0">
              <a:latin typeface="Times New Roman"/>
              <a:cs typeface="Times New Roman"/>
            </a:endParaRPr>
          </a:p>
          <a:p>
            <a:r>
              <a:rPr lang="en-US" sz="2400" b="1" dirty="0" smtClean="0">
                <a:latin typeface="Times New Roman"/>
                <a:cs typeface="Times New Roman"/>
              </a:rPr>
              <a:t>62 Sturgeon </a:t>
            </a:r>
          </a:p>
          <a:p>
            <a:endParaRPr lang="en-US" sz="1200" b="1" dirty="0" smtClean="0">
              <a:latin typeface="Times New Roman"/>
              <a:cs typeface="Times New Roman"/>
            </a:endParaRPr>
          </a:p>
          <a:p>
            <a:r>
              <a:rPr lang="en-US" sz="2400" b="1" dirty="0" smtClean="0">
                <a:latin typeface="Times New Roman"/>
                <a:cs typeface="Times New Roman"/>
              </a:rPr>
              <a:t>187 Detection </a:t>
            </a:r>
            <a:r>
              <a:rPr lang="en-US" sz="2400" b="1" dirty="0">
                <a:latin typeface="Times New Roman"/>
                <a:cs typeface="Times New Roman"/>
              </a:rPr>
              <a:t>H</a:t>
            </a:r>
            <a:r>
              <a:rPr lang="en-US" sz="2400" b="1" dirty="0" smtClean="0">
                <a:latin typeface="Times New Roman"/>
                <a:cs typeface="Times New Roman"/>
              </a:rPr>
              <a:t>ours 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2" y="-64575"/>
            <a:ext cx="4148073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Sturgeon Mission</a:t>
            </a:r>
            <a:b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(2013) </a:t>
            </a:r>
            <a:endParaRPr lang="en-US" sz="3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804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32"/>
          <p:cNvGrpSpPr/>
          <p:nvPr/>
        </p:nvGrpSpPr>
        <p:grpSpPr>
          <a:xfrm>
            <a:off x="0" y="0"/>
            <a:ext cx="8331200" cy="6248400"/>
            <a:chOff x="1270000" y="0"/>
            <a:chExt cx="8331200" cy="6248400"/>
          </a:xfrm>
        </p:grpSpPr>
        <p:pic>
          <p:nvPicPr>
            <p:cNvPr id="14338" name="Picture 2" descr="mab_vue7c"/>
            <p:cNvPicPr>
              <a:picLocks noChangeAspect="1" noChangeArrowheads="1"/>
            </p:cNvPicPr>
            <p:nvPr/>
          </p:nvPicPr>
          <p:blipFill>
            <a:blip r:embed="rId3" cstate="print"/>
            <a:srcRect l="9773" t="6015" b="3760"/>
            <a:stretch>
              <a:fillRect/>
            </a:stretch>
          </p:blipFill>
          <p:spPr bwMode="auto">
            <a:xfrm>
              <a:off x="1270000" y="0"/>
              <a:ext cx="8331200" cy="624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7772400" y="0"/>
              <a:ext cx="65915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Cape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Cod</a:t>
              </a:r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1981200" y="5410200"/>
              <a:ext cx="90428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Cape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Hatteras</a:t>
              </a:r>
            </a:p>
          </p:txBody>
        </p:sp>
        <p:sp>
          <p:nvSpPr>
            <p:cNvPr id="14345" name="Text Box 9"/>
            <p:cNvSpPr txBox="1">
              <a:spLocks noChangeArrowheads="1"/>
            </p:cNvSpPr>
            <p:nvPr/>
          </p:nvSpPr>
          <p:spPr bwMode="auto">
            <a:xfrm>
              <a:off x="4035394" y="1219200"/>
              <a:ext cx="4138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NJ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5400000">
              <a:off x="609600" y="2286000"/>
              <a:ext cx="4800600" cy="1905000"/>
            </a:xfrm>
            <a:prstGeom prst="line">
              <a:avLst/>
            </a:prstGeom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962400" y="152400"/>
              <a:ext cx="3581400" cy="685800"/>
            </a:xfrm>
            <a:prstGeom prst="line">
              <a:avLst/>
            </a:prstGeom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7162800" y="152400"/>
              <a:ext cx="5261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5507915" y="55581"/>
              <a:ext cx="421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1828800" y="3962400"/>
              <a:ext cx="4480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VA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3352800" y="2133600"/>
              <a:ext cx="442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DE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4953000" y="685800"/>
              <a:ext cx="457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NY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>
              <a:off x="1447800" y="5029200"/>
              <a:ext cx="4587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NC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460065" y="0"/>
              <a:ext cx="4741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RI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 Box 9"/>
            <p:cNvSpPr txBox="1">
              <a:spLocks noChangeArrowheads="1"/>
            </p:cNvSpPr>
            <p:nvPr/>
          </p:nvSpPr>
          <p:spPr bwMode="auto">
            <a:xfrm>
              <a:off x="2667000" y="2209800"/>
              <a:ext cx="5325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 Box 9"/>
            <p:cNvSpPr txBox="1">
              <a:spLocks noChangeArrowheads="1"/>
            </p:cNvSpPr>
            <p:nvPr/>
          </p:nvSpPr>
          <p:spPr bwMode="auto">
            <a:xfrm>
              <a:off x="3124200" y="990600"/>
              <a:ext cx="4319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PA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70000" y="0"/>
              <a:ext cx="160019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cap="small" dirty="0" smtClean="0">
                  <a:solidFill>
                    <a:srgbClr val="FFFF00"/>
                  </a:solidFill>
                </a:rPr>
                <a:t>M</a:t>
              </a:r>
              <a:r>
                <a:rPr lang="en-US" cap="small" dirty="0" smtClean="0">
                  <a:solidFill>
                    <a:srgbClr val="FF0000"/>
                  </a:solidFill>
                </a:rPr>
                <a:t>iddle </a:t>
              </a:r>
              <a:r>
                <a:rPr lang="en-US" b="1" u="sng" cap="small" dirty="0" smtClean="0">
                  <a:solidFill>
                    <a:srgbClr val="FFFF00"/>
                  </a:solidFill>
                </a:rPr>
                <a:t>A</a:t>
              </a:r>
              <a:r>
                <a:rPr lang="en-US" cap="small" dirty="0" smtClean="0">
                  <a:solidFill>
                    <a:srgbClr val="FF0000"/>
                  </a:solidFill>
                </a:rPr>
                <a:t>tlantic</a:t>
              </a:r>
            </a:p>
            <a:p>
              <a:r>
                <a:rPr lang="en-US" b="1" u="sng" cap="small" dirty="0" smtClean="0">
                  <a:solidFill>
                    <a:srgbClr val="FFFF00"/>
                  </a:solidFill>
                </a:rPr>
                <a:t>R</a:t>
              </a:r>
              <a:r>
                <a:rPr lang="en-US" cap="small" dirty="0" smtClean="0">
                  <a:solidFill>
                    <a:srgbClr val="FF0000"/>
                  </a:solidFill>
                </a:rPr>
                <a:t>egional </a:t>
              </a:r>
              <a:r>
                <a:rPr lang="en-US" b="1" u="sng" cap="small" dirty="0" smtClean="0">
                  <a:solidFill>
                    <a:srgbClr val="FFFF00"/>
                  </a:solidFill>
                </a:rPr>
                <a:t>A</a:t>
              </a:r>
              <a:r>
                <a:rPr lang="en-US" cap="small" dirty="0" smtClean="0">
                  <a:solidFill>
                    <a:srgbClr val="FF0000"/>
                  </a:solidFill>
                </a:rPr>
                <a:t>ssociation </a:t>
              </a:r>
            </a:p>
            <a:p>
              <a:r>
                <a:rPr lang="en-US" b="1" u="sng" cap="small" dirty="0" smtClean="0">
                  <a:solidFill>
                    <a:srgbClr val="FFFF00"/>
                  </a:solidFill>
                </a:rPr>
                <a:t>C</a:t>
              </a:r>
              <a:r>
                <a:rPr lang="en-US" cap="small" dirty="0" smtClean="0">
                  <a:solidFill>
                    <a:srgbClr val="FF0000"/>
                  </a:solidFill>
                </a:rPr>
                <a:t>oastal </a:t>
              </a:r>
            </a:p>
            <a:p>
              <a:r>
                <a:rPr lang="en-US" b="1" u="sng" cap="small" dirty="0" smtClean="0">
                  <a:solidFill>
                    <a:srgbClr val="FFFF00"/>
                  </a:solidFill>
                </a:rPr>
                <a:t>O</a:t>
              </a:r>
              <a:r>
                <a:rPr lang="en-US" cap="small" dirty="0" smtClean="0">
                  <a:solidFill>
                    <a:srgbClr val="FF0000"/>
                  </a:solidFill>
                </a:rPr>
                <a:t>cean </a:t>
              </a:r>
              <a:r>
                <a:rPr lang="en-US" b="1" u="sng" cap="small" dirty="0" smtClean="0">
                  <a:solidFill>
                    <a:srgbClr val="FFFF00"/>
                  </a:solidFill>
                </a:rPr>
                <a:t>O</a:t>
              </a:r>
              <a:r>
                <a:rPr lang="en-US" cap="small" dirty="0" smtClean="0">
                  <a:solidFill>
                    <a:srgbClr val="FF0000"/>
                  </a:solidFill>
                </a:rPr>
                <a:t>bserving </a:t>
              </a:r>
              <a:r>
                <a:rPr lang="en-US" b="1" u="sng" cap="small" dirty="0" smtClean="0">
                  <a:solidFill>
                    <a:srgbClr val="FFFF00"/>
                  </a:solidFill>
                </a:rPr>
                <a:t>S</a:t>
              </a:r>
              <a:r>
                <a:rPr lang="en-US" cap="small" dirty="0" smtClean="0">
                  <a:solidFill>
                    <a:srgbClr val="FF0000"/>
                  </a:solidFill>
                </a:rPr>
                <a:t>ystem</a:t>
              </a:r>
            </a:p>
          </p:txBody>
        </p:sp>
        <p:sp>
          <p:nvSpPr>
            <p:cNvPr id="37" name="Text Box 9"/>
            <p:cNvSpPr txBox="1">
              <a:spLocks noChangeArrowheads="1"/>
            </p:cNvSpPr>
            <p:nvPr/>
          </p:nvSpPr>
          <p:spPr bwMode="auto">
            <a:xfrm>
              <a:off x="2667000" y="0"/>
              <a:ext cx="24384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1000 km 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Cape to Cape</a:t>
              </a:r>
            </a:p>
          </p:txBody>
        </p:sp>
      </p:grp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6960" y="0"/>
            <a:ext cx="1737040" cy="7027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29" name="Rectangle 4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" name="Rectangle 5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Geneva" charset="0"/>
                <a:cs typeface="Geneva" charset="0"/>
              </a:defRPr>
            </a:lvl1pPr>
          </a:lstStyle>
          <a:p>
            <a:fld id="{3E5036DC-8C7F-E74A-943A-98D39A208BFB}" type="slidenum">
              <a:rPr lang="en-US"/>
              <a:pPr/>
              <a:t>2</a:t>
            </a:fld>
            <a:endParaRPr lang="en-US"/>
          </a:p>
        </p:txBody>
      </p:sp>
      <p:pic>
        <p:nvPicPr>
          <p:cNvPr id="41" name="Picture 3" descr="banner_ioos_1024.jpg"/>
          <p:cNvPicPr>
            <a:picLocks noChangeAspect="1"/>
          </p:cNvPicPr>
          <p:nvPr/>
        </p:nvPicPr>
        <p:blipFill>
          <a:blip r:embed="rId5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IOOS_white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142444" y="2502932"/>
            <a:ext cx="5007906" cy="3708955"/>
            <a:chOff x="1832376" y="2452558"/>
            <a:chExt cx="6438184" cy="4768247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2376" y="2452558"/>
              <a:ext cx="6438184" cy="4768247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4130054" y="3517901"/>
              <a:ext cx="721344" cy="724933"/>
            </a:xfrm>
            <a:prstGeom prst="rect">
              <a:avLst/>
            </a:prstGeom>
            <a:noFill/>
            <a:ln w="63500">
              <a:solidFill>
                <a:srgbClr val="C0020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171141" y="1810434"/>
            <a:ext cx="3634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20 Institutions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(Government, Industry, Academia)</a:t>
            </a:r>
            <a:endParaRPr lang="en-US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21400" y="2980267"/>
            <a:ext cx="3022600" cy="3231620"/>
            <a:chOff x="6121400" y="2980267"/>
            <a:chExt cx="3022600" cy="3231620"/>
          </a:xfrm>
        </p:grpSpPr>
        <p:grpSp>
          <p:nvGrpSpPr>
            <p:cNvPr id="9" name="Group 8"/>
            <p:cNvGrpSpPr/>
            <p:nvPr/>
          </p:nvGrpSpPr>
          <p:grpSpPr>
            <a:xfrm>
              <a:off x="6121400" y="2980267"/>
              <a:ext cx="3022600" cy="3231620"/>
              <a:chOff x="6121400" y="2980267"/>
              <a:chExt cx="3022600" cy="3231620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6121400" y="3547533"/>
                <a:ext cx="76200" cy="8043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8"/>
              <a:srcRect l="3156" r="12713"/>
              <a:stretch/>
            </p:blipFill>
            <p:spPr>
              <a:xfrm>
                <a:off x="6503054" y="2980267"/>
                <a:ext cx="2640946" cy="32316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6891147" y="3416269"/>
              <a:ext cx="813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Times New Roman"/>
                  <a:cs typeface="Times New Roman"/>
                </a:rPr>
                <a:t>October</a:t>
              </a:r>
              <a:endParaRPr lang="en-US" sz="1400" b="1" dirty="0"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891147" y="3842377"/>
              <a:ext cx="8258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Times New Roman"/>
                  <a:cs typeface="Times New Roman"/>
                </a:rPr>
                <a:t>January</a:t>
              </a:r>
              <a:endParaRPr lang="en-US" sz="1400" b="1" dirty="0">
                <a:latin typeface="Times New Roman"/>
                <a:cs typeface="Times New Roman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91147" y="4285418"/>
              <a:ext cx="6998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Times New Roman"/>
                  <a:cs typeface="Times New Roman"/>
                </a:rPr>
                <a:t>March</a:t>
              </a:r>
              <a:endParaRPr lang="en-US" sz="1400" b="1" dirty="0">
                <a:latin typeface="Times New Roman"/>
                <a:cs typeface="Times New Roman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925016" y="4725679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Times New Roman"/>
                  <a:cs typeface="Times New Roman"/>
                </a:rPr>
                <a:t>June</a:t>
              </a:r>
              <a:endParaRPr lang="en-US" sz="1400" b="1" dirty="0">
                <a:latin typeface="Times New Roman"/>
                <a:cs typeface="Times New Roman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925019" y="5165940"/>
              <a:ext cx="7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Times New Roman"/>
                  <a:cs typeface="Times New Roman"/>
                </a:rPr>
                <a:t>August</a:t>
              </a:r>
              <a:endParaRPr lang="en-US" sz="1400" b="1" dirty="0">
                <a:latin typeface="Times New Roman"/>
                <a:cs typeface="Times New Roman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925022" y="5606201"/>
              <a:ext cx="979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Times New Roman"/>
                  <a:cs typeface="Times New Roman"/>
                </a:rPr>
                <a:t>November</a:t>
              </a:r>
              <a:endParaRPr lang="en-US" sz="1400" b="1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22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3616.jpg"/>
          <p:cNvPicPr>
            <a:picLocks noChangeAspect="1"/>
          </p:cNvPicPr>
          <p:nvPr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80" y="-1"/>
            <a:ext cx="10427336" cy="6951557"/>
          </a:xfrm>
          <a:prstGeom prst="rect">
            <a:avLst/>
          </a:prstGeom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3531784" y="218932"/>
            <a:ext cx="21339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67" y="1385381"/>
            <a:ext cx="8463233" cy="460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Ocean observatories capture the dynamics of marine habitats</a:t>
            </a:r>
          </a:p>
          <a:p>
            <a:endParaRPr lang="en-US" sz="24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endParaRPr lang="en-US" sz="24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Habitat models linked to physical models </a:t>
            </a:r>
            <a:r>
              <a:rPr lang="en-US" sz="2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co-developed with scientists, managers, and the industry </a:t>
            </a:r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can support fisheries assessment and management.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These approaches could also support process based studies that develop indices in existing and future single species and ecosystem based assessments. </a:t>
            </a:r>
          </a:p>
          <a:p>
            <a:pPr marL="457200" indent="-457200">
              <a:buFont typeface="Arial"/>
              <a:buChar char="•"/>
            </a:pPr>
            <a:endParaRPr lang="en-US" sz="5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	</a:t>
            </a:r>
            <a:endParaRPr lang="en-US" sz="24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/>
        </p:nvPicPr>
        <p:blipFill>
          <a:blip r:embed="rId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27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7219" y="-36261"/>
            <a:ext cx="5213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Regional Ocean Observing System:</a:t>
            </a:r>
            <a:endParaRPr lang="en-US" sz="2600" b="1" dirty="0">
              <a:solidFill>
                <a:srgbClr val="0000FF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789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466578"/>
            <a:ext cx="207327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2" descr="10-27-06 Black Nikon 2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9181" y="779883"/>
            <a:ext cx="2003425" cy="1600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901" name="Text Box 4"/>
          <p:cNvSpPr txBox="1">
            <a:spLocks noChangeArrowheads="1"/>
          </p:cNvSpPr>
          <p:nvPr/>
        </p:nvSpPr>
        <p:spPr bwMode="auto">
          <a:xfrm>
            <a:off x="622334" y="527858"/>
            <a:ext cx="87274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Satellites</a:t>
            </a:r>
          </a:p>
        </p:txBody>
      </p:sp>
      <p:sp>
        <p:nvSpPr>
          <p:cNvPr id="37902" name="Text Box 4"/>
          <p:cNvSpPr txBox="1">
            <a:spLocks noChangeArrowheads="1"/>
          </p:cNvSpPr>
          <p:nvPr/>
        </p:nvSpPr>
        <p:spPr bwMode="auto">
          <a:xfrm>
            <a:off x="2771276" y="555376"/>
            <a:ext cx="90772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HF radar</a:t>
            </a:r>
          </a:p>
        </p:txBody>
      </p:sp>
      <p:sp>
        <p:nvSpPr>
          <p:cNvPr id="37903" name="Text Box 4"/>
          <p:cNvSpPr txBox="1">
            <a:spLocks noChangeArrowheads="1"/>
          </p:cNvSpPr>
          <p:nvPr/>
        </p:nvSpPr>
        <p:spPr bwMode="auto">
          <a:xfrm>
            <a:off x="5207092" y="472106"/>
            <a:ext cx="75316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Gliders</a:t>
            </a:r>
          </a:p>
        </p:txBody>
      </p:sp>
      <p:sp>
        <p:nvSpPr>
          <p:cNvPr id="37904" name="Text Box 4"/>
          <p:cNvSpPr txBox="1">
            <a:spLocks noChangeArrowheads="1"/>
          </p:cNvSpPr>
          <p:nvPr/>
        </p:nvSpPr>
        <p:spPr bwMode="auto">
          <a:xfrm>
            <a:off x="7576749" y="463023"/>
            <a:ext cx="65367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Buoys</a:t>
            </a:r>
          </a:p>
        </p:txBody>
      </p:sp>
      <p:sp>
        <p:nvSpPr>
          <p:cNvPr id="16396" name="Right Arrow 10"/>
          <p:cNvSpPr>
            <a:spLocks noChangeArrowheads="1"/>
          </p:cNvSpPr>
          <p:nvPr/>
        </p:nvSpPr>
        <p:spPr bwMode="auto">
          <a:xfrm rot="2700000">
            <a:off x="1495518" y="2897596"/>
            <a:ext cx="655600" cy="212253"/>
          </a:xfrm>
          <a:prstGeom prst="rightArrow">
            <a:avLst>
              <a:gd name="adj1" fmla="val 55213"/>
              <a:gd name="adj2" fmla="val 5816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399" name="Text Box 4"/>
          <p:cNvSpPr txBox="1">
            <a:spLocks noChangeArrowheads="1"/>
          </p:cNvSpPr>
          <p:nvPr/>
        </p:nvSpPr>
        <p:spPr bwMode="auto">
          <a:xfrm>
            <a:off x="2910215" y="3340364"/>
            <a:ext cx="381121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Ensemble of Assimilation Models</a:t>
            </a:r>
            <a:endParaRPr lang="en-US" sz="1600" b="1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911" name="TextBox 23"/>
          <p:cNvSpPr txBox="1">
            <a:spLocks noChangeArrowheads="1"/>
          </p:cNvSpPr>
          <p:nvPr/>
        </p:nvSpPr>
        <p:spPr bwMode="auto">
          <a:xfrm>
            <a:off x="1798131" y="4744322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6402" name="Picture 22" descr="E:\ROMS.jpg"/>
          <p:cNvPicPr>
            <a:picLocks noChangeAspect="1" noChangeArrowheads="1"/>
          </p:cNvPicPr>
          <p:nvPr/>
        </p:nvPicPr>
        <p:blipFill>
          <a:blip r:embed="rId6"/>
          <a:srcRect l="12766" r="13831" b="12131"/>
          <a:stretch>
            <a:fillRect/>
          </a:stretch>
        </p:blipFill>
        <p:spPr bwMode="auto">
          <a:xfrm>
            <a:off x="2542460" y="3739379"/>
            <a:ext cx="1857619" cy="199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Picture 23" descr="E:\Nyhops.jpg"/>
          <p:cNvPicPr>
            <a:picLocks noChangeAspect="1" noChangeArrowheads="1"/>
          </p:cNvPicPr>
          <p:nvPr/>
        </p:nvPicPr>
        <p:blipFill>
          <a:blip r:embed="rId7"/>
          <a:srcRect l="13831" t="18047" r="17021" b="13313"/>
          <a:stretch>
            <a:fillRect/>
          </a:stretch>
        </p:blipFill>
        <p:spPr bwMode="auto">
          <a:xfrm>
            <a:off x="4522702" y="3720328"/>
            <a:ext cx="2261114" cy="201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89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825068"/>
              </p:ext>
            </p:extLst>
          </p:nvPr>
        </p:nvGraphicFramePr>
        <p:xfrm>
          <a:off x="4540250" y="736328"/>
          <a:ext cx="22415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9" imgW="3044190" imgH="1226476" progId="Word.Document.8">
                  <p:embed/>
                </p:oleObj>
              </mc:Choice>
              <mc:Fallback>
                <p:oleObj name="Document" r:id="rId9" imgW="3044190" imgH="122647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261"/>
                      <a:stretch>
                        <a:fillRect/>
                      </a:stretch>
                    </p:blipFill>
                    <p:spPr bwMode="auto">
                      <a:xfrm>
                        <a:off x="4540250" y="736328"/>
                        <a:ext cx="224155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531" y="-35883"/>
            <a:ext cx="88470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Regional Ocean Observing System: Networked Ocean World</a:t>
            </a:r>
            <a:endParaRPr lang="en-US" sz="2600" b="1" dirty="0">
              <a:solidFill>
                <a:srgbClr val="0000FF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7" name="Right Arrow 10"/>
          <p:cNvSpPr>
            <a:spLocks noChangeArrowheads="1"/>
          </p:cNvSpPr>
          <p:nvPr/>
        </p:nvSpPr>
        <p:spPr bwMode="auto">
          <a:xfrm rot="2700000">
            <a:off x="2983956" y="2897596"/>
            <a:ext cx="655600" cy="212253"/>
          </a:xfrm>
          <a:prstGeom prst="rightArrow">
            <a:avLst>
              <a:gd name="adj1" fmla="val 55213"/>
              <a:gd name="adj2" fmla="val 5816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8" name="Right Arrow 10"/>
          <p:cNvSpPr>
            <a:spLocks noChangeArrowheads="1"/>
          </p:cNvSpPr>
          <p:nvPr/>
        </p:nvSpPr>
        <p:spPr bwMode="auto">
          <a:xfrm rot="8337405">
            <a:off x="5385705" y="3027326"/>
            <a:ext cx="655600" cy="212253"/>
          </a:xfrm>
          <a:prstGeom prst="rightArrow">
            <a:avLst>
              <a:gd name="adj1" fmla="val 55213"/>
              <a:gd name="adj2" fmla="val 5816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9" name="Right Arrow 10"/>
          <p:cNvSpPr>
            <a:spLocks noChangeArrowheads="1"/>
          </p:cNvSpPr>
          <p:nvPr/>
        </p:nvSpPr>
        <p:spPr bwMode="auto">
          <a:xfrm rot="8337405">
            <a:off x="6878298" y="2783700"/>
            <a:ext cx="655600" cy="212253"/>
          </a:xfrm>
          <a:prstGeom prst="rightArrow">
            <a:avLst>
              <a:gd name="adj1" fmla="val 55213"/>
              <a:gd name="adj2" fmla="val 5816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0" name="Picture 29" descr="map_codar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65500" y="836816"/>
            <a:ext cx="1654698" cy="1757727"/>
          </a:xfrm>
          <a:prstGeom prst="rect">
            <a:avLst/>
          </a:prstGeom>
          <a:ln w="25400" cap="flat" cmpd="sng" algn="ctr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 descr="map_satellite.bmp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8323" y="836815"/>
            <a:ext cx="1654700" cy="1757727"/>
          </a:xfrm>
          <a:prstGeom prst="rect">
            <a:avLst/>
          </a:prstGeom>
          <a:ln w="25400">
            <a:solidFill>
              <a:schemeClr val="tx1">
                <a:alpha val="2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/>
        </p:spPr>
      </p:pic>
      <p:grpSp>
        <p:nvGrpSpPr>
          <p:cNvPr id="7" name="Group 6"/>
          <p:cNvGrpSpPr/>
          <p:nvPr/>
        </p:nvGrpSpPr>
        <p:grpSpPr>
          <a:xfrm>
            <a:off x="151939" y="2884438"/>
            <a:ext cx="8940566" cy="2907129"/>
            <a:chOff x="151939" y="2884438"/>
            <a:chExt cx="8940566" cy="29071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8323" y="4963817"/>
              <a:ext cx="1529808" cy="77856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23015" y="3185112"/>
              <a:ext cx="1418372" cy="9455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2" name="Picture 31" descr="SF_Logo_Final_111014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131" y="3257484"/>
              <a:ext cx="1248163" cy="1248163"/>
            </a:xfrm>
            <a:prstGeom prst="rect">
              <a:avLst/>
            </a:prstGeom>
          </p:spPr>
        </p:pic>
        <p:pic>
          <p:nvPicPr>
            <p:cNvPr id="33" name="Picture 32" descr="Acoustic Tag AS _ JPF 2011.jpg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362" b="24234"/>
            <a:stretch/>
          </p:blipFill>
          <p:spPr>
            <a:xfrm>
              <a:off x="7759246" y="4547281"/>
              <a:ext cx="1096316" cy="124428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151939" y="2949707"/>
              <a:ext cx="1327106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Fishing Vessels</a:t>
              </a:r>
              <a:endParaRPr lang="en-US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418426" y="4656040"/>
              <a:ext cx="1197764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Scuba Divers</a:t>
              </a:r>
              <a:endParaRPr lang="en-US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8078425" y="4250149"/>
              <a:ext cx="518091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Fish</a:t>
              </a:r>
              <a:endParaRPr lang="en-US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7526777" y="2884438"/>
              <a:ext cx="1565728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Marine Mammals</a:t>
              </a:r>
              <a:endParaRPr lang="en-US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8" name="Right Arrow 10"/>
            <p:cNvSpPr>
              <a:spLocks noChangeArrowheads="1"/>
            </p:cNvSpPr>
            <p:nvPr/>
          </p:nvSpPr>
          <p:spPr bwMode="auto">
            <a:xfrm rot="8337405">
              <a:off x="6890577" y="5002583"/>
              <a:ext cx="655600" cy="212253"/>
            </a:xfrm>
            <a:prstGeom prst="rightArrow">
              <a:avLst>
                <a:gd name="adj1" fmla="val 55213"/>
                <a:gd name="adj2" fmla="val 5816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39" name="Right Arrow 10"/>
            <p:cNvSpPr>
              <a:spLocks noChangeArrowheads="1"/>
            </p:cNvSpPr>
            <p:nvPr/>
          </p:nvSpPr>
          <p:spPr bwMode="auto">
            <a:xfrm rot="8337405">
              <a:off x="6801337" y="3758416"/>
              <a:ext cx="655600" cy="212253"/>
            </a:xfrm>
            <a:prstGeom prst="rightArrow">
              <a:avLst>
                <a:gd name="adj1" fmla="val 55213"/>
                <a:gd name="adj2" fmla="val 5816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2" name="Right Arrow 10"/>
            <p:cNvSpPr>
              <a:spLocks noChangeArrowheads="1"/>
            </p:cNvSpPr>
            <p:nvPr/>
          </p:nvSpPr>
          <p:spPr bwMode="auto">
            <a:xfrm rot="2700000">
              <a:off x="1595223" y="3982634"/>
              <a:ext cx="655600" cy="212253"/>
            </a:xfrm>
            <a:prstGeom prst="rightArrow">
              <a:avLst>
                <a:gd name="adj1" fmla="val 55213"/>
                <a:gd name="adj2" fmla="val 5816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3" name="Right Arrow 10"/>
            <p:cNvSpPr>
              <a:spLocks noChangeArrowheads="1"/>
            </p:cNvSpPr>
            <p:nvPr/>
          </p:nvSpPr>
          <p:spPr bwMode="auto">
            <a:xfrm rot="2700000">
              <a:off x="1831686" y="5163705"/>
              <a:ext cx="653964" cy="213889"/>
            </a:xfrm>
            <a:prstGeom prst="rightArrow">
              <a:avLst>
                <a:gd name="adj1" fmla="val 55213"/>
                <a:gd name="adj2" fmla="val 5816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40" name="TextBox 23"/>
          <p:cNvSpPr txBox="1">
            <a:spLocks noChangeArrowheads="1"/>
          </p:cNvSpPr>
          <p:nvPr/>
        </p:nvSpPr>
        <p:spPr bwMode="auto">
          <a:xfrm>
            <a:off x="3922713" y="6248400"/>
            <a:ext cx="877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ROMS</a:t>
            </a:r>
          </a:p>
        </p:txBody>
      </p:sp>
      <p:pic>
        <p:nvPicPr>
          <p:cNvPr id="45" name="Picture 3" descr="banner_ioos_1024.jpg"/>
          <p:cNvPicPr>
            <a:picLocks noChangeAspect="1"/>
          </p:cNvPicPr>
          <p:nvPr/>
        </p:nvPicPr>
        <p:blipFill>
          <a:blip r:embed="rId17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 descr="IOOS_white.gi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549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7399" y="609600"/>
            <a:ext cx="756920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How can we relate a moving fish to the moving ocean observed and predicted by IOOS in a way that is relevant to assessment science and management?</a:t>
            </a:r>
          </a:p>
          <a:p>
            <a:pPr algn="ctr"/>
            <a:endParaRPr lang="en-US" sz="36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endParaRPr lang="en-US" sz="3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 couple examples…</a:t>
            </a:r>
          </a:p>
          <a:p>
            <a:pPr algn="ctr"/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3" descr="banner_ioos_1024.jpg"/>
          <p:cNvPicPr>
            <a:picLocks noChangeAspect="1"/>
          </p:cNvPicPr>
          <p:nvPr/>
        </p:nvPicPr>
        <p:blipFill>
          <a:blip r:embed="rId2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IOOS_whit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77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4463" y="1216180"/>
            <a:ext cx="500649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Population &amp; Ecosystem assessment</a:t>
            </a:r>
          </a:p>
          <a:p>
            <a:pPr algn="ctr"/>
            <a:endParaRPr lang="en-US" dirty="0" smtClean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Observation models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(migration, availability &amp; </a:t>
            </a:r>
            <a:r>
              <a:rPr lang="en-US" dirty="0" err="1" smtClean="0">
                <a:latin typeface="Times New Roman"/>
                <a:cs typeface="Times New Roman"/>
              </a:rPr>
              <a:t>detectibility</a:t>
            </a:r>
            <a:r>
              <a:rPr lang="en-US" dirty="0" smtClean="0">
                <a:latin typeface="Times New Roman"/>
                <a:cs typeface="Times New Roman"/>
              </a:rPr>
              <a:t> to surveys)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---------------------------</a:t>
            </a:r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Process models 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(rates of birth, death, immigration, emigration &amp;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Stock structure)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6411" y="3961839"/>
            <a:ext cx="38266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Tactical management tools</a:t>
            </a:r>
          </a:p>
          <a:p>
            <a:pPr marL="285750" indent="-285750" algn="ctr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Dynamic spatial management (GRAs)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----------------------------------------</a:t>
            </a:r>
          </a:p>
          <a:p>
            <a:pPr algn="ctr"/>
            <a:r>
              <a:rPr lang="en-US" dirty="0" err="1" smtClean="0">
                <a:latin typeface="Times New Roman"/>
                <a:cs typeface="Times New Roman"/>
              </a:rPr>
              <a:t>Bicatch</a:t>
            </a:r>
            <a:r>
              <a:rPr lang="en-US" dirty="0" smtClean="0">
                <a:latin typeface="Times New Roman"/>
                <a:cs typeface="Times New Roman"/>
              </a:rPr>
              <a:t> reduction tools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758" y="63544"/>
            <a:ext cx="8583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Some applications of IOOS infrastructure &amp; biophysical models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capturing responses to dynamic ocean environment: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735" y="5420868"/>
            <a:ext cx="74045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>
              <a:latin typeface="Times New Roman"/>
              <a:cs typeface="Times New Roman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Real &amp; near real time ocean information crowdsourcing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What’s the reality of the ocean now, not 3 years ago</a:t>
            </a:r>
          </a:p>
          <a:p>
            <a:pPr algn="ctr"/>
            <a:r>
              <a:rPr lang="en-US" i="1" dirty="0" smtClean="0">
                <a:latin typeface="Times New Roman"/>
                <a:cs typeface="Times New Roman"/>
              </a:rPr>
              <a:t>‘proactive not reactive’</a:t>
            </a:r>
          </a:p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831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4463" y="1216180"/>
            <a:ext cx="500649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Population &amp; Ecosystem assessment</a:t>
            </a:r>
          </a:p>
          <a:p>
            <a:pPr algn="ctr"/>
            <a:endParaRPr lang="en-US" dirty="0" smtClean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Observation models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(migration, availability &amp; </a:t>
            </a:r>
            <a:r>
              <a:rPr lang="en-US" dirty="0" err="1" smtClean="0">
                <a:latin typeface="Times New Roman"/>
                <a:cs typeface="Times New Roman"/>
              </a:rPr>
              <a:t>detectibility</a:t>
            </a:r>
            <a:r>
              <a:rPr lang="en-US" dirty="0" smtClean="0">
                <a:latin typeface="Times New Roman"/>
                <a:cs typeface="Times New Roman"/>
              </a:rPr>
              <a:t> to surveys)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---------------------------</a:t>
            </a:r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Process models 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(rates of birth, death, immigration, emigration &amp;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Stock structure)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6411" y="3961839"/>
            <a:ext cx="38266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Tactical management tools</a:t>
            </a:r>
          </a:p>
          <a:p>
            <a:pPr marL="285750" indent="-285750" algn="ctr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Dynamic spatial management (GRAs)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----------------------------------------</a:t>
            </a:r>
          </a:p>
          <a:p>
            <a:pPr algn="ctr"/>
            <a:r>
              <a:rPr lang="en-US" dirty="0" err="1" smtClean="0">
                <a:latin typeface="Times New Roman"/>
                <a:cs typeface="Times New Roman"/>
              </a:rPr>
              <a:t>Bicatch</a:t>
            </a:r>
            <a:r>
              <a:rPr lang="en-US" dirty="0" smtClean="0">
                <a:latin typeface="Times New Roman"/>
                <a:cs typeface="Times New Roman"/>
              </a:rPr>
              <a:t> reduction tools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735" y="5420868"/>
            <a:ext cx="74045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>
              <a:latin typeface="Times New Roman"/>
              <a:cs typeface="Times New Roman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Real &amp; near real time ocean information crowdsourcing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What’s the reality of the ocean now, not 3 years ago</a:t>
            </a:r>
          </a:p>
          <a:p>
            <a:pPr algn="ctr"/>
            <a:r>
              <a:rPr lang="en-US" i="1" dirty="0" smtClean="0">
                <a:latin typeface="Times New Roman"/>
                <a:cs typeface="Times New Roman"/>
              </a:rPr>
              <a:t>‘proactive not reactive’</a:t>
            </a:r>
          </a:p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58" y="63544"/>
            <a:ext cx="8583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Some applications of IOOS infrastructure &amp; biophysical models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capturing responses to dynamic ocean environment: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226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59" y="745087"/>
            <a:ext cx="7961902" cy="52613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92406" y="677047"/>
            <a:ext cx="3566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NOAA US Fishery Data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Spatial grain = 11km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6689" y="1962713"/>
            <a:ext cx="2648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Ocean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 Observations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+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Physical Models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8168" y="5007139"/>
            <a:ext cx="34291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Statistical and Mechanistic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“niche” Models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(e.g. GAM, GLM, MAXENT)</a:t>
            </a:r>
          </a:p>
          <a:p>
            <a:pPr algn="ctr"/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9668" y="147674"/>
            <a:ext cx="5753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Approach: Regional Habitat Models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7606" y="4322844"/>
            <a:ext cx="1411684" cy="73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9"/>
              </a:clrFrom>
              <a:clrTo>
                <a:srgbClr val="FF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760" y="3426087"/>
            <a:ext cx="1678393" cy="90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banner_ioos_1024.jpg"/>
          <p:cNvPicPr>
            <a:picLocks noChangeAspect="1"/>
          </p:cNvPicPr>
          <p:nvPr/>
        </p:nvPicPr>
        <p:blipFill>
          <a:blip r:embed="rId6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IOOS_white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newbt_20070920_strata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8063" r="22686" b="25137"/>
          <a:stretch/>
        </p:blipFill>
        <p:spPr>
          <a:xfrm>
            <a:off x="5574221" y="3578485"/>
            <a:ext cx="2923792" cy="2427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702707" y="4956446"/>
            <a:ext cx="22202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Regional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Habitat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Projection</a:t>
            </a:r>
          </a:p>
        </p:txBody>
      </p:sp>
    </p:spTree>
    <p:extLst>
      <p:ext uri="{BB962C8B-B14F-4D97-AF65-F5344CB8AC3E}">
        <p14:creationId xmlns:p14="http://schemas.microsoft.com/office/powerpoint/2010/main" val="380710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9115" y="12701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IMG_335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" y="788376"/>
            <a:ext cx="9144000" cy="6096000"/>
          </a:xfrm>
          <a:prstGeom prst="rect">
            <a:avLst/>
          </a:prstGeom>
        </p:spPr>
      </p:pic>
      <p:pic>
        <p:nvPicPr>
          <p:cNvPr id="8" name="Picture 7" descr="SF_Logo_Final_111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" y="776946"/>
            <a:ext cx="1944843" cy="19448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4600" y="872398"/>
            <a:ext cx="37846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Fishery Scientists/Ecologists</a:t>
            </a: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John Manderson 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(NOAA/NEFSC)</a:t>
            </a:r>
            <a:endParaRPr lang="en-US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Laura Palamara (Rutgers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Olaf Jensen (Rutgers)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Tim Miller (NOAA/NEFSC)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Chuck Adams (NOAA/NEFSC)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Howard Townsend (NOAA/NEFSC)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John Quinlan (NOAA/SEFSC)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David Richardson (NOAA/NEFSC)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04" y="2946330"/>
            <a:ext cx="351049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Industry/Outreach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Chris Roebuck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Dan &amp; Lars Axelsson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Hank Lackner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Geir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Monsen (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Seafreeze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)</a:t>
            </a:r>
            <a:endParaRPr lang="en-US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Greg DiDomenico  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(Garden State Seafood)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Lunds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Fisheries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Eleanor A. Bochenek (Rutgers)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John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Hoey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 (NOAA/NEFSC)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65828" y="872398"/>
            <a:ext cx="32305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Physical and Biological Oceanographers</a:t>
            </a: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Josh Kohut (Rutgers)</a:t>
            </a: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Matt Oliver (U. Delaware)</a:t>
            </a: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Andre Schmidt (SMAST)</a:t>
            </a:r>
          </a:p>
          <a:p>
            <a:r>
              <a:rPr lang="en-US" dirty="0" err="1" smtClean="0">
                <a:solidFill>
                  <a:srgbClr val="D9D9D9"/>
                </a:solidFill>
                <a:latin typeface="Times New Roman"/>
                <a:cs typeface="Times New Roman"/>
              </a:rPr>
              <a:t>Nickitas</a:t>
            </a:r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 Georgas (Stevens Inst.)</a:t>
            </a: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Enrique </a:t>
            </a:r>
            <a:r>
              <a:rPr lang="en-US" dirty="0" err="1" smtClean="0">
                <a:solidFill>
                  <a:srgbClr val="D9D9D9"/>
                </a:solidFill>
                <a:latin typeface="Times New Roman"/>
                <a:cs typeface="Times New Roman"/>
              </a:rPr>
              <a:t>Curchitser</a:t>
            </a:r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 (Rutgers)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14854" y="4450397"/>
            <a:ext cx="29509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Fisheries Management </a:t>
            </a: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Jason Didden (MAFMC)</a:t>
            </a: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Rick Seagraves (MAFMC)</a:t>
            </a:r>
            <a:endParaRPr lang="en-US" dirty="0">
              <a:solidFill>
                <a:srgbClr val="D9D9D9"/>
              </a:solidFill>
              <a:latin typeface="Times New Roman"/>
              <a:cs typeface="Times New Roman"/>
            </a:endParaRPr>
          </a:p>
          <a:p>
            <a:endParaRPr lang="en-US" b="1" dirty="0" smtClean="0">
              <a:solidFill>
                <a:srgbClr val="D9D9D9"/>
              </a:solidFill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Human Dimensions</a:t>
            </a: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Steven Gray (U Mass.)</a:t>
            </a:r>
          </a:p>
          <a:p>
            <a:endParaRPr lang="en-US" sz="2000" dirty="0" smtClean="0">
              <a:solidFill>
                <a:srgbClr val="D9D9D9"/>
              </a:solidFill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5507" y="96842"/>
            <a:ext cx="46466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/>
                <a:cs typeface="Times New Roman"/>
              </a:rPr>
              <a:t>Open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Ocean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smtClean="0">
                <a:latin typeface="Times New Roman"/>
                <a:cs typeface="Times New Roman"/>
              </a:rPr>
              <a:t>Study Group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46" y="4462645"/>
            <a:ext cx="2829054" cy="2121790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IOOS_white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893" y="60340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877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SIind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517"/>
            <a:ext cx="4819663" cy="4819663"/>
          </a:xfrm>
          <a:prstGeom prst="rect">
            <a:avLst/>
          </a:prstGeom>
        </p:spPr>
      </p:pic>
      <p:pic>
        <p:nvPicPr>
          <p:cNvPr id="5" name="Picture 4" descr="newbt_20070920_strat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r="21356"/>
          <a:stretch/>
        </p:blipFill>
        <p:spPr>
          <a:xfrm>
            <a:off x="4978400" y="1571489"/>
            <a:ext cx="3784600" cy="4294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9368" y="2860790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+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7139" y="-42648"/>
            <a:ext cx="42557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Mechanistic Model v. 3.0</a:t>
            </a:r>
            <a:endParaRPr lang="en-US" sz="28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8378" y="605892"/>
            <a:ext cx="4144584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Niche model: nonlinear extension of 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Boltzmann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Arrhenius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equation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(mechanistic basis in enzyme kinetics)</a:t>
            </a:r>
            <a:endParaRPr lang="en-US" sz="20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3000" y="619344"/>
            <a:ext cx="3589275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Water temperature</a:t>
            </a:r>
          </a:p>
          <a:p>
            <a:pPr algn="ctr"/>
            <a:r>
              <a:rPr lang="en-US" sz="2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hindcast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from 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oceanographic model</a:t>
            </a: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078" y="1867210"/>
            <a:ext cx="1616957" cy="84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19700" y="2394492"/>
            <a:ext cx="1845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1958-2007 </a:t>
            </a:r>
          </a:p>
          <a:p>
            <a:r>
              <a:rPr lang="en-US" sz="1600" b="1" dirty="0" smtClean="0">
                <a:latin typeface="Times New Roman"/>
                <a:cs typeface="Times New Roman"/>
              </a:rPr>
              <a:t>Daily Temperature</a:t>
            </a:r>
          </a:p>
          <a:p>
            <a:r>
              <a:rPr lang="en-US" sz="1600" b="1" dirty="0" smtClean="0">
                <a:latin typeface="Times New Roman"/>
                <a:cs typeface="Times New Roman"/>
              </a:rPr>
              <a:t>~7 km Resolution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pic>
        <p:nvPicPr>
          <p:cNvPr id="10" name="Picture 3" descr="banner_ioos_1024.jpg"/>
          <p:cNvPicPr>
            <a:picLocks noChangeAspect="1"/>
          </p:cNvPicPr>
          <p:nvPr/>
        </p:nvPicPr>
        <p:blipFill>
          <a:blip r:embed="rId5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IOOS_white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26419" y="5096937"/>
            <a:ext cx="2808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From Enrique </a:t>
            </a:r>
            <a:r>
              <a:rPr lang="en-US" sz="1400" b="1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Curchitser</a:t>
            </a:r>
            <a:r>
              <a:rPr lang="en-US" sz="14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, Rutgers </a:t>
            </a:r>
            <a:endParaRPr lang="en-US" sz="14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103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1148</Words>
  <Application>Microsoft Macintosh PowerPoint</Application>
  <PresentationFormat>On-screen Show (4:3)</PresentationFormat>
  <Paragraphs>287</Paragraphs>
  <Slides>20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Atlantic Sturgeon</vt:lpstr>
      <vt:lpstr>Telemetered Sturgeon </vt:lpstr>
      <vt:lpstr>Passive Telemetry </vt:lpstr>
      <vt:lpstr>Sturgeon Mission (2013) </vt:lpstr>
      <vt:lpstr>Sturgeon Mission (2013) 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Kohut</dc:creator>
  <cp:lastModifiedBy>Josh Kohut</cp:lastModifiedBy>
  <cp:revision>91</cp:revision>
  <dcterms:created xsi:type="dcterms:W3CDTF">2014-02-18T02:52:42Z</dcterms:created>
  <dcterms:modified xsi:type="dcterms:W3CDTF">2014-09-17T02:45:08Z</dcterms:modified>
</cp:coreProperties>
</file>