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handoutMasterIdLst>
    <p:handoutMasterId r:id="rId51"/>
  </p:handoutMasterIdLst>
  <p:sldIdLst>
    <p:sldId id="260" r:id="rId2"/>
    <p:sldId id="301" r:id="rId3"/>
    <p:sldId id="299" r:id="rId4"/>
    <p:sldId id="300" r:id="rId5"/>
    <p:sldId id="302" r:id="rId6"/>
    <p:sldId id="304" r:id="rId7"/>
    <p:sldId id="305" r:id="rId8"/>
    <p:sldId id="306" r:id="rId9"/>
    <p:sldId id="307" r:id="rId10"/>
    <p:sldId id="287" r:id="rId11"/>
    <p:sldId id="303" r:id="rId12"/>
    <p:sldId id="295" r:id="rId13"/>
    <p:sldId id="288" r:id="rId14"/>
    <p:sldId id="308" r:id="rId15"/>
    <p:sldId id="309" r:id="rId16"/>
    <p:sldId id="310" r:id="rId17"/>
    <p:sldId id="312" r:id="rId18"/>
    <p:sldId id="313" r:id="rId19"/>
    <p:sldId id="314" r:id="rId20"/>
    <p:sldId id="289" r:id="rId21"/>
    <p:sldId id="331" r:id="rId22"/>
    <p:sldId id="342" r:id="rId23"/>
    <p:sldId id="343" r:id="rId24"/>
    <p:sldId id="332" r:id="rId25"/>
    <p:sldId id="333" r:id="rId26"/>
    <p:sldId id="334" r:id="rId27"/>
    <p:sldId id="335" r:id="rId28"/>
    <p:sldId id="337" r:id="rId29"/>
    <p:sldId id="338" r:id="rId30"/>
    <p:sldId id="339" r:id="rId31"/>
    <p:sldId id="340" r:id="rId32"/>
    <p:sldId id="315" r:id="rId33"/>
    <p:sldId id="316" r:id="rId34"/>
    <p:sldId id="317" r:id="rId35"/>
    <p:sldId id="321" r:id="rId36"/>
    <p:sldId id="318" r:id="rId37"/>
    <p:sldId id="319" r:id="rId38"/>
    <p:sldId id="320" r:id="rId39"/>
    <p:sldId id="322" r:id="rId40"/>
    <p:sldId id="323" r:id="rId41"/>
    <p:sldId id="324" r:id="rId42"/>
    <p:sldId id="325" r:id="rId43"/>
    <p:sldId id="326" r:id="rId44"/>
    <p:sldId id="327" r:id="rId45"/>
    <p:sldId id="328" r:id="rId46"/>
    <p:sldId id="329" r:id="rId47"/>
    <p:sldId id="330" r:id="rId48"/>
    <p:sldId id="34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96"/>
    <p:restoredTop sz="90846"/>
  </p:normalViewPr>
  <p:slideViewPr>
    <p:cSldViewPr snapToGrid="0" snapToObjects="1">
      <p:cViewPr>
        <p:scale>
          <a:sx n="75" d="100"/>
          <a:sy n="75" d="100"/>
        </p:scale>
        <p:origin x="2280" y="1520"/>
      </p:cViewPr>
      <p:guideLst/>
    </p:cSldViewPr>
  </p:slideViewPr>
  <p:outlineViewPr>
    <p:cViewPr>
      <p:scale>
        <a:sx n="33" d="100"/>
        <a:sy n="33" d="100"/>
      </p:scale>
      <p:origin x="0" y="0"/>
    </p:cViewPr>
  </p:outlineViewPr>
  <p:notesTextViewPr>
    <p:cViewPr>
      <p:scale>
        <a:sx n="90" d="100"/>
        <a:sy n="9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4DC619-945D-E949-A14F-A9891E1EA3BE}" type="datetimeFigureOut">
              <a:rPr lang="en-US" smtClean="0"/>
              <a:t>7/7/17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00E2E6-5893-CD49-A33E-3E3AADD3E25F}" type="slidenum">
              <a:rPr lang="en-US" smtClean="0"/>
              <a:t>‹#›</a:t>
            </a:fld>
            <a:endParaRPr lang="en-US"/>
          </a:p>
        </p:txBody>
      </p:sp>
    </p:spTree>
    <p:extLst>
      <p:ext uri="{BB962C8B-B14F-4D97-AF65-F5344CB8AC3E}">
        <p14:creationId xmlns:p14="http://schemas.microsoft.com/office/powerpoint/2010/main" val="1129642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01B57-BA31-7241-8C6B-E589FB7211A7}" type="datetimeFigureOut">
              <a:rPr lang="en-US" smtClean="0"/>
              <a:t>7/7/17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A6124-AC86-1F42-B6BA-5DFE4E94EF88}" type="slidenum">
              <a:rPr lang="en-US" smtClean="0"/>
              <a:t>‹#›</a:t>
            </a:fld>
            <a:endParaRPr lang="en-US"/>
          </a:p>
        </p:txBody>
      </p:sp>
    </p:spTree>
    <p:extLst>
      <p:ext uri="{BB962C8B-B14F-4D97-AF65-F5344CB8AC3E}">
        <p14:creationId xmlns:p14="http://schemas.microsoft.com/office/powerpoint/2010/main" val="47226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1</a:t>
            </a:fld>
            <a:endParaRPr lang="en-US"/>
          </a:p>
        </p:txBody>
      </p:sp>
    </p:spTree>
    <p:extLst>
      <p:ext uri="{BB962C8B-B14F-4D97-AF65-F5344CB8AC3E}">
        <p14:creationId xmlns:p14="http://schemas.microsoft.com/office/powerpoint/2010/main" val="608190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1EC4E88-BC0C-FB44-9068-ED8F89B6E415}" type="slidenum">
              <a:rPr lang="en-US">
                <a:solidFill>
                  <a:prstClr val="black"/>
                </a:solidFill>
                <a:latin typeface="Calibri"/>
              </a:rPr>
              <a:pPr/>
              <a:t>18</a:t>
            </a:fld>
            <a:endParaRPr lang="en-US">
              <a:solidFill>
                <a:prstClr val="black"/>
              </a:solidFill>
              <a:latin typeface="Calibri"/>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a:ea typeface="ＭＳ Ｐゴシック" charset="-128"/>
              </a:rPr>
              <a:t>HYCOM (Low Conf) 48 hours</a:t>
            </a:r>
          </a:p>
        </p:txBody>
      </p:sp>
    </p:spTree>
    <p:extLst>
      <p:ext uri="{BB962C8B-B14F-4D97-AF65-F5344CB8AC3E}">
        <p14:creationId xmlns:p14="http://schemas.microsoft.com/office/powerpoint/2010/main" val="2119812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Forecasting hurricane and storm direction and strength</a:t>
            </a:r>
            <a:r>
              <a:rPr lang="en-US" baseline="0" dirty="0" smtClean="0"/>
              <a:t> are the domain of the </a:t>
            </a:r>
            <a:r>
              <a:rPr lang="en-US" dirty="0" smtClean="0"/>
              <a:t>National</a:t>
            </a:r>
            <a:r>
              <a:rPr lang="en-US" baseline="0" dirty="0" smtClean="0"/>
              <a:t> Weather Service.</a:t>
            </a:r>
          </a:p>
          <a:p>
            <a:r>
              <a:rPr lang="en-US" baseline="0" dirty="0" smtClean="0"/>
              <a:t>While track errors have decreased considerably over time, decreases in hurricane intensity error have not kept up.</a:t>
            </a:r>
          </a:p>
          <a:p>
            <a:r>
              <a:rPr lang="en-US" baseline="0" dirty="0" smtClean="0"/>
              <a:t>Need to improve intensity forecasts and the models that underpin them</a:t>
            </a:r>
          </a:p>
          <a:p>
            <a:r>
              <a:rPr lang="en-US" baseline="0" dirty="0" smtClean="0"/>
              <a:t>This requires, in part, a better picture of the ocean,</a:t>
            </a:r>
          </a:p>
          <a:p>
            <a:r>
              <a:rPr lang="en-US" baseline="0" dirty="0" smtClean="0"/>
              <a:t>Which requires more data points,</a:t>
            </a:r>
          </a:p>
          <a:p>
            <a:r>
              <a:rPr lang="en-US" baseline="0" dirty="0" smtClean="0"/>
              <a:t>Which requires, among other things, more glider deployments,</a:t>
            </a:r>
          </a:p>
          <a:p>
            <a:r>
              <a:rPr lang="en-US" baseline="0" dirty="0" smtClean="0"/>
              <a:t>Along with better ocean modeling</a:t>
            </a:r>
          </a:p>
          <a:p>
            <a:r>
              <a:rPr lang="en-US" baseline="0" dirty="0" smtClean="0"/>
              <a:t>And better coupling with atmospheric models</a:t>
            </a:r>
          </a:p>
          <a:p>
            <a:r>
              <a:rPr lang="en-US" baseline="0" dirty="0" smtClean="0"/>
              <a:t>To ensure that the new, relevant, data and models are helping drive toward better intensity forecasts.</a:t>
            </a:r>
          </a:p>
          <a:p>
            <a:pPr marL="171450" indent="-171450">
              <a:buFont typeface="Wingdings" charset="2"/>
              <a:buChar char="à"/>
            </a:pPr>
            <a:r>
              <a:rPr lang="en-US" baseline="0" dirty="0" smtClean="0">
                <a:sym typeface="Wingdings"/>
              </a:rPr>
              <a:t>The Mid-Atlantic alone includes 78 million people across the 600 mile footprint.</a:t>
            </a:r>
          </a:p>
          <a:p>
            <a:pPr marL="171450" indent="-171450">
              <a:buFont typeface="Wingdings" charset="2"/>
              <a:buChar char="à"/>
            </a:pPr>
            <a:r>
              <a:rPr lang="en-US" baseline="0" dirty="0" smtClean="0">
                <a:sym typeface="Wingdings"/>
              </a:rPr>
              <a:t>Saves lives and property for citizens and communities across the mid-Atlantic footprint, including also government partners such as the U.S. Navy, which has a large presence of high value assets in our region.</a:t>
            </a:r>
          </a:p>
        </p:txBody>
      </p:sp>
      <p:sp>
        <p:nvSpPr>
          <p:cNvPr id="4" name="Slide Number Placeholder 3"/>
          <p:cNvSpPr>
            <a:spLocks noGrp="1"/>
          </p:cNvSpPr>
          <p:nvPr>
            <p:ph type="sldNum" sz="quarter" idx="10"/>
          </p:nvPr>
        </p:nvSpPr>
        <p:spPr/>
        <p:txBody>
          <a:bodyPr/>
          <a:lstStyle/>
          <a:p>
            <a:fld id="{983A6124-AC86-1F42-B6BA-5DFE4E94EF88}" type="slidenum">
              <a:rPr lang="en-US" smtClean="0"/>
              <a:t>20</a:t>
            </a:fld>
            <a:endParaRPr lang="en-US"/>
          </a:p>
        </p:txBody>
      </p:sp>
    </p:spTree>
    <p:extLst>
      <p:ext uri="{BB962C8B-B14F-4D97-AF65-F5344CB8AC3E}">
        <p14:creationId xmlns:p14="http://schemas.microsoft.com/office/powerpoint/2010/main" val="569275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eaLnBrk="0" fontAlgn="base" hangingPunct="0">
              <a:spcBef>
                <a:spcPct val="0"/>
              </a:spcBef>
              <a:spcAft>
                <a:spcPct val="0"/>
              </a:spcAft>
            </a:pPr>
            <a:fld id="{345E6C78-BE92-D24C-811C-0E8BA2E94712}" type="slidenum">
              <a:rPr lang="en-US" sz="1200">
                <a:solidFill>
                  <a:prstClr val="black"/>
                </a:solidFill>
                <a:latin typeface="Calibri" charset="0"/>
              </a:rPr>
              <a:pPr algn="r" eaLnBrk="0" fontAlgn="base" hangingPunct="0">
                <a:spcBef>
                  <a:spcPct val="0"/>
                </a:spcBef>
                <a:spcAft>
                  <a:spcPct val="0"/>
                </a:spcAft>
              </a:pPr>
              <a:t>21</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985567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B1682-1533-46F4-9A46-F28A5F4273D6}" type="slidenum">
              <a:rPr lang="en-US" altLang="en-US" sz="1200">
                <a:solidFill>
                  <a:srgbClr val="000000"/>
                </a:solidFill>
              </a:rPr>
              <a:pPr/>
              <a:t>28</a:t>
            </a:fld>
            <a:endParaRPr lang="en-US" altLang="en-US" sz="1200">
              <a:solidFill>
                <a:srgbClr val="000000"/>
              </a:solidFill>
            </a:endParaRPr>
          </a:p>
        </p:txBody>
      </p:sp>
    </p:spTree>
    <p:extLst>
      <p:ext uri="{BB962C8B-B14F-4D97-AF65-F5344CB8AC3E}">
        <p14:creationId xmlns:p14="http://schemas.microsoft.com/office/powerpoint/2010/main" val="165559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29</a:t>
            </a:fld>
            <a:endParaRPr lang="en-US"/>
          </a:p>
        </p:txBody>
      </p:sp>
    </p:spTree>
    <p:extLst>
      <p:ext uri="{BB962C8B-B14F-4D97-AF65-F5344CB8AC3E}">
        <p14:creationId xmlns:p14="http://schemas.microsoft.com/office/powerpoint/2010/main" val="32063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E5A123-1CB0-4387-B807-2DF473655101}" type="slidenum">
              <a:rPr lang="en-US" altLang="en-US" sz="1200">
                <a:solidFill>
                  <a:srgbClr val="000000"/>
                </a:solidFill>
              </a:rPr>
              <a:pPr/>
              <a:t>31</a:t>
            </a:fld>
            <a:endParaRPr lang="en-US" altLang="en-US" sz="1200">
              <a:solidFill>
                <a:srgbClr val="000000"/>
              </a:solidFill>
            </a:endParaRPr>
          </a:p>
        </p:txBody>
      </p:sp>
    </p:spTree>
    <p:extLst>
      <p:ext uri="{BB962C8B-B14F-4D97-AF65-F5344CB8AC3E}">
        <p14:creationId xmlns:p14="http://schemas.microsoft.com/office/powerpoint/2010/main" val="1629586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B1682-1533-46F4-9A46-F28A5F4273D6}" type="slidenum">
              <a:rPr lang="en-US" altLang="en-US" sz="1200">
                <a:solidFill>
                  <a:srgbClr val="000000"/>
                </a:solidFill>
              </a:rPr>
              <a:pPr/>
              <a:t>35</a:t>
            </a:fld>
            <a:endParaRPr lang="en-US" altLang="en-US" sz="1200">
              <a:solidFill>
                <a:srgbClr val="000000"/>
              </a:solidFill>
            </a:endParaRPr>
          </a:p>
        </p:txBody>
      </p:sp>
    </p:spTree>
    <p:extLst>
      <p:ext uri="{BB962C8B-B14F-4D97-AF65-F5344CB8AC3E}">
        <p14:creationId xmlns:p14="http://schemas.microsoft.com/office/powerpoint/2010/main" val="290636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http://www.tacc.utexas.edu/news/press-releases/2012/tacc-releases-new-software</a:t>
            </a:r>
          </a:p>
          <a:p>
            <a:pPr eaLnBrk="1" hangingPunct="1">
              <a:spcBef>
                <a:spcPct val="0"/>
              </a:spcBef>
            </a:pPr>
            <a:r>
              <a:rPr lang="en-US" altLang="ko-KR" smtClean="0"/>
              <a:t>http://www.youtube.com/watch?v=oFQeszkCaPU&amp;feature=relmfu</a:t>
            </a:r>
          </a:p>
        </p:txBody>
      </p:sp>
      <p:sp>
        <p:nvSpPr>
          <p:cNvPr id="48131" name="슬라이드 번호 개체 틀 3"/>
          <p:cNvSpPr txBox="1">
            <a:spLocks noGrp="1"/>
          </p:cNvSpPr>
          <p:nvPr/>
        </p:nvSpPr>
        <p:spPr bwMode="auto">
          <a:xfrm>
            <a:off x="3850443" y="9430091"/>
            <a:ext cx="2945659" cy="496412"/>
          </a:xfrm>
          <a:prstGeom prst="rect">
            <a:avLst/>
          </a:prstGeom>
          <a:noFill/>
          <a:ln>
            <a:miter lim="800000"/>
            <a:headEnd/>
            <a:tailEnd/>
          </a:ln>
        </p:spPr>
        <p:txBody>
          <a:bodyPr lIns="95571" tIns="47786" rIns="95571" bIns="47786" anchor="b"/>
          <a:lstStyle/>
          <a:p>
            <a:pPr algn="r">
              <a:defRPr/>
            </a:pPr>
            <a:fld id="{536DDFD7-D616-4820-AA54-4E41A9749A5A}" type="slidenum">
              <a:rPr lang="ko-KR" altLang="en-US" sz="1300">
                <a:cs typeface="맑은 고딕"/>
              </a:rPr>
              <a:pPr algn="r">
                <a:defRPr/>
              </a:pPr>
              <a:t>46</a:t>
            </a:fld>
            <a:endParaRPr lang="ko-KR" altLang="en-US" sz="1300" dirty="0">
              <a:cs typeface="맑은 고딕"/>
            </a:endParaRPr>
          </a:p>
        </p:txBody>
      </p:sp>
    </p:spTree>
    <p:extLst>
      <p:ext uri="{BB962C8B-B14F-4D97-AF65-F5344CB8AC3E}">
        <p14:creationId xmlns:p14="http://schemas.microsoft.com/office/powerpoint/2010/main" val="152014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smtClean="0"/>
          </a:p>
        </p:txBody>
      </p:sp>
      <p:sp>
        <p:nvSpPr>
          <p:cNvPr id="46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5136F13-C3CB-B44E-93C4-DB543E7D05D0}" type="slidenum">
              <a:rPr lang="en-US" sz="1200"/>
              <a:pPr eaLnBrk="1" hangingPunct="1"/>
              <a:t>4</a:t>
            </a:fld>
            <a:endParaRPr lang="en-US" sz="1200"/>
          </a:p>
        </p:txBody>
      </p:sp>
    </p:spTree>
    <p:extLst>
      <p:ext uri="{BB962C8B-B14F-4D97-AF65-F5344CB8AC3E}">
        <p14:creationId xmlns:p14="http://schemas.microsoft.com/office/powerpoint/2010/main" val="160825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Collecting, applying, and providing ocean and coastal data for information products that support jobs, the economy, safety, and wellbeing for the 78 million people living, working and recreating in the U.S. Mid-Atlantic region.</a:t>
            </a:r>
          </a:p>
          <a:p>
            <a:r>
              <a:rPr lang="en-US" sz="100" dirty="0" smtClean="0"/>
              <a:t> </a:t>
            </a:r>
          </a:p>
          <a:p>
            <a:pPr marL="285750" lvl="0" indent="-285750">
              <a:buFont typeface="Wingdings" charset="2"/>
              <a:buChar char="Ø"/>
            </a:pPr>
            <a:r>
              <a:rPr lang="en-US" dirty="0" smtClean="0"/>
              <a:t>Federally certified, quality assured, liability backed, broad array of data sets in standard formats with hardened back-up systems</a:t>
            </a:r>
          </a:p>
          <a:p>
            <a:pPr marL="285750" lvl="0" indent="-285750">
              <a:buFont typeface="Wingdings" charset="2"/>
              <a:buChar char="Ø"/>
            </a:pPr>
            <a:r>
              <a:rPr lang="en-US" dirty="0" smtClean="0"/>
              <a:t>Unique data covering the area from Cape Cod, MA to Cape Hatteras, NC and its five bays and urban estuaries</a:t>
            </a:r>
          </a:p>
          <a:p>
            <a:pPr marL="285750" lvl="0" indent="-285750">
              <a:buFont typeface="Wingdings" charset="2"/>
              <a:buChar char="Ø"/>
            </a:pPr>
            <a:r>
              <a:rPr lang="en-US" dirty="0" smtClean="0"/>
              <a:t>Easily accessible and customizable</a:t>
            </a:r>
            <a:endParaRPr lang="en-US" dirty="0" smtClean="0">
              <a:sym typeface="Wingdings"/>
            </a:endParaRPr>
          </a:p>
          <a:p>
            <a:endParaRPr lang="en-US" dirty="0" smtClean="0"/>
          </a:p>
          <a:p>
            <a:r>
              <a:rPr lang="en-US" dirty="0" smtClean="0">
                <a:sym typeface="Wingdings"/>
              </a:rPr>
              <a:t>View data  </a:t>
            </a:r>
            <a:r>
              <a:rPr lang="en-US" dirty="0" err="1" smtClean="0">
                <a:sym typeface="Wingdings"/>
              </a:rPr>
              <a:t>oceansmap.maracoos.org</a:t>
            </a:r>
            <a:endParaRPr lang="en-US" dirty="0" smtClean="0">
              <a:sym typeface="Wingdings"/>
            </a:endParaRPr>
          </a:p>
          <a:p>
            <a:r>
              <a:rPr lang="en-US" dirty="0" smtClean="0">
                <a:sym typeface="Wingdings"/>
              </a:rPr>
              <a:t>Download data  </a:t>
            </a:r>
            <a:r>
              <a:rPr lang="en-US" dirty="0" err="1" smtClean="0">
                <a:sym typeface="Wingdings"/>
              </a:rPr>
              <a:t>maracoos.org</a:t>
            </a:r>
            <a:r>
              <a:rPr lang="en-US" dirty="0" smtClean="0">
                <a:sym typeface="Wingdings"/>
              </a:rPr>
              <a:t>/operations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5</a:t>
            </a:fld>
            <a:endParaRPr lang="en-US"/>
          </a:p>
        </p:txBody>
      </p:sp>
    </p:spTree>
    <p:extLst>
      <p:ext uri="{BB962C8B-B14F-4D97-AF65-F5344CB8AC3E}">
        <p14:creationId xmlns:p14="http://schemas.microsoft.com/office/powerpoint/2010/main" val="134095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Marine</a:t>
            </a:r>
            <a:r>
              <a:rPr lang="en-US" baseline="0" dirty="0" smtClean="0"/>
              <a:t> transportation is the primary means of moving goods in and out of the region (and the nation).</a:t>
            </a:r>
          </a:p>
          <a:p>
            <a:r>
              <a:rPr lang="en-US" baseline="0" dirty="0" smtClean="0"/>
              <a:t>Supporting safe transportation includes the</a:t>
            </a:r>
          </a:p>
          <a:p>
            <a:r>
              <a:rPr lang="en-US" baseline="0" dirty="0" smtClean="0"/>
              <a:t>Need to provide surface current information and forecasts for pilots to navigate</a:t>
            </a:r>
          </a:p>
          <a:p>
            <a:r>
              <a:rPr lang="en-US" baseline="0" dirty="0" smtClean="0"/>
              <a:t>A better picture of the ocean (addressing parameters, like upwelling, that are not considered in standard products) and conditions in and around approaches to allow for maximum loads</a:t>
            </a:r>
          </a:p>
          <a:p>
            <a:r>
              <a:rPr lang="en-US" baseline="0" dirty="0" smtClean="0"/>
              <a:t>Need to provide integrated products to support mariners of all types for safer operation</a:t>
            </a:r>
          </a:p>
          <a:p>
            <a:r>
              <a:rPr lang="en-US" baseline="0" dirty="0" smtClean="0">
                <a:sym typeface="Wingdings"/>
              </a:rPr>
              <a:t> This supports 24% of marine commerce moving in and out of the country</a:t>
            </a:r>
          </a:p>
          <a:p>
            <a:r>
              <a:rPr lang="en-US" baseline="0" dirty="0" smtClean="0">
                <a:sym typeface="Wingdings"/>
              </a:rPr>
              <a:t> Supports the passenger cruise industry</a:t>
            </a:r>
          </a:p>
          <a:p>
            <a:pPr marL="171450" indent="-171450">
              <a:buFont typeface="Wingdings" charset="2"/>
              <a:buChar char="à"/>
            </a:pPr>
            <a:r>
              <a:rPr lang="en-US" baseline="0" dirty="0" smtClean="0">
                <a:sym typeface="Wingdings"/>
              </a:rPr>
              <a:t> Supports fishing safety</a:t>
            </a:r>
          </a:p>
          <a:p>
            <a:pPr marL="171450" indent="-171450">
              <a:buFont typeface="Wingdings" charset="2"/>
              <a:buChar char="à"/>
            </a:pPr>
            <a:r>
              <a:rPr lang="en-US" baseline="0" dirty="0" smtClean="0">
                <a:sym typeface="Wingdings"/>
              </a:rPr>
              <a:t> In general, this supports the safety of life and property at sea, as well as marine and onshore life and property</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11</a:t>
            </a:fld>
            <a:endParaRPr lang="en-US"/>
          </a:p>
        </p:txBody>
      </p:sp>
    </p:spTree>
    <p:extLst>
      <p:ext uri="{BB962C8B-B14F-4D97-AF65-F5344CB8AC3E}">
        <p14:creationId xmlns:p14="http://schemas.microsoft.com/office/powerpoint/2010/main" val="58672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types of flooding, and we concern ourselves largely with the impacts on coastal and near coastal areas.</a:t>
            </a:r>
          </a:p>
          <a:p>
            <a:r>
              <a:rPr lang="en-US" baseline="0" dirty="0" smtClean="0"/>
              <a:t>The NOAA, the US Geological Survey, along with states and local communities, and many others, concern themselves with water abundance and the dynamic nature of its movement.</a:t>
            </a:r>
          </a:p>
          <a:p>
            <a:r>
              <a:rPr lang="en-US" baseline="0" dirty="0" smtClean="0"/>
              <a:t>Particularly during weather events, people notice the impacts of water on lives and property.  But there are also regularly occurring smaller-scale flooding situations that cause damage, that in total, is significant.</a:t>
            </a:r>
          </a:p>
          <a:p>
            <a:pPr marL="171450" indent="-171450">
              <a:buFontTx/>
              <a:buChar char="-"/>
            </a:pPr>
            <a:r>
              <a:rPr lang="en-US" baseline="0" dirty="0" smtClean="0"/>
              <a:t>There is a need to more data points to enhance and strengthen/validate models</a:t>
            </a:r>
          </a:p>
          <a:p>
            <a:pPr marL="171450" indent="-171450">
              <a:buFontTx/>
              <a:buChar char="-"/>
            </a:pPr>
            <a:r>
              <a:rPr lang="en-US" baseline="0" dirty="0" smtClean="0"/>
              <a:t>- There is need for coupled modeling across the entire movement of water</a:t>
            </a:r>
          </a:p>
          <a:p>
            <a:pPr marL="171450" indent="-171450">
              <a:buFontTx/>
              <a:buChar char="-"/>
            </a:pPr>
            <a:r>
              <a:rPr lang="en-US" dirty="0" smtClean="0"/>
              <a:t>- there is a need to support partners who develop products for water related information</a:t>
            </a:r>
            <a:r>
              <a:rPr lang="en-US" baseline="0" dirty="0" smtClean="0"/>
              <a:t> products, like private sector partners, the National Ocean Service, and the National Weather Service</a:t>
            </a:r>
          </a:p>
          <a:p>
            <a:pPr marL="171450" indent="-171450">
              <a:buFontTx/>
              <a:buChar char="-"/>
            </a:pPr>
            <a:r>
              <a:rPr lang="en-US" baseline="0" dirty="0" smtClean="0"/>
              <a:t>- this includes things like better wind forecasts, better and consistent surface current information, and data and predictions to support street level inundation/flooding forecasts.</a:t>
            </a:r>
          </a:p>
          <a:p>
            <a:pPr marL="171450" indent="-171450">
              <a:buFontTx/>
              <a:buChar char="-"/>
            </a:pPr>
            <a:r>
              <a:rPr lang="en-US" baseline="0" dirty="0" smtClean="0"/>
              <a:t>--&gt; this affects life property and the economy, as we see in big events like Superstorm Sandy, but also in smaller episodic events, like the coastal flooding we see in places like Hampton Roads, Virginia.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12</a:t>
            </a:fld>
            <a:endParaRPr lang="en-US"/>
          </a:p>
        </p:txBody>
      </p:sp>
    </p:spTree>
    <p:extLst>
      <p:ext uri="{BB962C8B-B14F-4D97-AF65-F5344CB8AC3E}">
        <p14:creationId xmlns:p14="http://schemas.microsoft.com/office/powerpoint/2010/main" val="167835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 and Rescue</a:t>
            </a:r>
            <a:r>
              <a:rPr lang="en-US" baseline="0" dirty="0" smtClean="0"/>
              <a:t> is an important mission of the U.S. Coast Guard.</a:t>
            </a:r>
          </a:p>
          <a:p>
            <a:r>
              <a:rPr lang="en-US" baseline="0" dirty="0" smtClean="0"/>
              <a:t>Narrowing search areas</a:t>
            </a:r>
          </a:p>
          <a:p>
            <a:r>
              <a:rPr lang="en-US" baseline="0" dirty="0" smtClean="0"/>
              <a:t>Providing minimal levels of coverage in time and space (80/80)</a:t>
            </a:r>
          </a:p>
          <a:p>
            <a:r>
              <a:rPr lang="en-US" baseline="0" dirty="0" smtClean="0"/>
              <a:t>Maintaining quality and consistency (improving where possible)</a:t>
            </a:r>
          </a:p>
          <a:p>
            <a:r>
              <a:rPr lang="en-US" baseline="0" dirty="0" smtClean="0">
                <a:sym typeface="Wingdings"/>
              </a:rPr>
              <a:t>saving lives and property, and reducing cost to government/taxpayer</a:t>
            </a:r>
            <a:endParaRPr lang="en-US" baseline="0" dirty="0" smtClean="0"/>
          </a:p>
          <a:p>
            <a:endParaRPr lang="en-US" dirty="0" smtClean="0"/>
          </a:p>
          <a:p>
            <a:endParaRPr lang="en-US" dirty="0" smtClean="0"/>
          </a:p>
          <a:p>
            <a:r>
              <a:rPr lang="en-US" dirty="0" smtClean="0"/>
              <a:t>Other</a:t>
            </a:r>
            <a:r>
              <a:rPr lang="en-US" baseline="0" dirty="0" smtClean="0"/>
              <a:t> requirement areas exist also:</a:t>
            </a:r>
          </a:p>
          <a:p>
            <a:r>
              <a:rPr lang="en-US" baseline="0" dirty="0" smtClean="0"/>
              <a:t>Public Health</a:t>
            </a:r>
          </a:p>
          <a:p>
            <a:r>
              <a:rPr lang="en-US" baseline="0" dirty="0" smtClean="0"/>
              <a:t>Food safety and security</a:t>
            </a:r>
          </a:p>
          <a:p>
            <a:r>
              <a:rPr lang="en-US" baseline="0" dirty="0" smtClean="0"/>
              <a:t>Fisheries and Fishing</a:t>
            </a:r>
          </a:p>
          <a:p>
            <a:r>
              <a:rPr lang="en-US" baseline="0" dirty="0" smtClean="0"/>
              <a:t>Pollution Tracking</a:t>
            </a:r>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13</a:t>
            </a:fld>
            <a:endParaRPr lang="en-US"/>
          </a:p>
        </p:txBody>
      </p:sp>
    </p:spTree>
    <p:extLst>
      <p:ext uri="{BB962C8B-B14F-4D97-AF65-F5344CB8AC3E}">
        <p14:creationId xmlns:p14="http://schemas.microsoft.com/office/powerpoint/2010/main" val="180579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427BC4C-CC15-7B47-BE41-BB9E9864EC59}" type="slidenum">
              <a:rPr lang="en-US">
                <a:solidFill>
                  <a:prstClr val="black"/>
                </a:solidFill>
              </a:rPr>
              <a:pPr/>
              <a:t>15</a:t>
            </a:fld>
            <a:endParaRPr lang="en-US">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a:ea typeface="ＭＳ Ｐゴシック" charset="-128"/>
              </a:rPr>
              <a:t>HYCOM, (low Conf) 24 hrs</a:t>
            </a:r>
          </a:p>
        </p:txBody>
      </p:sp>
    </p:spTree>
    <p:extLst>
      <p:ext uri="{BB962C8B-B14F-4D97-AF65-F5344CB8AC3E}">
        <p14:creationId xmlns:p14="http://schemas.microsoft.com/office/powerpoint/2010/main" val="1513546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B63ED85-AE3D-CB45-A4D3-0F2FAE6123F4}" type="slidenum">
              <a:rPr lang="en-US">
                <a:solidFill>
                  <a:prstClr val="black"/>
                </a:solidFill>
              </a:rPr>
              <a:pPr/>
              <a:t>16</a:t>
            </a:fld>
            <a:endParaRPr lang="en-US">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a:ea typeface="ＭＳ Ｐゴシック" charset="-128"/>
              </a:rPr>
              <a:t>HYCOM, (low Conf) 24 hrs</a:t>
            </a:r>
          </a:p>
        </p:txBody>
      </p:sp>
    </p:spTree>
    <p:extLst>
      <p:ext uri="{BB962C8B-B14F-4D97-AF65-F5344CB8AC3E}">
        <p14:creationId xmlns:p14="http://schemas.microsoft.com/office/powerpoint/2010/main" val="469359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A4C5C10-061F-F649-B22B-88B711A29401}" type="slidenum">
              <a:rPr lang="en-US">
                <a:solidFill>
                  <a:prstClr val="black"/>
                </a:solidFill>
              </a:rPr>
              <a:pPr/>
              <a:t>17</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a:ea typeface="ＭＳ Ｐゴシック" charset="-128"/>
              </a:rPr>
              <a:t>HYCOM, (low Conf) 24 hrs</a:t>
            </a:r>
          </a:p>
        </p:txBody>
      </p:sp>
    </p:spTree>
    <p:extLst>
      <p:ext uri="{BB962C8B-B14F-4D97-AF65-F5344CB8AC3E}">
        <p14:creationId xmlns:p14="http://schemas.microsoft.com/office/powerpoint/2010/main" val="631656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7/7/17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54823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7/7/17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780695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7/7/17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709393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빈 화면">
    <p:spTree>
      <p:nvGrpSpPr>
        <p:cNvPr id="1" name=""/>
        <p:cNvGrpSpPr/>
        <p:nvPr/>
      </p:nvGrpSpPr>
      <p:grpSpPr>
        <a:xfrm>
          <a:off x="0" y="0"/>
          <a:ext cx="0" cy="0"/>
          <a:chOff x="0" y="0"/>
          <a:chExt cx="0" cy="0"/>
        </a:xfrm>
      </p:grpSpPr>
      <p:sp>
        <p:nvSpPr>
          <p:cNvPr id="5" name="Rectangle 470"/>
          <p:cNvSpPr>
            <a:spLocks noGrp="1" noChangeArrowheads="1"/>
          </p:cNvSpPr>
          <p:nvPr>
            <p:ph type="subTitle" sz="quarter" idx="1"/>
          </p:nvPr>
        </p:nvSpPr>
        <p:spPr>
          <a:xfrm>
            <a:off x="832412" y="322729"/>
            <a:ext cx="7858180" cy="500066"/>
          </a:xfrm>
        </p:spPr>
        <p:txBody>
          <a:bodyPr/>
          <a:lstStyle>
            <a:lvl1pPr marL="0" indent="0" algn="l">
              <a:buFont typeface="Wingdings 2" pitchFamily="18" charset="2"/>
              <a:buNone/>
              <a:defRPr>
                <a:latin typeface="HY헤드라인M" pitchFamily="18" charset="-127"/>
                <a:ea typeface="HY헤드라인M" pitchFamily="18" charset="-127"/>
              </a:defRPr>
            </a:lvl1pPr>
          </a:lstStyle>
          <a:p>
            <a:r>
              <a:rPr lang="ko-KR" altLang="en-US" dirty="0"/>
              <a:t>마스터 부제목 스타일 편집</a:t>
            </a:r>
          </a:p>
        </p:txBody>
      </p:sp>
      <p:sp>
        <p:nvSpPr>
          <p:cNvPr id="3" name="Rectangle 469"/>
          <p:cNvSpPr>
            <a:spLocks noGrp="1" noChangeArrowheads="1"/>
          </p:cNvSpPr>
          <p:nvPr>
            <p:ph type="dt" sz="half" idx="10"/>
          </p:nvPr>
        </p:nvSpPr>
        <p:spPr/>
        <p:txBody>
          <a:bodyPr/>
          <a:lstStyle>
            <a:lvl1pPr>
              <a:defRPr/>
            </a:lvl1pPr>
          </a:lstStyle>
          <a:p>
            <a:pPr>
              <a:defRPr/>
            </a:pPr>
            <a:endParaRPr lang="en-US" altLang="ko-KR"/>
          </a:p>
        </p:txBody>
      </p:sp>
      <p:sp>
        <p:nvSpPr>
          <p:cNvPr id="4" name="Rectangle 470"/>
          <p:cNvSpPr>
            <a:spLocks noGrp="1" noChangeArrowheads="1"/>
          </p:cNvSpPr>
          <p:nvPr>
            <p:ph type="ftr" sz="quarter" idx="11"/>
          </p:nvPr>
        </p:nvSpPr>
        <p:spPr/>
        <p:txBody>
          <a:bodyPr/>
          <a:lstStyle>
            <a:lvl1pPr>
              <a:defRPr/>
            </a:lvl1pPr>
          </a:lstStyle>
          <a:p>
            <a:pPr>
              <a:defRPr/>
            </a:pPr>
            <a:r>
              <a:rPr lang="en-US" altLang="ko-KR"/>
              <a:t>고군산열도 말도 소나무</a:t>
            </a:r>
          </a:p>
        </p:txBody>
      </p:sp>
      <p:sp>
        <p:nvSpPr>
          <p:cNvPr id="6" name="Rectangle 471"/>
          <p:cNvSpPr>
            <a:spLocks noGrp="1" noChangeArrowheads="1"/>
          </p:cNvSpPr>
          <p:nvPr>
            <p:ph type="sldNum" sz="quarter" idx="12"/>
          </p:nvPr>
        </p:nvSpPr>
        <p:spPr/>
        <p:txBody>
          <a:bodyPr/>
          <a:lstStyle>
            <a:lvl1pPr>
              <a:defRPr>
                <a:latin typeface="HY헤드라인M" pitchFamily="18" charset="-127"/>
                <a:ea typeface="HY헤드라인M" pitchFamily="18" charset="-127"/>
              </a:defRPr>
            </a:lvl1pPr>
          </a:lstStyle>
          <a:p>
            <a:pPr>
              <a:defRPr/>
            </a:pPr>
            <a:r>
              <a:rPr lang="en-US" altLang="ko-KR"/>
              <a:t>-</a:t>
            </a:r>
            <a:fld id="{A48368D5-8C64-407E-8A54-F9194F1D68E0}" type="slidenum">
              <a:rPr lang="en-US" altLang="ko-KR"/>
              <a:pPr>
                <a:defRPr/>
              </a:pPr>
              <a:t>‹#›</a:t>
            </a:fld>
            <a:r>
              <a:rPr lang="en-US" altLang="ko-KR"/>
              <a:t>-</a:t>
            </a:r>
          </a:p>
        </p:txBody>
      </p:sp>
    </p:spTree>
    <p:extLst>
      <p:ext uri="{BB962C8B-B14F-4D97-AF65-F5344CB8AC3E}">
        <p14:creationId xmlns:p14="http://schemas.microsoft.com/office/powerpoint/2010/main" val="1839385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971600" y="116632"/>
            <a:ext cx="8172400" cy="594000"/>
          </a:xfrm>
          <a:prstGeom prst="rect">
            <a:avLst/>
          </a:prstGeom>
          <a:effectLst>
            <a:outerShdw dist="35560" dir="2700000" algn="ctr" rotWithShape="0">
              <a:srgbClr val="000000"/>
            </a:outerShdw>
          </a:effectLst>
        </p:spPr>
        <p:txBody>
          <a:bodyPr anchor="ctr" anchorCtr="0"/>
          <a:lstStyle>
            <a:lvl1pPr algn="l" rtl="0" fontAlgn="base" latinLnBrk="1">
              <a:spcBef>
                <a:spcPct val="0"/>
              </a:spcBef>
              <a:spcAft>
                <a:spcPct val="0"/>
              </a:spcAft>
              <a:buFontTx/>
              <a:buNone/>
              <a:defRPr kumimoji="0" lang="ko-KR" altLang="en-US" sz="2800" b="0" i="0" u="none" strike="noStrike" kern="0" cap="none" spc="0" normalizeH="0" baseline="0" noProof="0" dirty="0">
                <a:ln>
                  <a:noFill/>
                </a:ln>
                <a:solidFill>
                  <a:srgbClr val="FFCC00"/>
                </a:solidFill>
                <a:effectLst>
                  <a:glow rad="228600">
                    <a:schemeClr val="accent4">
                      <a:satMod val="175000"/>
                      <a:alpha val="40000"/>
                    </a:schemeClr>
                  </a:glow>
                </a:effectLst>
                <a:uLnTx/>
                <a:uFillTx/>
                <a:latin typeface="HY헤드라인M" pitchFamily="18" charset="-127"/>
                <a:ea typeface="HY헤드라인M" pitchFamily="18" charset="-127"/>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smtClean="0"/>
              <a:t>Click to edit Master</a:t>
            </a:r>
            <a:endParaRPr lang="ko-KR" altLang="en-US" dirty="0"/>
          </a:p>
        </p:txBody>
      </p:sp>
      <p:pic>
        <p:nvPicPr>
          <p:cNvPr id="4" name="Picture 2" descr="X:\Work pictures\Logo\KIOST CI 최종_국문형.jpg"/>
          <p:cNvPicPr>
            <a:picLocks noChangeAspect="1" noChangeArrowheads="1"/>
          </p:cNvPicPr>
          <p:nvPr userDrawn="1"/>
        </p:nvPicPr>
        <p:blipFill>
          <a:blip r:embed="rId2" cstate="print">
            <a:clrChange>
              <a:clrFrom>
                <a:srgbClr val="FFFFFF"/>
              </a:clrFrom>
              <a:clrTo>
                <a:srgbClr val="FFFFFF">
                  <a:alpha val="0"/>
                </a:srgbClr>
              </a:clrTo>
            </a:clrChange>
          </a:blip>
          <a:srcRect b="16418"/>
          <a:stretch>
            <a:fillRect/>
          </a:stretch>
        </p:blipFill>
        <p:spPr bwMode="auto">
          <a:xfrm>
            <a:off x="7812360" y="188640"/>
            <a:ext cx="1080120" cy="475785"/>
          </a:xfrm>
          <a:prstGeom prst="rect">
            <a:avLst/>
          </a:prstGeom>
          <a:noFill/>
        </p:spPr>
      </p:pic>
    </p:spTree>
    <p:extLst>
      <p:ext uri="{BB962C8B-B14F-4D97-AF65-F5344CB8AC3E}">
        <p14:creationId xmlns:p14="http://schemas.microsoft.com/office/powerpoint/2010/main" val="4137800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7/7/17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610515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25B144-F66F-6447-B0C6-8953961C2AA5}" type="datetimeFigureOut">
              <a:rPr lang="en-US" smtClean="0"/>
              <a:t>7/7/17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58599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25B144-F66F-6447-B0C6-8953961C2AA5}" type="datetimeFigureOut">
              <a:rPr lang="en-US" smtClean="0"/>
              <a:t>7/7/17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37434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25B144-F66F-6447-B0C6-8953961C2AA5}" type="datetimeFigureOut">
              <a:rPr lang="en-US" smtClean="0"/>
              <a:t>7/7/17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76031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25B144-F66F-6447-B0C6-8953961C2AA5}" type="datetimeFigureOut">
              <a:rPr lang="en-US" smtClean="0"/>
              <a:t>7/7/17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47717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5B144-F66F-6447-B0C6-8953961C2AA5}" type="datetimeFigureOut">
              <a:rPr lang="en-US" smtClean="0"/>
              <a:t>7/7/17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35642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7/7/17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94511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7/7/17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8899471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5B144-F66F-6447-B0C6-8953961C2AA5}" type="datetimeFigureOut">
              <a:rPr lang="en-US" smtClean="0"/>
              <a:t>7/7/17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F4556-5352-4241-B221-856EDA9E7D6E}" type="slidenum">
              <a:rPr lang="en-US" smtClean="0"/>
              <a:t>‹#›</a:t>
            </a:fld>
            <a:endParaRPr lang="en-US"/>
          </a:p>
        </p:txBody>
      </p:sp>
    </p:spTree>
    <p:extLst>
      <p:ext uri="{BB962C8B-B14F-4D97-AF65-F5344CB8AC3E}">
        <p14:creationId xmlns:p14="http://schemas.microsoft.com/office/powerpoint/2010/main" val="1998898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79.jpeg"/><Relationship Id="rId6" Type="http://schemas.openxmlformats.org/officeDocument/2006/relationships/image" Target="../media/image80.jpeg"/><Relationship Id="rId7" Type="http://schemas.openxmlformats.org/officeDocument/2006/relationships/image" Target="../media/image81.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84.jpeg"/><Relationship Id="rId6" Type="http://schemas.openxmlformats.org/officeDocument/2006/relationships/image" Target="../media/image85.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2.tiff"/><Relationship Id="rId7"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1.png"/><Relationship Id="rId6" Type="http://schemas.openxmlformats.org/officeDocument/2006/relationships/image" Target="../media/image2.tiff"/><Relationship Id="rId7"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8.jpe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55.png"/><Relationship Id="rId8" Type="http://schemas.openxmlformats.org/officeDocument/2006/relationships/image" Target="../media/image101.png"/><Relationship Id="rId9"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xml.rels><?xml version="1.0" encoding="UTF-8" standalone="yes"?>
<Relationships xmlns="http://schemas.openxmlformats.org/package/2006/relationships"><Relationship Id="rId9" Type="http://schemas.openxmlformats.org/officeDocument/2006/relationships/image" Target="../media/image9.gif"/><Relationship Id="rId20" Type="http://schemas.openxmlformats.org/officeDocument/2006/relationships/image" Target="../media/image20.gif"/><Relationship Id="rId21" Type="http://schemas.openxmlformats.org/officeDocument/2006/relationships/image" Target="../media/image21.gif"/><Relationship Id="rId22" Type="http://schemas.openxmlformats.org/officeDocument/2006/relationships/image" Target="../media/image22.gif"/><Relationship Id="rId23" Type="http://schemas.openxmlformats.org/officeDocument/2006/relationships/image" Target="../media/image23.png"/><Relationship Id="rId10" Type="http://schemas.openxmlformats.org/officeDocument/2006/relationships/image" Target="../media/image10.gif"/><Relationship Id="rId11" Type="http://schemas.openxmlformats.org/officeDocument/2006/relationships/image" Target="../media/image11.png"/><Relationship Id="rId12" Type="http://schemas.openxmlformats.org/officeDocument/2006/relationships/image" Target="../media/image12.gif"/><Relationship Id="rId13" Type="http://schemas.openxmlformats.org/officeDocument/2006/relationships/image" Target="../media/image13.gif"/><Relationship Id="rId14" Type="http://schemas.openxmlformats.org/officeDocument/2006/relationships/image" Target="../media/image14.gif"/><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gif"/><Relationship Id="rId19" Type="http://schemas.openxmlformats.org/officeDocument/2006/relationships/image" Target="../media/image19.gif"/><Relationship Id="rId1" Type="http://schemas.openxmlformats.org/officeDocument/2006/relationships/slideLayout" Target="../slideLayouts/slideLayout1.xml"/><Relationship Id="rId2" Type="http://schemas.openxmlformats.org/officeDocument/2006/relationships/image" Target="../media/image2.tiff"/><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gif"/><Relationship Id="rId7" Type="http://schemas.openxmlformats.org/officeDocument/2006/relationships/image" Target="../media/image7.gif"/><Relationship Id="rId8"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103.png"/><Relationship Id="rId6" Type="http://schemas.openxmlformats.org/officeDocument/2006/relationships/image" Target="../media/image104.jpeg"/><Relationship Id="rId7" Type="http://schemas.openxmlformats.org/officeDocument/2006/relationships/image" Target="../media/image105.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emf"/><Relationship Id="rId5" Type="http://schemas.openxmlformats.org/officeDocument/2006/relationships/image" Target="../media/image108.jpg"/><Relationship Id="rId6" Type="http://schemas.openxmlformats.org/officeDocument/2006/relationships/image" Target="../media/image109.png"/><Relationship Id="rId7" Type="http://schemas.openxmlformats.org/officeDocument/2006/relationships/image" Target="../media/image2.tiff"/><Relationship Id="rId8"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1.tiff"/><Relationship Id="rId4" Type="http://schemas.openxmlformats.org/officeDocument/2006/relationships/image" Target="../media/image2.tiff"/><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image" Target="../media/image110.png"/></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3.png"/><Relationship Id="rId5" Type="http://schemas.openxmlformats.org/officeDocument/2006/relationships/image" Target="../media/image114.jpe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oleObject" Target="../embeddings/oleObject1.bin"/><Relationship Id="rId5" Type="http://schemas.openxmlformats.org/officeDocument/2006/relationships/image" Target="../media/image115.wmf"/><Relationship Id="rId6" Type="http://schemas.openxmlformats.org/officeDocument/2006/relationships/image" Target="../media/image117.png"/><Relationship Id="rId7" Type="http://schemas.openxmlformats.org/officeDocument/2006/relationships/image" Target="../media/image118.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9.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120.png"/><Relationship Id="rId6" Type="http://schemas.openxmlformats.org/officeDocument/2006/relationships/oleObject" Target="../embeddings/oleObject2.bin"/><Relationship Id="rId7" Type="http://schemas.openxmlformats.org/officeDocument/2006/relationships/image" Target="../media/image115.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2.tiff"/><Relationship Id="rId5" Type="http://schemas.openxmlformats.org/officeDocument/2006/relationships/image" Target="../media/image3.png"/><Relationship Id="rId6" Type="http://schemas.openxmlformats.org/officeDocument/2006/relationships/image" Target="../media/image122.png"/><Relationship Id="rId7" Type="http://schemas.openxmlformats.org/officeDocument/2006/relationships/image" Target="../media/image60.jpeg"/><Relationship Id="rId8" Type="http://schemas.openxmlformats.org/officeDocument/2006/relationships/image" Target="../media/image123.png"/><Relationship Id="rId9" Type="http://schemas.openxmlformats.org/officeDocument/2006/relationships/image" Target="../media/image124.png"/><Relationship Id="rId10"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tiff"/><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2.tiff"/><Relationship Id="rId7" Type="http://schemas.openxmlformats.org/officeDocument/2006/relationships/image" Target="../media/image3.png"/><Relationship Id="rId8" Type="http://schemas.openxmlformats.org/officeDocument/2006/relationships/image" Target="../media/image130.png"/><Relationship Id="rId9"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135.png"/><Relationship Id="rId9" Type="http://schemas.openxmlformats.org/officeDocument/2006/relationships/image" Target="../media/image136.png"/><Relationship Id="rId10"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8.png"/><Relationship Id="rId5" Type="http://schemas.openxmlformats.org/officeDocument/2006/relationships/image" Target="../media/image139.em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08.jpg"/><Relationship Id="rId5" Type="http://schemas.openxmlformats.org/officeDocument/2006/relationships/image" Target="../media/image109.png"/><Relationship Id="rId6" Type="http://schemas.openxmlformats.org/officeDocument/2006/relationships/image" Target="../media/image2.tiff"/><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46.png"/><Relationship Id="rId6"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png"/><Relationship Id="rId5" Type="http://schemas.openxmlformats.org/officeDocument/2006/relationships/image" Target="../media/image2.tiff"/><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2.tiff"/><Relationship Id="rId1" Type="http://schemas.openxmlformats.org/officeDocument/2006/relationships/slideLayout" Target="../slideLayouts/slideLayout6.xml"/><Relationship Id="rId2" Type="http://schemas.openxmlformats.org/officeDocument/2006/relationships/image" Target="../media/image152.png"/></Relationships>
</file>

<file path=ppt/slides/_rels/slide41.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gif"/><Relationship Id="rId5" Type="http://schemas.openxmlformats.org/officeDocument/2006/relationships/image" Target="../media/image158.gif"/><Relationship Id="rId6" Type="http://schemas.openxmlformats.org/officeDocument/2006/relationships/image" Target="../media/image159.gif"/><Relationship Id="rId7" Type="http://schemas.openxmlformats.org/officeDocument/2006/relationships/image" Target="../media/image160.jpeg"/><Relationship Id="rId8" Type="http://schemas.openxmlformats.org/officeDocument/2006/relationships/image" Target="../media/image161.jpeg"/><Relationship Id="rId9" Type="http://schemas.openxmlformats.org/officeDocument/2006/relationships/image" Target="../media/image162.jpeg"/><Relationship Id="rId10" Type="http://schemas.openxmlformats.org/officeDocument/2006/relationships/image" Target="../media/image2.tiff"/><Relationship Id="rId11"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55.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3.jpeg"/><Relationship Id="rId5" Type="http://schemas.openxmlformats.org/officeDocument/2006/relationships/image" Target="../media/image164.jpeg"/><Relationship Id="rId6" Type="http://schemas.openxmlformats.org/officeDocument/2006/relationships/image" Target="../media/image165.jpeg"/><Relationship Id="rId7" Type="http://schemas.openxmlformats.org/officeDocument/2006/relationships/image" Target="../media/image166.gif"/><Relationship Id="rId8" Type="http://schemas.openxmlformats.org/officeDocument/2006/relationships/image" Target="../media/image167.png"/><Relationship Id="rId9" Type="http://schemas.openxmlformats.org/officeDocument/2006/relationships/image" Target="../media/image158.gif"/><Relationship Id="rId10" Type="http://schemas.openxmlformats.org/officeDocument/2006/relationships/image" Target="../media/image159.gif"/><Relationship Id="rId11" Type="http://schemas.openxmlformats.org/officeDocument/2006/relationships/image" Target="../media/image168.jpg"/><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 Id="rId3" Type="http://schemas.openxmlformats.org/officeDocument/2006/relationships/image" Target="../media/image170.png"/></Relationships>
</file>

<file path=ppt/slides/_rels/slide44.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png"/><Relationship Id="rId5" Type="http://schemas.openxmlformats.org/officeDocument/2006/relationships/image" Target="../media/image174.gif"/><Relationship Id="rId6" Type="http://schemas.openxmlformats.org/officeDocument/2006/relationships/image" Target="../media/image175.jpeg"/><Relationship Id="rId7" Type="http://schemas.openxmlformats.org/officeDocument/2006/relationships/image" Target="../media/image176.wmf"/><Relationship Id="rId1" Type="http://schemas.openxmlformats.org/officeDocument/2006/relationships/slideLayout" Target="../slideLayouts/slideLayout12.xml"/><Relationship Id="rId2" Type="http://schemas.openxmlformats.org/officeDocument/2006/relationships/image" Target="../media/image171.jpeg"/></Relationships>
</file>

<file path=ppt/slides/_rels/slide45.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1" Type="http://schemas.openxmlformats.org/officeDocument/2006/relationships/slideLayout" Target="../slideLayouts/slideLayout12.xml"/><Relationship Id="rId2" Type="http://schemas.openxmlformats.org/officeDocument/2006/relationships/image" Target="../media/image177.jpeg"/></Relationships>
</file>

<file path=ppt/slides/_rels/slide46.xml.rels><?xml version="1.0" encoding="UTF-8" standalone="yes"?>
<Relationships xmlns="http://schemas.openxmlformats.org/package/2006/relationships"><Relationship Id="rId3" Type="http://schemas.openxmlformats.org/officeDocument/2006/relationships/image" Target="../media/image180.jpeg"/><Relationship Id="rId4" Type="http://schemas.openxmlformats.org/officeDocument/2006/relationships/image" Target="../media/image181.jpeg"/><Relationship Id="rId5" Type="http://schemas.openxmlformats.org/officeDocument/2006/relationships/image" Target="../media/image182.jpeg"/><Relationship Id="rId6" Type="http://schemas.openxmlformats.org/officeDocument/2006/relationships/image" Target="../media/image183.jpeg"/><Relationship Id="rId7" Type="http://schemas.openxmlformats.org/officeDocument/2006/relationships/image" Target="../media/image184.jpeg"/><Relationship Id="rId8" Type="http://schemas.openxmlformats.org/officeDocument/2006/relationships/image" Target="../media/image185.jpeg"/><Relationship Id="rId9" Type="http://schemas.openxmlformats.org/officeDocument/2006/relationships/image" Target="../media/image186.png"/><Relationship Id="rId10" Type="http://schemas.openxmlformats.org/officeDocument/2006/relationships/image" Target="../media/image18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jpeg"/><Relationship Id="rId5" Type="http://schemas.openxmlformats.org/officeDocument/2006/relationships/image" Target="../media/image191.png"/><Relationship Id="rId6" Type="http://schemas.openxmlformats.org/officeDocument/2006/relationships/image" Target="../media/image192.jpeg"/><Relationship Id="rId7" Type="http://schemas.openxmlformats.org/officeDocument/2006/relationships/image" Target="../media/image142.png"/><Relationship Id="rId8" Type="http://schemas.openxmlformats.org/officeDocument/2006/relationships/image" Target="../media/image60.jpeg"/><Relationship Id="rId1" Type="http://schemas.openxmlformats.org/officeDocument/2006/relationships/slideLayout" Target="../slideLayouts/slideLayout13.xml"/><Relationship Id="rId2" Type="http://schemas.openxmlformats.org/officeDocument/2006/relationships/image" Target="../media/image18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 Id="rId3" Type="http://schemas.openxmlformats.org/officeDocument/2006/relationships/image" Target="../media/image170.png"/></Relationships>
</file>

<file path=ppt/slides/_rels/slide5.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31.tiff"/><Relationship Id="rId6" Type="http://schemas.openxmlformats.org/officeDocument/2006/relationships/image" Target="../media/image32.pn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png"/><Relationship Id="rId10" Type="http://schemas.openxmlformats.org/officeDocument/2006/relationships/image" Target="../media/image36.png"/></Relationships>
</file>

<file path=ppt/slides/_rels/slide6.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png"/><Relationship Id="rId4" Type="http://schemas.openxmlformats.org/officeDocument/2006/relationships/image" Target="../media/image39.jpeg"/><Relationship Id="rId5" Type="http://schemas.openxmlformats.org/officeDocument/2006/relationships/image" Target="../media/image40.png"/><Relationship Id="rId6" Type="http://schemas.openxmlformats.org/officeDocument/2006/relationships/image" Target="../media/image41.jpeg"/><Relationship Id="rId7" Type="http://schemas.openxmlformats.org/officeDocument/2006/relationships/image" Target="../media/image42.pn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png"/></Relationships>
</file>

<file path=ppt/slides/_rels/slide7.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2.tiff"/><Relationship Id="rId1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11" Type="http://schemas.openxmlformats.org/officeDocument/2006/relationships/image" Target="../media/image74.jpeg"/><Relationship Id="rId12" Type="http://schemas.openxmlformats.org/officeDocument/2006/relationships/image" Target="../media/image75.jpeg"/><Relationship Id="rId13" Type="http://schemas.openxmlformats.org/officeDocument/2006/relationships/image" Target="../media/image76.jpeg"/><Relationship Id="rId14" Type="http://schemas.openxmlformats.org/officeDocument/2006/relationships/image" Target="../media/image77.jpeg"/><Relationship Id="rId1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wmf"/><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png"/><Relationship Id="rId7" Type="http://schemas.openxmlformats.org/officeDocument/2006/relationships/image" Target="../media/image70.jpeg"/><Relationship Id="rId8" Type="http://schemas.openxmlformats.org/officeDocument/2006/relationships/image" Target="../media/image71.jpeg"/><Relationship Id="rId9" Type="http://schemas.openxmlformats.org/officeDocument/2006/relationships/image" Target="../media/image72.jpeg"/><Relationship Id="rId10"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302"/>
            <a:ext cx="9144000" cy="274320"/>
          </a:xfrm>
          <a:prstGeom prst="rect">
            <a:avLst/>
          </a:prstGeom>
        </p:spPr>
      </p:pic>
      <p:sp>
        <p:nvSpPr>
          <p:cNvPr id="7" name="Rectangle 6"/>
          <p:cNvSpPr/>
          <p:nvPr/>
        </p:nvSpPr>
        <p:spPr>
          <a:xfrm>
            <a:off x="262465" y="2053661"/>
            <a:ext cx="8619067" cy="3970318"/>
          </a:xfrm>
          <a:prstGeom prst="rect">
            <a:avLst/>
          </a:prstGeom>
        </p:spPr>
        <p:txBody>
          <a:bodyPr wrap="square">
            <a:spAutoFit/>
          </a:bodyPr>
          <a:lstStyle/>
          <a:p>
            <a:pPr algn="ctr"/>
            <a:r>
              <a:rPr lang="en-US" sz="4800" b="1" dirty="0" smtClean="0">
                <a:latin typeface="Imprint MT Shadow" charset="0"/>
                <a:ea typeface="Imprint MT Shadow" charset="0"/>
                <a:cs typeface="Imprint MT Shadow" charset="0"/>
              </a:rPr>
              <a:t>Welcome to </a:t>
            </a:r>
            <a:r>
              <a:rPr lang="en-US" sz="7200" b="1" dirty="0" smtClean="0">
                <a:latin typeface="Imprint MT Shadow" charset="0"/>
                <a:ea typeface="Imprint MT Shadow" charset="0"/>
                <a:cs typeface="Imprint MT Shadow" charset="0"/>
              </a:rPr>
              <a:t>MARACOOS!</a:t>
            </a:r>
          </a:p>
          <a:p>
            <a:pPr algn="ctr"/>
            <a:endParaRPr lang="en-US" sz="3200" b="1" dirty="0" smtClean="0">
              <a:latin typeface="Imprint MT Shadow" charset="0"/>
              <a:ea typeface="Imprint MT Shadow" charset="0"/>
              <a:cs typeface="Imprint MT Shadow" charset="0"/>
            </a:endParaRPr>
          </a:p>
          <a:p>
            <a:pPr algn="ctr"/>
            <a:r>
              <a:rPr lang="en-US" sz="3200" dirty="0"/>
              <a:t>A</a:t>
            </a:r>
            <a:r>
              <a:rPr lang="en-US" sz="3200" dirty="0" smtClean="0"/>
              <a:t> </a:t>
            </a:r>
            <a:r>
              <a:rPr lang="en-US" sz="3200" dirty="0"/>
              <a:t>robust ocean and coastal data partnership advancing a strong economy, health, and </a:t>
            </a:r>
            <a:r>
              <a:rPr lang="en-US" sz="3200" dirty="0" smtClean="0"/>
              <a:t>wellbeing </a:t>
            </a:r>
            <a:r>
              <a:rPr lang="en-US" sz="3200" dirty="0"/>
              <a:t>in the </a:t>
            </a:r>
            <a:r>
              <a:rPr lang="en-US" sz="3200" dirty="0" smtClean="0"/>
              <a:t>U.S. Mid-Atlantic Region</a:t>
            </a:r>
            <a:endParaRPr lang="en-US" sz="3200" b="1" dirty="0">
              <a:latin typeface="Imprint MT Shadow" charset="0"/>
              <a:ea typeface="Imprint MT Shadow" charset="0"/>
              <a:cs typeface="Imprint MT Shadow"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368863"/>
            <a:ext cx="9144001" cy="1062182"/>
          </a:xfrm>
          <a:prstGeom prst="rect">
            <a:avLst/>
          </a:prstGeom>
        </p:spPr>
      </p:pic>
    </p:spTree>
    <p:extLst>
      <p:ext uri="{BB962C8B-B14F-4D97-AF65-F5344CB8AC3E}">
        <p14:creationId xmlns:p14="http://schemas.microsoft.com/office/powerpoint/2010/main" val="576386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solidFill>
            <a:schemeClr val="accent1">
              <a:lumMod val="75000"/>
            </a:schemeClr>
          </a:solidFill>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Verdana" charset="0"/>
                <a:ea typeface="Verdana" charset="0"/>
                <a:cs typeface="Verdana" charset="0"/>
              </a:rPr>
              <a:t>Data/Product Development Approach</a:t>
            </a:r>
            <a:endParaRPr lang="en-US" sz="2800" b="1" dirty="0">
              <a:latin typeface="Verdana" charset="0"/>
              <a:ea typeface="Verdana" charset="0"/>
              <a:cs typeface="Verdana" charset="0"/>
            </a:endParaRPr>
          </a:p>
        </p:txBody>
      </p:sp>
      <p:pic>
        <p:nvPicPr>
          <p:cNvPr id="2" name="Picture 1"/>
          <p:cNvPicPr>
            <a:picLocks noChangeAspect="1"/>
          </p:cNvPicPr>
          <p:nvPr/>
        </p:nvPicPr>
        <p:blipFill>
          <a:blip r:embed="rId2"/>
          <a:stretch>
            <a:fillRect/>
          </a:stretch>
        </p:blipFill>
        <p:spPr>
          <a:xfrm>
            <a:off x="0" y="5527880"/>
            <a:ext cx="9144000" cy="27432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99" y="5802200"/>
            <a:ext cx="9279467" cy="1062182"/>
          </a:xfrm>
          <a:prstGeom prst="rect">
            <a:avLst/>
          </a:prstGeom>
        </p:spPr>
      </p:pic>
      <p:sp>
        <p:nvSpPr>
          <p:cNvPr id="3" name="Rectangle 2"/>
          <p:cNvSpPr/>
          <p:nvPr/>
        </p:nvSpPr>
        <p:spPr>
          <a:xfrm>
            <a:off x="931338" y="1168397"/>
            <a:ext cx="3623728" cy="948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Need / Requirement</a:t>
            </a:r>
            <a:endParaRPr lang="en-US" sz="3200" dirty="0"/>
          </a:p>
        </p:txBody>
      </p:sp>
      <p:sp>
        <p:nvSpPr>
          <p:cNvPr id="12" name="Rectangle 11"/>
          <p:cNvSpPr/>
          <p:nvPr/>
        </p:nvSpPr>
        <p:spPr>
          <a:xfrm>
            <a:off x="2844808" y="2844797"/>
            <a:ext cx="3301995" cy="948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Observations and </a:t>
            </a:r>
          </a:p>
          <a:p>
            <a:pPr algn="ctr"/>
            <a:r>
              <a:rPr lang="en-US" sz="3200" dirty="0"/>
              <a:t>Predictions</a:t>
            </a:r>
          </a:p>
        </p:txBody>
      </p:sp>
      <p:sp>
        <p:nvSpPr>
          <p:cNvPr id="13" name="Rectangle 12"/>
          <p:cNvSpPr/>
          <p:nvPr/>
        </p:nvSpPr>
        <p:spPr>
          <a:xfrm>
            <a:off x="4639742" y="4516860"/>
            <a:ext cx="2878661" cy="948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Products / </a:t>
            </a:r>
            <a:endParaRPr lang="en-US" sz="3200" dirty="0" smtClean="0"/>
          </a:p>
          <a:p>
            <a:pPr algn="ctr"/>
            <a:r>
              <a:rPr lang="en-US" sz="3200" dirty="0" smtClean="0"/>
              <a:t>Decision </a:t>
            </a:r>
            <a:r>
              <a:rPr lang="en-US" sz="3200" dirty="0"/>
              <a:t>Tools</a:t>
            </a:r>
          </a:p>
        </p:txBody>
      </p:sp>
      <p:sp>
        <p:nvSpPr>
          <p:cNvPr id="14" name="Bent-Up Arrow 13"/>
          <p:cNvSpPr/>
          <p:nvPr/>
        </p:nvSpPr>
        <p:spPr>
          <a:xfrm rot="5400000">
            <a:off x="1473209" y="2285997"/>
            <a:ext cx="1523999" cy="118533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ent-Up Arrow 14"/>
          <p:cNvSpPr/>
          <p:nvPr/>
        </p:nvSpPr>
        <p:spPr>
          <a:xfrm rot="5400000">
            <a:off x="3268141" y="3962397"/>
            <a:ext cx="1523999" cy="118533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741338" y="1451890"/>
            <a:ext cx="703334" cy="369332"/>
          </a:xfrm>
          <a:prstGeom prst="rect">
            <a:avLst/>
          </a:prstGeom>
          <a:noFill/>
        </p:spPr>
        <p:txBody>
          <a:bodyPr wrap="none" rtlCol="0">
            <a:spAutoFit/>
          </a:bodyPr>
          <a:lstStyle/>
          <a:p>
            <a:r>
              <a:rPr lang="en-US" dirty="0" smtClean="0"/>
              <a:t>Users</a:t>
            </a:r>
            <a:endParaRPr lang="en-US" dirty="0"/>
          </a:p>
        </p:txBody>
      </p:sp>
      <p:sp>
        <p:nvSpPr>
          <p:cNvPr id="17" name="TextBox 16"/>
          <p:cNvSpPr txBox="1"/>
          <p:nvPr/>
        </p:nvSpPr>
        <p:spPr>
          <a:xfrm>
            <a:off x="6484988" y="2978831"/>
            <a:ext cx="1356205" cy="646331"/>
          </a:xfrm>
          <a:prstGeom prst="rect">
            <a:avLst/>
          </a:prstGeom>
          <a:noFill/>
        </p:spPr>
        <p:txBody>
          <a:bodyPr wrap="none" rtlCol="0">
            <a:spAutoFit/>
          </a:bodyPr>
          <a:lstStyle/>
          <a:p>
            <a:r>
              <a:rPr lang="en-US" dirty="0" smtClean="0"/>
              <a:t>MARACOOS </a:t>
            </a:r>
          </a:p>
          <a:p>
            <a:r>
              <a:rPr lang="en-US" dirty="0" smtClean="0"/>
              <a:t>&amp; Partners</a:t>
            </a:r>
            <a:endParaRPr lang="en-US" dirty="0"/>
          </a:p>
        </p:txBody>
      </p:sp>
      <p:sp>
        <p:nvSpPr>
          <p:cNvPr id="18" name="TextBox 17"/>
          <p:cNvSpPr txBox="1"/>
          <p:nvPr/>
        </p:nvSpPr>
        <p:spPr>
          <a:xfrm>
            <a:off x="7738534" y="4809065"/>
            <a:ext cx="423514" cy="369332"/>
          </a:xfrm>
          <a:prstGeom prst="rect">
            <a:avLst/>
          </a:prstGeom>
          <a:noFill/>
        </p:spPr>
        <p:txBody>
          <a:bodyPr wrap="none" rtlCol="0">
            <a:spAutoFit/>
          </a:bodyPr>
          <a:lstStyle/>
          <a:p>
            <a:r>
              <a:rPr lang="en-US" dirty="0" smtClean="0"/>
              <a:t>All</a:t>
            </a:r>
            <a:endParaRPr lang="en-US" dirty="0"/>
          </a:p>
        </p:txBody>
      </p:sp>
    </p:spTree>
    <p:extLst>
      <p:ext uri="{BB962C8B-B14F-4D97-AF65-F5344CB8AC3E}">
        <p14:creationId xmlns:p14="http://schemas.microsoft.com/office/powerpoint/2010/main" val="664357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solidFill>
            <a:schemeClr val="accent1">
              <a:lumMod val="75000"/>
            </a:schemeClr>
          </a:solidFill>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Verdana" charset="0"/>
                <a:ea typeface="Verdana" charset="0"/>
                <a:cs typeface="Verdana" charset="0"/>
              </a:rPr>
              <a:t>Maritime Commerce and Safety</a:t>
            </a:r>
            <a:endParaRPr lang="en-US" sz="2800" b="1" dirty="0">
              <a:latin typeface="Verdana" charset="0"/>
              <a:ea typeface="Verdana" charset="0"/>
              <a:cs typeface="Verdana" charset="0"/>
            </a:endParaRPr>
          </a:p>
        </p:txBody>
      </p:sp>
      <p:pic>
        <p:nvPicPr>
          <p:cNvPr id="2" name="Picture 1"/>
          <p:cNvPicPr>
            <a:picLocks noChangeAspect="1"/>
          </p:cNvPicPr>
          <p:nvPr/>
        </p:nvPicPr>
        <p:blipFill>
          <a:blip r:embed="rId3"/>
          <a:stretch>
            <a:fillRect/>
          </a:stretch>
        </p:blipFill>
        <p:spPr>
          <a:xfrm>
            <a:off x="0" y="5527880"/>
            <a:ext cx="9144000" cy="2743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11268" name="Picture 4" descr="ruiseship_steven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62113" y="1095055"/>
            <a:ext cx="2853426" cy="16050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utterstock_4755729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51769" y="1165227"/>
            <a:ext cx="4055697" cy="17113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utterstock_275951645.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105772" y="3063670"/>
            <a:ext cx="3583054" cy="250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13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solidFill>
            <a:schemeClr val="accent1">
              <a:lumMod val="75000"/>
            </a:schemeClr>
          </a:solidFill>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Verdana" charset="0"/>
                <a:ea typeface="Verdana" charset="0"/>
                <a:cs typeface="Verdana" charset="0"/>
              </a:rPr>
              <a:t>Coastal Flooding</a:t>
            </a:r>
            <a:endParaRPr lang="en-US" sz="2800" b="1" dirty="0">
              <a:latin typeface="Verdana" charset="0"/>
              <a:ea typeface="Verdana" charset="0"/>
              <a:cs typeface="Verdana" charset="0"/>
            </a:endParaRPr>
          </a:p>
        </p:txBody>
      </p:sp>
      <p:pic>
        <p:nvPicPr>
          <p:cNvPr id="2" name="Picture 1"/>
          <p:cNvPicPr>
            <a:picLocks noChangeAspect="1"/>
          </p:cNvPicPr>
          <p:nvPr/>
        </p:nvPicPr>
        <p:blipFill>
          <a:blip r:embed="rId3"/>
          <a:stretch>
            <a:fillRect/>
          </a:stretch>
        </p:blipFill>
        <p:spPr>
          <a:xfrm>
            <a:off x="0" y="5527880"/>
            <a:ext cx="9144000" cy="2743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5" name="Picture 2" descr="hutterstock_16970638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9334" y="1179835"/>
            <a:ext cx="4212183" cy="350333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mage result for flooded street in norfolk hagu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
          <a:stretch/>
        </p:blipFill>
        <p:spPr bwMode="auto">
          <a:xfrm>
            <a:off x="4572000" y="2788907"/>
            <a:ext cx="4318000" cy="260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995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solidFill>
            <a:schemeClr val="accent1">
              <a:lumMod val="75000"/>
            </a:schemeClr>
          </a:solidFill>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Verdana" charset="0"/>
                <a:ea typeface="Verdana" charset="0"/>
                <a:cs typeface="Verdana" charset="0"/>
              </a:rPr>
              <a:t>Search and Rescue</a:t>
            </a:r>
            <a:endParaRPr lang="en-US" sz="2800" b="1" dirty="0">
              <a:latin typeface="Verdana" charset="0"/>
              <a:ea typeface="Verdana" charset="0"/>
              <a:cs typeface="Verdana" charset="0"/>
            </a:endParaRPr>
          </a:p>
        </p:txBody>
      </p:sp>
      <p:pic>
        <p:nvPicPr>
          <p:cNvPr id="2" name="Picture 1"/>
          <p:cNvPicPr>
            <a:picLocks noChangeAspect="1"/>
          </p:cNvPicPr>
          <p:nvPr/>
        </p:nvPicPr>
        <p:blipFill>
          <a:blip r:embed="rId3"/>
          <a:stretch>
            <a:fillRect/>
          </a:stretch>
        </p:blipFill>
        <p:spPr>
          <a:xfrm>
            <a:off x="0" y="5527880"/>
            <a:ext cx="9144000" cy="2743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7" name="Picture 2" descr="AR 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7650" y="1081145"/>
            <a:ext cx="4114800" cy="404706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649501162_cde25c7a55_o.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72000" y="1288536"/>
            <a:ext cx="4273550" cy="348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383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118206426_2340b3d5e9_o"/>
          <p:cNvPicPr>
            <a:picLocks noChangeAspect="1" noChangeArrowheads="1"/>
          </p:cNvPicPr>
          <p:nvPr/>
        </p:nvPicPr>
        <p:blipFill>
          <a:blip r:embed="rId2"/>
          <a:srcRect/>
          <a:stretch>
            <a:fillRect/>
          </a:stretch>
        </p:blipFill>
        <p:spPr bwMode="auto">
          <a:xfrm>
            <a:off x="0" y="-1588"/>
            <a:ext cx="9144000" cy="6859588"/>
          </a:xfrm>
          <a:prstGeom prst="rect">
            <a:avLst/>
          </a:prstGeom>
          <a:noFill/>
          <a:ln w="9525">
            <a:noFill/>
            <a:miter lim="800000"/>
            <a:headEnd/>
            <a:tailEnd/>
          </a:ln>
        </p:spPr>
      </p:pic>
      <p:sp>
        <p:nvSpPr>
          <p:cNvPr id="30723" name="Text Box 3"/>
          <p:cNvSpPr txBox="1">
            <a:spLocks noChangeArrowheads="1"/>
          </p:cNvSpPr>
          <p:nvPr/>
        </p:nvSpPr>
        <p:spPr bwMode="auto">
          <a:xfrm>
            <a:off x="0" y="0"/>
            <a:ext cx="9144000" cy="769441"/>
          </a:xfrm>
          <a:prstGeom prst="rect">
            <a:avLst/>
          </a:prstGeom>
          <a:noFill/>
          <a:ln w="9525">
            <a:noFill/>
            <a:miter lim="800000"/>
            <a:headEnd/>
            <a:tailEnd/>
          </a:ln>
        </p:spPr>
        <p:txBody>
          <a:bodyPr>
            <a:prstTxWarp prst="textNoShape">
              <a:avLst/>
            </a:prstTxWarp>
            <a:spAutoFit/>
          </a:bodyPr>
          <a:lstStyle/>
          <a:p>
            <a:r>
              <a:rPr lang="en-US" sz="2400" b="1" i="1" dirty="0" smtClean="0">
                <a:solidFill>
                  <a:prstClr val="black"/>
                </a:solidFill>
              </a:rPr>
              <a:t>Optimizing </a:t>
            </a:r>
            <a:r>
              <a:rPr lang="en-US" sz="2400" b="1" i="1" dirty="0">
                <a:solidFill>
                  <a:prstClr val="black"/>
                </a:solidFill>
              </a:rPr>
              <a:t>HF Radar for SAR using USCG Surface Drifters</a:t>
            </a:r>
          </a:p>
          <a:p>
            <a:endParaRPr lang="en-US" sz="2000" b="1" i="1" dirty="0">
              <a:solidFill>
                <a:prstClr val="black"/>
              </a:solidFill>
            </a:endParaRPr>
          </a:p>
        </p:txBody>
      </p:sp>
      <p:sp>
        <p:nvSpPr>
          <p:cNvPr id="30724" name="Text Box 4"/>
          <p:cNvSpPr txBox="1">
            <a:spLocks noChangeArrowheads="1"/>
          </p:cNvSpPr>
          <p:nvPr/>
        </p:nvSpPr>
        <p:spPr bwMode="auto">
          <a:xfrm>
            <a:off x="0" y="4114800"/>
            <a:ext cx="4289981" cy="2554545"/>
          </a:xfrm>
          <a:prstGeom prst="rect">
            <a:avLst/>
          </a:prstGeom>
          <a:noFill/>
          <a:ln w="9525">
            <a:noFill/>
            <a:miter lim="800000"/>
            <a:headEnd/>
            <a:tailEnd/>
          </a:ln>
        </p:spPr>
        <p:txBody>
          <a:bodyPr wrap="none">
            <a:prstTxWarp prst="textNoShape">
              <a:avLst/>
            </a:prstTxWarp>
            <a:spAutoFit/>
          </a:bodyPr>
          <a:lstStyle/>
          <a:p>
            <a:r>
              <a:rPr lang="en-US" sz="2000" b="1" dirty="0">
                <a:solidFill>
                  <a:prstClr val="black"/>
                </a:solidFill>
              </a:rPr>
              <a:t>Art Allen </a:t>
            </a:r>
          </a:p>
          <a:p>
            <a:r>
              <a:rPr lang="en-US" sz="2000" b="1" dirty="0">
                <a:solidFill>
                  <a:prstClr val="black"/>
                </a:solidFill>
              </a:rPr>
              <a:t>U.S. Coast Guard</a:t>
            </a:r>
          </a:p>
          <a:p>
            <a:endParaRPr lang="en-US" sz="2000" b="1" dirty="0">
              <a:solidFill>
                <a:prstClr val="black"/>
              </a:solidFill>
            </a:endParaRPr>
          </a:p>
          <a:p>
            <a:r>
              <a:rPr lang="en-US" sz="2000" b="1" dirty="0">
                <a:solidFill>
                  <a:prstClr val="black"/>
                </a:solidFill>
              </a:rPr>
              <a:t>Scott Glenn</a:t>
            </a:r>
          </a:p>
          <a:p>
            <a:r>
              <a:rPr lang="en-US" sz="2000" b="1" dirty="0">
                <a:solidFill>
                  <a:prstClr val="black"/>
                </a:solidFill>
              </a:rPr>
              <a:t>Rutgers University</a:t>
            </a:r>
            <a:endParaRPr lang="en-US" sz="2000" b="1" dirty="0" smtClean="0">
              <a:solidFill>
                <a:prstClr val="black"/>
              </a:solidFill>
            </a:endParaRPr>
          </a:p>
          <a:p>
            <a:endParaRPr lang="en-US" sz="2000" b="1" dirty="0" smtClean="0">
              <a:solidFill>
                <a:prstClr val="black"/>
              </a:solidFill>
            </a:endParaRPr>
          </a:p>
          <a:p>
            <a:r>
              <a:rPr lang="en-US" sz="2000" b="1" dirty="0" smtClean="0">
                <a:solidFill>
                  <a:prstClr val="black"/>
                </a:solidFill>
              </a:rPr>
              <a:t>Mid</a:t>
            </a:r>
            <a:r>
              <a:rPr lang="en-US" sz="2000" b="1" dirty="0">
                <a:solidFill>
                  <a:prstClr val="black"/>
                </a:solidFill>
              </a:rPr>
              <a:t>-Atlantic </a:t>
            </a:r>
            <a:r>
              <a:rPr lang="en-US" sz="2000" b="1" dirty="0" smtClean="0">
                <a:solidFill>
                  <a:prstClr val="black"/>
                </a:solidFill>
              </a:rPr>
              <a:t>Regional Association</a:t>
            </a:r>
          </a:p>
          <a:p>
            <a:r>
              <a:rPr lang="en-US" sz="2000" b="1" dirty="0">
                <a:solidFill>
                  <a:prstClr val="black"/>
                </a:solidFill>
              </a:rPr>
              <a:t>Coastal Ocean Observing System</a:t>
            </a:r>
          </a:p>
        </p:txBody>
      </p:sp>
      <p:pic>
        <p:nvPicPr>
          <p:cNvPr id="30725" name="Picture 5" descr="1468414560_d638cdb7d2_o"/>
          <p:cNvPicPr>
            <a:picLocks noChangeAspect="1" noChangeArrowheads="1"/>
          </p:cNvPicPr>
          <p:nvPr/>
        </p:nvPicPr>
        <p:blipFill>
          <a:blip r:embed="rId3"/>
          <a:srcRect/>
          <a:stretch>
            <a:fillRect/>
          </a:stretch>
        </p:blipFill>
        <p:spPr bwMode="auto">
          <a:xfrm>
            <a:off x="4267200" y="4800600"/>
            <a:ext cx="2438400" cy="1828800"/>
          </a:xfrm>
          <a:prstGeom prst="rect">
            <a:avLst/>
          </a:prstGeom>
          <a:noFill/>
          <a:ln w="38100">
            <a:solidFill>
              <a:srgbClr val="000000"/>
            </a:solidFill>
            <a:miter lim="800000"/>
            <a:headEnd/>
            <a:tailEnd/>
          </a:ln>
        </p:spPr>
      </p:pic>
      <p:pic>
        <p:nvPicPr>
          <p:cNvPr id="30726" name="Picture 6" descr="1490972357_d86649c7e2_o"/>
          <p:cNvPicPr>
            <a:picLocks noChangeAspect="1" noChangeArrowheads="1"/>
          </p:cNvPicPr>
          <p:nvPr/>
        </p:nvPicPr>
        <p:blipFill>
          <a:blip r:embed="rId4"/>
          <a:srcRect l="10001" t="282" r="49001" b="33427"/>
          <a:stretch>
            <a:fillRect/>
          </a:stretch>
        </p:blipFill>
        <p:spPr bwMode="auto">
          <a:xfrm>
            <a:off x="6858000" y="4419600"/>
            <a:ext cx="2130425" cy="2286000"/>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453408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144463" y="1719269"/>
            <a:ext cx="4295775" cy="3109912"/>
          </a:xfrm>
          <a:prstGeom prst="rect">
            <a:avLst/>
          </a:prstGeom>
          <a:noFill/>
          <a:ln w="9525">
            <a:noFill/>
            <a:miter lim="800000"/>
            <a:headEnd/>
            <a:tailEnd/>
          </a:ln>
        </p:spPr>
      </p:pic>
      <p:pic>
        <p:nvPicPr>
          <p:cNvPr id="33795" name="Picture 3"/>
          <p:cNvPicPr>
            <a:picLocks noChangeAspect="1" noChangeArrowheads="1"/>
          </p:cNvPicPr>
          <p:nvPr/>
        </p:nvPicPr>
        <p:blipFill>
          <a:blip r:embed="rId4"/>
          <a:srcRect/>
          <a:stretch>
            <a:fillRect/>
          </a:stretch>
        </p:blipFill>
        <p:spPr bwMode="auto">
          <a:xfrm>
            <a:off x="4794250" y="1706569"/>
            <a:ext cx="4159250" cy="3106737"/>
          </a:xfrm>
          <a:prstGeom prst="rect">
            <a:avLst/>
          </a:prstGeom>
          <a:noFill/>
          <a:ln w="9525">
            <a:noFill/>
            <a:miter lim="800000"/>
            <a:headEnd/>
            <a:tailEnd/>
          </a:ln>
        </p:spPr>
      </p:pic>
      <p:sp>
        <p:nvSpPr>
          <p:cNvPr id="33796" name="Rectangle 4"/>
          <p:cNvSpPr>
            <a:spLocks noGrp="1" noChangeArrowheads="1"/>
          </p:cNvSpPr>
          <p:nvPr>
            <p:ph type="title"/>
          </p:nvPr>
        </p:nvSpPr>
        <p:spPr>
          <a:xfrm>
            <a:off x="1433513" y="286399"/>
            <a:ext cx="7886700" cy="1325563"/>
          </a:xfrm>
          <a:ln>
            <a:miter lim="800000"/>
            <a:headEnd/>
            <a:tailEnd/>
          </a:ln>
        </p:spPr>
        <p:txBody>
          <a:bodyPr>
            <a:normAutofit/>
          </a:bodyPr>
          <a:lstStyle/>
          <a:p>
            <a:pPr eaLnBrk="1" hangingPunct="1"/>
            <a:r>
              <a:rPr lang="en-US" sz="3200" b="1" dirty="0" smtClean="0">
                <a:solidFill>
                  <a:srgbClr val="000000"/>
                </a:solidFill>
                <a:latin typeface="+mn-lt"/>
                <a:ea typeface="ＭＳ Ｐゴシック" charset="-128"/>
              </a:rPr>
              <a:t>5000 Virtual Drifters </a:t>
            </a:r>
            <a:r>
              <a:rPr lang="en-US" sz="3200" b="1" smtClean="0">
                <a:solidFill>
                  <a:srgbClr val="000000"/>
                </a:solidFill>
                <a:latin typeface="+mn-lt"/>
                <a:ea typeface="ＭＳ Ｐゴシック" charset="-128"/>
              </a:rPr>
              <a:t>– 24 </a:t>
            </a:r>
            <a:r>
              <a:rPr lang="en-US" sz="3200" b="1" dirty="0">
                <a:solidFill>
                  <a:srgbClr val="000000"/>
                </a:solidFill>
                <a:latin typeface="+mn-lt"/>
                <a:ea typeface="ＭＳ Ｐゴシック" charset="-128"/>
              </a:rPr>
              <a:t>Hours Into Search</a:t>
            </a:r>
          </a:p>
        </p:txBody>
      </p:sp>
      <p:sp>
        <p:nvSpPr>
          <p:cNvPr id="33797" name="Text Box 5"/>
          <p:cNvSpPr txBox="1">
            <a:spLocks noChangeArrowheads="1"/>
          </p:cNvSpPr>
          <p:nvPr/>
        </p:nvSpPr>
        <p:spPr bwMode="auto">
          <a:xfrm>
            <a:off x="1019175" y="4876806"/>
            <a:ext cx="2535238" cy="46166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400" dirty="0" smtClean="0">
                <a:solidFill>
                  <a:prstClr val="black"/>
                </a:solidFill>
              </a:rPr>
              <a:t>HYCOM</a:t>
            </a:r>
            <a:endParaRPr lang="en-US" sz="2400" dirty="0">
              <a:solidFill>
                <a:prstClr val="black"/>
              </a:solidFill>
            </a:endParaRPr>
          </a:p>
        </p:txBody>
      </p:sp>
      <p:sp>
        <p:nvSpPr>
          <p:cNvPr id="33798" name="Text Box 6"/>
          <p:cNvSpPr txBox="1">
            <a:spLocks noChangeArrowheads="1"/>
          </p:cNvSpPr>
          <p:nvPr/>
        </p:nvSpPr>
        <p:spPr bwMode="auto">
          <a:xfrm>
            <a:off x="5510213" y="4876806"/>
            <a:ext cx="2535237" cy="46166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400" dirty="0" smtClean="0">
                <a:solidFill>
                  <a:srgbClr val="000000"/>
                </a:solidFill>
              </a:rPr>
              <a:t>CODAR</a:t>
            </a:r>
            <a:endParaRPr lang="en-US" sz="2400" dirty="0">
              <a:solidFill>
                <a:srgbClr val="000000"/>
              </a:solidFill>
            </a:endParaRPr>
          </a:p>
        </p:txBody>
      </p:sp>
      <p:pic>
        <p:nvPicPr>
          <p:cNvPr id="7" name="Picture 7"/>
          <p:cNvPicPr>
            <a:picLocks noChangeAspect="1" noChangeArrowheads="1"/>
          </p:cNvPicPr>
          <p:nvPr/>
        </p:nvPicPr>
        <p:blipFill>
          <a:blip r:embed="rId5"/>
          <a:srcRect/>
          <a:stretch>
            <a:fillRect/>
          </a:stretch>
        </p:blipFill>
        <p:spPr bwMode="auto">
          <a:xfrm>
            <a:off x="144463" y="240362"/>
            <a:ext cx="1289050" cy="1371600"/>
          </a:xfrm>
          <a:prstGeom prst="rect">
            <a:avLst/>
          </a:prstGeom>
          <a:noFill/>
          <a:ln w="9525">
            <a:noFill/>
            <a:miter lim="800000"/>
            <a:headEnd/>
            <a:tailEnd/>
          </a:ln>
        </p:spPr>
      </p:pic>
      <p:pic>
        <p:nvPicPr>
          <p:cNvPr id="8" name="Picture 7"/>
          <p:cNvPicPr>
            <a:picLocks noChangeAspect="1"/>
          </p:cNvPicPr>
          <p:nvPr/>
        </p:nvPicPr>
        <p:blipFill>
          <a:blip r:embed="rId6"/>
          <a:stretch>
            <a:fillRect/>
          </a:stretch>
        </p:blipFill>
        <p:spPr>
          <a:xfrm>
            <a:off x="0" y="5527880"/>
            <a:ext cx="9144000" cy="27432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spTree>
    <p:extLst>
      <p:ext uri="{BB962C8B-B14F-4D97-AF65-F5344CB8AC3E}">
        <p14:creationId xmlns:p14="http://schemas.microsoft.com/office/powerpoint/2010/main" val="1158226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5527880"/>
            <a:ext cx="9144000" cy="2743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pic>
        <p:nvPicPr>
          <p:cNvPr id="35843" name="Picture 5"/>
          <p:cNvPicPr>
            <a:picLocks noChangeAspect="1" noChangeArrowheads="1"/>
          </p:cNvPicPr>
          <p:nvPr/>
        </p:nvPicPr>
        <p:blipFill>
          <a:blip r:embed="rId5"/>
          <a:srcRect/>
          <a:stretch>
            <a:fillRect/>
          </a:stretch>
        </p:blipFill>
        <p:spPr bwMode="auto">
          <a:xfrm>
            <a:off x="146050" y="1714506"/>
            <a:ext cx="4295775" cy="3109913"/>
          </a:xfrm>
          <a:prstGeom prst="rect">
            <a:avLst/>
          </a:prstGeom>
          <a:noFill/>
          <a:ln w="9525">
            <a:noFill/>
            <a:miter lim="800000"/>
            <a:headEnd/>
            <a:tailEnd/>
          </a:ln>
        </p:spPr>
      </p:pic>
      <p:pic>
        <p:nvPicPr>
          <p:cNvPr id="35844" name="Picture 6"/>
          <p:cNvPicPr>
            <a:picLocks noChangeAspect="1" noChangeArrowheads="1"/>
          </p:cNvPicPr>
          <p:nvPr/>
        </p:nvPicPr>
        <p:blipFill>
          <a:blip r:embed="rId6"/>
          <a:srcRect/>
          <a:stretch>
            <a:fillRect/>
          </a:stretch>
        </p:blipFill>
        <p:spPr bwMode="auto">
          <a:xfrm>
            <a:off x="4789488" y="1704981"/>
            <a:ext cx="4159250" cy="3108325"/>
          </a:xfrm>
          <a:prstGeom prst="rect">
            <a:avLst/>
          </a:prstGeom>
          <a:noFill/>
          <a:ln w="9525">
            <a:noFill/>
            <a:miter lim="800000"/>
            <a:headEnd/>
            <a:tailEnd/>
          </a:ln>
        </p:spPr>
      </p:pic>
      <p:sp>
        <p:nvSpPr>
          <p:cNvPr id="35845" name="Text Box 5"/>
          <p:cNvSpPr txBox="1">
            <a:spLocks noChangeArrowheads="1"/>
          </p:cNvSpPr>
          <p:nvPr/>
        </p:nvSpPr>
        <p:spPr bwMode="auto">
          <a:xfrm>
            <a:off x="1019175" y="4876806"/>
            <a:ext cx="2535238" cy="46166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400" dirty="0">
                <a:solidFill>
                  <a:prstClr val="black"/>
                </a:solidFill>
              </a:rPr>
              <a:t>HYCOM </a:t>
            </a:r>
          </a:p>
        </p:txBody>
      </p:sp>
      <p:sp>
        <p:nvSpPr>
          <p:cNvPr id="35846" name="Text Box 6"/>
          <p:cNvSpPr txBox="1">
            <a:spLocks noChangeArrowheads="1"/>
          </p:cNvSpPr>
          <p:nvPr/>
        </p:nvSpPr>
        <p:spPr bwMode="auto">
          <a:xfrm>
            <a:off x="5510213" y="4876806"/>
            <a:ext cx="2535237" cy="46166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400" dirty="0" smtClean="0">
                <a:solidFill>
                  <a:srgbClr val="000000"/>
                </a:solidFill>
              </a:rPr>
              <a:t>CODAR</a:t>
            </a:r>
            <a:endParaRPr lang="en-US" sz="2400" dirty="0">
              <a:solidFill>
                <a:srgbClr val="000000"/>
              </a:solidFill>
            </a:endParaRPr>
          </a:p>
        </p:txBody>
      </p:sp>
      <p:sp>
        <p:nvSpPr>
          <p:cNvPr id="11" name="Rectangle 4"/>
          <p:cNvSpPr>
            <a:spLocks noGrp="1" noChangeArrowheads="1"/>
          </p:cNvSpPr>
          <p:nvPr>
            <p:ph type="title"/>
          </p:nvPr>
        </p:nvSpPr>
        <p:spPr>
          <a:xfrm>
            <a:off x="1433513" y="286399"/>
            <a:ext cx="7886700" cy="1325563"/>
          </a:xfrm>
          <a:ln>
            <a:miter lim="800000"/>
            <a:headEnd/>
            <a:tailEnd/>
          </a:ln>
        </p:spPr>
        <p:txBody>
          <a:bodyPr>
            <a:normAutofit/>
          </a:bodyPr>
          <a:lstStyle/>
          <a:p>
            <a:pPr eaLnBrk="1" hangingPunct="1"/>
            <a:r>
              <a:rPr lang="en-US" sz="3200" b="1" dirty="0" smtClean="0">
                <a:solidFill>
                  <a:srgbClr val="000000"/>
                </a:solidFill>
                <a:latin typeface="+mn-lt"/>
                <a:ea typeface="ＭＳ Ｐゴシック" charset="-128"/>
              </a:rPr>
              <a:t>5000 Virtual Drifters – 48 </a:t>
            </a:r>
            <a:r>
              <a:rPr lang="en-US" sz="3200" b="1" dirty="0">
                <a:solidFill>
                  <a:srgbClr val="000000"/>
                </a:solidFill>
                <a:latin typeface="+mn-lt"/>
                <a:ea typeface="ＭＳ Ｐゴシック" charset="-128"/>
              </a:rPr>
              <a:t>Hours Into Search</a:t>
            </a:r>
          </a:p>
        </p:txBody>
      </p:sp>
      <p:pic>
        <p:nvPicPr>
          <p:cNvPr id="12" name="Picture 7"/>
          <p:cNvPicPr>
            <a:picLocks noChangeAspect="1" noChangeArrowheads="1"/>
          </p:cNvPicPr>
          <p:nvPr/>
        </p:nvPicPr>
        <p:blipFill>
          <a:blip r:embed="rId7"/>
          <a:srcRect/>
          <a:stretch>
            <a:fillRect/>
          </a:stretch>
        </p:blipFill>
        <p:spPr bwMode="auto">
          <a:xfrm>
            <a:off x="144463" y="240362"/>
            <a:ext cx="1289050" cy="1371600"/>
          </a:xfrm>
          <a:prstGeom prst="rect">
            <a:avLst/>
          </a:prstGeom>
          <a:noFill/>
          <a:ln w="9525">
            <a:noFill/>
            <a:miter lim="800000"/>
            <a:headEnd/>
            <a:tailEnd/>
          </a:ln>
        </p:spPr>
      </p:pic>
    </p:spTree>
    <p:extLst>
      <p:ext uri="{BB962C8B-B14F-4D97-AF65-F5344CB8AC3E}">
        <p14:creationId xmlns:p14="http://schemas.microsoft.com/office/powerpoint/2010/main" val="1236999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5"/>
          <p:cNvPicPr>
            <a:picLocks noChangeAspect="1" noChangeArrowheads="1"/>
          </p:cNvPicPr>
          <p:nvPr/>
        </p:nvPicPr>
        <p:blipFill>
          <a:blip r:embed="rId3"/>
          <a:srcRect/>
          <a:stretch>
            <a:fillRect/>
          </a:stretch>
        </p:blipFill>
        <p:spPr bwMode="auto">
          <a:xfrm>
            <a:off x="146050" y="1714506"/>
            <a:ext cx="4295775" cy="3109913"/>
          </a:xfrm>
          <a:prstGeom prst="rect">
            <a:avLst/>
          </a:prstGeom>
          <a:noFill/>
          <a:ln w="9525">
            <a:noFill/>
            <a:miter lim="800000"/>
            <a:headEnd/>
            <a:tailEnd/>
          </a:ln>
        </p:spPr>
      </p:pic>
      <p:pic>
        <p:nvPicPr>
          <p:cNvPr id="39940" name="Picture 6"/>
          <p:cNvPicPr>
            <a:picLocks noChangeAspect="1" noChangeArrowheads="1"/>
          </p:cNvPicPr>
          <p:nvPr/>
        </p:nvPicPr>
        <p:blipFill>
          <a:blip r:embed="rId4"/>
          <a:srcRect/>
          <a:stretch>
            <a:fillRect/>
          </a:stretch>
        </p:blipFill>
        <p:spPr bwMode="auto">
          <a:xfrm>
            <a:off x="4792663" y="1704981"/>
            <a:ext cx="4159250" cy="3108325"/>
          </a:xfrm>
          <a:prstGeom prst="rect">
            <a:avLst/>
          </a:prstGeom>
          <a:noFill/>
          <a:ln w="9525">
            <a:noFill/>
            <a:miter lim="800000"/>
            <a:headEnd/>
            <a:tailEnd/>
          </a:ln>
        </p:spPr>
      </p:pic>
      <p:sp>
        <p:nvSpPr>
          <p:cNvPr id="39941" name="Text Box 5"/>
          <p:cNvSpPr txBox="1">
            <a:spLocks noChangeArrowheads="1"/>
          </p:cNvSpPr>
          <p:nvPr/>
        </p:nvSpPr>
        <p:spPr bwMode="auto">
          <a:xfrm>
            <a:off x="1019175" y="4876806"/>
            <a:ext cx="2535238" cy="46166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400" dirty="0">
                <a:solidFill>
                  <a:prstClr val="black"/>
                </a:solidFill>
              </a:rPr>
              <a:t>HYCOM </a:t>
            </a:r>
          </a:p>
        </p:txBody>
      </p:sp>
      <p:sp>
        <p:nvSpPr>
          <p:cNvPr id="39942" name="Text Box 6"/>
          <p:cNvSpPr txBox="1">
            <a:spLocks noChangeArrowheads="1"/>
          </p:cNvSpPr>
          <p:nvPr/>
        </p:nvSpPr>
        <p:spPr bwMode="auto">
          <a:xfrm>
            <a:off x="5510213" y="4876806"/>
            <a:ext cx="2535237" cy="46166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400" dirty="0" smtClean="0">
                <a:solidFill>
                  <a:srgbClr val="000000"/>
                </a:solidFill>
              </a:rPr>
              <a:t>CODAR</a:t>
            </a:r>
            <a:endParaRPr lang="en-US" sz="2400" dirty="0">
              <a:solidFill>
                <a:srgbClr val="000000"/>
              </a:solidFill>
            </a:endParaRPr>
          </a:p>
        </p:txBody>
      </p:sp>
      <p:sp>
        <p:nvSpPr>
          <p:cNvPr id="9" name="Rectangle 4"/>
          <p:cNvSpPr>
            <a:spLocks noGrp="1" noChangeArrowheads="1"/>
          </p:cNvSpPr>
          <p:nvPr>
            <p:ph type="title"/>
          </p:nvPr>
        </p:nvSpPr>
        <p:spPr>
          <a:xfrm>
            <a:off x="1433513" y="286399"/>
            <a:ext cx="7886700" cy="1325563"/>
          </a:xfrm>
          <a:ln>
            <a:miter lim="800000"/>
            <a:headEnd/>
            <a:tailEnd/>
          </a:ln>
        </p:spPr>
        <p:txBody>
          <a:bodyPr>
            <a:normAutofit/>
          </a:bodyPr>
          <a:lstStyle/>
          <a:p>
            <a:pPr eaLnBrk="1" hangingPunct="1"/>
            <a:r>
              <a:rPr lang="en-US" sz="3200" b="1" dirty="0" smtClean="0">
                <a:solidFill>
                  <a:srgbClr val="000000"/>
                </a:solidFill>
                <a:latin typeface="+mn-lt"/>
                <a:ea typeface="ＭＳ Ｐゴシック" charset="-128"/>
              </a:rPr>
              <a:t>5000 Virtual Drifters – 96 </a:t>
            </a:r>
            <a:r>
              <a:rPr lang="en-US" sz="3200" b="1" dirty="0">
                <a:solidFill>
                  <a:srgbClr val="000000"/>
                </a:solidFill>
                <a:latin typeface="+mn-lt"/>
                <a:ea typeface="ＭＳ Ｐゴシック" charset="-128"/>
              </a:rPr>
              <a:t>Hours Into Search</a:t>
            </a:r>
          </a:p>
        </p:txBody>
      </p:sp>
      <p:pic>
        <p:nvPicPr>
          <p:cNvPr id="10" name="Picture 7"/>
          <p:cNvPicPr>
            <a:picLocks noChangeAspect="1" noChangeArrowheads="1"/>
          </p:cNvPicPr>
          <p:nvPr/>
        </p:nvPicPr>
        <p:blipFill>
          <a:blip r:embed="rId5"/>
          <a:srcRect/>
          <a:stretch>
            <a:fillRect/>
          </a:stretch>
        </p:blipFill>
        <p:spPr bwMode="auto">
          <a:xfrm>
            <a:off x="144463" y="240362"/>
            <a:ext cx="1289050" cy="1371600"/>
          </a:xfrm>
          <a:prstGeom prst="rect">
            <a:avLst/>
          </a:prstGeom>
          <a:noFill/>
          <a:ln w="9525">
            <a:noFill/>
            <a:miter lim="800000"/>
            <a:headEnd/>
            <a:tailEnd/>
          </a:ln>
        </p:spPr>
      </p:pic>
      <p:pic>
        <p:nvPicPr>
          <p:cNvPr id="11" name="Picture 10"/>
          <p:cNvPicPr>
            <a:picLocks noChangeAspect="1"/>
          </p:cNvPicPr>
          <p:nvPr/>
        </p:nvPicPr>
        <p:blipFill>
          <a:blip r:embed="rId6"/>
          <a:stretch>
            <a:fillRect/>
          </a:stretch>
        </p:blipFill>
        <p:spPr>
          <a:xfrm>
            <a:off x="0" y="5527880"/>
            <a:ext cx="9144000" cy="27432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spTree>
    <p:extLst>
      <p:ext uri="{BB962C8B-B14F-4D97-AF65-F5344CB8AC3E}">
        <p14:creationId xmlns:p14="http://schemas.microsoft.com/office/powerpoint/2010/main" val="1730341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5527880"/>
            <a:ext cx="9144000" cy="27432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pic>
        <p:nvPicPr>
          <p:cNvPr id="41986" name="Picture 2"/>
          <p:cNvPicPr>
            <a:picLocks noChangeAspect="1" noChangeArrowheads="1"/>
          </p:cNvPicPr>
          <p:nvPr/>
        </p:nvPicPr>
        <p:blipFill>
          <a:blip r:embed="rId5"/>
          <a:srcRect/>
          <a:stretch>
            <a:fillRect/>
          </a:stretch>
        </p:blipFill>
        <p:spPr bwMode="auto">
          <a:xfrm>
            <a:off x="146050" y="1714506"/>
            <a:ext cx="4295775" cy="3109913"/>
          </a:xfrm>
          <a:prstGeom prst="rect">
            <a:avLst/>
          </a:prstGeom>
          <a:noFill/>
          <a:ln w="9525">
            <a:noFill/>
            <a:miter lim="800000"/>
            <a:headEnd/>
            <a:tailEnd/>
          </a:ln>
        </p:spPr>
      </p:pic>
      <p:pic>
        <p:nvPicPr>
          <p:cNvPr id="41987" name="Picture 3"/>
          <p:cNvPicPr>
            <a:picLocks noChangeAspect="1" noChangeArrowheads="1"/>
          </p:cNvPicPr>
          <p:nvPr/>
        </p:nvPicPr>
        <p:blipFill>
          <a:blip r:embed="rId6"/>
          <a:srcRect/>
          <a:stretch>
            <a:fillRect/>
          </a:stretch>
        </p:blipFill>
        <p:spPr bwMode="auto">
          <a:xfrm>
            <a:off x="4789488" y="1704981"/>
            <a:ext cx="4295775" cy="3109913"/>
          </a:xfrm>
          <a:prstGeom prst="rect">
            <a:avLst/>
          </a:prstGeom>
          <a:noFill/>
          <a:ln w="9525">
            <a:noFill/>
            <a:miter lim="800000"/>
            <a:headEnd/>
            <a:tailEnd/>
          </a:ln>
        </p:spPr>
      </p:pic>
      <p:sp>
        <p:nvSpPr>
          <p:cNvPr id="41989" name="Text Box 5"/>
          <p:cNvSpPr txBox="1">
            <a:spLocks noChangeArrowheads="1"/>
          </p:cNvSpPr>
          <p:nvPr/>
        </p:nvSpPr>
        <p:spPr bwMode="auto">
          <a:xfrm>
            <a:off x="803804" y="4876806"/>
            <a:ext cx="2977092" cy="461665"/>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400" dirty="0">
                <a:solidFill>
                  <a:srgbClr val="000000"/>
                </a:solidFill>
              </a:rPr>
              <a:t>HYCOM </a:t>
            </a:r>
            <a:r>
              <a:rPr lang="en-US" sz="2400" dirty="0" smtClean="0">
                <a:solidFill>
                  <a:srgbClr val="000000"/>
                </a:solidFill>
              </a:rPr>
              <a:t>(36,000 km</a:t>
            </a:r>
            <a:r>
              <a:rPr lang="en-US" sz="2400" baseline="30000" dirty="0" smtClean="0">
                <a:solidFill>
                  <a:srgbClr val="000000"/>
                </a:solidFill>
              </a:rPr>
              <a:t>2</a:t>
            </a:r>
            <a:r>
              <a:rPr lang="en-US" sz="2400" dirty="0" smtClean="0">
                <a:solidFill>
                  <a:srgbClr val="000000"/>
                </a:solidFill>
              </a:rPr>
              <a:t>)</a:t>
            </a:r>
            <a:endParaRPr lang="en-US" sz="2400" dirty="0">
              <a:solidFill>
                <a:srgbClr val="000000"/>
              </a:solidFill>
            </a:endParaRPr>
          </a:p>
        </p:txBody>
      </p:sp>
      <p:sp>
        <p:nvSpPr>
          <p:cNvPr id="41990" name="Text Box 6"/>
          <p:cNvSpPr txBox="1">
            <a:spLocks noChangeArrowheads="1"/>
          </p:cNvSpPr>
          <p:nvPr/>
        </p:nvSpPr>
        <p:spPr bwMode="auto">
          <a:xfrm>
            <a:off x="5484284" y="4824425"/>
            <a:ext cx="2990320" cy="461665"/>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400" smtClean="0">
                <a:solidFill>
                  <a:srgbClr val="000000"/>
                </a:solidFill>
              </a:rPr>
              <a:t>CODAR (12,000 km</a:t>
            </a:r>
            <a:r>
              <a:rPr lang="en-US" sz="2400" baseline="30000" smtClean="0">
                <a:solidFill>
                  <a:srgbClr val="000000"/>
                </a:solidFill>
              </a:rPr>
              <a:t>2</a:t>
            </a:r>
            <a:r>
              <a:rPr lang="en-US" sz="2400" dirty="0">
                <a:solidFill>
                  <a:srgbClr val="000000"/>
                </a:solidFill>
              </a:rPr>
              <a:t>)</a:t>
            </a:r>
          </a:p>
        </p:txBody>
      </p:sp>
      <p:sp>
        <p:nvSpPr>
          <p:cNvPr id="41991" name="Text Box 7"/>
          <p:cNvSpPr txBox="1">
            <a:spLocks noChangeArrowheads="1"/>
          </p:cNvSpPr>
          <p:nvPr/>
        </p:nvSpPr>
        <p:spPr bwMode="auto">
          <a:xfrm>
            <a:off x="2292350" y="4035431"/>
            <a:ext cx="1179513"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FF3300"/>
                </a:solidFill>
              </a:rPr>
              <a:t>232 km</a:t>
            </a:r>
          </a:p>
        </p:txBody>
      </p:sp>
      <p:sp>
        <p:nvSpPr>
          <p:cNvPr id="41992" name="Line 8"/>
          <p:cNvSpPr>
            <a:spLocks noChangeShapeType="1"/>
          </p:cNvSpPr>
          <p:nvPr/>
        </p:nvSpPr>
        <p:spPr bwMode="auto">
          <a:xfrm>
            <a:off x="3171825" y="4232281"/>
            <a:ext cx="1006475" cy="0"/>
          </a:xfrm>
          <a:prstGeom prst="line">
            <a:avLst/>
          </a:prstGeom>
          <a:noFill/>
          <a:ln w="57150">
            <a:solidFill>
              <a:srgbClr val="FF3300"/>
            </a:solidFill>
            <a:round/>
            <a:headEnd/>
            <a:tailEnd type="triangle" w="med" len="med"/>
          </a:ln>
        </p:spPr>
        <p:txBody>
          <a:bodyPr>
            <a:prstTxWarp prst="textNoShape">
              <a:avLst/>
            </a:prstTxWarp>
          </a:bodyPr>
          <a:lstStyle/>
          <a:p>
            <a:endParaRPr lang="en-US">
              <a:solidFill>
                <a:prstClr val="black"/>
              </a:solidFill>
            </a:endParaRPr>
          </a:p>
        </p:txBody>
      </p:sp>
      <p:sp>
        <p:nvSpPr>
          <p:cNvPr id="41993" name="Line 9"/>
          <p:cNvSpPr>
            <a:spLocks noChangeShapeType="1"/>
          </p:cNvSpPr>
          <p:nvPr/>
        </p:nvSpPr>
        <p:spPr bwMode="auto">
          <a:xfrm flipH="1">
            <a:off x="1743075" y="4229106"/>
            <a:ext cx="625475" cy="0"/>
          </a:xfrm>
          <a:prstGeom prst="line">
            <a:avLst/>
          </a:prstGeom>
          <a:noFill/>
          <a:ln w="57150">
            <a:solidFill>
              <a:srgbClr val="FF3300"/>
            </a:solidFill>
            <a:round/>
            <a:headEnd/>
            <a:tailEnd type="triangle" w="med" len="med"/>
          </a:ln>
        </p:spPr>
        <p:txBody>
          <a:bodyPr>
            <a:prstTxWarp prst="textNoShape">
              <a:avLst/>
            </a:prstTxWarp>
          </a:bodyPr>
          <a:lstStyle/>
          <a:p>
            <a:endParaRPr lang="en-US">
              <a:solidFill>
                <a:prstClr val="black"/>
              </a:solidFill>
            </a:endParaRPr>
          </a:p>
        </p:txBody>
      </p:sp>
      <p:sp>
        <p:nvSpPr>
          <p:cNvPr id="41994" name="Text Box 10"/>
          <p:cNvSpPr txBox="1">
            <a:spLocks noChangeArrowheads="1"/>
          </p:cNvSpPr>
          <p:nvPr/>
        </p:nvSpPr>
        <p:spPr bwMode="auto">
          <a:xfrm>
            <a:off x="1079500" y="3124206"/>
            <a:ext cx="1179513"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FF3300"/>
                </a:solidFill>
              </a:rPr>
              <a:t>154 km</a:t>
            </a:r>
          </a:p>
        </p:txBody>
      </p:sp>
      <p:sp>
        <p:nvSpPr>
          <p:cNvPr id="41995" name="Line 11"/>
          <p:cNvSpPr>
            <a:spLocks noChangeShapeType="1"/>
          </p:cNvSpPr>
          <p:nvPr/>
        </p:nvSpPr>
        <p:spPr bwMode="auto">
          <a:xfrm>
            <a:off x="1538288" y="3440119"/>
            <a:ext cx="0" cy="534987"/>
          </a:xfrm>
          <a:prstGeom prst="line">
            <a:avLst/>
          </a:prstGeom>
          <a:noFill/>
          <a:ln w="57150">
            <a:solidFill>
              <a:srgbClr val="FF3300"/>
            </a:solidFill>
            <a:round/>
            <a:headEnd/>
            <a:tailEnd type="triangle" w="med" len="med"/>
          </a:ln>
        </p:spPr>
        <p:txBody>
          <a:bodyPr>
            <a:prstTxWarp prst="textNoShape">
              <a:avLst/>
            </a:prstTxWarp>
          </a:bodyPr>
          <a:lstStyle/>
          <a:p>
            <a:endParaRPr lang="en-US">
              <a:solidFill>
                <a:prstClr val="black"/>
              </a:solidFill>
            </a:endParaRPr>
          </a:p>
        </p:txBody>
      </p:sp>
      <p:sp>
        <p:nvSpPr>
          <p:cNvPr id="41996" name="Line 12"/>
          <p:cNvSpPr>
            <a:spLocks noChangeShapeType="1"/>
          </p:cNvSpPr>
          <p:nvPr/>
        </p:nvSpPr>
        <p:spPr bwMode="auto">
          <a:xfrm flipH="1" flipV="1">
            <a:off x="1541463" y="2405069"/>
            <a:ext cx="3175" cy="719137"/>
          </a:xfrm>
          <a:prstGeom prst="line">
            <a:avLst/>
          </a:prstGeom>
          <a:noFill/>
          <a:ln w="57150">
            <a:solidFill>
              <a:srgbClr val="FF3300"/>
            </a:solidFill>
            <a:round/>
            <a:headEnd/>
            <a:tailEnd type="triangle" w="med" len="med"/>
          </a:ln>
        </p:spPr>
        <p:txBody>
          <a:bodyPr>
            <a:prstTxWarp prst="textNoShape">
              <a:avLst/>
            </a:prstTxWarp>
          </a:bodyPr>
          <a:lstStyle/>
          <a:p>
            <a:endParaRPr lang="en-US">
              <a:solidFill>
                <a:prstClr val="black"/>
              </a:solidFill>
            </a:endParaRPr>
          </a:p>
        </p:txBody>
      </p:sp>
      <p:sp>
        <p:nvSpPr>
          <p:cNvPr id="41997" name="Text Box 13"/>
          <p:cNvSpPr txBox="1">
            <a:spLocks noChangeArrowheads="1"/>
          </p:cNvSpPr>
          <p:nvPr/>
        </p:nvSpPr>
        <p:spPr bwMode="auto">
          <a:xfrm>
            <a:off x="6389688" y="4086231"/>
            <a:ext cx="1179512"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C0504D"/>
                </a:solidFill>
              </a:rPr>
              <a:t>123 km</a:t>
            </a:r>
          </a:p>
        </p:txBody>
      </p:sp>
      <p:sp>
        <p:nvSpPr>
          <p:cNvPr id="41998" name="Line 14"/>
          <p:cNvSpPr>
            <a:spLocks noChangeShapeType="1"/>
          </p:cNvSpPr>
          <p:nvPr/>
        </p:nvSpPr>
        <p:spPr bwMode="auto">
          <a:xfrm>
            <a:off x="7275513" y="4292606"/>
            <a:ext cx="261937" cy="0"/>
          </a:xfrm>
          <a:prstGeom prst="line">
            <a:avLst/>
          </a:prstGeom>
          <a:noFill/>
          <a:ln w="57150">
            <a:solidFill>
              <a:schemeClr val="accent2"/>
            </a:solidFill>
            <a:round/>
            <a:headEnd/>
            <a:tailEnd type="triangle" w="med" len="med"/>
          </a:ln>
        </p:spPr>
        <p:txBody>
          <a:bodyPr>
            <a:prstTxWarp prst="textNoShape">
              <a:avLst/>
            </a:prstTxWarp>
          </a:bodyPr>
          <a:lstStyle/>
          <a:p>
            <a:endParaRPr lang="en-US">
              <a:solidFill>
                <a:prstClr val="black"/>
              </a:solidFill>
            </a:endParaRPr>
          </a:p>
        </p:txBody>
      </p:sp>
      <p:sp>
        <p:nvSpPr>
          <p:cNvPr id="41999" name="Line 15"/>
          <p:cNvSpPr>
            <a:spLocks noChangeShapeType="1"/>
          </p:cNvSpPr>
          <p:nvPr/>
        </p:nvSpPr>
        <p:spPr bwMode="auto">
          <a:xfrm flipH="1" flipV="1">
            <a:off x="6230938" y="4302131"/>
            <a:ext cx="252412" cy="3175"/>
          </a:xfrm>
          <a:prstGeom prst="line">
            <a:avLst/>
          </a:prstGeom>
          <a:noFill/>
          <a:ln w="57150">
            <a:solidFill>
              <a:schemeClr val="accent2"/>
            </a:solidFill>
            <a:round/>
            <a:headEnd/>
            <a:tailEnd type="triangle" w="med" len="med"/>
          </a:ln>
        </p:spPr>
        <p:txBody>
          <a:bodyPr>
            <a:prstTxWarp prst="textNoShape">
              <a:avLst/>
            </a:prstTxWarp>
          </a:bodyPr>
          <a:lstStyle/>
          <a:p>
            <a:endParaRPr lang="en-US">
              <a:solidFill>
                <a:prstClr val="black"/>
              </a:solidFill>
            </a:endParaRPr>
          </a:p>
        </p:txBody>
      </p:sp>
      <p:sp>
        <p:nvSpPr>
          <p:cNvPr id="42000" name="Text Box 16"/>
          <p:cNvSpPr txBox="1">
            <a:spLocks noChangeArrowheads="1"/>
          </p:cNvSpPr>
          <p:nvPr/>
        </p:nvSpPr>
        <p:spPr bwMode="auto">
          <a:xfrm>
            <a:off x="5708650" y="3276606"/>
            <a:ext cx="1179513"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C0504D"/>
                </a:solidFill>
              </a:rPr>
              <a:t>100 km</a:t>
            </a:r>
          </a:p>
        </p:txBody>
      </p:sp>
      <p:sp>
        <p:nvSpPr>
          <p:cNvPr id="42001" name="Line 17"/>
          <p:cNvSpPr>
            <a:spLocks noChangeShapeType="1"/>
          </p:cNvSpPr>
          <p:nvPr/>
        </p:nvSpPr>
        <p:spPr bwMode="auto">
          <a:xfrm>
            <a:off x="6167438" y="3592519"/>
            <a:ext cx="0" cy="428625"/>
          </a:xfrm>
          <a:prstGeom prst="line">
            <a:avLst/>
          </a:prstGeom>
          <a:noFill/>
          <a:ln w="57150">
            <a:solidFill>
              <a:schemeClr val="accent2"/>
            </a:solidFill>
            <a:round/>
            <a:headEnd/>
            <a:tailEnd type="triangle" w="med" len="med"/>
          </a:ln>
        </p:spPr>
        <p:txBody>
          <a:bodyPr>
            <a:prstTxWarp prst="textNoShape">
              <a:avLst/>
            </a:prstTxWarp>
          </a:bodyPr>
          <a:lstStyle/>
          <a:p>
            <a:endParaRPr lang="en-US">
              <a:solidFill>
                <a:prstClr val="black"/>
              </a:solidFill>
            </a:endParaRPr>
          </a:p>
        </p:txBody>
      </p:sp>
      <p:sp>
        <p:nvSpPr>
          <p:cNvPr id="42002" name="Line 18"/>
          <p:cNvSpPr>
            <a:spLocks noChangeShapeType="1"/>
          </p:cNvSpPr>
          <p:nvPr/>
        </p:nvSpPr>
        <p:spPr bwMode="auto">
          <a:xfrm flipH="1" flipV="1">
            <a:off x="6170613" y="3013081"/>
            <a:ext cx="3175" cy="263525"/>
          </a:xfrm>
          <a:prstGeom prst="line">
            <a:avLst/>
          </a:prstGeom>
          <a:noFill/>
          <a:ln w="57150">
            <a:solidFill>
              <a:schemeClr val="accent2"/>
            </a:solidFill>
            <a:round/>
            <a:headEnd/>
            <a:tailEnd type="triangle" w="med" len="med"/>
          </a:ln>
        </p:spPr>
        <p:txBody>
          <a:bodyPr>
            <a:prstTxWarp prst="textNoShape">
              <a:avLst/>
            </a:prstTxWarp>
          </a:bodyPr>
          <a:lstStyle/>
          <a:p>
            <a:endParaRPr lang="en-US">
              <a:solidFill>
                <a:prstClr val="black"/>
              </a:solidFill>
            </a:endParaRPr>
          </a:p>
        </p:txBody>
      </p:sp>
      <p:sp>
        <p:nvSpPr>
          <p:cNvPr id="21" name="Rectangle 4"/>
          <p:cNvSpPr>
            <a:spLocks noGrp="1" noChangeArrowheads="1"/>
          </p:cNvSpPr>
          <p:nvPr>
            <p:ph type="title"/>
          </p:nvPr>
        </p:nvSpPr>
        <p:spPr>
          <a:xfrm>
            <a:off x="1433513" y="286399"/>
            <a:ext cx="7886700" cy="1325563"/>
          </a:xfrm>
          <a:ln>
            <a:miter lim="800000"/>
            <a:headEnd/>
            <a:tailEnd/>
          </a:ln>
        </p:spPr>
        <p:txBody>
          <a:bodyPr>
            <a:normAutofit/>
          </a:bodyPr>
          <a:lstStyle/>
          <a:p>
            <a:pPr eaLnBrk="1" hangingPunct="1"/>
            <a:r>
              <a:rPr lang="en-US" sz="3200" b="1" dirty="0" smtClean="0">
                <a:solidFill>
                  <a:srgbClr val="000000"/>
                </a:solidFill>
                <a:latin typeface="+mn-lt"/>
                <a:ea typeface="ＭＳ Ｐゴシック" charset="-128"/>
              </a:rPr>
              <a:t>5000 Virtual Drifters – Search Area After 96 Hours</a:t>
            </a:r>
            <a:endParaRPr lang="en-US" sz="3200" b="1" dirty="0">
              <a:solidFill>
                <a:srgbClr val="000000"/>
              </a:solidFill>
              <a:latin typeface="+mn-lt"/>
              <a:ea typeface="ＭＳ Ｐゴシック" charset="-128"/>
            </a:endParaRPr>
          </a:p>
        </p:txBody>
      </p:sp>
      <p:pic>
        <p:nvPicPr>
          <p:cNvPr id="22" name="Picture 7"/>
          <p:cNvPicPr>
            <a:picLocks noChangeAspect="1" noChangeArrowheads="1"/>
          </p:cNvPicPr>
          <p:nvPr/>
        </p:nvPicPr>
        <p:blipFill>
          <a:blip r:embed="rId7"/>
          <a:srcRect/>
          <a:stretch>
            <a:fillRect/>
          </a:stretch>
        </p:blipFill>
        <p:spPr bwMode="auto">
          <a:xfrm>
            <a:off x="144463" y="240362"/>
            <a:ext cx="1289050" cy="1371600"/>
          </a:xfrm>
          <a:prstGeom prst="rect">
            <a:avLst/>
          </a:prstGeom>
          <a:noFill/>
          <a:ln w="9525">
            <a:noFill/>
            <a:miter lim="800000"/>
            <a:headEnd/>
            <a:tailEnd/>
          </a:ln>
        </p:spPr>
      </p:pic>
    </p:spTree>
    <p:extLst>
      <p:ext uri="{BB962C8B-B14F-4D97-AF65-F5344CB8AC3E}">
        <p14:creationId xmlns:p14="http://schemas.microsoft.com/office/powerpoint/2010/main" val="1236842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5527880"/>
            <a:ext cx="9144000" cy="27432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pic>
        <p:nvPicPr>
          <p:cNvPr id="24578" name="Picture 4" descr="Figure04_color"/>
          <p:cNvPicPr>
            <a:picLocks noChangeAspect="1" noChangeArrowheads="1"/>
          </p:cNvPicPr>
          <p:nvPr/>
        </p:nvPicPr>
        <p:blipFill>
          <a:blip r:embed="rId4"/>
          <a:srcRect/>
          <a:stretch>
            <a:fillRect/>
          </a:stretch>
        </p:blipFill>
        <p:spPr bwMode="auto">
          <a:xfrm>
            <a:off x="0" y="838200"/>
            <a:ext cx="3200400" cy="2690813"/>
          </a:xfrm>
          <a:prstGeom prst="rect">
            <a:avLst/>
          </a:prstGeom>
          <a:noFill/>
          <a:ln w="9525">
            <a:noFill/>
            <a:miter lim="800000"/>
            <a:headEnd/>
            <a:tailEnd/>
          </a:ln>
        </p:spPr>
      </p:pic>
      <p:sp>
        <p:nvSpPr>
          <p:cNvPr id="24580" name="TextBox 7"/>
          <p:cNvSpPr txBox="1">
            <a:spLocks noChangeArrowheads="1"/>
          </p:cNvSpPr>
          <p:nvPr/>
        </p:nvSpPr>
        <p:spPr bwMode="auto">
          <a:xfrm>
            <a:off x="0" y="0"/>
            <a:ext cx="9144000" cy="830997"/>
          </a:xfrm>
          <a:prstGeom prst="rect">
            <a:avLst/>
          </a:prstGeom>
          <a:noFill/>
          <a:ln w="9525">
            <a:noFill/>
            <a:miter lim="800000"/>
            <a:headEnd/>
            <a:tailEnd/>
          </a:ln>
        </p:spPr>
        <p:txBody>
          <a:bodyPr>
            <a:prstTxWarp prst="textNoShape">
              <a:avLst/>
            </a:prstTxWarp>
            <a:spAutoFit/>
          </a:bodyPr>
          <a:lstStyle/>
          <a:p>
            <a:pPr algn="ctr"/>
            <a:r>
              <a:rPr lang="en-US" sz="2000" b="1" dirty="0" smtClean="0">
                <a:solidFill>
                  <a:prstClr val="black"/>
                </a:solidFill>
                <a:ea typeface="Arial" charset="0"/>
                <a:cs typeface="Arial" charset="0"/>
              </a:rPr>
              <a:t> </a:t>
            </a:r>
            <a:r>
              <a:rPr lang="en-US" sz="2400" b="1" dirty="0" smtClean="0">
                <a:solidFill>
                  <a:prstClr val="black"/>
                </a:solidFill>
                <a:ea typeface="Arial" charset="0"/>
                <a:cs typeface="Arial" charset="0"/>
              </a:rPr>
              <a:t>Use of HF Radar Surface Currents for Search And Rescue:</a:t>
            </a:r>
          </a:p>
          <a:p>
            <a:pPr algn="ctr"/>
            <a:r>
              <a:rPr lang="en-US" sz="2400" b="1" dirty="0" smtClean="0">
                <a:solidFill>
                  <a:prstClr val="black"/>
                </a:solidFill>
                <a:ea typeface="Arial" charset="0"/>
                <a:cs typeface="Arial" charset="0"/>
              </a:rPr>
              <a:t>Operational since May 4, 2009</a:t>
            </a:r>
          </a:p>
        </p:txBody>
      </p:sp>
      <p:pic>
        <p:nvPicPr>
          <p:cNvPr id="24581" name="Picture 6" descr="Screen shot 2010-11-12 at 4.38.20 PM.png"/>
          <p:cNvPicPr>
            <a:picLocks noChangeAspect="1"/>
          </p:cNvPicPr>
          <p:nvPr/>
        </p:nvPicPr>
        <p:blipFill>
          <a:blip r:embed="rId5"/>
          <a:srcRect t="2252" r="2232"/>
          <a:stretch>
            <a:fillRect/>
          </a:stretch>
        </p:blipFill>
        <p:spPr bwMode="auto">
          <a:xfrm>
            <a:off x="3691467" y="770481"/>
            <a:ext cx="5181600" cy="2849020"/>
          </a:xfrm>
          <a:prstGeom prst="rect">
            <a:avLst/>
          </a:prstGeom>
          <a:solidFill>
            <a:srgbClr val="FF0000"/>
          </a:solidFill>
          <a:ln w="9525">
            <a:noFill/>
            <a:miter lim="800000"/>
            <a:headEnd/>
            <a:tailEnd/>
          </a:ln>
        </p:spPr>
      </p:pic>
      <p:pic>
        <p:nvPicPr>
          <p:cNvPr id="24582" name="Picture 2"/>
          <p:cNvPicPr>
            <a:picLocks noChangeAspect="1" noChangeArrowheads="1"/>
          </p:cNvPicPr>
          <p:nvPr/>
        </p:nvPicPr>
        <p:blipFill>
          <a:blip r:embed="rId6"/>
          <a:srcRect/>
          <a:stretch>
            <a:fillRect/>
          </a:stretch>
        </p:blipFill>
        <p:spPr bwMode="auto">
          <a:xfrm>
            <a:off x="5956035" y="3785426"/>
            <a:ext cx="2649408" cy="1917335"/>
          </a:xfrm>
          <a:prstGeom prst="rect">
            <a:avLst/>
          </a:prstGeom>
          <a:noFill/>
          <a:ln w="9525">
            <a:noFill/>
            <a:miter lim="800000"/>
            <a:headEnd/>
            <a:tailEnd/>
          </a:ln>
        </p:spPr>
      </p:pic>
      <p:sp>
        <p:nvSpPr>
          <p:cNvPr id="14" name="Up Arrow 13"/>
          <p:cNvSpPr/>
          <p:nvPr/>
        </p:nvSpPr>
        <p:spPr>
          <a:xfrm rot="5400000">
            <a:off x="3352800" y="1727200"/>
            <a:ext cx="363538" cy="363538"/>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latin typeface="Calibri"/>
            </a:endParaRPr>
          </a:p>
        </p:txBody>
      </p:sp>
      <p:sp>
        <p:nvSpPr>
          <p:cNvPr id="15" name="Up Arrow 14"/>
          <p:cNvSpPr/>
          <p:nvPr/>
        </p:nvSpPr>
        <p:spPr>
          <a:xfrm rot="10800000">
            <a:off x="7899400" y="3268134"/>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latin typeface="Calibri"/>
            </a:endParaRPr>
          </a:p>
        </p:txBody>
      </p:sp>
      <p:sp>
        <p:nvSpPr>
          <p:cNvPr id="19" name="Up Arrow 18"/>
          <p:cNvSpPr/>
          <p:nvPr/>
        </p:nvSpPr>
        <p:spPr>
          <a:xfrm rot="16200000">
            <a:off x="4227899" y="4555066"/>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latin typeface="Calibri"/>
            </a:endParaRPr>
          </a:p>
        </p:txBody>
      </p:sp>
      <p:sp>
        <p:nvSpPr>
          <p:cNvPr id="24590" name="TextBox 19"/>
          <p:cNvSpPr txBox="1">
            <a:spLocks noChangeArrowheads="1"/>
          </p:cNvSpPr>
          <p:nvPr/>
        </p:nvSpPr>
        <p:spPr bwMode="auto">
          <a:xfrm>
            <a:off x="3276600" y="762000"/>
            <a:ext cx="1503363" cy="708025"/>
          </a:xfrm>
          <a:prstGeom prst="rect">
            <a:avLst/>
          </a:prstGeom>
          <a:noFill/>
          <a:ln w="9525">
            <a:noFill/>
            <a:miter lim="800000"/>
            <a:headEnd/>
            <a:tailEnd/>
          </a:ln>
        </p:spPr>
        <p:txBody>
          <a:bodyPr>
            <a:prstTxWarp prst="textNoShape">
              <a:avLst/>
            </a:prstTxWarp>
            <a:spAutoFit/>
          </a:bodyPr>
          <a:lstStyle/>
          <a:p>
            <a:r>
              <a:rPr lang="en-US" sz="2000">
                <a:solidFill>
                  <a:prstClr val="black"/>
                </a:solidFill>
                <a:ea typeface="Arial" charset="0"/>
                <a:cs typeface="Arial" charset="0"/>
              </a:rPr>
              <a:t>Surface Currents</a:t>
            </a:r>
          </a:p>
        </p:txBody>
      </p:sp>
      <p:pic>
        <p:nvPicPr>
          <p:cNvPr id="24" name="Picture 23" descr="8"/>
          <p:cNvPicPr>
            <a:picLocks noChangeAspect="1" noChangeArrowheads="1"/>
          </p:cNvPicPr>
          <p:nvPr/>
        </p:nvPicPr>
        <p:blipFill>
          <a:blip r:embed="rId7"/>
          <a:srcRect/>
          <a:stretch>
            <a:fillRect/>
          </a:stretch>
        </p:blipFill>
        <p:spPr bwMode="auto">
          <a:xfrm>
            <a:off x="3632200" y="2286001"/>
            <a:ext cx="831850" cy="7969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4594" name="Picture 24"/>
          <p:cNvPicPr>
            <a:picLocks noChangeAspect="1"/>
          </p:cNvPicPr>
          <p:nvPr/>
        </p:nvPicPr>
        <p:blipFill>
          <a:blip r:embed="rId8"/>
          <a:srcRect/>
          <a:stretch>
            <a:fillRect/>
          </a:stretch>
        </p:blipFill>
        <p:spPr bwMode="auto">
          <a:xfrm>
            <a:off x="3420533" y="3815661"/>
            <a:ext cx="1752600" cy="419100"/>
          </a:xfrm>
          <a:prstGeom prst="rect">
            <a:avLst/>
          </a:prstGeom>
          <a:noFill/>
          <a:ln w="9525">
            <a:noFill/>
            <a:miter lim="800000"/>
            <a:headEnd/>
            <a:tailEnd/>
          </a:ln>
        </p:spPr>
      </p:pic>
      <p:sp>
        <p:nvSpPr>
          <p:cNvPr id="21" name="Up Arrow 20"/>
          <p:cNvSpPr/>
          <p:nvPr/>
        </p:nvSpPr>
        <p:spPr>
          <a:xfrm>
            <a:off x="1617134" y="3496734"/>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latin typeface="Calibri"/>
            </a:endParaRPr>
          </a:p>
        </p:txBody>
      </p:sp>
      <p:pic>
        <p:nvPicPr>
          <p:cNvPr id="22" name="Picture 5"/>
          <p:cNvPicPr>
            <a:picLocks noChangeAspect="1" noChangeArrowheads="1"/>
          </p:cNvPicPr>
          <p:nvPr/>
        </p:nvPicPr>
        <p:blipFill>
          <a:blip r:embed="rId9" cstate="print"/>
          <a:srcRect/>
          <a:stretch>
            <a:fillRect/>
          </a:stretch>
        </p:blipFill>
        <p:spPr bwMode="auto">
          <a:xfrm>
            <a:off x="428776" y="3999794"/>
            <a:ext cx="2513392" cy="1466145"/>
          </a:xfrm>
          <a:prstGeom prst="rect">
            <a:avLst/>
          </a:prstGeom>
          <a:noFill/>
          <a:ln w="9525">
            <a:solidFill>
              <a:schemeClr val="tx1"/>
            </a:solidFill>
            <a:miter lim="800000"/>
            <a:headEnd/>
            <a:tailEnd/>
          </a:ln>
        </p:spPr>
      </p:pic>
      <p:sp>
        <p:nvSpPr>
          <p:cNvPr id="23" name="TextBox 22"/>
          <p:cNvSpPr txBox="1"/>
          <p:nvPr/>
        </p:nvSpPr>
        <p:spPr>
          <a:xfrm>
            <a:off x="3190468" y="4946456"/>
            <a:ext cx="2438399" cy="830997"/>
          </a:xfrm>
          <a:prstGeom prst="rect">
            <a:avLst/>
          </a:prstGeom>
          <a:noFill/>
        </p:spPr>
        <p:txBody>
          <a:bodyPr wrap="square" rtlCol="0">
            <a:spAutoFit/>
          </a:bodyPr>
          <a:lstStyle/>
          <a:p>
            <a:pPr algn="ctr"/>
            <a:r>
              <a:rPr lang="en-US" sz="1600" dirty="0" smtClean="0">
                <a:solidFill>
                  <a:prstClr val="black"/>
                </a:solidFill>
              </a:rPr>
              <a:t>Search And Rescue Optimal Planning System (SAROPS)</a:t>
            </a:r>
            <a:endParaRPr lang="en-US" sz="1600" dirty="0">
              <a:solidFill>
                <a:prstClr val="black"/>
              </a:solidFill>
            </a:endParaRPr>
          </a:p>
        </p:txBody>
      </p:sp>
      <p:sp>
        <p:nvSpPr>
          <p:cNvPr id="25" name="TextBox 24"/>
          <p:cNvSpPr txBox="1"/>
          <p:nvPr/>
        </p:nvSpPr>
        <p:spPr>
          <a:xfrm>
            <a:off x="1337732" y="2336800"/>
            <a:ext cx="1286935" cy="646331"/>
          </a:xfrm>
          <a:prstGeom prst="rect">
            <a:avLst/>
          </a:prstGeom>
          <a:noFill/>
        </p:spPr>
        <p:txBody>
          <a:bodyPr wrap="square" rtlCol="0">
            <a:spAutoFit/>
          </a:bodyPr>
          <a:lstStyle/>
          <a:p>
            <a:pPr algn="ctr"/>
            <a:r>
              <a:rPr lang="en-US" dirty="0" smtClean="0">
                <a:solidFill>
                  <a:prstClr val="black"/>
                </a:solidFill>
              </a:rPr>
              <a:t>Data Acquisition</a:t>
            </a:r>
            <a:endParaRPr lang="en-US" dirty="0">
              <a:solidFill>
                <a:prstClr val="black"/>
              </a:solidFill>
            </a:endParaRPr>
          </a:p>
        </p:txBody>
      </p:sp>
      <p:sp>
        <p:nvSpPr>
          <p:cNvPr id="26" name="TextBox 25"/>
          <p:cNvSpPr txBox="1"/>
          <p:nvPr/>
        </p:nvSpPr>
        <p:spPr>
          <a:xfrm>
            <a:off x="7222067" y="2243667"/>
            <a:ext cx="1566333" cy="923330"/>
          </a:xfrm>
          <a:prstGeom prst="rect">
            <a:avLst/>
          </a:prstGeom>
          <a:noFill/>
        </p:spPr>
        <p:txBody>
          <a:bodyPr wrap="square" rtlCol="0">
            <a:spAutoFit/>
          </a:bodyPr>
          <a:lstStyle/>
          <a:p>
            <a:r>
              <a:rPr lang="en-US" dirty="0" smtClean="0">
                <a:solidFill>
                  <a:prstClr val="black"/>
                </a:solidFill>
              </a:rPr>
              <a:t>Data Product Generation &amp; Management</a:t>
            </a:r>
            <a:endParaRPr lang="en-US" dirty="0">
              <a:solidFill>
                <a:prstClr val="black"/>
              </a:solidFill>
            </a:endParaRPr>
          </a:p>
        </p:txBody>
      </p:sp>
    </p:spTree>
    <p:extLst>
      <p:ext uri="{BB962C8B-B14F-4D97-AF65-F5344CB8AC3E}">
        <p14:creationId xmlns:p14="http://schemas.microsoft.com/office/powerpoint/2010/main" val="93794180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27880"/>
            <a:ext cx="9144000" cy="27432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sp>
        <p:nvSpPr>
          <p:cNvPr id="8" name="TextBox 2"/>
          <p:cNvSpPr txBox="1">
            <a:spLocks noChangeArrowheads="1"/>
          </p:cNvSpPr>
          <p:nvPr/>
        </p:nvSpPr>
        <p:spPr bwMode="auto">
          <a:xfrm>
            <a:off x="5334000" y="2391152"/>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Vessels - </a:t>
            </a:r>
          </a:p>
          <a:p>
            <a:endParaRPr lang="en-US" sz="1400">
              <a:solidFill>
                <a:schemeClr val="bg1"/>
              </a:solidFill>
            </a:endParaRPr>
          </a:p>
          <a:p>
            <a:r>
              <a:rPr lang="en-US" sz="1400">
                <a:solidFill>
                  <a:schemeClr val="bg1"/>
                </a:solidFill>
              </a:rPr>
              <a:t>Satellite</a:t>
            </a:r>
          </a:p>
        </p:txBody>
      </p:sp>
      <p:sp>
        <p:nvSpPr>
          <p:cNvPr id="10" name="TextBox 7"/>
          <p:cNvSpPr txBox="1">
            <a:spLocks noChangeArrowheads="1"/>
          </p:cNvSpPr>
          <p:nvPr/>
        </p:nvSpPr>
        <p:spPr bwMode="auto">
          <a:xfrm>
            <a:off x="5607114" y="3220526"/>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Satellite</a:t>
            </a:r>
          </a:p>
        </p:txBody>
      </p:sp>
      <p:sp>
        <p:nvSpPr>
          <p:cNvPr id="11" name="TextBox 8"/>
          <p:cNvSpPr txBox="1">
            <a:spLocks noChangeArrowheads="1"/>
          </p:cNvSpPr>
          <p:nvPr/>
        </p:nvSpPr>
        <p:spPr bwMode="auto">
          <a:xfrm>
            <a:off x="5607114" y="3539613"/>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Ships/ Vessels</a:t>
            </a:r>
          </a:p>
        </p:txBody>
      </p:sp>
      <p:sp>
        <p:nvSpPr>
          <p:cNvPr id="12" name="TextBox 9"/>
          <p:cNvSpPr txBox="1">
            <a:spLocks noChangeArrowheads="1"/>
          </p:cNvSpPr>
          <p:nvPr/>
        </p:nvSpPr>
        <p:spPr bwMode="auto">
          <a:xfrm>
            <a:off x="5607114" y="3858701"/>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REMUS</a:t>
            </a:r>
          </a:p>
        </p:txBody>
      </p:sp>
      <p:sp>
        <p:nvSpPr>
          <p:cNvPr id="13" name="TextBox 10"/>
          <p:cNvSpPr txBox="1">
            <a:spLocks noChangeArrowheads="1"/>
          </p:cNvSpPr>
          <p:nvPr/>
        </p:nvSpPr>
        <p:spPr bwMode="auto">
          <a:xfrm>
            <a:off x="5607114" y="4177788"/>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Modeling</a:t>
            </a:r>
          </a:p>
        </p:txBody>
      </p:sp>
      <p:sp>
        <p:nvSpPr>
          <p:cNvPr id="14" name="TextBox 11"/>
          <p:cNvSpPr txBox="1">
            <a:spLocks noChangeArrowheads="1"/>
          </p:cNvSpPr>
          <p:nvPr/>
        </p:nvSpPr>
        <p:spPr bwMode="auto">
          <a:xfrm>
            <a:off x="5607114" y="4496876"/>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Leadership</a:t>
            </a:r>
          </a:p>
        </p:txBody>
      </p:sp>
      <p:sp>
        <p:nvSpPr>
          <p:cNvPr id="15" name="TextBox 12"/>
          <p:cNvSpPr txBox="1">
            <a:spLocks noChangeArrowheads="1"/>
          </p:cNvSpPr>
          <p:nvPr/>
        </p:nvSpPr>
        <p:spPr bwMode="auto">
          <a:xfrm>
            <a:off x="7019989" y="3220526"/>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CODAR</a:t>
            </a:r>
          </a:p>
        </p:txBody>
      </p:sp>
      <p:sp>
        <p:nvSpPr>
          <p:cNvPr id="16" name="TextBox 13"/>
          <p:cNvSpPr txBox="1">
            <a:spLocks noChangeArrowheads="1"/>
          </p:cNvSpPr>
          <p:nvPr/>
        </p:nvSpPr>
        <p:spPr bwMode="auto">
          <a:xfrm>
            <a:off x="7019989" y="3539613"/>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Glider</a:t>
            </a:r>
          </a:p>
        </p:txBody>
      </p:sp>
      <p:sp>
        <p:nvSpPr>
          <p:cNvPr id="17" name="TextBox 14"/>
          <p:cNvSpPr txBox="1">
            <a:spLocks noChangeArrowheads="1"/>
          </p:cNvSpPr>
          <p:nvPr/>
        </p:nvSpPr>
        <p:spPr bwMode="auto">
          <a:xfrm>
            <a:off x="7019989" y="3858701"/>
            <a:ext cx="787400" cy="288925"/>
          </a:xfrm>
          <a:prstGeom prst="rect">
            <a:avLst/>
          </a:prstGeom>
          <a:noFill/>
          <a:ln w="9525">
            <a:noFill/>
            <a:miter lim="800000"/>
            <a:headEnd/>
            <a:tailEnd/>
          </a:ln>
        </p:spPr>
        <p:txBody>
          <a:bodyPr>
            <a:prstTxWarp prst="textNoShape">
              <a:avLst/>
            </a:prstTxWarp>
            <a:spAutoFit/>
          </a:bodyPr>
          <a:lstStyle/>
          <a:p>
            <a:r>
              <a:rPr lang="en-US" sz="1200" dirty="0">
                <a:solidFill>
                  <a:schemeClr val="bg1"/>
                </a:solidFill>
              </a:rPr>
              <a:t>Data Vis.</a:t>
            </a:r>
          </a:p>
        </p:txBody>
      </p:sp>
      <p:sp>
        <p:nvSpPr>
          <p:cNvPr id="18" name="TextBox 15"/>
          <p:cNvSpPr txBox="1">
            <a:spLocks noChangeArrowheads="1"/>
          </p:cNvSpPr>
          <p:nvPr/>
        </p:nvSpPr>
        <p:spPr bwMode="auto">
          <a:xfrm>
            <a:off x="7019989" y="4177788"/>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Security</a:t>
            </a:r>
          </a:p>
        </p:txBody>
      </p:sp>
      <p:sp>
        <p:nvSpPr>
          <p:cNvPr id="19" name="TextBox 16"/>
          <p:cNvSpPr txBox="1">
            <a:spLocks noChangeArrowheads="1"/>
          </p:cNvSpPr>
          <p:nvPr/>
        </p:nvSpPr>
        <p:spPr bwMode="auto">
          <a:xfrm>
            <a:off x="7019989" y="4496876"/>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Education</a:t>
            </a:r>
          </a:p>
        </p:txBody>
      </p:sp>
      <p:sp>
        <p:nvSpPr>
          <p:cNvPr id="20" name="Rectangle 19"/>
          <p:cNvSpPr/>
          <p:nvPr/>
        </p:nvSpPr>
        <p:spPr>
          <a:xfrm>
            <a:off x="5370576" y="3061776"/>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5"/>
          <p:cNvSpPr txBox="1">
            <a:spLocks noChangeArrowheads="1"/>
          </p:cNvSpPr>
          <p:nvPr/>
        </p:nvSpPr>
        <p:spPr bwMode="auto">
          <a:xfrm>
            <a:off x="5257800" y="-671"/>
            <a:ext cx="3762375" cy="461963"/>
          </a:xfrm>
          <a:prstGeom prst="rect">
            <a:avLst/>
          </a:prstGeom>
          <a:noFill/>
          <a:ln w="9525">
            <a:noFill/>
            <a:miter lim="800000"/>
            <a:headEnd/>
            <a:tailEnd/>
          </a:ln>
        </p:spPr>
        <p:txBody>
          <a:bodyPr>
            <a:prstTxWarp prst="textNoShape">
              <a:avLst/>
            </a:prstTxWarp>
            <a:spAutoFit/>
          </a:bodyPr>
          <a:lstStyle/>
          <a:p>
            <a:r>
              <a:rPr lang="en-US" sz="2400" b="1">
                <a:solidFill>
                  <a:srgbClr val="FFFFFF"/>
                </a:solidFill>
                <a:latin typeface="News Gothic MT" charset="0"/>
              </a:rPr>
              <a:t>IOOS Relationships</a:t>
            </a:r>
          </a:p>
        </p:txBody>
      </p:sp>
      <p:pic>
        <p:nvPicPr>
          <p:cNvPr id="22" name="Picture 1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4963" y="2476877"/>
            <a:ext cx="3500437" cy="3055938"/>
          </a:xfrm>
          <a:prstGeom prst="rect">
            <a:avLst/>
          </a:prstGeom>
          <a:noFill/>
          <a:ln w="9525">
            <a:noFill/>
            <a:miter lim="800000"/>
            <a:headEnd/>
            <a:tailEnd/>
          </a:ln>
        </p:spPr>
      </p:pic>
      <p:pic>
        <p:nvPicPr>
          <p:cNvPr id="23"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00588" y="70227"/>
            <a:ext cx="4291012" cy="1971675"/>
          </a:xfrm>
          <a:prstGeom prst="rect">
            <a:avLst/>
          </a:prstGeom>
          <a:noFill/>
          <a:ln w="9525">
            <a:noFill/>
            <a:miter lim="800000"/>
            <a:headEnd/>
            <a:tailEnd/>
          </a:ln>
        </p:spPr>
      </p:pic>
      <p:sp>
        <p:nvSpPr>
          <p:cNvPr id="24" name="TextBox 30"/>
          <p:cNvSpPr txBox="1">
            <a:spLocks noChangeArrowheads="1"/>
          </p:cNvSpPr>
          <p:nvPr/>
        </p:nvSpPr>
        <p:spPr bwMode="auto">
          <a:xfrm>
            <a:off x="2924175" y="440115"/>
            <a:ext cx="1660525" cy="646112"/>
          </a:xfrm>
          <a:prstGeom prst="rect">
            <a:avLst/>
          </a:prstGeom>
          <a:noFill/>
          <a:ln w="9525">
            <a:noFill/>
            <a:miter lim="800000"/>
            <a:headEnd/>
            <a:tailEnd/>
          </a:ln>
        </p:spPr>
        <p:txBody>
          <a:bodyPr>
            <a:prstTxWarp prst="textNoShape">
              <a:avLst/>
            </a:prstTxWarp>
            <a:spAutoFit/>
          </a:bodyPr>
          <a:lstStyle/>
          <a:p>
            <a:r>
              <a:rPr lang="en-US"/>
              <a:t>International Component</a:t>
            </a:r>
          </a:p>
        </p:txBody>
      </p:sp>
      <p:sp>
        <p:nvSpPr>
          <p:cNvPr id="25" name="TextBox 31"/>
          <p:cNvSpPr txBox="1">
            <a:spLocks noChangeArrowheads="1"/>
          </p:cNvSpPr>
          <p:nvPr/>
        </p:nvSpPr>
        <p:spPr bwMode="auto">
          <a:xfrm>
            <a:off x="2562225" y="1537077"/>
            <a:ext cx="1660525" cy="647700"/>
          </a:xfrm>
          <a:prstGeom prst="rect">
            <a:avLst/>
          </a:prstGeom>
          <a:noFill/>
          <a:ln w="9525">
            <a:noFill/>
            <a:miter lim="800000"/>
            <a:headEnd/>
            <a:tailEnd/>
          </a:ln>
        </p:spPr>
        <p:txBody>
          <a:bodyPr>
            <a:prstTxWarp prst="textNoShape">
              <a:avLst/>
            </a:prstTxWarp>
            <a:spAutoFit/>
          </a:bodyPr>
          <a:lstStyle/>
          <a:p>
            <a:r>
              <a:rPr lang="en-US" dirty="0" smtClean="0"/>
              <a:t>U.S. National </a:t>
            </a:r>
            <a:r>
              <a:rPr lang="en-US" dirty="0"/>
              <a:t>Component</a:t>
            </a:r>
          </a:p>
        </p:txBody>
      </p:sp>
      <p:sp>
        <p:nvSpPr>
          <p:cNvPr id="26" name="TextBox 32"/>
          <p:cNvSpPr txBox="1">
            <a:spLocks noChangeArrowheads="1"/>
          </p:cNvSpPr>
          <p:nvPr/>
        </p:nvSpPr>
        <p:spPr bwMode="auto">
          <a:xfrm>
            <a:off x="825500" y="1775202"/>
            <a:ext cx="1662113" cy="646113"/>
          </a:xfrm>
          <a:prstGeom prst="rect">
            <a:avLst/>
          </a:prstGeom>
          <a:noFill/>
          <a:ln w="9525">
            <a:noFill/>
            <a:miter lim="800000"/>
            <a:headEnd/>
            <a:tailEnd/>
          </a:ln>
        </p:spPr>
        <p:txBody>
          <a:bodyPr>
            <a:prstTxWarp prst="textNoShape">
              <a:avLst/>
            </a:prstTxWarp>
            <a:spAutoFit/>
          </a:bodyPr>
          <a:lstStyle/>
          <a:p>
            <a:r>
              <a:rPr lang="en-US" dirty="0" smtClean="0"/>
              <a:t>U.S. Regional </a:t>
            </a:r>
            <a:r>
              <a:rPr lang="en-US" dirty="0"/>
              <a:t>Component</a:t>
            </a:r>
          </a:p>
        </p:txBody>
      </p:sp>
      <p:sp>
        <p:nvSpPr>
          <p:cNvPr id="27" name="Right Arrow 26"/>
          <p:cNvSpPr/>
          <p:nvPr/>
        </p:nvSpPr>
        <p:spPr>
          <a:xfrm>
            <a:off x="3040063" y="1086227"/>
            <a:ext cx="979487" cy="2825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ight Arrow 27"/>
          <p:cNvSpPr/>
          <p:nvPr/>
        </p:nvSpPr>
        <p:spPr>
          <a:xfrm rot="1837255">
            <a:off x="3530600" y="2416552"/>
            <a:ext cx="977900" cy="2397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ight Arrow 28"/>
          <p:cNvSpPr/>
          <p:nvPr/>
        </p:nvSpPr>
        <p:spPr>
          <a:xfrm rot="5400000">
            <a:off x="196057" y="2052221"/>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TextBox 37"/>
          <p:cNvSpPr txBox="1">
            <a:spLocks noChangeArrowheads="1"/>
          </p:cNvSpPr>
          <p:nvPr/>
        </p:nvSpPr>
        <p:spPr bwMode="auto">
          <a:xfrm>
            <a:off x="5365750" y="2041902"/>
            <a:ext cx="3159125" cy="368300"/>
          </a:xfrm>
          <a:prstGeom prst="rect">
            <a:avLst/>
          </a:prstGeom>
          <a:noFill/>
          <a:ln w="9525">
            <a:noFill/>
            <a:miter lim="800000"/>
            <a:headEnd/>
            <a:tailEnd/>
          </a:ln>
        </p:spPr>
        <p:txBody>
          <a:bodyPr wrap="none">
            <a:prstTxWarp prst="textNoShape">
              <a:avLst/>
            </a:prstTxWarp>
            <a:spAutoFit/>
          </a:bodyPr>
          <a:lstStyle/>
          <a:p>
            <a:r>
              <a:rPr lang="en-US"/>
              <a:t>Global Ocean Observing System</a:t>
            </a:r>
          </a:p>
        </p:txBody>
      </p:sp>
      <p:sp>
        <p:nvSpPr>
          <p:cNvPr id="31" name="TextBox 38"/>
          <p:cNvSpPr txBox="1">
            <a:spLocks noChangeArrowheads="1"/>
          </p:cNvSpPr>
          <p:nvPr/>
        </p:nvSpPr>
        <p:spPr bwMode="auto">
          <a:xfrm>
            <a:off x="4965940" y="5359704"/>
            <a:ext cx="2802270" cy="369332"/>
          </a:xfrm>
          <a:prstGeom prst="rect">
            <a:avLst/>
          </a:prstGeom>
          <a:noFill/>
          <a:ln w="9525">
            <a:noFill/>
            <a:miter lim="800000"/>
            <a:headEnd/>
            <a:tailEnd/>
          </a:ln>
        </p:spPr>
        <p:txBody>
          <a:bodyPr wrap="none">
            <a:prstTxWarp prst="textNoShape">
              <a:avLst/>
            </a:prstTxWarp>
            <a:spAutoFit/>
          </a:bodyPr>
          <a:lstStyle/>
          <a:p>
            <a:r>
              <a:rPr lang="en-US" dirty="0" smtClean="0"/>
              <a:t>17 U.S. Federal </a:t>
            </a:r>
            <a:r>
              <a:rPr lang="en-US" dirty="0"/>
              <a:t>Agencies</a:t>
            </a:r>
          </a:p>
        </p:txBody>
      </p:sp>
      <p:sp>
        <p:nvSpPr>
          <p:cNvPr id="32" name="TextBox 39"/>
          <p:cNvSpPr txBox="1">
            <a:spLocks noChangeArrowheads="1"/>
          </p:cNvSpPr>
          <p:nvPr/>
        </p:nvSpPr>
        <p:spPr bwMode="auto">
          <a:xfrm>
            <a:off x="1588" y="5104018"/>
            <a:ext cx="2486025" cy="368300"/>
          </a:xfrm>
          <a:prstGeom prst="rect">
            <a:avLst/>
          </a:prstGeom>
          <a:noFill/>
          <a:ln w="9525">
            <a:noFill/>
            <a:miter lim="800000"/>
            <a:headEnd/>
            <a:tailEnd/>
          </a:ln>
        </p:spPr>
        <p:txBody>
          <a:bodyPr wrap="none">
            <a:prstTxWarp prst="textNoShape">
              <a:avLst/>
            </a:prstTxWarp>
            <a:spAutoFit/>
          </a:bodyPr>
          <a:lstStyle/>
          <a:p>
            <a:r>
              <a:rPr lang="en-US" dirty="0"/>
              <a:t>11 Regional Associations</a:t>
            </a:r>
          </a:p>
        </p:txBody>
      </p:sp>
      <p:pic>
        <p:nvPicPr>
          <p:cNvPr id="33" name="Picture 32" descr="BOEMRE.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92932" y="4113447"/>
            <a:ext cx="597477" cy="597477"/>
          </a:xfrm>
          <a:prstGeom prst="rect">
            <a:avLst/>
          </a:prstGeom>
        </p:spPr>
      </p:pic>
      <p:pic>
        <p:nvPicPr>
          <p:cNvPr id="34" name="Picture 33" descr="CSREES.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5046" y="4775395"/>
            <a:ext cx="543598" cy="543598"/>
          </a:xfrm>
          <a:prstGeom prst="rect">
            <a:avLst/>
          </a:prstGeom>
        </p:spPr>
      </p:pic>
      <p:pic>
        <p:nvPicPr>
          <p:cNvPr id="35" name="Picture 34" descr="DOE.gi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0212" y="3362950"/>
            <a:ext cx="615757" cy="615757"/>
          </a:xfrm>
          <a:prstGeom prst="rect">
            <a:avLst/>
          </a:prstGeom>
        </p:spPr>
      </p:pic>
      <p:pic>
        <p:nvPicPr>
          <p:cNvPr id="36" name="Picture 35" descr="DOS.gi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64253" y="4111667"/>
            <a:ext cx="583045" cy="583045"/>
          </a:xfrm>
          <a:prstGeom prst="rect">
            <a:avLst/>
          </a:prstGeom>
        </p:spPr>
      </p:pic>
      <p:pic>
        <p:nvPicPr>
          <p:cNvPr id="37" name="Picture 36" descr="DOT.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4514" y="4107776"/>
            <a:ext cx="589779" cy="589779"/>
          </a:xfrm>
          <a:prstGeom prst="rect">
            <a:avLst/>
          </a:prstGeom>
        </p:spPr>
      </p:pic>
      <p:pic>
        <p:nvPicPr>
          <p:cNvPr id="38" name="Picture 37" descr="EPA.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25893" y="4081606"/>
            <a:ext cx="595552" cy="595552"/>
          </a:xfrm>
          <a:prstGeom prst="rect">
            <a:avLst/>
          </a:prstGeom>
        </p:spPr>
      </p:pic>
      <p:pic>
        <p:nvPicPr>
          <p:cNvPr id="39" name="Picture 38" descr="FDA.gi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52989" y="4177388"/>
            <a:ext cx="977013" cy="394469"/>
          </a:xfrm>
          <a:prstGeom prst="rect">
            <a:avLst/>
          </a:prstGeom>
        </p:spPr>
      </p:pic>
      <p:pic>
        <p:nvPicPr>
          <p:cNvPr id="40" name="Picture 39" descr="JCS.gi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69834" y="4760474"/>
            <a:ext cx="562845" cy="562845"/>
          </a:xfrm>
          <a:prstGeom prst="rect">
            <a:avLst/>
          </a:prstGeom>
        </p:spPr>
      </p:pic>
      <p:pic>
        <p:nvPicPr>
          <p:cNvPr id="41" name="Picture 40" descr="MMC.gi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49666" y="4748403"/>
            <a:ext cx="596516" cy="596516"/>
          </a:xfrm>
          <a:prstGeom prst="rect">
            <a:avLst/>
          </a:prstGeom>
        </p:spPr>
      </p:pic>
      <p:pic>
        <p:nvPicPr>
          <p:cNvPr id="42" name="Picture 41" descr="NASA.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69780" y="2656704"/>
            <a:ext cx="693690" cy="693690"/>
          </a:xfrm>
          <a:prstGeom prst="rect">
            <a:avLst/>
          </a:prstGeom>
        </p:spPr>
      </p:pic>
      <p:pic>
        <p:nvPicPr>
          <p:cNvPr id="43" name="Picture 42" descr="NOAA.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537225" y="2690380"/>
            <a:ext cx="626342" cy="626342"/>
          </a:xfrm>
          <a:prstGeom prst="rect">
            <a:avLst/>
          </a:prstGeom>
        </p:spPr>
      </p:pic>
      <p:pic>
        <p:nvPicPr>
          <p:cNvPr id="44" name="Picture 43" descr="NSF.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333815" y="2710971"/>
            <a:ext cx="593629" cy="593629"/>
          </a:xfrm>
          <a:prstGeom prst="rect">
            <a:avLst/>
          </a:prstGeom>
        </p:spPr>
      </p:pic>
      <p:pic>
        <p:nvPicPr>
          <p:cNvPr id="45" name="Picture 44" descr="ONR.gi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03780" y="2720267"/>
            <a:ext cx="1234403" cy="554537"/>
          </a:xfrm>
          <a:prstGeom prst="rect">
            <a:avLst/>
          </a:prstGeom>
        </p:spPr>
      </p:pic>
      <p:pic>
        <p:nvPicPr>
          <p:cNvPr id="46" name="Picture 45" descr="USACE.gif"/>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292970" y="3340286"/>
            <a:ext cx="691765" cy="691765"/>
          </a:xfrm>
          <a:prstGeom prst="rect">
            <a:avLst/>
          </a:prstGeom>
        </p:spPr>
      </p:pic>
      <p:pic>
        <p:nvPicPr>
          <p:cNvPr id="47" name="Picture 46" descr="USARC.gif"/>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72290" y="3397487"/>
            <a:ext cx="608063" cy="608063"/>
          </a:xfrm>
          <a:prstGeom prst="rect">
            <a:avLst/>
          </a:prstGeom>
        </p:spPr>
      </p:pic>
      <p:pic>
        <p:nvPicPr>
          <p:cNvPr id="48" name="Picture 47" descr="USCG.gif"/>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119289" y="3365452"/>
            <a:ext cx="623455" cy="623455"/>
          </a:xfrm>
          <a:prstGeom prst="rect">
            <a:avLst/>
          </a:prstGeom>
        </p:spPr>
      </p:pic>
      <p:pic>
        <p:nvPicPr>
          <p:cNvPr id="49" name="Picture 48" descr="USGS.gif"/>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629150" y="4846349"/>
            <a:ext cx="1250394" cy="459894"/>
          </a:xfrm>
          <a:prstGeom prst="rect">
            <a:avLst/>
          </a:prstGeom>
        </p:spPr>
      </p:pic>
      <p:grpSp>
        <p:nvGrpSpPr>
          <p:cNvPr id="50" name="Group 49"/>
          <p:cNvGrpSpPr/>
          <p:nvPr/>
        </p:nvGrpSpPr>
        <p:grpSpPr>
          <a:xfrm>
            <a:off x="227394" y="438773"/>
            <a:ext cx="2696781" cy="1098304"/>
            <a:chOff x="214322" y="905117"/>
            <a:chExt cx="2655672" cy="1098304"/>
          </a:xfrm>
        </p:grpSpPr>
        <p:sp>
          <p:nvSpPr>
            <p:cNvPr id="51" name="Rectangle 50"/>
            <p:cNvSpPr/>
            <p:nvPr/>
          </p:nvSpPr>
          <p:spPr>
            <a:xfrm>
              <a:off x="214322" y="905117"/>
              <a:ext cx="2655672" cy="1098304"/>
            </a:xfrm>
            <a:prstGeom prst="rect">
              <a:avLst/>
            </a:prstGeom>
            <a:solidFill>
              <a:srgbClr val="3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97353" y="955943"/>
              <a:ext cx="2289609" cy="1002615"/>
            </a:xfrm>
            <a:prstGeom prst="rect">
              <a:avLst/>
            </a:prstGeom>
          </p:spPr>
        </p:pic>
      </p:grpSp>
      <p:sp>
        <p:nvSpPr>
          <p:cNvPr id="6" name="Rectangle 5"/>
          <p:cNvSpPr/>
          <p:nvPr/>
        </p:nvSpPr>
        <p:spPr>
          <a:xfrm>
            <a:off x="2989844" y="4060842"/>
            <a:ext cx="505886" cy="73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37"/>
          <p:cNvSpPr txBox="1">
            <a:spLocks noChangeArrowheads="1"/>
          </p:cNvSpPr>
          <p:nvPr/>
        </p:nvSpPr>
        <p:spPr bwMode="auto">
          <a:xfrm>
            <a:off x="2915031" y="4000054"/>
            <a:ext cx="697627" cy="215444"/>
          </a:xfrm>
          <a:prstGeom prst="rect">
            <a:avLst/>
          </a:prstGeom>
          <a:noFill/>
          <a:ln w="9525">
            <a:noFill/>
            <a:miter lim="800000"/>
            <a:headEnd/>
            <a:tailEnd/>
          </a:ln>
        </p:spPr>
        <p:txBody>
          <a:bodyPr wrap="none">
            <a:prstTxWarp prst="textNoShape">
              <a:avLst/>
            </a:prstTxWarp>
            <a:spAutoFit/>
          </a:bodyPr>
          <a:lstStyle/>
          <a:p>
            <a:r>
              <a:rPr lang="en-US" sz="800" b="1" dirty="0" smtClean="0"/>
              <a:t>MARACOOS</a:t>
            </a:r>
            <a:endParaRPr lang="en-US" sz="800" b="1" dirty="0"/>
          </a:p>
        </p:txBody>
      </p:sp>
    </p:spTree>
    <p:extLst>
      <p:ext uri="{BB962C8B-B14F-4D97-AF65-F5344CB8AC3E}">
        <p14:creationId xmlns:p14="http://schemas.microsoft.com/office/powerpoint/2010/main" val="39941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solidFill>
            <a:schemeClr val="accent1">
              <a:lumMod val="75000"/>
            </a:schemeClr>
          </a:solidFill>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Verdana" charset="0"/>
                <a:ea typeface="Verdana" charset="0"/>
                <a:cs typeface="Verdana" charset="0"/>
              </a:rPr>
              <a:t>Hurricane / Storm Intensity</a:t>
            </a:r>
            <a:endParaRPr lang="en-US" sz="2800" b="1" dirty="0">
              <a:latin typeface="Verdana" charset="0"/>
              <a:ea typeface="Verdana" charset="0"/>
              <a:cs typeface="Verdana" charset="0"/>
            </a:endParaRPr>
          </a:p>
        </p:txBody>
      </p:sp>
      <p:pic>
        <p:nvPicPr>
          <p:cNvPr id="2" name="Picture 1"/>
          <p:cNvPicPr>
            <a:picLocks noChangeAspect="1"/>
          </p:cNvPicPr>
          <p:nvPr/>
        </p:nvPicPr>
        <p:blipFill>
          <a:blip r:embed="rId3"/>
          <a:stretch>
            <a:fillRect/>
          </a:stretch>
        </p:blipFill>
        <p:spPr>
          <a:xfrm>
            <a:off x="0" y="5527880"/>
            <a:ext cx="9144000" cy="2743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7" name="Picture 2" descr="903919537_6be52443d0_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895"/>
          <a:stretch/>
        </p:blipFill>
        <p:spPr bwMode="auto">
          <a:xfrm>
            <a:off x="94119" y="1131945"/>
            <a:ext cx="3809236" cy="408352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utterstock_18861133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30136" y="943476"/>
            <a:ext cx="4961466" cy="2581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aheggfull.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39528" y="3695687"/>
            <a:ext cx="2942682" cy="196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69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7625"/>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2400"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00100" y="-22225"/>
            <a:ext cx="8343900" cy="6223000"/>
          </a:xfrm>
          <a:prstGeom prst="rect">
            <a:avLst/>
          </a:prstGeom>
          <a:solidFill>
            <a:srgbClr val="D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Calibri" charset="0"/>
              </a:rPr>
              <a:t>Cape</a:t>
            </a:r>
          </a:p>
          <a:p>
            <a:pPr algn="ctr" defTabSz="914400" eaLnBrk="0" fontAlgn="base" hangingPunct="0">
              <a:spcBef>
                <a:spcPct val="0"/>
              </a:spcBef>
              <a:spcAft>
                <a:spcPct val="0"/>
              </a:spcAft>
            </a:pP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Calibri" charset="0"/>
              </a:rPr>
              <a:t>Cape</a:t>
            </a:r>
          </a:p>
          <a:p>
            <a:pPr algn="ctr" defTabSz="914400" eaLnBrk="0" fontAlgn="base" hangingPunct="0">
              <a:spcBef>
                <a:spcPct val="0"/>
              </a:spcBef>
              <a:spcAft>
                <a:spcPct val="0"/>
              </a:spcAft>
            </a:pPr>
            <a:r>
              <a:rPr lang="en-US" sz="2000" b="1" dirty="0">
                <a:solidFill>
                  <a:srgbClr val="FFFFFF"/>
                </a:solidFill>
                <a:latin typeface="Calibri" charset="0"/>
              </a:rPr>
              <a:t>Hatteras</a:t>
            </a:r>
          </a:p>
        </p:txBody>
      </p:sp>
      <p:sp>
        <p:nvSpPr>
          <p:cNvPr id="14351" name="Text Box 9"/>
          <p:cNvSpPr txBox="1">
            <a:spLocks noChangeArrowheads="1"/>
          </p:cNvSpPr>
          <p:nvPr/>
        </p:nvSpPr>
        <p:spPr bwMode="auto">
          <a:xfrm>
            <a:off x="2082800" y="-63500"/>
            <a:ext cx="3429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dirty="0" smtClean="0">
                <a:solidFill>
                  <a:srgbClr val="FFFFFF"/>
                </a:solidFill>
                <a:latin typeface="Calibri" charset="0"/>
              </a:rPr>
              <a:t>78 Million People (1/4 of U.S.)</a:t>
            </a:r>
          </a:p>
          <a:p>
            <a:pPr defTabSz="914400" eaLnBrk="0" fontAlgn="base" hangingPunct="0">
              <a:spcBef>
                <a:spcPct val="0"/>
              </a:spcBef>
              <a:spcAft>
                <a:spcPct val="0"/>
              </a:spcAft>
            </a:pPr>
            <a:r>
              <a:rPr lang="en-US" sz="2000" b="1" dirty="0">
                <a:solidFill>
                  <a:srgbClr val="FFFFFF"/>
                </a:solidFill>
                <a:latin typeface="Calibri" charset="0"/>
              </a:rPr>
              <a:t>1000 km Cape to Cape</a:t>
            </a:r>
          </a:p>
        </p:txBody>
      </p:sp>
      <p:sp>
        <p:nvSpPr>
          <p:cNvPr id="19" name="TextBox 18"/>
          <p:cNvSpPr txBox="1"/>
          <p:nvPr/>
        </p:nvSpPr>
        <p:spPr>
          <a:xfrm>
            <a:off x="0" y="0"/>
            <a:ext cx="2405063" cy="3046413"/>
          </a:xfrm>
          <a:prstGeom prst="rect">
            <a:avLst/>
          </a:prstGeom>
          <a:noFill/>
        </p:spPr>
        <p:txBody>
          <a:bodyPr>
            <a:spAutoFit/>
          </a:bodyPr>
          <a:lstStyle/>
          <a:p>
            <a:pPr defTabSz="914400" eaLnBrk="0" hangingPunct="0">
              <a:defRPr/>
            </a:pPr>
            <a:r>
              <a:rPr lang="en-US" sz="2400" b="1" cap="small" dirty="0">
                <a:solidFill>
                  <a:srgbClr val="FF0000"/>
                </a:solidFill>
                <a:latin typeface="Arial"/>
                <a:ea typeface="ＭＳ Ｐゴシック"/>
                <a:cs typeface="ＭＳ Ｐゴシック" charset="0"/>
              </a:rPr>
              <a:t>M</a:t>
            </a:r>
            <a:r>
              <a:rPr lang="en-US" sz="2400" cap="small" dirty="0">
                <a:solidFill>
                  <a:srgbClr val="FFFF00"/>
                </a:solidFill>
                <a:latin typeface="Arial"/>
                <a:ea typeface="ＭＳ Ｐゴシック"/>
                <a:cs typeface="ＭＳ Ｐゴシック" charset="0"/>
              </a:rPr>
              <a:t>iddle </a:t>
            </a:r>
            <a:r>
              <a:rPr lang="en-US" sz="2400" b="1" cap="small" dirty="0">
                <a:solidFill>
                  <a:srgbClr val="FF0000"/>
                </a:solidFill>
                <a:latin typeface="Arial"/>
                <a:ea typeface="ＭＳ Ｐゴシック"/>
                <a:cs typeface="ＭＳ Ｐゴシック" charset="0"/>
              </a:rPr>
              <a:t>A</a:t>
            </a:r>
            <a:r>
              <a:rPr lang="en-US" sz="2400" cap="small" dirty="0">
                <a:solidFill>
                  <a:srgbClr val="FFFF00"/>
                </a:solidFill>
                <a:latin typeface="Arial"/>
                <a:ea typeface="ＭＳ Ｐゴシック"/>
                <a:cs typeface="ＭＳ Ｐゴシック" charset="0"/>
              </a:rPr>
              <a:t>tlantic</a:t>
            </a:r>
          </a:p>
          <a:p>
            <a:pPr defTabSz="914400" eaLnBrk="0" hangingPunct="0">
              <a:defRPr/>
            </a:pPr>
            <a:r>
              <a:rPr lang="en-US" sz="2400" b="1" cap="small" dirty="0">
                <a:solidFill>
                  <a:srgbClr val="FF0000"/>
                </a:solidFill>
                <a:latin typeface="Arial"/>
                <a:ea typeface="ＭＳ Ｐゴシック"/>
                <a:cs typeface="ＭＳ Ｐゴシック" charset="0"/>
              </a:rPr>
              <a:t>R</a:t>
            </a:r>
            <a:r>
              <a:rPr lang="en-US" sz="2400" cap="small" dirty="0">
                <a:solidFill>
                  <a:srgbClr val="FFFF00"/>
                </a:solidFill>
                <a:latin typeface="Arial"/>
                <a:ea typeface="ＭＳ Ｐゴシック"/>
                <a:cs typeface="ＭＳ Ｐゴシック" charset="0"/>
              </a:rPr>
              <a:t>egional </a:t>
            </a:r>
            <a:r>
              <a:rPr lang="en-US" sz="2400" b="1" cap="small" dirty="0">
                <a:solidFill>
                  <a:srgbClr val="FF0000"/>
                </a:solidFill>
                <a:latin typeface="Arial"/>
                <a:ea typeface="ＭＳ Ｐゴシック"/>
                <a:cs typeface="ＭＳ Ｐゴシック" charset="0"/>
              </a:rPr>
              <a:t>A</a:t>
            </a:r>
            <a:r>
              <a:rPr lang="en-US" sz="2400" cap="small" dirty="0">
                <a:solidFill>
                  <a:srgbClr val="FFFF00"/>
                </a:solidFill>
                <a:latin typeface="Arial"/>
                <a:ea typeface="ＭＳ Ｐゴシック"/>
                <a:cs typeface="ＭＳ Ｐゴシック" charset="0"/>
              </a:rPr>
              <a:t>ssociation </a:t>
            </a:r>
          </a:p>
          <a:p>
            <a:pPr defTabSz="914400" eaLnBrk="0" hangingPunct="0">
              <a:defRPr/>
            </a:pPr>
            <a:r>
              <a:rPr lang="en-US" sz="2400" b="1" cap="small" dirty="0">
                <a:solidFill>
                  <a:srgbClr val="FF0000"/>
                </a:solidFill>
                <a:latin typeface="Arial"/>
                <a:ea typeface="ＭＳ Ｐゴシック"/>
                <a:cs typeface="ＭＳ Ｐゴシック" charset="0"/>
              </a:rPr>
              <a:t>C</a:t>
            </a:r>
            <a:r>
              <a:rPr lang="en-US" sz="2400" cap="small" dirty="0">
                <a:solidFill>
                  <a:srgbClr val="FFFF00"/>
                </a:solidFill>
                <a:latin typeface="Arial"/>
                <a:ea typeface="ＭＳ Ｐゴシック"/>
                <a:cs typeface="ＭＳ Ｐゴシック" charset="0"/>
              </a:rPr>
              <a:t>oastal </a:t>
            </a:r>
          </a:p>
          <a:p>
            <a:pPr defTabSz="914400" eaLnBrk="0" hangingPunct="0">
              <a:defRPr/>
            </a:pPr>
            <a:r>
              <a:rPr lang="en-US" sz="2400" b="1" cap="small" dirty="0">
                <a:solidFill>
                  <a:srgbClr val="FF0000"/>
                </a:solidFill>
                <a:latin typeface="Arial"/>
                <a:ea typeface="ＭＳ Ｐゴシック"/>
                <a:cs typeface="ＭＳ Ｐゴシック" charset="0"/>
              </a:rPr>
              <a:t>O</a:t>
            </a:r>
            <a:r>
              <a:rPr lang="en-US" sz="2400" cap="small" dirty="0">
                <a:solidFill>
                  <a:srgbClr val="FFFF00"/>
                </a:solidFill>
                <a:latin typeface="Arial"/>
                <a:ea typeface="ＭＳ Ｐゴシック"/>
                <a:cs typeface="ＭＳ Ｐゴシック" charset="0"/>
              </a:rPr>
              <a:t>cean </a:t>
            </a:r>
            <a:r>
              <a:rPr lang="en-US" sz="2400" b="1" cap="small" dirty="0">
                <a:solidFill>
                  <a:srgbClr val="FF0000"/>
                </a:solidFill>
                <a:latin typeface="Arial"/>
                <a:ea typeface="ＭＳ Ｐゴシック"/>
                <a:cs typeface="ＭＳ Ｐゴシック" charset="0"/>
              </a:rPr>
              <a:t>O</a:t>
            </a:r>
            <a:r>
              <a:rPr lang="en-US" sz="2400" cap="small" dirty="0">
                <a:solidFill>
                  <a:srgbClr val="FFFF00"/>
                </a:solidFill>
                <a:latin typeface="Arial"/>
                <a:ea typeface="ＭＳ Ｐゴシック"/>
                <a:cs typeface="ＭＳ Ｐゴシック" charset="0"/>
              </a:rPr>
              <a:t>bserving </a:t>
            </a:r>
            <a:r>
              <a:rPr lang="en-US" sz="2400" b="1" cap="small" dirty="0">
                <a:solidFill>
                  <a:srgbClr val="FF0000"/>
                </a:solidFill>
                <a:latin typeface="Arial"/>
                <a:ea typeface="ＭＳ Ｐゴシック"/>
                <a:cs typeface="ＭＳ Ｐゴシック" charset="0"/>
              </a:rPr>
              <a:t>S</a:t>
            </a:r>
            <a:r>
              <a:rPr lang="en-US" sz="2400" cap="small" dirty="0">
                <a:solidFill>
                  <a:srgbClr val="FFFF00"/>
                </a:solidFill>
                <a:latin typeface="Arial"/>
                <a:ea typeface="ＭＳ Ｐゴシック"/>
                <a:cs typeface="ＭＳ Ｐゴシック" charset="0"/>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b="1">
              <a:solidFill>
                <a:srgbClr val="000000"/>
              </a:solidFill>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a:solidFill>
                <a:srgbClr val="000000"/>
              </a:solidFill>
            </a:endParaRPr>
          </a:p>
        </p:txBody>
      </p:sp>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4373" name="Right Arrow 12"/>
          <p:cNvSpPr>
            <a:spLocks noChangeArrowheads="1"/>
          </p:cNvSpPr>
          <p:nvPr/>
        </p:nvSpPr>
        <p:spPr bwMode="auto">
          <a:xfrm rot="-3248988">
            <a:off x="2235200" y="26876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4374" name="Right Arrow 53"/>
          <p:cNvSpPr>
            <a:spLocks noChangeArrowheads="1"/>
          </p:cNvSpPr>
          <p:nvPr/>
        </p:nvSpPr>
        <p:spPr bwMode="auto">
          <a:xfrm rot="-8200802">
            <a:off x="4081463" y="2159000"/>
            <a:ext cx="1357312" cy="439738"/>
          </a:xfrm>
          <a:prstGeom prst="rightArrow">
            <a:avLst>
              <a:gd name="adj1" fmla="val 41546"/>
              <a:gd name="adj2" fmla="val 50101"/>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4375" name="TextBox 14"/>
          <p:cNvSpPr txBox="1">
            <a:spLocks noChangeArrowheads="1"/>
          </p:cNvSpPr>
          <p:nvPr/>
        </p:nvSpPr>
        <p:spPr bwMode="auto">
          <a:xfrm rot="-3305857">
            <a:off x="2941638" y="2833687"/>
            <a:ext cx="9080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dirty="0">
                <a:solidFill>
                  <a:srgbClr val="FFFFFF"/>
                </a:solidFill>
              </a:rPr>
              <a:t>Irene</a:t>
            </a:r>
          </a:p>
        </p:txBody>
      </p:sp>
      <p:sp>
        <p:nvSpPr>
          <p:cNvPr id="14376" name="TextBox 54"/>
          <p:cNvSpPr txBox="1">
            <a:spLocks noChangeArrowheads="1"/>
          </p:cNvSpPr>
          <p:nvPr/>
        </p:nvSpPr>
        <p:spPr bwMode="auto">
          <a:xfrm rot="2539117">
            <a:off x="4056063" y="2519363"/>
            <a:ext cx="11366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solidFill>
                  <a:srgbClr val="FFFFFF"/>
                </a:solidFill>
              </a:rPr>
              <a:t>Sandy</a:t>
            </a:r>
          </a:p>
        </p:txBody>
      </p:sp>
      <p:cxnSp>
        <p:nvCxnSpPr>
          <p:cNvPr id="54" name="Straight Connector 53"/>
          <p:cNvCxnSpPr>
            <a:cxnSpLocks noChangeShapeType="1"/>
          </p:cNvCxnSpPr>
          <p:nvPr/>
        </p:nvCxnSpPr>
        <p:spPr bwMode="auto">
          <a:xfrm rot="5400000">
            <a:off x="-831850" y="2400300"/>
            <a:ext cx="4800600" cy="19050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5" name="Straight Connector 54"/>
          <p:cNvCxnSpPr>
            <a:cxnSpLocks noChangeShapeType="1"/>
          </p:cNvCxnSpPr>
          <p:nvPr/>
        </p:nvCxnSpPr>
        <p:spPr bwMode="auto">
          <a:xfrm flipV="1">
            <a:off x="2514600" y="127001"/>
            <a:ext cx="4552950" cy="838199"/>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6" name="TextBox 41"/>
          <p:cNvSpPr txBox="1">
            <a:spLocks noChangeArrowheads="1"/>
          </p:cNvSpPr>
          <p:nvPr/>
        </p:nvSpPr>
        <p:spPr bwMode="auto">
          <a:xfrm>
            <a:off x="5041900" y="1507064"/>
            <a:ext cx="41529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b="1" dirty="0" smtClean="0">
                <a:solidFill>
                  <a:prstClr val="white"/>
                </a:solidFill>
              </a:rPr>
              <a:t>Stratified </a:t>
            </a:r>
          </a:p>
          <a:p>
            <a:pPr algn="ctr" defTabSz="914400" fontAlgn="base">
              <a:spcBef>
                <a:spcPct val="0"/>
              </a:spcBef>
              <a:spcAft>
                <a:spcPct val="0"/>
              </a:spcAft>
            </a:pPr>
            <a:r>
              <a:rPr lang="en-US" sz="3200" b="1" dirty="0" smtClean="0">
                <a:solidFill>
                  <a:prstClr val="white"/>
                </a:solidFill>
              </a:rPr>
              <a:t>Coastal Ocean Interactions with </a:t>
            </a:r>
          </a:p>
          <a:p>
            <a:pPr algn="ctr" defTabSz="914400" fontAlgn="base">
              <a:spcBef>
                <a:spcPct val="0"/>
              </a:spcBef>
              <a:spcAft>
                <a:spcPct val="0"/>
              </a:spcAft>
            </a:pPr>
            <a:r>
              <a:rPr lang="en-US" sz="3200" b="1" dirty="0" smtClean="0">
                <a:solidFill>
                  <a:prstClr val="white"/>
                </a:solidFill>
              </a:rPr>
              <a:t>Tropical Cyclones</a:t>
            </a:r>
            <a:endParaRPr lang="en-US" sz="3200" b="1" i="1" u="sng" dirty="0">
              <a:solidFill>
                <a:srgbClr val="FFFFFF"/>
              </a:solidFill>
            </a:endParaRPr>
          </a:p>
        </p:txBody>
      </p:sp>
      <p:sp>
        <p:nvSpPr>
          <p:cNvPr id="59" name="Right Arrow 12"/>
          <p:cNvSpPr>
            <a:spLocks noChangeArrowheads="1"/>
          </p:cNvSpPr>
          <p:nvPr/>
        </p:nvSpPr>
        <p:spPr bwMode="auto">
          <a:xfrm rot="18351012">
            <a:off x="3162298" y="3733271"/>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60" name="TextBox 14"/>
          <p:cNvSpPr txBox="1">
            <a:spLocks noChangeArrowheads="1"/>
          </p:cNvSpPr>
          <p:nvPr/>
        </p:nvSpPr>
        <p:spPr bwMode="auto">
          <a:xfrm rot="18294143">
            <a:off x="3654551" y="3788797"/>
            <a:ext cx="13749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dirty="0" smtClean="0">
                <a:solidFill>
                  <a:prstClr val="white"/>
                </a:solidFill>
              </a:rPr>
              <a:t>Arthur</a:t>
            </a:r>
            <a:endParaRPr lang="en-US" dirty="0">
              <a:solidFill>
                <a:prstClr val="white"/>
              </a:solidFill>
            </a:endParaRPr>
          </a:p>
        </p:txBody>
      </p:sp>
      <p:sp>
        <p:nvSpPr>
          <p:cNvPr id="61" name="TextBox 60"/>
          <p:cNvSpPr txBox="1"/>
          <p:nvPr/>
        </p:nvSpPr>
        <p:spPr>
          <a:xfrm>
            <a:off x="4671365" y="3661834"/>
            <a:ext cx="4472635" cy="2000548"/>
          </a:xfrm>
          <a:prstGeom prst="rect">
            <a:avLst/>
          </a:prstGeom>
          <a:noFill/>
        </p:spPr>
        <p:txBody>
          <a:bodyPr wrap="square" rtlCol="0">
            <a:spAutoFit/>
          </a:bodyPr>
          <a:lstStyle/>
          <a:p>
            <a:pPr algn="ctr" defTabSz="914400"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Scott Glenn, Travis Miles, </a:t>
            </a:r>
          </a:p>
          <a:p>
            <a:pPr algn="ctr" defTabSz="914400"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Greg </a:t>
            </a:r>
            <a:r>
              <a:rPr lang="en-US" dirty="0" err="1" smtClean="0">
                <a:solidFill>
                  <a:srgbClr val="FFFFFF"/>
                </a:solidFill>
                <a:latin typeface="Arial" charset="0"/>
                <a:ea typeface="ＭＳ Ｐゴシック" charset="-128"/>
                <a:cs typeface="ＭＳ Ｐゴシック" charset="-128"/>
              </a:rPr>
              <a:t>Seroka</a:t>
            </a:r>
            <a:r>
              <a:rPr lang="en-US" dirty="0" smtClean="0">
                <a:solidFill>
                  <a:srgbClr val="FFFFFF"/>
                </a:solidFill>
                <a:latin typeface="Arial" charset="0"/>
                <a:ea typeface="ＭＳ Ｐゴシック" charset="-128"/>
                <a:cs typeface="ＭＳ Ｐゴシック" charset="-128"/>
              </a:rPr>
              <a:t>, Robert Forney,</a:t>
            </a:r>
          </a:p>
          <a:p>
            <a:pPr algn="ctr" defTabSz="914400"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Hugh </a:t>
            </a:r>
            <a:r>
              <a:rPr lang="en-US" dirty="0" err="1" smtClean="0">
                <a:solidFill>
                  <a:srgbClr val="FFFFFF"/>
                </a:solidFill>
                <a:latin typeface="Arial" charset="0"/>
                <a:ea typeface="ＭＳ Ｐゴシック" charset="-128"/>
                <a:cs typeface="ＭＳ Ｐゴシック" charset="-128"/>
              </a:rPr>
              <a:t>Roarty</a:t>
            </a:r>
            <a:r>
              <a:rPr lang="en-US" dirty="0" smtClean="0">
                <a:solidFill>
                  <a:srgbClr val="FFFFFF"/>
                </a:solidFill>
                <a:latin typeface="Arial" charset="0"/>
                <a:ea typeface="ＭＳ Ｐゴシック" charset="-128"/>
                <a:cs typeface="ＭＳ Ｐゴシック" charset="-128"/>
              </a:rPr>
              <a:t>, Oscar Schofield</a:t>
            </a:r>
            <a:r>
              <a:rPr lang="en-US" dirty="0">
                <a:solidFill>
                  <a:srgbClr val="FFFFFF"/>
                </a:solidFill>
                <a:latin typeface="Arial" charset="0"/>
                <a:ea typeface="ＭＳ Ｐゴシック" charset="-128"/>
                <a:cs typeface="ＭＳ Ｐゴシック" charset="-128"/>
              </a:rPr>
              <a:t>, Josh </a:t>
            </a:r>
            <a:r>
              <a:rPr lang="en-US" dirty="0" err="1" smtClean="0">
                <a:solidFill>
                  <a:srgbClr val="FFFFFF"/>
                </a:solidFill>
                <a:latin typeface="Arial" charset="0"/>
                <a:ea typeface="ＭＳ Ｐゴシック" charset="-128"/>
                <a:cs typeface="ＭＳ Ｐゴシック" charset="-128"/>
              </a:rPr>
              <a:t>Kohut</a:t>
            </a:r>
            <a:r>
              <a:rPr lang="en-US" dirty="0" smtClean="0">
                <a:solidFill>
                  <a:srgbClr val="FFFFFF"/>
                </a:solidFill>
                <a:latin typeface="Arial" charset="0"/>
                <a:ea typeface="ＭＳ Ｐゴシック" charset="-128"/>
                <a:cs typeface="ＭＳ Ｐゴシック" charset="-128"/>
              </a:rPr>
              <a:t> (Rutgers),</a:t>
            </a:r>
          </a:p>
          <a:p>
            <a:pPr algn="ctr" defTabSz="914400"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Yi </a:t>
            </a:r>
            <a:r>
              <a:rPr lang="en-US" dirty="0" err="1" smtClean="0">
                <a:solidFill>
                  <a:srgbClr val="FFFFFF"/>
                </a:solidFill>
                <a:latin typeface="Arial" charset="0"/>
                <a:ea typeface="ＭＳ Ｐゴシック" charset="-128"/>
                <a:cs typeface="ＭＳ Ｐゴシック" charset="-128"/>
              </a:rPr>
              <a:t>Xu</a:t>
            </a:r>
            <a:r>
              <a:rPr lang="en-US" dirty="0" smtClean="0">
                <a:solidFill>
                  <a:srgbClr val="FFFFFF"/>
                </a:solidFill>
                <a:latin typeface="Arial" charset="0"/>
                <a:ea typeface="ＭＳ Ｐゴシック" charset="-128"/>
                <a:cs typeface="ＭＳ Ｐゴシック" charset="-128"/>
              </a:rPr>
              <a:t> (China) &amp; </a:t>
            </a:r>
            <a:r>
              <a:rPr lang="en-US" dirty="0" err="1" smtClean="0">
                <a:solidFill>
                  <a:srgbClr val="FFFFFF"/>
                </a:solidFill>
                <a:latin typeface="Arial" charset="0"/>
                <a:ea typeface="ＭＳ Ｐゴシック" charset="-128"/>
                <a:cs typeface="ＭＳ Ｐゴシック" charset="-128"/>
              </a:rPr>
              <a:t>Fei</a:t>
            </a:r>
            <a:r>
              <a:rPr lang="en-US" dirty="0" smtClean="0">
                <a:solidFill>
                  <a:srgbClr val="FFFFFF"/>
                </a:solidFill>
                <a:latin typeface="Arial" charset="0"/>
                <a:ea typeface="ＭＳ Ｐゴシック" charset="-128"/>
                <a:cs typeface="ＭＳ Ｐゴシック" charset="-128"/>
              </a:rPr>
              <a:t> Yu (China)</a:t>
            </a:r>
          </a:p>
          <a:p>
            <a:pPr algn="ctr" defTabSz="914400" fontAlgn="base">
              <a:spcBef>
                <a:spcPct val="0"/>
              </a:spcBef>
              <a:spcAft>
                <a:spcPct val="0"/>
              </a:spcAft>
            </a:pPr>
            <a:endParaRPr lang="en-US" sz="1200" dirty="0" smtClean="0">
              <a:solidFill>
                <a:srgbClr val="FFFFFF"/>
              </a:solidFill>
              <a:latin typeface="Arial" charset="0"/>
              <a:ea typeface="ＭＳ Ｐゴシック" charset="-128"/>
              <a:cs typeface="ＭＳ Ｐゴシック" charset="-128"/>
            </a:endParaRPr>
          </a:p>
          <a:p>
            <a:pPr algn="ctr" defTabSz="914400" fontAlgn="base">
              <a:spcBef>
                <a:spcPct val="0"/>
              </a:spcBef>
              <a:spcAft>
                <a:spcPct val="0"/>
              </a:spcAft>
            </a:pPr>
            <a:r>
              <a:rPr lang="en-US" i="1" dirty="0" smtClean="0">
                <a:solidFill>
                  <a:srgbClr val="FFFFFF"/>
                </a:solidFill>
                <a:latin typeface="Arial" charset="0"/>
                <a:ea typeface="ＭＳ Ｐゴシック" charset="-128"/>
                <a:cs typeface="ＭＳ Ｐゴシック" charset="-128"/>
              </a:rPr>
              <a:t>Nature Communications (2016)</a:t>
            </a:r>
            <a:r>
              <a:rPr lang="en-US" dirty="0" smtClean="0">
                <a:solidFill>
                  <a:srgbClr val="FFFFFF"/>
                </a:solidFill>
                <a:latin typeface="Arial" charset="0"/>
                <a:ea typeface="ＭＳ Ｐゴシック" charset="-128"/>
                <a:cs typeface="ＭＳ Ｐゴシック" charset="-128"/>
              </a:rPr>
              <a:t> </a:t>
            </a:r>
            <a:endParaRPr lang="en-US" dirty="0">
              <a:solidFill>
                <a:srgbClr val="FFFFFF"/>
              </a:solidFill>
              <a:latin typeface="Arial" charset="0"/>
              <a:ea typeface="ＭＳ Ｐゴシック" charset="-128"/>
              <a:cs typeface="ＭＳ Ｐゴシック" charset="-128"/>
            </a:endParaRPr>
          </a:p>
        </p:txBody>
      </p:sp>
      <p:pic>
        <p:nvPicPr>
          <p:cNvPr id="2" name="Picture 1" descr="RU_LOGOTYPE_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100" y="1066801"/>
            <a:ext cx="946150" cy="254570"/>
          </a:xfrm>
          <a:prstGeom prst="rect">
            <a:avLst/>
          </a:prstGeom>
        </p:spPr>
      </p:pic>
      <p:sp>
        <p:nvSpPr>
          <p:cNvPr id="23" name="Right Arrow 12"/>
          <p:cNvSpPr>
            <a:spLocks noChangeArrowheads="1"/>
          </p:cNvSpPr>
          <p:nvPr/>
        </p:nvSpPr>
        <p:spPr bwMode="auto">
          <a:xfrm rot="18351012">
            <a:off x="2552701" y="3386138"/>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TextBox 14"/>
          <p:cNvSpPr txBox="1">
            <a:spLocks noChangeArrowheads="1"/>
          </p:cNvSpPr>
          <p:nvPr/>
        </p:nvSpPr>
        <p:spPr bwMode="auto">
          <a:xfrm rot="18294143">
            <a:off x="3229521" y="3474765"/>
            <a:ext cx="10465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dirty="0" smtClean="0">
                <a:solidFill>
                  <a:srgbClr val="FFFFFF"/>
                </a:solidFill>
              </a:rPr>
              <a:t>Barry</a:t>
            </a:r>
            <a:endParaRPr lang="en-US" dirty="0">
              <a:solidFill>
                <a:srgbClr val="FFFFFF"/>
              </a:solidFill>
            </a:endParaRPr>
          </a:p>
        </p:txBody>
      </p:sp>
      <p:pic>
        <p:nvPicPr>
          <p:cNvPr id="25" name="Picture 24" descr="Cinar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3109" y="5231521"/>
            <a:ext cx="1272952" cy="649055"/>
          </a:xfrm>
          <a:prstGeom prst="rect">
            <a:avLst/>
          </a:prstGeom>
        </p:spPr>
      </p:pic>
      <p:pic>
        <p:nvPicPr>
          <p:cNvPr id="26" name="Picture 25" descr="Screen Shot 2016-02-25 at 9.57.4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4589" y="4985226"/>
            <a:ext cx="1271472" cy="247650"/>
          </a:xfrm>
          <a:prstGeom prst="rect">
            <a:avLst/>
          </a:prstGeom>
        </p:spPr>
      </p:pic>
      <p:sp>
        <p:nvSpPr>
          <p:cNvPr id="27" name="Right Arrow 12"/>
          <p:cNvSpPr>
            <a:spLocks noChangeArrowheads="1"/>
          </p:cNvSpPr>
          <p:nvPr/>
        </p:nvSpPr>
        <p:spPr bwMode="auto">
          <a:xfrm rot="20882304">
            <a:off x="1714499" y="4901671"/>
            <a:ext cx="1968500" cy="381000"/>
          </a:xfrm>
          <a:prstGeom prst="rightArrow">
            <a:avLst>
              <a:gd name="adj1" fmla="val 50000"/>
              <a:gd name="adj2" fmla="val 50016"/>
            </a:avLst>
          </a:prstGeom>
          <a:noFill/>
          <a:ln w="381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8" name="TextBox 14"/>
          <p:cNvSpPr txBox="1">
            <a:spLocks noChangeArrowheads="1"/>
          </p:cNvSpPr>
          <p:nvPr/>
        </p:nvSpPr>
        <p:spPr bwMode="auto">
          <a:xfrm rot="20911343">
            <a:off x="1698752" y="4563497"/>
            <a:ext cx="13749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dirty="0" err="1" smtClean="0">
                <a:solidFill>
                  <a:prstClr val="white"/>
                </a:solidFill>
              </a:rPr>
              <a:t>Hermine</a:t>
            </a:r>
            <a:endParaRPr lang="en-US" dirty="0">
              <a:solidFill>
                <a:prstClr val="white"/>
              </a:solidFill>
            </a:endParaRPr>
          </a:p>
        </p:txBody>
      </p:sp>
      <p:pic>
        <p:nvPicPr>
          <p:cNvPr id="30" name="Picture 29"/>
          <p:cNvPicPr>
            <a:picLocks noChangeAspect="1"/>
          </p:cNvPicPr>
          <p:nvPr/>
        </p:nvPicPr>
        <p:blipFill>
          <a:blip r:embed="rId7"/>
          <a:stretch>
            <a:fillRect/>
          </a:stretch>
        </p:blipFill>
        <p:spPr>
          <a:xfrm>
            <a:off x="0" y="5527880"/>
            <a:ext cx="9144000" cy="27432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spTree>
    <p:extLst>
      <p:ext uri="{BB962C8B-B14F-4D97-AF65-F5344CB8AC3E}">
        <p14:creationId xmlns:p14="http://schemas.microsoft.com/office/powerpoint/2010/main" val="1347741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74"/>
                                        </p:tgtEl>
                                        <p:attrNameLst>
                                          <p:attrName>style.visibility</p:attrName>
                                        </p:attrNameLst>
                                      </p:cBhvr>
                                      <p:to>
                                        <p:strVal val="visible"/>
                                      </p:to>
                                    </p:set>
                                    <p:anim calcmode="lin" valueType="num">
                                      <p:cBhvr additive="base">
                                        <p:cTn id="7" dur="500" fill="hold"/>
                                        <p:tgtEl>
                                          <p:spTgt spid="14374"/>
                                        </p:tgtEl>
                                        <p:attrNameLst>
                                          <p:attrName>ppt_x</p:attrName>
                                        </p:attrNameLst>
                                      </p:cBhvr>
                                      <p:tavLst>
                                        <p:tav tm="0">
                                          <p:val>
                                            <p:strVal val="#ppt_x"/>
                                          </p:val>
                                        </p:tav>
                                        <p:tav tm="100000">
                                          <p:val>
                                            <p:strVal val="#ppt_x"/>
                                          </p:val>
                                        </p:tav>
                                      </p:tavLst>
                                    </p:anim>
                                    <p:anim calcmode="lin" valueType="num">
                                      <p:cBhvr additive="base">
                                        <p:cTn id="8" dur="500" fill="hold"/>
                                        <p:tgtEl>
                                          <p:spTgt spid="143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76"/>
                                        </p:tgtEl>
                                        <p:attrNameLst>
                                          <p:attrName>style.visibility</p:attrName>
                                        </p:attrNameLst>
                                      </p:cBhvr>
                                      <p:to>
                                        <p:strVal val="visible"/>
                                      </p:to>
                                    </p:set>
                                    <p:anim calcmode="lin" valueType="num">
                                      <p:cBhvr additive="base">
                                        <p:cTn id="11" dur="500" fill="hold"/>
                                        <p:tgtEl>
                                          <p:spTgt spid="14376"/>
                                        </p:tgtEl>
                                        <p:attrNameLst>
                                          <p:attrName>ppt_x</p:attrName>
                                        </p:attrNameLst>
                                      </p:cBhvr>
                                      <p:tavLst>
                                        <p:tav tm="0">
                                          <p:val>
                                            <p:strVal val="#ppt_x"/>
                                          </p:val>
                                        </p:tav>
                                        <p:tav tm="100000">
                                          <p:val>
                                            <p:strVal val="#ppt_x"/>
                                          </p:val>
                                        </p:tav>
                                      </p:tavLst>
                                    </p:anim>
                                    <p:anim calcmode="lin" valueType="num">
                                      <p:cBhvr additive="base">
                                        <p:cTn id="12" dur="500" fill="hold"/>
                                        <p:tgtEl>
                                          <p:spTgt spid="143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73"/>
                                        </p:tgtEl>
                                        <p:attrNameLst>
                                          <p:attrName>style.visibility</p:attrName>
                                        </p:attrNameLst>
                                      </p:cBhvr>
                                      <p:to>
                                        <p:strVal val="visible"/>
                                      </p:to>
                                    </p:set>
                                    <p:anim calcmode="lin" valueType="num">
                                      <p:cBhvr additive="base">
                                        <p:cTn id="15" dur="500" fill="hold"/>
                                        <p:tgtEl>
                                          <p:spTgt spid="14373"/>
                                        </p:tgtEl>
                                        <p:attrNameLst>
                                          <p:attrName>ppt_x</p:attrName>
                                        </p:attrNameLst>
                                      </p:cBhvr>
                                      <p:tavLst>
                                        <p:tav tm="0">
                                          <p:val>
                                            <p:strVal val="#ppt_x"/>
                                          </p:val>
                                        </p:tav>
                                        <p:tav tm="100000">
                                          <p:val>
                                            <p:strVal val="#ppt_x"/>
                                          </p:val>
                                        </p:tav>
                                      </p:tavLst>
                                    </p:anim>
                                    <p:anim calcmode="lin" valueType="num">
                                      <p:cBhvr additive="base">
                                        <p:cTn id="16" dur="500" fill="hold"/>
                                        <p:tgtEl>
                                          <p:spTgt spid="143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375"/>
                                        </p:tgtEl>
                                        <p:attrNameLst>
                                          <p:attrName>style.visibility</p:attrName>
                                        </p:attrNameLst>
                                      </p:cBhvr>
                                      <p:to>
                                        <p:strVal val="visible"/>
                                      </p:to>
                                    </p:set>
                                    <p:anim calcmode="lin" valueType="num">
                                      <p:cBhvr additive="base">
                                        <p:cTn id="19" dur="500" fill="hold"/>
                                        <p:tgtEl>
                                          <p:spTgt spid="14375"/>
                                        </p:tgtEl>
                                        <p:attrNameLst>
                                          <p:attrName>ppt_x</p:attrName>
                                        </p:attrNameLst>
                                      </p:cBhvr>
                                      <p:tavLst>
                                        <p:tav tm="0">
                                          <p:val>
                                            <p:strVal val="#ppt_x"/>
                                          </p:val>
                                        </p:tav>
                                        <p:tav tm="100000">
                                          <p:val>
                                            <p:strVal val="#ppt_x"/>
                                          </p:val>
                                        </p:tav>
                                      </p:tavLst>
                                    </p:anim>
                                    <p:anim calcmode="lin" valueType="num">
                                      <p:cBhvr additive="base">
                                        <p:cTn id="20" dur="500" fill="hold"/>
                                        <p:tgtEl>
                                          <p:spTgt spid="1437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3" grpId="0" animBg="1"/>
      <p:bldP spid="14374" grpId="0" animBg="1"/>
      <p:bldP spid="14375" grpId="0"/>
      <p:bldP spid="14376" grpId="0"/>
      <p:bldP spid="59" grpId="0" animBg="1"/>
      <p:bldP spid="60" grpId="0"/>
      <p:bldP spid="23" grpId="0" animBg="1"/>
      <p:bldP spid="24" grpId="0"/>
      <p:bldP spid="27" grpId="0" animBg="1"/>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430042" y="2712958"/>
            <a:ext cx="1664403" cy="646331"/>
          </a:xfrm>
          <a:prstGeom prst="rect">
            <a:avLst/>
          </a:prstGeom>
          <a:solidFill>
            <a:schemeClr val="bg1"/>
          </a:solidFill>
        </p:spPr>
        <p:txBody>
          <a:bodyPr wrap="square" rtlCol="0">
            <a:spAutoFit/>
          </a:bodyPr>
          <a:lstStyle/>
          <a:p>
            <a:pPr algn="r" defTabSz="457200" eaLnBrk="1" fontAlgn="auto" hangingPunct="1">
              <a:spcBef>
                <a:spcPts val="0"/>
              </a:spcBef>
              <a:spcAft>
                <a:spcPts val="0"/>
              </a:spcAft>
            </a:pPr>
            <a:r>
              <a:rPr lang="en-US" sz="1800" dirty="0">
                <a:solidFill>
                  <a:prstClr val="black"/>
                </a:solidFill>
                <a:latin typeface="Calibri"/>
                <a:ea typeface="+mn-ea"/>
                <a:cs typeface="+mn-cs"/>
              </a:rPr>
              <a:t>Bottom temperature</a:t>
            </a:r>
          </a:p>
        </p:txBody>
      </p:sp>
      <p:pic>
        <p:nvPicPr>
          <p:cNvPr id="7" name="Picture 3" descr="kk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059" t="5655" r="63966"/>
          <a:stretch/>
        </p:blipFill>
        <p:spPr bwMode="auto">
          <a:xfrm>
            <a:off x="5989871" y="183467"/>
            <a:ext cx="1635556" cy="305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Content Placeholder 2"/>
          <p:cNvSpPr>
            <a:spLocks noGrp="1"/>
          </p:cNvSpPr>
          <p:nvPr>
            <p:ph sz="half" idx="1"/>
          </p:nvPr>
        </p:nvSpPr>
        <p:spPr>
          <a:xfrm>
            <a:off x="0" y="3188298"/>
            <a:ext cx="7502623" cy="2926327"/>
          </a:xfrm>
        </p:spPr>
        <p:txBody>
          <a:bodyPr>
            <a:normAutofit/>
          </a:bodyPr>
          <a:lstStyle/>
          <a:p>
            <a:pPr eaLnBrk="1" hangingPunct="1">
              <a:buNone/>
            </a:pPr>
            <a:r>
              <a:rPr lang="en-US" sz="1400" i="1" dirty="0" smtClean="0">
                <a:latin typeface="Calibri" charset="0"/>
                <a:ea typeface="ＭＳ Ｐゴシック" charset="0"/>
                <a:cs typeface="Arial" charset="0"/>
              </a:rPr>
              <a:t>Data used</a:t>
            </a:r>
            <a:r>
              <a:rPr lang="en-US" sz="1400" i="1" dirty="0">
                <a:latin typeface="Calibri" charset="0"/>
                <a:ea typeface="ＭＳ Ｐゴシック" charset="0"/>
                <a:cs typeface="Arial" charset="0"/>
              </a:rPr>
              <a:t> </a:t>
            </a:r>
            <a:r>
              <a:rPr lang="en-US" sz="1400" i="1"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	            [… </a:t>
            </a:r>
            <a:r>
              <a:rPr lang="en-US" sz="1400" i="1" dirty="0" smtClean="0">
                <a:latin typeface="Calibri" charset="0"/>
                <a:ea typeface="ＭＳ Ｐゴシック" charset="0"/>
                <a:cs typeface="Arial" charset="0"/>
              </a:rPr>
              <a:t>real-time SOURCE]</a:t>
            </a:r>
            <a:br>
              <a:rPr lang="en-US" sz="1400" i="1" dirty="0" smtClean="0">
                <a:latin typeface="Calibri" charset="0"/>
                <a:ea typeface="ＭＳ Ｐゴシック" charset="0"/>
                <a:cs typeface="Arial" charset="0"/>
              </a:rPr>
            </a:br>
            <a:r>
              <a:rPr lang="en-US" sz="1400" i="1" dirty="0" smtClean="0">
                <a:latin typeface="Calibri" charset="0"/>
                <a:ea typeface="ＭＳ Ｐゴシック" charset="0"/>
                <a:cs typeface="Arial" charset="0"/>
              </a:rPr>
              <a:t>                                                                                </a:t>
            </a:r>
            <a:r>
              <a:rPr lang="en-US" sz="1400" i="1" dirty="0">
                <a:latin typeface="Calibri" charset="0"/>
                <a:ea typeface="ＭＳ Ｐゴシック" charset="0"/>
                <a:cs typeface="Arial" charset="0"/>
              </a:rPr>
              <a:t> </a:t>
            </a:r>
            <a:r>
              <a:rPr lang="en-US" sz="1400" i="1"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	                   </a:t>
            </a:r>
            <a:r>
              <a:rPr lang="en-US" sz="1000" i="1" dirty="0" smtClean="0">
                <a:solidFill>
                  <a:prstClr val="black"/>
                </a:solidFill>
                <a:latin typeface="Calibri" charset="0"/>
                <a:ea typeface="ＭＳ Ｐゴシック" charset="0"/>
                <a:cs typeface="Arial" charset="0"/>
              </a:rPr>
              <a:t>*</a:t>
            </a:r>
            <a:r>
              <a:rPr lang="en-US" sz="1000" i="1" dirty="0">
                <a:solidFill>
                  <a:prstClr val="black"/>
                </a:solidFill>
                <a:latin typeface="Calibri" charset="0"/>
                <a:ea typeface="ＭＳ Ｐゴシック" charset="0"/>
                <a:cs typeface="Arial" charset="0"/>
              </a:rPr>
              <a:t>THREDDS Data </a:t>
            </a:r>
            <a:r>
              <a:rPr lang="en-US" sz="1000" i="1" dirty="0" smtClean="0">
                <a:solidFill>
                  <a:prstClr val="black"/>
                </a:solidFill>
                <a:latin typeface="Calibri" charset="0"/>
                <a:ea typeface="ＭＳ Ｐゴシック" charset="0"/>
                <a:cs typeface="Arial" charset="0"/>
              </a:rPr>
              <a:t>Server</a:t>
            </a:r>
            <a:endParaRPr lang="en-US" sz="1400" dirty="0">
              <a:latin typeface="Calibri" charset="0"/>
              <a:ea typeface="ＭＳ Ｐゴシック" charset="0"/>
              <a:cs typeface="Arial" charset="0"/>
            </a:endParaRPr>
          </a:p>
          <a:p>
            <a:pPr eaLnBrk="1" hangingPunct="1">
              <a:spcBef>
                <a:spcPts val="0"/>
              </a:spcBef>
              <a:spcAft>
                <a:spcPts val="0"/>
              </a:spcAft>
            </a:pPr>
            <a:r>
              <a:rPr lang="en-US" sz="1400" dirty="0">
                <a:latin typeface="Calibri" charset="0"/>
                <a:ea typeface="ＭＳ Ｐゴシック" charset="0"/>
                <a:cs typeface="Arial" charset="0"/>
              </a:rPr>
              <a:t>72-hour forecast </a:t>
            </a:r>
            <a:r>
              <a:rPr lang="en-US" sz="1400" dirty="0" smtClean="0">
                <a:latin typeface="Calibri" charset="0"/>
                <a:ea typeface="ＭＳ Ｐゴシック" charset="0"/>
                <a:cs typeface="Arial" charset="0"/>
              </a:rPr>
              <a:t>NAM 0Z </a:t>
            </a:r>
            <a:r>
              <a:rPr lang="en-US" sz="1400" dirty="0">
                <a:latin typeface="Calibri" charset="0"/>
                <a:ea typeface="ＭＳ Ｐゴシック" charset="0"/>
                <a:cs typeface="Arial" charset="0"/>
              </a:rPr>
              <a:t>cycle at 2</a:t>
            </a:r>
            <a:r>
              <a:rPr lang="en-US" sz="1400" dirty="0" smtClean="0">
                <a:latin typeface="Calibri" charset="0"/>
                <a:ea typeface="ＭＳ Ｐゴシック" charset="0"/>
                <a:cs typeface="Arial" charset="0"/>
              </a:rPr>
              <a:t> am EST       </a:t>
            </a:r>
            <a:r>
              <a:rPr lang="en-US" sz="1400"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a:t>
            </a:r>
            <a:r>
              <a:rPr lang="en-US" sz="1400" i="1" dirty="0" smtClean="0">
                <a:latin typeface="Calibri" charset="0"/>
                <a:ea typeface="ＭＳ Ｐゴシック" charset="0"/>
                <a:cs typeface="Arial" charset="0"/>
              </a:rPr>
              <a:t>NCEP NOMADS]</a:t>
            </a:r>
            <a:endParaRPr lang="en-US" sz="1400" i="1" dirty="0">
              <a:latin typeface="Calibri" charset="0"/>
              <a:ea typeface="ＭＳ Ｐゴシック" charset="0"/>
              <a:cs typeface="Arial" charset="0"/>
            </a:endParaRPr>
          </a:p>
          <a:p>
            <a:pPr eaLnBrk="1" hangingPunct="1">
              <a:spcBef>
                <a:spcPts val="0"/>
              </a:spcBef>
              <a:spcAft>
                <a:spcPts val="0"/>
              </a:spcAft>
            </a:pPr>
            <a:r>
              <a:rPr lang="en-US" sz="1400" dirty="0">
                <a:latin typeface="Calibri" charset="0"/>
                <a:ea typeface="ＭＳ Ｐゴシック" charset="0"/>
                <a:cs typeface="Arial" charset="0"/>
              </a:rPr>
              <a:t>RU </a:t>
            </a:r>
            <a:r>
              <a:rPr lang="en-US" sz="1400" dirty="0" smtClean="0">
                <a:latin typeface="Calibri" charset="0"/>
                <a:ea typeface="ＭＳ Ｐゴシック" charset="0"/>
                <a:cs typeface="Arial" charset="0"/>
              </a:rPr>
              <a:t>regional CODAR hourly: </a:t>
            </a:r>
            <a:r>
              <a:rPr lang="en-US" sz="1400" dirty="0">
                <a:latin typeface="Calibri" charset="0"/>
                <a:ea typeface="ＭＳ Ｐゴシック" charset="0"/>
                <a:cs typeface="Arial" charset="0"/>
              </a:rPr>
              <a:t>4-hour </a:t>
            </a:r>
            <a:r>
              <a:rPr lang="en-US" sz="1400" dirty="0" smtClean="0">
                <a:latin typeface="Calibri" charset="0"/>
                <a:ea typeface="ＭＳ Ｐゴシック" charset="0"/>
                <a:cs typeface="Arial" charset="0"/>
              </a:rPr>
              <a:t>latency delay       </a:t>
            </a:r>
            <a:r>
              <a:rPr lang="en-US" sz="1400" dirty="0">
                <a:latin typeface="Calibri" charset="0"/>
                <a:ea typeface="ＭＳ Ｐゴシック" charset="0"/>
                <a:cs typeface="Arial" charset="0"/>
              </a:rPr>
              <a:t> </a:t>
            </a:r>
            <a:r>
              <a:rPr lang="en-US" sz="1400"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a:t>
            </a:r>
            <a:r>
              <a:rPr lang="en-US" sz="1400" i="1" dirty="0" smtClean="0">
                <a:latin typeface="Calibri" charset="0"/>
                <a:ea typeface="ＭＳ Ｐゴシック" charset="0"/>
                <a:cs typeface="Arial" charset="0"/>
              </a:rPr>
              <a:t>RU TDS*]</a:t>
            </a:r>
            <a:endParaRPr lang="en-US" sz="1400" i="1" dirty="0">
              <a:latin typeface="Calibri" charset="0"/>
              <a:ea typeface="ＭＳ Ｐゴシック" charset="0"/>
              <a:cs typeface="Arial" charset="0"/>
            </a:endParaRPr>
          </a:p>
          <a:p>
            <a:pPr eaLnBrk="1" hangingPunct="1">
              <a:spcBef>
                <a:spcPts val="0"/>
              </a:spcBef>
              <a:spcAft>
                <a:spcPts val="0"/>
              </a:spcAft>
            </a:pPr>
            <a:r>
              <a:rPr lang="en-US" sz="1400" dirty="0">
                <a:latin typeface="Calibri" charset="0"/>
                <a:ea typeface="ＭＳ Ｐゴシック" charset="0"/>
                <a:cs typeface="Arial" charset="0"/>
              </a:rPr>
              <a:t>RU glider T,S </a:t>
            </a:r>
            <a:r>
              <a:rPr lang="en-US" sz="1400" dirty="0" smtClean="0">
                <a:latin typeface="Calibri" charset="0"/>
                <a:ea typeface="ＭＳ Ｐゴシック" charset="0"/>
                <a:cs typeface="Arial" charset="0"/>
              </a:rPr>
              <a:t>when available (</a:t>
            </a:r>
            <a:r>
              <a:rPr lang="en-US" sz="1400" dirty="0">
                <a:latin typeface="Calibri" charset="0"/>
                <a:ea typeface="ＭＳ Ｐゴシック" charset="0"/>
                <a:cs typeface="Arial" charset="0"/>
              </a:rPr>
              <a:t>~</a:t>
            </a:r>
            <a:r>
              <a:rPr lang="en-US" sz="1400" dirty="0" smtClean="0">
                <a:latin typeface="Calibri" charset="0"/>
                <a:ea typeface="ＭＳ Ｐゴシック" charset="0"/>
                <a:cs typeface="Arial" charset="0"/>
              </a:rPr>
              <a:t> </a:t>
            </a:r>
            <a:r>
              <a:rPr lang="en-US" sz="1400" dirty="0">
                <a:latin typeface="Calibri" charset="0"/>
                <a:ea typeface="ＭＳ Ｐゴシック" charset="0"/>
                <a:cs typeface="Arial" charset="0"/>
              </a:rPr>
              <a:t>1 hour </a:t>
            </a:r>
            <a:r>
              <a:rPr lang="en-US" sz="1400" dirty="0" smtClean="0">
                <a:latin typeface="Calibri" charset="0"/>
                <a:ea typeface="ＭＳ Ｐゴシック" charset="0"/>
                <a:cs typeface="Arial" charset="0"/>
              </a:rPr>
              <a:t>delay)                 </a:t>
            </a:r>
            <a:r>
              <a:rPr lang="en-US" sz="1400"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[RU TDS]</a:t>
            </a:r>
            <a:endParaRPr lang="en-US" sz="1400" i="1" dirty="0">
              <a:latin typeface="Calibri" charset="0"/>
              <a:ea typeface="ＭＳ Ｐゴシック" charset="0"/>
              <a:cs typeface="Arial" charset="0"/>
            </a:endParaRPr>
          </a:p>
          <a:p>
            <a:pPr eaLnBrk="1" hangingPunct="1">
              <a:spcBef>
                <a:spcPts val="0"/>
              </a:spcBef>
              <a:spcAft>
                <a:spcPts val="0"/>
              </a:spcAft>
            </a:pPr>
            <a:r>
              <a:rPr lang="en-US" sz="1400" dirty="0">
                <a:latin typeface="Calibri" charset="0"/>
                <a:ea typeface="ＭＳ Ｐゴシック" charset="0"/>
                <a:cs typeface="Arial" charset="0"/>
              </a:rPr>
              <a:t>USGS daily average flow available 11:00 </a:t>
            </a:r>
            <a:r>
              <a:rPr lang="en-US" sz="1400" dirty="0" smtClean="0">
                <a:latin typeface="Calibri" charset="0"/>
                <a:ea typeface="ＭＳ Ｐゴシック" charset="0"/>
                <a:cs typeface="Arial" charset="0"/>
              </a:rPr>
              <a:t>EST   </a:t>
            </a:r>
            <a:r>
              <a:rPr lang="en-US" sz="1400"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a:t>
            </a:r>
            <a:r>
              <a:rPr lang="en-US" sz="1400" i="1" dirty="0" smtClean="0">
                <a:latin typeface="Calibri" charset="0"/>
                <a:ea typeface="ＭＳ Ｐゴシック" charset="0"/>
                <a:cs typeface="Arial" charset="0"/>
              </a:rPr>
              <a:t>USGS </a:t>
            </a:r>
            <a:r>
              <a:rPr lang="en-US" sz="1400" i="1" dirty="0" err="1" smtClean="0">
                <a:latin typeface="Calibri" charset="0"/>
                <a:ea typeface="ＭＳ Ｐゴシック" charset="0"/>
                <a:cs typeface="Arial" charset="0"/>
              </a:rPr>
              <a:t>waterdata</a:t>
            </a:r>
            <a:r>
              <a:rPr lang="en-US" sz="1400" i="1" dirty="0" smtClean="0">
                <a:latin typeface="Calibri" charset="0"/>
                <a:ea typeface="ＭＳ Ｐゴシック" charset="0"/>
                <a:cs typeface="Arial" charset="0"/>
              </a:rPr>
              <a:t>]</a:t>
            </a:r>
            <a:endParaRPr lang="en-US" sz="1400" i="1" dirty="0">
              <a:latin typeface="Calibri" charset="0"/>
              <a:ea typeface="ＭＳ Ｐゴシック" charset="0"/>
              <a:cs typeface="Arial" charset="0"/>
            </a:endParaRPr>
          </a:p>
          <a:p>
            <a:pPr eaLnBrk="1" hangingPunct="1">
              <a:spcBef>
                <a:spcPts val="0"/>
              </a:spcBef>
              <a:spcAft>
                <a:spcPts val="0"/>
              </a:spcAft>
            </a:pPr>
            <a:r>
              <a:rPr lang="en-US" sz="1400" dirty="0">
                <a:latin typeface="Calibri" charset="0"/>
                <a:ea typeface="ＭＳ Ｐゴシック" charset="0"/>
                <a:cs typeface="Arial" charset="0"/>
              </a:rPr>
              <a:t>AVHRR IR passes 6-8 per day </a:t>
            </a:r>
            <a:r>
              <a:rPr lang="en-US" sz="1400" dirty="0" smtClean="0">
                <a:latin typeface="Calibri" charset="0"/>
                <a:ea typeface="ＭＳ Ｐゴシック" charset="0"/>
                <a:cs typeface="Arial" charset="0"/>
              </a:rPr>
              <a:t>(~ </a:t>
            </a:r>
            <a:r>
              <a:rPr lang="en-US" sz="1400" dirty="0">
                <a:latin typeface="Calibri" charset="0"/>
                <a:ea typeface="ＭＳ Ｐゴシック" charset="0"/>
                <a:cs typeface="Arial" charset="0"/>
              </a:rPr>
              <a:t>2 hour delay</a:t>
            </a:r>
            <a:r>
              <a:rPr lang="en-US" sz="1400" dirty="0" smtClean="0">
                <a:latin typeface="Calibri" charset="0"/>
                <a:ea typeface="ＭＳ Ｐゴシック" charset="0"/>
                <a:cs typeface="Arial" charset="0"/>
              </a:rPr>
              <a:t>) </a:t>
            </a:r>
            <a:r>
              <a:rPr lang="en-US" sz="1400"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a:t>
            </a:r>
            <a:r>
              <a:rPr lang="en-US" sz="1400" i="1" dirty="0" smtClean="0">
                <a:latin typeface="Calibri" charset="0"/>
                <a:ea typeface="ＭＳ Ｐゴシック" charset="0"/>
                <a:cs typeface="Arial" charset="0"/>
              </a:rPr>
              <a:t>MARACOOS TDS]</a:t>
            </a:r>
          </a:p>
          <a:p>
            <a:pPr eaLnBrk="1" hangingPunct="1">
              <a:spcBef>
                <a:spcPts val="0"/>
              </a:spcBef>
              <a:spcAft>
                <a:spcPts val="0"/>
              </a:spcAft>
            </a:pPr>
            <a:r>
              <a:rPr lang="en-US" sz="1400" dirty="0" smtClean="0">
                <a:latin typeface="Calibri" charset="0"/>
                <a:ea typeface="ＭＳ Ｐゴシック" charset="0"/>
                <a:cs typeface="Arial" charset="0"/>
              </a:rPr>
              <a:t>REMSS MW-IR blended SST daily average        </a:t>
            </a:r>
            <a:r>
              <a:rPr lang="en-US" sz="1400"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[NASA PO-DAAC]</a:t>
            </a:r>
            <a:endParaRPr lang="en-US" sz="1400" i="1" dirty="0">
              <a:latin typeface="Calibri" charset="0"/>
              <a:ea typeface="ＭＳ Ｐゴシック" charset="0"/>
              <a:cs typeface="Arial" charset="0"/>
            </a:endParaRPr>
          </a:p>
          <a:p>
            <a:pPr eaLnBrk="1" hangingPunct="1">
              <a:spcBef>
                <a:spcPts val="0"/>
              </a:spcBef>
              <a:spcAft>
                <a:spcPts val="0"/>
              </a:spcAft>
            </a:pPr>
            <a:r>
              <a:rPr lang="en-US" sz="1400" dirty="0" smtClean="0">
                <a:latin typeface="Calibri" charset="0"/>
                <a:ea typeface="ＭＳ Ｐゴシック" charset="0"/>
                <a:cs typeface="Arial" charset="0"/>
              </a:rPr>
              <a:t>HYCOM </a:t>
            </a:r>
            <a:r>
              <a:rPr lang="en-US" sz="1400" dirty="0">
                <a:latin typeface="Calibri" charset="0"/>
                <a:ea typeface="ＭＳ Ｐゴシック" charset="0"/>
                <a:cs typeface="Arial" charset="0"/>
              </a:rPr>
              <a:t>NCODA 7-day forecast updated </a:t>
            </a:r>
            <a:r>
              <a:rPr lang="en-US" sz="1400" dirty="0" smtClean="0">
                <a:latin typeface="Calibri" charset="0"/>
                <a:ea typeface="ＭＳ Ｐゴシック" charset="0"/>
                <a:cs typeface="Arial" charset="0"/>
              </a:rPr>
              <a:t>daily            </a:t>
            </a:r>
            <a:r>
              <a:rPr lang="en-US" sz="1400" dirty="0">
                <a:latin typeface="Calibri" charset="0"/>
                <a:ea typeface="ＭＳ Ｐゴシック" charset="0"/>
                <a:cs typeface="Arial" charset="0"/>
              </a:rPr>
              <a:t> </a:t>
            </a:r>
            <a:r>
              <a:rPr lang="en-US" sz="1400" dirty="0" smtClean="0">
                <a:latin typeface="Calibri" charset="0"/>
                <a:ea typeface="ＭＳ Ｐゴシック" charset="0"/>
                <a:cs typeface="Arial" charset="0"/>
              </a:rPr>
              <a:t>   </a:t>
            </a:r>
            <a:r>
              <a:rPr lang="en-US" sz="1400" dirty="0">
                <a:latin typeface="Calibri" charset="0"/>
                <a:ea typeface="ＭＳ Ｐゴシック" charset="0"/>
                <a:cs typeface="Arial" charset="0"/>
              </a:rPr>
              <a:t> </a:t>
            </a:r>
            <a:r>
              <a:rPr lang="en-US" sz="1400"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[NRL]</a:t>
            </a:r>
            <a:endParaRPr lang="en-US" sz="1400" i="1" dirty="0">
              <a:latin typeface="Calibri" charset="0"/>
              <a:ea typeface="ＭＳ Ｐゴシック" charset="0"/>
              <a:cs typeface="Arial" charset="0"/>
            </a:endParaRPr>
          </a:p>
          <a:p>
            <a:pPr eaLnBrk="1" hangingPunct="1">
              <a:spcBef>
                <a:spcPts val="0"/>
              </a:spcBef>
              <a:spcAft>
                <a:spcPts val="0"/>
              </a:spcAft>
            </a:pPr>
            <a:r>
              <a:rPr lang="en-US" sz="1400" dirty="0" smtClean="0">
                <a:latin typeface="Calibri" charset="0"/>
                <a:ea typeface="ＭＳ Ｐゴシック" charset="0"/>
                <a:cs typeface="Arial" charset="0"/>
              </a:rPr>
              <a:t>Jason-2, </a:t>
            </a:r>
            <a:r>
              <a:rPr lang="en-US" sz="1400" dirty="0" err="1" smtClean="0">
                <a:latin typeface="Calibri" charset="0"/>
                <a:ea typeface="ＭＳ Ｐゴシック" charset="0"/>
                <a:cs typeface="Arial" charset="0"/>
              </a:rPr>
              <a:t>CryoSat</a:t>
            </a:r>
            <a:r>
              <a:rPr lang="en-US" sz="1400" dirty="0" smtClean="0">
                <a:latin typeface="Calibri" charset="0"/>
                <a:ea typeface="ＭＳ Ｐゴシック" charset="0"/>
                <a:cs typeface="Arial" charset="0"/>
              </a:rPr>
              <a:t>, </a:t>
            </a:r>
            <a:r>
              <a:rPr lang="en-US" sz="1400" dirty="0" err="1" smtClean="0">
                <a:latin typeface="Calibri" charset="0"/>
                <a:ea typeface="ＭＳ Ｐゴシック" charset="0"/>
                <a:cs typeface="Arial" charset="0"/>
              </a:rPr>
              <a:t>AltiKa</a:t>
            </a:r>
            <a:r>
              <a:rPr lang="en-US" sz="1400" dirty="0" smtClean="0">
                <a:latin typeface="Calibri" charset="0"/>
                <a:ea typeface="ＭＳ Ｐゴシック" charset="0"/>
                <a:cs typeface="Arial" charset="0"/>
              </a:rPr>
              <a:t> </a:t>
            </a:r>
            <a:r>
              <a:rPr lang="en-US" sz="1400" dirty="0">
                <a:latin typeface="Calibri" charset="0"/>
                <a:ea typeface="ＭＳ Ｐゴシック" charset="0"/>
                <a:cs typeface="Arial" charset="0"/>
              </a:rPr>
              <a:t>along-track </a:t>
            </a:r>
            <a:r>
              <a:rPr lang="en-US" sz="1400" dirty="0" smtClean="0">
                <a:latin typeface="Calibri" charset="0"/>
                <a:ea typeface="ＭＳ Ｐゴシック" charset="0"/>
                <a:cs typeface="Arial" charset="0"/>
              </a:rPr>
              <a:t>altimeter OGDR    </a:t>
            </a:r>
            <a:r>
              <a:rPr lang="en-US" sz="1400" i="1" dirty="0" smtClean="0">
                <a:latin typeface="Calibri" charset="0"/>
                <a:ea typeface="ＭＳ Ｐゴシック" charset="0"/>
                <a:cs typeface="Arial" charset="0"/>
              </a:rPr>
              <a:t>[</a:t>
            </a:r>
            <a:r>
              <a:rPr lang="en-US" sz="1400" i="1" dirty="0" err="1" smtClean="0">
                <a:latin typeface="Calibri" charset="0"/>
                <a:ea typeface="ＭＳ Ｐゴシック" charset="0"/>
                <a:cs typeface="Arial" charset="0"/>
              </a:rPr>
              <a:t>RADS.nl</a:t>
            </a:r>
            <a:r>
              <a:rPr lang="en-US" sz="1400" i="1" dirty="0" smtClean="0">
                <a:latin typeface="Calibri" charset="0"/>
                <a:ea typeface="ＭＳ Ｐゴシック" charset="0"/>
                <a:cs typeface="Arial" charset="0"/>
              </a:rPr>
              <a:t>]</a:t>
            </a:r>
            <a:endParaRPr lang="en-US" sz="1400" i="1" dirty="0">
              <a:latin typeface="Calibri" charset="0"/>
              <a:ea typeface="ＭＳ Ｐゴシック" charset="0"/>
              <a:cs typeface="Arial" charset="0"/>
            </a:endParaRPr>
          </a:p>
          <a:p>
            <a:pPr eaLnBrk="1" hangingPunct="1">
              <a:spcBef>
                <a:spcPts val="0"/>
              </a:spcBef>
              <a:spcAft>
                <a:spcPts val="0"/>
              </a:spcAft>
            </a:pPr>
            <a:r>
              <a:rPr lang="en-US" sz="1400" dirty="0" smtClean="0">
                <a:latin typeface="Calibri" charset="0"/>
                <a:ea typeface="ＭＳ Ｐゴシック" charset="0"/>
                <a:cs typeface="Arial" charset="0"/>
              </a:rPr>
              <a:t>SOOP </a:t>
            </a:r>
            <a:r>
              <a:rPr lang="en-US" sz="1400" dirty="0">
                <a:latin typeface="Calibri" charset="0"/>
                <a:ea typeface="ＭＳ Ｐゴシック" charset="0"/>
                <a:cs typeface="Arial" charset="0"/>
              </a:rPr>
              <a:t>XBT/CTD, Argo floats</a:t>
            </a:r>
            <a:r>
              <a:rPr lang="en-US" sz="1400" dirty="0" smtClean="0">
                <a:latin typeface="Calibri" charset="0"/>
                <a:ea typeface="ＭＳ Ｐゴシック" charset="0"/>
                <a:cs typeface="Arial" charset="0"/>
              </a:rPr>
              <a:t>, on GTS         </a:t>
            </a:r>
            <a:r>
              <a:rPr lang="en-US" sz="1400" dirty="0" smtClean="0">
                <a:latin typeface="Calibri" charset="0"/>
                <a:ea typeface="ＭＳ Ｐゴシック" charset="0"/>
                <a:cs typeface="Arial" charset="0"/>
              </a:rPr>
              <a:t>	            </a:t>
            </a:r>
            <a:r>
              <a:rPr lang="en-US" sz="1400" i="1" dirty="0" smtClean="0">
                <a:latin typeface="Calibri" charset="0"/>
                <a:ea typeface="ＭＳ Ｐゴシック" charset="0"/>
                <a:cs typeface="Arial" charset="0"/>
              </a:rPr>
              <a:t>[</a:t>
            </a:r>
            <a:r>
              <a:rPr lang="en-US" sz="1400" i="1" dirty="0" smtClean="0">
                <a:latin typeface="Calibri" charset="0"/>
                <a:ea typeface="ＭＳ Ｐゴシック" charset="0"/>
                <a:cs typeface="Arial" charset="0"/>
              </a:rPr>
              <a:t>NOAA OSMC ERDDAP]</a:t>
            </a:r>
            <a:r>
              <a:rPr lang="en-US" sz="1800" i="1" dirty="0" smtClean="0">
                <a:latin typeface="Calibri" charset="0"/>
                <a:ea typeface="ＭＳ Ｐゴシック" charset="0"/>
                <a:cs typeface="Arial" charset="0"/>
              </a:rPr>
              <a:t/>
            </a:r>
            <a:br>
              <a:rPr lang="en-US" sz="1800" i="1" dirty="0" smtClean="0">
                <a:latin typeface="Calibri" charset="0"/>
                <a:ea typeface="ＭＳ Ｐゴシック" charset="0"/>
                <a:cs typeface="Arial" charset="0"/>
              </a:rPr>
            </a:br>
            <a:endParaRPr lang="en-US" sz="1800" i="1" dirty="0">
              <a:latin typeface="Calibri" charset="0"/>
              <a:ea typeface="ＭＳ Ｐゴシック" charset="0"/>
              <a:cs typeface="Arial" charset="0"/>
            </a:endParaRPr>
          </a:p>
        </p:txBody>
      </p:sp>
      <p:sp>
        <p:nvSpPr>
          <p:cNvPr id="5" name="Slide Number Placeholder 3"/>
          <p:cNvSpPr>
            <a:spLocks noGrp="1"/>
          </p:cNvSpPr>
          <p:nvPr>
            <p:ph type="sldNum" sz="quarter" idx="12"/>
          </p:nvPr>
        </p:nvSpPr>
        <p:spPr>
          <a:xfrm>
            <a:off x="8446324" y="5978237"/>
            <a:ext cx="685800" cy="38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989DD56-F4A9-0446-85C1-7E31F7689E86}" type="slidenum">
              <a:rPr lang="en-US" sz="1400">
                <a:solidFill>
                  <a:srgbClr val="000000"/>
                </a:solidFill>
                <a:latin typeface="Calibri" charset="0"/>
                <a:cs typeface="Calibri" charset="0"/>
              </a:rPr>
              <a:pPr/>
              <a:t>22</a:t>
            </a:fld>
            <a:endParaRPr lang="en-US" sz="1400" dirty="0">
              <a:solidFill>
                <a:srgbClr val="000000"/>
              </a:solidFill>
              <a:latin typeface="Calibri" charset="0"/>
              <a:cs typeface="Calibri" charset="0"/>
            </a:endParaRPr>
          </a:p>
        </p:txBody>
      </p:sp>
      <p:sp>
        <p:nvSpPr>
          <p:cNvPr id="6" name="Rectangle 3"/>
          <p:cNvSpPr txBox="1">
            <a:spLocks noChangeArrowheads="1"/>
          </p:cNvSpPr>
          <p:nvPr/>
        </p:nvSpPr>
        <p:spPr bwMode="auto">
          <a:xfrm>
            <a:off x="140363" y="0"/>
            <a:ext cx="5790701" cy="309728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ct val="0"/>
              </a:spcBef>
              <a:spcAft>
                <a:spcPts val="600"/>
              </a:spcAft>
              <a:buFont typeface="Arial" charset="0"/>
              <a:buNone/>
            </a:pPr>
            <a:r>
              <a:rPr lang="en-US" sz="2000" b="1" dirty="0" smtClean="0">
                <a:solidFill>
                  <a:prstClr val="black"/>
                </a:solidFill>
                <a:latin typeface="Calibri" charset="0"/>
                <a:ea typeface="ＭＳ Ｐゴシック" charset="0"/>
                <a:cs typeface="ＭＳ Ｐゴシック" charset="0"/>
              </a:rPr>
              <a:t>Rutgers ROMS 4DVAR uses all available data </a:t>
            </a:r>
            <a:br>
              <a:rPr lang="en-US" sz="2000" b="1" dirty="0" smtClean="0">
                <a:solidFill>
                  <a:prstClr val="black"/>
                </a:solidFill>
                <a:latin typeface="Calibri" charset="0"/>
                <a:ea typeface="ＭＳ Ｐゴシック" charset="0"/>
                <a:cs typeface="ＭＳ Ｐゴシック" charset="0"/>
              </a:rPr>
            </a:br>
            <a:r>
              <a:rPr lang="en-US" sz="2000" b="1" dirty="0" smtClean="0">
                <a:solidFill>
                  <a:prstClr val="black"/>
                </a:solidFill>
                <a:latin typeface="Calibri" charset="0"/>
                <a:ea typeface="ＭＳ Ｐゴシック" charset="0"/>
                <a:cs typeface="ＭＳ Ｐゴシック" charset="0"/>
              </a:rPr>
              <a:t>from a modern coastal ocean observing system </a:t>
            </a:r>
          </a:p>
          <a:p>
            <a:pPr marL="295275" lvl="1" indent="-239713" eaLnBrk="1" hangingPunct="1">
              <a:spcBef>
                <a:spcPct val="0"/>
              </a:spcBef>
              <a:spcAft>
                <a:spcPts val="600"/>
              </a:spcAft>
            </a:pPr>
            <a:r>
              <a:rPr lang="en-US" sz="1800" dirty="0" smtClean="0">
                <a:solidFill>
                  <a:prstClr val="black"/>
                </a:solidFill>
                <a:latin typeface="Calibri" charset="0"/>
                <a:ea typeface="ＭＳ Ｐゴシック" charset="0"/>
              </a:rPr>
              <a:t>more and diverse data is better (T, S, </a:t>
            </a:r>
            <a:r>
              <a:rPr lang="en-US" sz="1800" b="1" dirty="0" smtClean="0">
                <a:solidFill>
                  <a:prstClr val="black"/>
                </a:solidFill>
                <a:latin typeface="Calibri" charset="0"/>
                <a:ea typeface="ＭＳ Ｐゴシック" charset="0"/>
              </a:rPr>
              <a:t>u</a:t>
            </a:r>
            <a:r>
              <a:rPr lang="en-US" sz="1800" dirty="0" smtClean="0">
                <a:solidFill>
                  <a:prstClr val="black"/>
                </a:solidFill>
                <a:latin typeface="Calibri" charset="0"/>
                <a:ea typeface="ＭＳ Ｐゴシック" charset="0"/>
              </a:rPr>
              <a:t>, sea level)</a:t>
            </a:r>
          </a:p>
          <a:p>
            <a:pPr marL="295275" lvl="1" indent="-239713" eaLnBrk="1" hangingPunct="1">
              <a:spcBef>
                <a:spcPct val="0"/>
              </a:spcBef>
              <a:spcAft>
                <a:spcPts val="600"/>
              </a:spcAft>
            </a:pPr>
            <a:r>
              <a:rPr lang="en-US" sz="1800" dirty="0" smtClean="0">
                <a:solidFill>
                  <a:prstClr val="black"/>
                </a:solidFill>
                <a:latin typeface="Calibri" charset="0"/>
                <a:ea typeface="ＭＳ Ｐゴシック" charset="0"/>
              </a:rPr>
              <a:t>bias correction to OBC and MDT is essential</a:t>
            </a:r>
          </a:p>
          <a:p>
            <a:pPr marL="0" indent="0" eaLnBrk="1" hangingPunct="1">
              <a:spcBef>
                <a:spcPct val="0"/>
              </a:spcBef>
              <a:spcAft>
                <a:spcPts val="600"/>
              </a:spcAft>
              <a:buFont typeface="Arial" charset="0"/>
              <a:buNone/>
            </a:pPr>
            <a:r>
              <a:rPr lang="en-US" sz="1800" dirty="0" smtClean="0">
                <a:solidFill>
                  <a:prstClr val="black"/>
                </a:solidFill>
                <a:latin typeface="Calibri" charset="0"/>
                <a:ea typeface="ＭＳ Ｐゴシック" charset="0"/>
                <a:cs typeface="ＭＳ Ｐゴシック" charset="0"/>
              </a:rPr>
              <a:t>Useful subsurface skill for real-time applications:</a:t>
            </a:r>
          </a:p>
          <a:p>
            <a:pPr marL="295275" lvl="1" indent="-239713" eaLnBrk="1" hangingPunct="1">
              <a:spcBef>
                <a:spcPct val="0"/>
              </a:spcBef>
              <a:spcAft>
                <a:spcPts val="600"/>
              </a:spcAft>
            </a:pPr>
            <a:r>
              <a:rPr lang="en-US" sz="1800" dirty="0" smtClean="0">
                <a:solidFill>
                  <a:prstClr val="black"/>
                </a:solidFill>
                <a:latin typeface="Calibri" charset="0"/>
                <a:ea typeface="ＭＳ Ｐゴシック" charset="0"/>
              </a:rPr>
              <a:t>4 days for temperature and salinity; </a:t>
            </a:r>
          </a:p>
          <a:p>
            <a:pPr marL="295275" lvl="1" indent="-239713" eaLnBrk="1" hangingPunct="1">
              <a:spcBef>
                <a:spcPct val="0"/>
              </a:spcBef>
              <a:spcAft>
                <a:spcPts val="600"/>
              </a:spcAft>
            </a:pPr>
            <a:r>
              <a:rPr lang="en-US" sz="1800" dirty="0" smtClean="0">
                <a:solidFill>
                  <a:prstClr val="black"/>
                </a:solidFill>
                <a:latin typeface="Calibri" charset="0"/>
                <a:ea typeface="ＭＳ Ｐゴシック" charset="0"/>
              </a:rPr>
              <a:t>1-2 days for velocity</a:t>
            </a:r>
          </a:p>
          <a:p>
            <a:pPr marL="0" indent="0" eaLnBrk="1" hangingPunct="1">
              <a:spcBef>
                <a:spcPct val="0"/>
              </a:spcBef>
              <a:spcAft>
                <a:spcPts val="600"/>
              </a:spcAft>
              <a:buFont typeface="Arial" charset="0"/>
              <a:buNone/>
            </a:pPr>
            <a:r>
              <a:rPr lang="en-US" sz="1800" b="1" u="sng" dirty="0" smtClean="0">
                <a:solidFill>
                  <a:prstClr val="black"/>
                </a:solidFill>
                <a:latin typeface="Calibri" charset="0"/>
                <a:ea typeface="ＭＳ Ｐゴシック" charset="0"/>
                <a:cs typeface="ＭＳ Ｐゴシック" charset="0"/>
              </a:rPr>
              <a:t>Future directions</a:t>
            </a:r>
            <a:r>
              <a:rPr lang="en-US" sz="1800" b="1" dirty="0" smtClean="0">
                <a:solidFill>
                  <a:prstClr val="black"/>
                </a:solidFill>
                <a:latin typeface="Calibri" charset="0"/>
                <a:ea typeface="ＭＳ Ｐゴシック" charset="0"/>
                <a:cs typeface="ＭＳ Ｐゴシック" charset="0"/>
              </a:rPr>
              <a:t>: variational methods for </a:t>
            </a:r>
            <a:br>
              <a:rPr lang="en-US" sz="1800" b="1" dirty="0" smtClean="0">
                <a:solidFill>
                  <a:prstClr val="black"/>
                </a:solidFill>
                <a:latin typeface="Calibri" charset="0"/>
                <a:ea typeface="ＭＳ Ｐゴシック" charset="0"/>
                <a:cs typeface="ＭＳ Ｐゴシック" charset="0"/>
              </a:rPr>
            </a:br>
            <a:r>
              <a:rPr lang="en-US" sz="1800" b="1" dirty="0" smtClean="0">
                <a:solidFill>
                  <a:prstClr val="black"/>
                </a:solidFill>
                <a:latin typeface="Calibri" charset="0"/>
                <a:ea typeface="ＭＳ Ｐゴシック" charset="0"/>
                <a:cs typeface="ＭＳ Ｐゴシック" charset="0"/>
              </a:rPr>
              <a:t>observing system design; coupling; ecosystems</a:t>
            </a:r>
            <a:r>
              <a:rPr lang="en-US" sz="1800" b="1" dirty="0" smtClean="0">
                <a:solidFill>
                  <a:srgbClr val="000000"/>
                </a:solidFill>
                <a:latin typeface="Calibri" charset="0"/>
                <a:ea typeface="ＭＳ Ｐゴシック" charset="0"/>
              </a:rPr>
              <a:t> </a:t>
            </a:r>
          </a:p>
          <a:p>
            <a:pPr marL="273050" indent="-273050" eaLnBrk="1" hangingPunct="1">
              <a:spcAft>
                <a:spcPts val="600"/>
              </a:spcAft>
              <a:buFontTx/>
              <a:buNone/>
            </a:pPr>
            <a:r>
              <a:rPr lang="en-US" sz="1800" dirty="0" smtClean="0">
                <a:solidFill>
                  <a:prstClr val="black"/>
                </a:solidFill>
                <a:latin typeface="Calibri" charset="0"/>
                <a:ea typeface="ＭＳ Ｐゴシック" charset="0"/>
                <a:cs typeface="ＭＳ Ｐゴシック" charset="0"/>
              </a:rPr>
              <a:t>  </a:t>
            </a:r>
            <a:r>
              <a:rPr lang="en-US" sz="1800" dirty="0" smtClean="0">
                <a:solidFill>
                  <a:prstClr val="black"/>
                </a:solidFill>
                <a:latin typeface="Calibri" charset="0"/>
                <a:ea typeface="ＭＳ Ｐゴシック" charset="0"/>
                <a:cs typeface="ＭＳ Ｐゴシック" charset="0"/>
              </a:rPr>
              <a:t> </a:t>
            </a:r>
            <a:endParaRPr lang="en-US" sz="1800" dirty="0">
              <a:solidFill>
                <a:prstClr val="black"/>
              </a:solidFill>
              <a:latin typeface="Calibri" charset="0"/>
              <a:ea typeface="ＭＳ Ｐゴシック" charset="0"/>
              <a:cs typeface="ＭＳ Ｐゴシック" charset="0"/>
            </a:endParaRPr>
          </a:p>
        </p:txBody>
      </p:sp>
      <p:sp>
        <p:nvSpPr>
          <p:cNvPr id="8" name="Rectangle 7"/>
          <p:cNvSpPr/>
          <p:nvPr/>
        </p:nvSpPr>
        <p:spPr>
          <a:xfrm>
            <a:off x="7618894" y="1935020"/>
            <a:ext cx="2000590" cy="307777"/>
          </a:xfrm>
          <a:prstGeom prst="rect">
            <a:avLst/>
          </a:prstGeom>
        </p:spPr>
        <p:txBody>
          <a:bodyPr wrap="square">
            <a:spAutoFit/>
          </a:bodyPr>
          <a:lstStyle/>
          <a:p>
            <a:pPr defTabSz="457200" eaLnBrk="1" fontAlgn="auto" hangingPunct="1">
              <a:spcBef>
                <a:spcPts val="0"/>
              </a:spcBef>
              <a:spcAft>
                <a:spcPts val="0"/>
              </a:spcAft>
              <a:defRPr/>
            </a:pPr>
            <a:r>
              <a:rPr lang="en-US" sz="1400" b="1" dirty="0">
                <a:solidFill>
                  <a:srgbClr val="9900FF"/>
                </a:solidFill>
                <a:latin typeface="Calibri"/>
                <a:ea typeface="+mn-ea"/>
                <a:cs typeface="+mn-cs"/>
              </a:rPr>
              <a:t>4-day forecast</a:t>
            </a:r>
          </a:p>
        </p:txBody>
      </p:sp>
      <p:sp>
        <p:nvSpPr>
          <p:cNvPr id="9" name="Rectangle 8"/>
          <p:cNvSpPr/>
          <p:nvPr/>
        </p:nvSpPr>
        <p:spPr>
          <a:xfrm>
            <a:off x="7634069" y="1628048"/>
            <a:ext cx="2305231" cy="307777"/>
          </a:xfrm>
          <a:prstGeom prst="rect">
            <a:avLst/>
          </a:prstGeom>
        </p:spPr>
        <p:txBody>
          <a:bodyPr wrap="square">
            <a:spAutoFit/>
          </a:bodyPr>
          <a:lstStyle/>
          <a:p>
            <a:pPr defTabSz="457200" eaLnBrk="1" fontAlgn="auto" hangingPunct="1">
              <a:spcBef>
                <a:spcPts val="0"/>
              </a:spcBef>
              <a:spcAft>
                <a:spcPts val="0"/>
              </a:spcAft>
              <a:defRPr/>
            </a:pPr>
            <a:r>
              <a:rPr lang="en-US" sz="1400" b="1" dirty="0">
                <a:solidFill>
                  <a:srgbClr val="00CCCC"/>
                </a:solidFill>
                <a:latin typeface="Calibri"/>
                <a:ea typeface="+mn-ea"/>
                <a:cs typeface="+mn-cs"/>
              </a:rPr>
              <a:t>2-day forecast</a:t>
            </a:r>
          </a:p>
        </p:txBody>
      </p:sp>
      <p:sp>
        <p:nvSpPr>
          <p:cNvPr id="10" name="Rectangle 9"/>
          <p:cNvSpPr/>
          <p:nvPr/>
        </p:nvSpPr>
        <p:spPr>
          <a:xfrm>
            <a:off x="7615661" y="1104767"/>
            <a:ext cx="2740142" cy="523220"/>
          </a:xfrm>
          <a:prstGeom prst="rect">
            <a:avLst/>
          </a:prstGeom>
        </p:spPr>
        <p:txBody>
          <a:bodyPr wrap="square">
            <a:spAutoFit/>
          </a:bodyPr>
          <a:lstStyle/>
          <a:p>
            <a:pPr defTabSz="457200" eaLnBrk="1" fontAlgn="auto" hangingPunct="1">
              <a:spcBef>
                <a:spcPts val="0"/>
              </a:spcBef>
              <a:spcAft>
                <a:spcPts val="0"/>
              </a:spcAft>
              <a:defRPr/>
            </a:pPr>
            <a:r>
              <a:rPr lang="en-US" sz="1400" b="1" dirty="0">
                <a:solidFill>
                  <a:srgbClr val="FF0000"/>
                </a:solidFill>
                <a:latin typeface="Calibri"/>
                <a:ea typeface="+mn-ea"/>
                <a:cs typeface="+mn-cs"/>
              </a:rPr>
              <a:t>Data assimilation</a:t>
            </a:r>
            <a:br>
              <a:rPr lang="en-US" sz="1400" b="1" dirty="0">
                <a:solidFill>
                  <a:srgbClr val="FF0000"/>
                </a:solidFill>
                <a:latin typeface="Calibri"/>
                <a:ea typeface="+mn-ea"/>
                <a:cs typeface="+mn-cs"/>
              </a:rPr>
            </a:br>
            <a:r>
              <a:rPr lang="en-US" sz="1400" b="1" dirty="0">
                <a:solidFill>
                  <a:srgbClr val="FF0000"/>
                </a:solidFill>
                <a:latin typeface="Calibri"/>
                <a:ea typeface="+mn-ea"/>
                <a:cs typeface="+mn-cs"/>
              </a:rPr>
              <a:t>analysis/</a:t>
            </a:r>
            <a:r>
              <a:rPr lang="en-US" sz="1400" b="1" dirty="0" err="1">
                <a:solidFill>
                  <a:srgbClr val="FF0000"/>
                </a:solidFill>
                <a:latin typeface="Calibri"/>
                <a:ea typeface="+mn-ea"/>
                <a:cs typeface="+mn-cs"/>
              </a:rPr>
              <a:t>hindcast</a:t>
            </a:r>
            <a:endParaRPr lang="en-US" sz="1400" b="1" dirty="0">
              <a:solidFill>
                <a:srgbClr val="FF0000"/>
              </a:solidFill>
              <a:latin typeface="Calibri"/>
              <a:ea typeface="+mn-ea"/>
              <a:cs typeface="+mn-cs"/>
            </a:endParaRPr>
          </a:p>
        </p:txBody>
      </p:sp>
      <p:sp>
        <p:nvSpPr>
          <p:cNvPr id="11" name="Rectangle 10"/>
          <p:cNvSpPr/>
          <p:nvPr/>
        </p:nvSpPr>
        <p:spPr>
          <a:xfrm>
            <a:off x="7615661" y="655167"/>
            <a:ext cx="2568662" cy="523220"/>
          </a:xfrm>
          <a:prstGeom prst="rect">
            <a:avLst/>
          </a:prstGeom>
        </p:spPr>
        <p:txBody>
          <a:bodyPr wrap="square">
            <a:spAutoFit/>
          </a:bodyPr>
          <a:lstStyle/>
          <a:p>
            <a:pPr defTabSz="457200" eaLnBrk="1" fontAlgn="auto" hangingPunct="1">
              <a:spcBef>
                <a:spcPts val="0"/>
              </a:spcBef>
              <a:spcAft>
                <a:spcPts val="0"/>
              </a:spcAft>
              <a:defRPr/>
            </a:pPr>
            <a:r>
              <a:rPr lang="en-US" sz="1400" b="1" dirty="0">
                <a:solidFill>
                  <a:srgbClr val="008000"/>
                </a:solidFill>
                <a:latin typeface="Calibri"/>
                <a:ea typeface="+mn-ea"/>
                <a:cs typeface="+mn-cs"/>
              </a:rPr>
              <a:t>Forward model</a:t>
            </a:r>
            <a:br>
              <a:rPr lang="en-US" sz="1400" b="1" dirty="0">
                <a:solidFill>
                  <a:srgbClr val="008000"/>
                </a:solidFill>
                <a:latin typeface="Calibri"/>
                <a:ea typeface="+mn-ea"/>
                <a:cs typeface="+mn-cs"/>
              </a:rPr>
            </a:br>
            <a:r>
              <a:rPr lang="en-US" sz="1400" b="1" dirty="0">
                <a:solidFill>
                  <a:srgbClr val="008000"/>
                </a:solidFill>
                <a:latin typeface="Calibri"/>
                <a:ea typeface="+mn-ea"/>
                <a:cs typeface="+mn-cs"/>
              </a:rPr>
              <a:t>after bias removal</a:t>
            </a:r>
          </a:p>
        </p:txBody>
      </p:sp>
      <p:sp>
        <p:nvSpPr>
          <p:cNvPr id="12" name="Rectangle 11"/>
          <p:cNvSpPr/>
          <p:nvPr/>
        </p:nvSpPr>
        <p:spPr>
          <a:xfrm>
            <a:off x="7604446" y="347390"/>
            <a:ext cx="3410452" cy="307777"/>
          </a:xfrm>
          <a:prstGeom prst="rect">
            <a:avLst/>
          </a:prstGeom>
        </p:spPr>
        <p:txBody>
          <a:bodyPr wrap="square">
            <a:spAutoFit/>
          </a:bodyPr>
          <a:lstStyle/>
          <a:p>
            <a:pPr defTabSz="457200" eaLnBrk="1" fontAlgn="auto" hangingPunct="1">
              <a:spcBef>
                <a:spcPts val="0"/>
              </a:spcBef>
              <a:spcAft>
                <a:spcPts val="0"/>
              </a:spcAft>
              <a:defRPr/>
            </a:pPr>
            <a:r>
              <a:rPr lang="en-US" sz="1400" b="1" dirty="0">
                <a:solidFill>
                  <a:srgbClr val="0000FF"/>
                </a:solidFill>
                <a:latin typeface="Calibri"/>
                <a:ea typeface="+mn-ea"/>
                <a:cs typeface="+mn-cs"/>
              </a:rPr>
              <a:t>Forward model</a:t>
            </a:r>
          </a:p>
        </p:txBody>
      </p:sp>
      <p:sp>
        <p:nvSpPr>
          <p:cNvPr id="4" name="TextBox 3"/>
          <p:cNvSpPr txBox="1"/>
          <p:nvPr/>
        </p:nvSpPr>
        <p:spPr>
          <a:xfrm rot="16200000">
            <a:off x="5600582" y="1749540"/>
            <a:ext cx="740670"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black"/>
                </a:solidFill>
                <a:latin typeface="Calibri"/>
                <a:ea typeface="+mn-ea"/>
                <a:cs typeface="+mn-cs"/>
              </a:rPr>
              <a:t>depth</a:t>
            </a:r>
          </a:p>
        </p:txBody>
      </p:sp>
      <p:sp>
        <p:nvSpPr>
          <p:cNvPr id="13" name="TextBox 12"/>
          <p:cNvSpPr txBox="1"/>
          <p:nvPr/>
        </p:nvSpPr>
        <p:spPr>
          <a:xfrm>
            <a:off x="6250880" y="-3295"/>
            <a:ext cx="1664403" cy="369332"/>
          </a:xfrm>
          <a:prstGeom prst="rect">
            <a:avLst/>
          </a:prstGeom>
          <a:solidFill>
            <a:schemeClr val="bg1"/>
          </a:solidFill>
        </p:spPr>
        <p:txBody>
          <a:bodyPr wrap="square" rtlCol="0">
            <a:spAutoFit/>
          </a:bodyPr>
          <a:lstStyle/>
          <a:p>
            <a:pPr defTabSz="457200" eaLnBrk="1" fontAlgn="auto" hangingPunct="1">
              <a:spcBef>
                <a:spcPts val="0"/>
              </a:spcBef>
              <a:spcAft>
                <a:spcPts val="0"/>
              </a:spcAft>
            </a:pPr>
            <a:r>
              <a:rPr lang="en-US" sz="1800" dirty="0">
                <a:solidFill>
                  <a:prstClr val="black"/>
                </a:solidFill>
                <a:latin typeface="Calibri"/>
                <a:ea typeface="+mn-ea"/>
                <a:cs typeface="+mn-cs"/>
              </a:rPr>
              <a:t>correlation</a:t>
            </a:r>
          </a:p>
        </p:txBody>
      </p:sp>
      <p:pic>
        <p:nvPicPr>
          <p:cNvPr id="15" name="Picture 14" descr="EspressoV2_MemDayForecastBottomTemp.tif"/>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703"/>
          <a:stretch/>
        </p:blipFill>
        <p:spPr>
          <a:xfrm>
            <a:off x="5273587" y="3310981"/>
            <a:ext cx="4369241" cy="3089160"/>
          </a:xfrm>
          <a:prstGeom prst="rect">
            <a:avLst/>
          </a:prstGeom>
        </p:spPr>
      </p:pic>
      <p:pic>
        <p:nvPicPr>
          <p:cNvPr id="17" name="Picture 16"/>
          <p:cNvPicPr>
            <a:picLocks noChangeAspect="1"/>
          </p:cNvPicPr>
          <p:nvPr/>
        </p:nvPicPr>
        <p:blipFill>
          <a:blip r:embed="rId4"/>
          <a:stretch>
            <a:fillRect/>
          </a:stretch>
        </p:blipFill>
        <p:spPr>
          <a:xfrm>
            <a:off x="0" y="5527880"/>
            <a:ext cx="9144000" cy="27432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spTree>
    <p:extLst>
      <p:ext uri="{BB962C8B-B14F-4D97-AF65-F5344CB8AC3E}">
        <p14:creationId xmlns:p14="http://schemas.microsoft.com/office/powerpoint/2010/main" val="581251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RUWRFcold36_winds10m_201208281000_full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875" y="676275"/>
            <a:ext cx="4888541" cy="5499100"/>
          </a:xfrm>
          <a:prstGeom prst="rect">
            <a:avLst/>
          </a:prstGeom>
        </p:spPr>
      </p:pic>
      <p:sp>
        <p:nvSpPr>
          <p:cNvPr id="5" name="Content Placeholder 2"/>
          <p:cNvSpPr>
            <a:spLocks noGrp="1"/>
          </p:cNvSpPr>
          <p:nvPr>
            <p:ph idx="1"/>
          </p:nvPr>
        </p:nvSpPr>
        <p:spPr>
          <a:xfrm>
            <a:off x="4349750" y="1093787"/>
            <a:ext cx="4794250" cy="4525963"/>
          </a:xfrm>
        </p:spPr>
        <p:txBody>
          <a:bodyPr>
            <a:normAutofit fontScale="70000" lnSpcReduction="20000"/>
          </a:bodyPr>
          <a:lstStyle/>
          <a:p>
            <a:r>
              <a:rPr lang="en-US" sz="2400" dirty="0" smtClean="0">
                <a:solidFill>
                  <a:srgbClr val="000000"/>
                </a:solidFill>
                <a:latin typeface="Calibri"/>
                <a:cs typeface="Calibri"/>
              </a:rPr>
              <a:t>Weather Research and Forecasting (WRF) model, Advanced Research core (ARW), Version 3.4.1 </a:t>
            </a:r>
            <a:r>
              <a:rPr lang="en-US" sz="1800" dirty="0" smtClean="0">
                <a:solidFill>
                  <a:srgbClr val="000000"/>
                </a:solidFill>
                <a:latin typeface="Calibri"/>
                <a:cs typeface="Calibri"/>
              </a:rPr>
              <a:t>(</a:t>
            </a:r>
            <a:r>
              <a:rPr lang="en-US" sz="1800" dirty="0" err="1" smtClean="0">
                <a:solidFill>
                  <a:srgbClr val="000000"/>
                </a:solidFill>
                <a:latin typeface="Calibri"/>
                <a:cs typeface="Calibri"/>
              </a:rPr>
              <a:t>Michalakes</a:t>
            </a:r>
            <a:r>
              <a:rPr lang="en-US" sz="1800" dirty="0" smtClean="0">
                <a:solidFill>
                  <a:srgbClr val="000000"/>
                </a:solidFill>
                <a:latin typeface="Calibri"/>
                <a:cs typeface="Calibri"/>
              </a:rPr>
              <a:t> et al., 2001)</a:t>
            </a:r>
            <a:endParaRPr lang="en-US" sz="2400" b="1" dirty="0" smtClean="0">
              <a:solidFill>
                <a:srgbClr val="000000"/>
              </a:solidFill>
              <a:latin typeface="Calibri"/>
              <a:cs typeface="Calibri"/>
            </a:endParaRPr>
          </a:p>
          <a:p>
            <a:r>
              <a:rPr lang="en-US" sz="2400" b="1" dirty="0" smtClean="0">
                <a:solidFill>
                  <a:srgbClr val="000000"/>
                </a:solidFill>
                <a:latin typeface="Calibri"/>
                <a:cs typeface="Calibri"/>
              </a:rPr>
              <a:t>Horizontal Resolution: </a:t>
            </a:r>
            <a:r>
              <a:rPr lang="en-US" sz="2400" dirty="0">
                <a:solidFill>
                  <a:srgbClr val="000000"/>
                </a:solidFill>
                <a:latin typeface="Calibri"/>
                <a:cs typeface="Calibri"/>
              </a:rPr>
              <a:t>6</a:t>
            </a:r>
            <a:r>
              <a:rPr lang="en-US" sz="2400" dirty="0" smtClean="0">
                <a:solidFill>
                  <a:srgbClr val="000000"/>
                </a:solidFill>
                <a:latin typeface="Calibri"/>
                <a:cs typeface="Calibri"/>
              </a:rPr>
              <a:t>km</a:t>
            </a:r>
          </a:p>
          <a:p>
            <a:r>
              <a:rPr lang="en-US" sz="2400" b="1" dirty="0" smtClean="0">
                <a:solidFill>
                  <a:srgbClr val="000000"/>
                </a:solidFill>
                <a:latin typeface="Calibri"/>
                <a:cs typeface="Calibri"/>
              </a:rPr>
              <a:t>Vertical Resolution: </a:t>
            </a:r>
            <a:r>
              <a:rPr lang="en-US" sz="2400" dirty="0" smtClean="0">
                <a:solidFill>
                  <a:srgbClr val="000000"/>
                </a:solidFill>
                <a:latin typeface="Calibri"/>
                <a:cs typeface="Calibri"/>
              </a:rPr>
              <a:t>35 levels, focused near surface</a:t>
            </a:r>
          </a:p>
          <a:p>
            <a:r>
              <a:rPr lang="en-US" sz="2400" b="1" dirty="0" smtClean="0">
                <a:solidFill>
                  <a:srgbClr val="000000"/>
                </a:solidFill>
                <a:latin typeface="Calibri"/>
                <a:cs typeface="Calibri"/>
              </a:rPr>
              <a:t>Lateral B.C.: </a:t>
            </a:r>
            <a:r>
              <a:rPr lang="en-US" sz="2400" dirty="0" smtClean="0">
                <a:solidFill>
                  <a:srgbClr val="000000"/>
                </a:solidFill>
                <a:latin typeface="Calibri"/>
                <a:cs typeface="Calibri"/>
              </a:rPr>
              <a:t>Global Forecast System (GFS) 0.5 degree</a:t>
            </a:r>
          </a:p>
          <a:p>
            <a:r>
              <a:rPr lang="en-US" sz="2400" b="1" dirty="0" smtClean="0">
                <a:solidFill>
                  <a:srgbClr val="000000"/>
                </a:solidFill>
                <a:latin typeface="Calibri"/>
                <a:cs typeface="Calibri"/>
              </a:rPr>
              <a:t>Microphysics:</a:t>
            </a:r>
            <a:r>
              <a:rPr lang="en-US" sz="2400" dirty="0" smtClean="0">
                <a:solidFill>
                  <a:srgbClr val="000000"/>
                </a:solidFill>
                <a:latin typeface="Calibri"/>
                <a:cs typeface="Calibri"/>
              </a:rPr>
              <a:t> </a:t>
            </a:r>
            <a:r>
              <a:rPr lang="de-DE" sz="2400" dirty="0">
                <a:solidFill>
                  <a:srgbClr val="000000"/>
                </a:solidFill>
                <a:cs typeface="Calibri"/>
              </a:rPr>
              <a:t>WRF Double-Moment 6-class </a:t>
            </a:r>
            <a:r>
              <a:rPr lang="de-DE" sz="2400" dirty="0" err="1" smtClean="0">
                <a:solidFill>
                  <a:srgbClr val="000000"/>
                </a:solidFill>
                <a:cs typeface="Calibri"/>
              </a:rPr>
              <a:t>scheme</a:t>
            </a:r>
            <a:endParaRPr lang="de-DE" sz="2400" dirty="0" smtClean="0">
              <a:solidFill>
                <a:srgbClr val="000000"/>
              </a:solidFill>
              <a:cs typeface="Calibri"/>
            </a:endParaRPr>
          </a:p>
          <a:p>
            <a:r>
              <a:rPr lang="en-US" sz="2400" b="1" dirty="0" smtClean="0">
                <a:solidFill>
                  <a:srgbClr val="000000"/>
                </a:solidFill>
                <a:latin typeface="Calibri"/>
                <a:cs typeface="Calibri"/>
              </a:rPr>
              <a:t>Planetary Boundary Layer (PBL) scheme: </a:t>
            </a:r>
            <a:r>
              <a:rPr lang="fr-FR" sz="2400" dirty="0" err="1">
                <a:solidFill>
                  <a:srgbClr val="000000"/>
                </a:solidFill>
                <a:cs typeface="Calibri"/>
              </a:rPr>
              <a:t>Yonsei</a:t>
            </a:r>
            <a:r>
              <a:rPr lang="fr-FR" sz="2400" dirty="0">
                <a:solidFill>
                  <a:srgbClr val="000000"/>
                </a:solidFill>
                <a:cs typeface="Calibri"/>
              </a:rPr>
              <a:t> </a:t>
            </a:r>
            <a:r>
              <a:rPr lang="fr-FR" sz="2400" dirty="0" err="1">
                <a:solidFill>
                  <a:srgbClr val="000000"/>
                </a:solidFill>
                <a:cs typeface="Calibri"/>
              </a:rPr>
              <a:t>University</a:t>
            </a:r>
            <a:r>
              <a:rPr lang="fr-FR" sz="2400" dirty="0">
                <a:solidFill>
                  <a:srgbClr val="000000"/>
                </a:solidFill>
                <a:cs typeface="Calibri"/>
              </a:rPr>
              <a:t> </a:t>
            </a:r>
            <a:r>
              <a:rPr lang="fr-FR" sz="2400" dirty="0" err="1" smtClean="0">
                <a:solidFill>
                  <a:srgbClr val="000000"/>
                </a:solidFill>
                <a:cs typeface="Calibri"/>
              </a:rPr>
              <a:t>scheme</a:t>
            </a:r>
            <a:endParaRPr lang="fr-FR" sz="2400" dirty="0">
              <a:solidFill>
                <a:srgbClr val="000000"/>
              </a:solidFill>
              <a:cs typeface="Calibri"/>
            </a:endParaRPr>
          </a:p>
          <a:p>
            <a:r>
              <a:rPr lang="en-US" sz="2400" b="1" dirty="0" err="1" smtClean="0">
                <a:solidFill>
                  <a:srgbClr val="000000"/>
                </a:solidFill>
                <a:latin typeface="Calibri"/>
                <a:cs typeface="Calibri"/>
              </a:rPr>
              <a:t>Longwave</a:t>
            </a:r>
            <a:r>
              <a:rPr lang="en-US" sz="2400" b="1" dirty="0" smtClean="0">
                <a:solidFill>
                  <a:srgbClr val="000000"/>
                </a:solidFill>
                <a:latin typeface="Calibri"/>
                <a:cs typeface="Calibri"/>
              </a:rPr>
              <a:t> radiation: </a:t>
            </a:r>
            <a:r>
              <a:rPr lang="en-US" sz="2400" dirty="0" smtClean="0">
                <a:solidFill>
                  <a:srgbClr val="000000"/>
                </a:solidFill>
                <a:latin typeface="Calibri"/>
                <a:cs typeface="Calibri"/>
              </a:rPr>
              <a:t>Rapid </a:t>
            </a:r>
            <a:r>
              <a:rPr lang="en-US" sz="2400" dirty="0" err="1" smtClean="0">
                <a:solidFill>
                  <a:srgbClr val="000000"/>
                </a:solidFill>
                <a:latin typeface="Calibri"/>
                <a:cs typeface="Calibri"/>
              </a:rPr>
              <a:t>Radiative</a:t>
            </a:r>
            <a:r>
              <a:rPr lang="en-US" sz="2400" dirty="0" smtClean="0">
                <a:solidFill>
                  <a:srgbClr val="000000"/>
                </a:solidFill>
                <a:latin typeface="Calibri"/>
                <a:cs typeface="Calibri"/>
              </a:rPr>
              <a:t> Transfer Model (RRTMG)</a:t>
            </a:r>
          </a:p>
          <a:p>
            <a:r>
              <a:rPr lang="en-US" sz="2400" b="1" dirty="0" smtClean="0">
                <a:solidFill>
                  <a:srgbClr val="000000"/>
                </a:solidFill>
                <a:latin typeface="Calibri"/>
                <a:cs typeface="Calibri"/>
              </a:rPr>
              <a:t>Shortwave radiation: </a:t>
            </a:r>
            <a:r>
              <a:rPr lang="en-US" sz="2400" dirty="0" err="1" smtClean="0">
                <a:solidFill>
                  <a:srgbClr val="000000"/>
                </a:solidFill>
                <a:latin typeface="Calibri"/>
                <a:cs typeface="Calibri"/>
              </a:rPr>
              <a:t>Dudhia</a:t>
            </a:r>
            <a:endParaRPr lang="en-US" sz="2400" dirty="0" smtClean="0">
              <a:solidFill>
                <a:srgbClr val="000000"/>
              </a:solidFill>
              <a:latin typeface="Calibri"/>
              <a:cs typeface="Calibri"/>
            </a:endParaRPr>
          </a:p>
          <a:p>
            <a:r>
              <a:rPr lang="en-US" sz="2400" b="1" dirty="0" smtClean="0">
                <a:solidFill>
                  <a:srgbClr val="000000"/>
                </a:solidFill>
                <a:latin typeface="Calibri"/>
                <a:cs typeface="Calibri"/>
              </a:rPr>
              <a:t>Bottom B.C. (Sea Surface Temperature, SST): </a:t>
            </a:r>
            <a:r>
              <a:rPr lang="en-US" sz="2400" dirty="0" smtClean="0">
                <a:solidFill>
                  <a:srgbClr val="000000"/>
                </a:solidFill>
                <a:latin typeface="Calibri"/>
                <a:cs typeface="Calibri"/>
              </a:rPr>
              <a:t>Variant</a:t>
            </a:r>
          </a:p>
          <a:p>
            <a:pPr marL="0" indent="0">
              <a:buNone/>
            </a:pPr>
            <a:endParaRPr lang="en-US" sz="2400" dirty="0">
              <a:solidFill>
                <a:srgbClr val="000000"/>
              </a:solidFill>
              <a:latin typeface="Calibri"/>
              <a:cs typeface="Calibri"/>
            </a:endParaRPr>
          </a:p>
        </p:txBody>
      </p:sp>
      <p:sp>
        <p:nvSpPr>
          <p:cNvPr id="6" name="TextBox 5"/>
          <p:cNvSpPr txBox="1"/>
          <p:nvPr/>
        </p:nvSpPr>
        <p:spPr>
          <a:xfrm>
            <a:off x="0" y="0"/>
            <a:ext cx="9143999" cy="523220"/>
          </a:xfrm>
          <a:prstGeom prst="rect">
            <a:avLst/>
          </a:prstGeom>
          <a:noFill/>
        </p:spPr>
        <p:txBody>
          <a:bodyPr wrap="square" rtlCol="0">
            <a:spAutoFit/>
          </a:bodyPr>
          <a:lstStyle/>
          <a:p>
            <a:pPr algn="ctr" defTabSz="457200" eaLnBrk="1" fontAlgn="auto" hangingPunct="1">
              <a:spcBef>
                <a:spcPts val="0"/>
              </a:spcBef>
              <a:spcAft>
                <a:spcPts val="0"/>
              </a:spcAft>
            </a:pPr>
            <a:r>
              <a:rPr lang="en-US" sz="2800" b="1" dirty="0">
                <a:solidFill>
                  <a:prstClr val="black"/>
                </a:solidFill>
                <a:latin typeface="Calibri"/>
                <a:ea typeface="+mn-ea"/>
                <a:cs typeface="+mn-cs"/>
              </a:rPr>
              <a:t>Advanced Research Version of WRF</a:t>
            </a:r>
          </a:p>
        </p:txBody>
      </p:sp>
      <p:pic>
        <p:nvPicPr>
          <p:cNvPr id="7" name="Picture 6"/>
          <p:cNvPicPr>
            <a:picLocks noChangeAspect="1"/>
          </p:cNvPicPr>
          <p:nvPr/>
        </p:nvPicPr>
        <p:blipFill>
          <a:blip r:embed="rId3"/>
          <a:stretch>
            <a:fillRect/>
          </a:stretch>
        </p:blipFill>
        <p:spPr>
          <a:xfrm>
            <a:off x="0" y="5527880"/>
            <a:ext cx="9144000" cy="2743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spTree>
    <p:extLst>
      <p:ext uri="{BB962C8B-B14F-4D97-AF65-F5344CB8AC3E}">
        <p14:creationId xmlns:p14="http://schemas.microsoft.com/office/powerpoint/2010/main" val="189572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5527880"/>
            <a:ext cx="9144000" cy="27432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17409" name="Picture 3" descr="Macintosh HD:Users:new_user:Desktop:irenen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433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Picture 4" descr="Macintosh HD:Users:new_user:Desktop:sandy1029c_clou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152537"/>
            <a:ext cx="5486400"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Box 5"/>
          <p:cNvSpPr txBox="1">
            <a:spLocks noChangeArrowheads="1"/>
          </p:cNvSpPr>
          <p:nvPr/>
        </p:nvSpPr>
        <p:spPr bwMode="auto">
          <a:xfrm>
            <a:off x="5862925" y="0"/>
            <a:ext cx="269817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1800" b="1" dirty="0">
                <a:solidFill>
                  <a:srgbClr val="000000"/>
                </a:solidFill>
              </a:rPr>
              <a:t>Hurricane Irene</a:t>
            </a:r>
          </a:p>
          <a:p>
            <a:pPr algn="ctr" eaLnBrk="0" hangingPunct="0"/>
            <a:r>
              <a:rPr lang="en-US" sz="1800" dirty="0">
                <a:solidFill>
                  <a:srgbClr val="000000"/>
                </a:solidFill>
              </a:rPr>
              <a:t>August </a:t>
            </a:r>
            <a:r>
              <a:rPr lang="en-US" sz="1800" dirty="0" smtClean="0">
                <a:solidFill>
                  <a:srgbClr val="000000"/>
                </a:solidFill>
              </a:rPr>
              <a:t>28, </a:t>
            </a:r>
            <a:r>
              <a:rPr lang="en-US" sz="1800" dirty="0">
                <a:solidFill>
                  <a:srgbClr val="000000"/>
                </a:solidFill>
              </a:rPr>
              <a:t>2011</a:t>
            </a:r>
          </a:p>
          <a:p>
            <a:pPr algn="ctr" eaLnBrk="0" hangingPunct="0"/>
            <a:endParaRPr lang="en-US" sz="600" dirty="0">
              <a:solidFill>
                <a:srgbClr val="000000"/>
              </a:solidFill>
            </a:endParaRPr>
          </a:p>
          <a:p>
            <a:pPr algn="ctr" eaLnBrk="0" hangingPunct="0"/>
            <a:r>
              <a:rPr lang="en-US" sz="1800" dirty="0">
                <a:solidFill>
                  <a:srgbClr val="000000"/>
                </a:solidFill>
              </a:rPr>
              <a:t>NOAA/NHC Damage: </a:t>
            </a:r>
          </a:p>
          <a:p>
            <a:pPr algn="ctr" eaLnBrk="0" hangingPunct="0"/>
            <a:r>
              <a:rPr lang="en-US" sz="1800" dirty="0" smtClean="0">
                <a:solidFill>
                  <a:srgbClr val="000000"/>
                </a:solidFill>
              </a:rPr>
              <a:t>#7 </a:t>
            </a:r>
            <a:r>
              <a:rPr lang="en-US" sz="1800" dirty="0">
                <a:solidFill>
                  <a:srgbClr val="000000"/>
                </a:solidFill>
              </a:rPr>
              <a:t>with &gt;$</a:t>
            </a:r>
            <a:r>
              <a:rPr lang="en-US" sz="1800" dirty="0" smtClean="0">
                <a:solidFill>
                  <a:srgbClr val="000000"/>
                </a:solidFill>
              </a:rPr>
              <a:t>16 </a:t>
            </a:r>
            <a:r>
              <a:rPr lang="en-US" sz="1800" dirty="0">
                <a:solidFill>
                  <a:srgbClr val="000000"/>
                </a:solidFill>
              </a:rPr>
              <a:t>Billion.</a:t>
            </a:r>
          </a:p>
          <a:p>
            <a:pPr algn="ctr" eaLnBrk="0" hangingPunct="0"/>
            <a:endParaRPr lang="en-US" sz="600" dirty="0">
              <a:solidFill>
                <a:srgbClr val="000000"/>
              </a:solidFill>
            </a:endParaRPr>
          </a:p>
          <a:p>
            <a:pPr algn="ctr" eaLnBrk="0" hangingPunct="0"/>
            <a:r>
              <a:rPr lang="en-US" sz="1800" dirty="0">
                <a:solidFill>
                  <a:srgbClr val="000000"/>
                </a:solidFill>
              </a:rPr>
              <a:t>Track Accurate;</a:t>
            </a:r>
          </a:p>
          <a:p>
            <a:pPr algn="ctr" eaLnBrk="0" hangingPunct="0"/>
            <a:r>
              <a:rPr lang="en-US" sz="1800" dirty="0">
                <a:solidFill>
                  <a:srgbClr val="000000"/>
                </a:solidFill>
              </a:rPr>
              <a:t>Intensity Over-predicted.</a:t>
            </a:r>
          </a:p>
        </p:txBody>
      </p:sp>
      <p:sp>
        <p:nvSpPr>
          <p:cNvPr id="17412" name="TextBox 6"/>
          <p:cNvSpPr txBox="1">
            <a:spLocks noChangeArrowheads="1"/>
          </p:cNvSpPr>
          <p:nvPr/>
        </p:nvSpPr>
        <p:spPr bwMode="auto">
          <a:xfrm>
            <a:off x="0" y="3733800"/>
            <a:ext cx="3810000"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sz="1600" b="1" dirty="0">
                <a:solidFill>
                  <a:prstClr val="black"/>
                </a:solidFill>
              </a:rPr>
              <a:t>Hurricane Sandy</a:t>
            </a:r>
          </a:p>
          <a:p>
            <a:pPr algn="ctr" eaLnBrk="0" hangingPunct="0"/>
            <a:r>
              <a:rPr lang="en-US" sz="1600" dirty="0">
                <a:solidFill>
                  <a:srgbClr val="000000"/>
                </a:solidFill>
              </a:rPr>
              <a:t>October 29, 2012</a:t>
            </a:r>
          </a:p>
          <a:p>
            <a:pPr algn="ctr" eaLnBrk="0" hangingPunct="0"/>
            <a:endParaRPr lang="en-US" sz="500" dirty="0">
              <a:solidFill>
                <a:srgbClr val="000000"/>
              </a:solidFill>
            </a:endParaRPr>
          </a:p>
          <a:p>
            <a:pPr algn="ctr" eaLnBrk="0" hangingPunct="0"/>
            <a:r>
              <a:rPr lang="en-US" sz="1600" dirty="0">
                <a:solidFill>
                  <a:srgbClr val="000000"/>
                </a:solidFill>
              </a:rPr>
              <a:t>NOAA/NHC Damage: </a:t>
            </a:r>
          </a:p>
          <a:p>
            <a:pPr algn="ctr" eaLnBrk="0" hangingPunct="0"/>
            <a:r>
              <a:rPr lang="en-US" sz="1600" dirty="0">
                <a:solidFill>
                  <a:srgbClr val="000000"/>
                </a:solidFill>
              </a:rPr>
              <a:t>#2 with &gt;$</a:t>
            </a:r>
            <a:r>
              <a:rPr lang="en-US" sz="1600" dirty="0" smtClean="0">
                <a:solidFill>
                  <a:srgbClr val="000000"/>
                </a:solidFill>
              </a:rPr>
              <a:t>68 </a:t>
            </a:r>
            <a:r>
              <a:rPr lang="en-US" sz="1600" dirty="0">
                <a:solidFill>
                  <a:srgbClr val="000000"/>
                </a:solidFill>
              </a:rPr>
              <a:t>Billion.</a:t>
            </a:r>
          </a:p>
          <a:p>
            <a:pPr algn="ctr" eaLnBrk="0" hangingPunct="0"/>
            <a:endParaRPr lang="en-US" sz="500" dirty="0">
              <a:solidFill>
                <a:srgbClr val="000000"/>
              </a:solidFill>
            </a:endParaRPr>
          </a:p>
          <a:p>
            <a:pPr algn="ctr" eaLnBrk="0" hangingPunct="0"/>
            <a:r>
              <a:rPr lang="en-US" sz="1600" dirty="0">
                <a:solidFill>
                  <a:srgbClr val="000000"/>
                </a:solidFill>
              </a:rPr>
              <a:t>Track </a:t>
            </a:r>
            <a:r>
              <a:rPr lang="en-US" sz="1600" dirty="0" smtClean="0">
                <a:solidFill>
                  <a:srgbClr val="000000"/>
                </a:solidFill>
              </a:rPr>
              <a:t>Accurate;</a:t>
            </a:r>
            <a:endParaRPr lang="en-US" sz="1600" dirty="0">
              <a:solidFill>
                <a:srgbClr val="000000"/>
              </a:solidFill>
            </a:endParaRPr>
          </a:p>
          <a:p>
            <a:pPr algn="ctr" eaLnBrk="0" hangingPunct="0"/>
            <a:r>
              <a:rPr lang="en-US" sz="1600" dirty="0" smtClean="0">
                <a:solidFill>
                  <a:srgbClr val="000000"/>
                </a:solidFill>
              </a:rPr>
              <a:t>Surge </a:t>
            </a:r>
            <a:r>
              <a:rPr lang="en-US" sz="1600" dirty="0">
                <a:solidFill>
                  <a:srgbClr val="000000"/>
                </a:solidFill>
              </a:rPr>
              <a:t>Under-predicted.</a:t>
            </a:r>
          </a:p>
        </p:txBody>
      </p:sp>
      <p:sp>
        <p:nvSpPr>
          <p:cNvPr id="17413" name="Left Arrow 4"/>
          <p:cNvSpPr>
            <a:spLocks noChangeArrowheads="1"/>
          </p:cNvSpPr>
          <p:nvPr/>
        </p:nvSpPr>
        <p:spPr bwMode="auto">
          <a:xfrm>
            <a:off x="5486400" y="152400"/>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sz="2400">
              <a:solidFill>
                <a:srgbClr val="000000"/>
              </a:solidFill>
              <a:latin typeface="Calibri"/>
              <a:ea typeface="ＭＳ Ｐゴシック" charset="0"/>
              <a:cs typeface="ＭＳ Ｐゴシック" charset="0"/>
            </a:endParaRPr>
          </a:p>
        </p:txBody>
      </p:sp>
      <p:sp>
        <p:nvSpPr>
          <p:cNvPr id="17414" name="Left Arrow 9"/>
          <p:cNvSpPr>
            <a:spLocks noChangeArrowheads="1"/>
          </p:cNvSpPr>
          <p:nvPr/>
        </p:nvSpPr>
        <p:spPr bwMode="auto">
          <a:xfrm flipH="1">
            <a:off x="3114427" y="3889775"/>
            <a:ext cx="457200" cy="533400"/>
          </a:xfrm>
          <a:prstGeom prst="lef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sz="2400">
              <a:solidFill>
                <a:srgbClr val="000000"/>
              </a:solidFill>
              <a:latin typeface="Calibri"/>
              <a:ea typeface="ＭＳ Ｐゴシック" charset="0"/>
              <a:cs typeface="ＭＳ Ｐゴシック" charset="0"/>
            </a:endParaRPr>
          </a:p>
        </p:txBody>
      </p:sp>
      <p:sp>
        <p:nvSpPr>
          <p:cNvPr id="9" name="TextBox 8"/>
          <p:cNvSpPr txBox="1"/>
          <p:nvPr/>
        </p:nvSpPr>
        <p:spPr>
          <a:xfrm>
            <a:off x="3571627" y="1133875"/>
            <a:ext cx="1922711" cy="923330"/>
          </a:xfrm>
          <a:prstGeom prst="rect">
            <a:avLst/>
          </a:prstGeom>
          <a:solidFill>
            <a:srgbClr val="C4BD97">
              <a:alpha val="50000"/>
            </a:srgbClr>
          </a:solidFill>
        </p:spPr>
        <p:txBody>
          <a:bodyPr wrap="square" rtlCol="0">
            <a:spAutoFit/>
          </a:bodyPr>
          <a:lstStyle/>
          <a:p>
            <a:r>
              <a:rPr lang="en-US" dirty="0" smtClean="0">
                <a:solidFill>
                  <a:prstClr val="white"/>
                </a:solidFill>
                <a:latin typeface="Calibri"/>
                <a:ea typeface="ＭＳ Ｐゴシック" charset="0"/>
                <a:cs typeface="ＭＳ Ｐゴシック" charset="0"/>
              </a:rPr>
              <a:t>Avila &amp; </a:t>
            </a:r>
            <a:r>
              <a:rPr lang="en-US" dirty="0" err="1" smtClean="0">
                <a:solidFill>
                  <a:prstClr val="white"/>
                </a:solidFill>
                <a:latin typeface="Calibri"/>
                <a:ea typeface="ＭＳ Ｐゴシック" charset="0"/>
                <a:cs typeface="ＭＳ Ｐゴシック" charset="0"/>
              </a:rPr>
              <a:t>Cangialosi</a:t>
            </a:r>
            <a:r>
              <a:rPr lang="en-US" dirty="0" smtClean="0">
                <a:solidFill>
                  <a:prstClr val="white"/>
                </a:solidFill>
                <a:latin typeface="Calibri"/>
                <a:ea typeface="ＭＳ Ｐゴシック" charset="0"/>
                <a:cs typeface="ＭＳ Ｐゴシック" charset="0"/>
              </a:rPr>
              <a:t>, 2012, </a:t>
            </a:r>
            <a:r>
              <a:rPr lang="en-US" i="1" dirty="0" smtClean="0">
                <a:solidFill>
                  <a:prstClr val="white"/>
                </a:solidFill>
                <a:latin typeface="Calibri"/>
                <a:ea typeface="ＭＳ Ｐゴシック" charset="0"/>
                <a:cs typeface="ＭＳ Ｐゴシック" charset="0"/>
              </a:rPr>
              <a:t>Tropical Cyclone Report</a:t>
            </a:r>
            <a:r>
              <a:rPr lang="en-US" dirty="0" smtClean="0">
                <a:solidFill>
                  <a:prstClr val="white"/>
                </a:solidFill>
                <a:latin typeface="Calibri"/>
                <a:ea typeface="ＭＳ Ｐゴシック" charset="0"/>
                <a:cs typeface="ＭＳ Ｐゴシック" charset="0"/>
              </a:rPr>
              <a:t> </a:t>
            </a:r>
          </a:p>
        </p:txBody>
      </p:sp>
      <p:sp>
        <p:nvSpPr>
          <p:cNvPr id="10" name="TextBox 9"/>
          <p:cNvSpPr txBox="1"/>
          <p:nvPr/>
        </p:nvSpPr>
        <p:spPr>
          <a:xfrm>
            <a:off x="3657600" y="5155581"/>
            <a:ext cx="3657600" cy="646331"/>
          </a:xfrm>
          <a:prstGeom prst="rect">
            <a:avLst/>
          </a:prstGeom>
          <a:solidFill>
            <a:srgbClr val="C4BD97">
              <a:alpha val="67000"/>
            </a:srgbClr>
          </a:solidFill>
        </p:spPr>
        <p:txBody>
          <a:bodyPr wrap="square" rtlCol="0">
            <a:spAutoFit/>
          </a:bodyPr>
          <a:lstStyle/>
          <a:p>
            <a:r>
              <a:rPr lang="en-US" dirty="0" smtClean="0">
                <a:solidFill>
                  <a:prstClr val="white"/>
                </a:solidFill>
                <a:latin typeface="Calibri"/>
                <a:ea typeface="ＭＳ Ｐゴシック" charset="0"/>
                <a:cs typeface="ＭＳ Ｐゴシック" charset="0"/>
              </a:rPr>
              <a:t>Georgas et al., 2014,  </a:t>
            </a:r>
            <a:r>
              <a:rPr lang="en-US" i="1" dirty="0" smtClean="0">
                <a:solidFill>
                  <a:prstClr val="white"/>
                </a:solidFill>
                <a:latin typeface="Calibri"/>
                <a:ea typeface="ＭＳ Ｐゴシック" charset="0"/>
                <a:cs typeface="ＭＳ Ｐゴシック" charset="0"/>
              </a:rPr>
              <a:t>J. of </a:t>
            </a:r>
            <a:r>
              <a:rPr lang="en-US" i="1" dirty="0" err="1" smtClean="0">
                <a:solidFill>
                  <a:prstClr val="white"/>
                </a:solidFill>
                <a:latin typeface="Calibri"/>
                <a:ea typeface="ＭＳ Ｐゴシック" charset="0"/>
                <a:cs typeface="ＭＳ Ｐゴシック" charset="0"/>
              </a:rPr>
              <a:t>Extr</a:t>
            </a:r>
            <a:r>
              <a:rPr lang="en-US" i="1" dirty="0" smtClean="0">
                <a:solidFill>
                  <a:prstClr val="white"/>
                </a:solidFill>
                <a:latin typeface="Calibri"/>
                <a:ea typeface="ＭＳ Ｐゴシック" charset="0"/>
                <a:cs typeface="ＭＳ Ｐゴシック" charset="0"/>
              </a:rPr>
              <a:t>. Even.</a:t>
            </a:r>
            <a:r>
              <a:rPr lang="en-US" dirty="0" smtClean="0">
                <a:solidFill>
                  <a:prstClr val="white"/>
                </a:solidFill>
                <a:latin typeface="Calibri"/>
                <a:ea typeface="ＭＳ Ｐゴシック" charset="0"/>
                <a:cs typeface="ＭＳ Ｐゴシック" charset="0"/>
              </a:rPr>
              <a:t> </a:t>
            </a:r>
            <a:endParaRPr lang="en-US" sz="800" dirty="0">
              <a:solidFill>
                <a:prstClr val="white"/>
              </a:solidFill>
              <a:latin typeface="Calibri"/>
              <a:ea typeface="ＭＳ Ｐゴシック" charset="0"/>
              <a:cs typeface="ＭＳ Ｐゴシック" charset="0"/>
            </a:endParaRPr>
          </a:p>
          <a:p>
            <a:r>
              <a:rPr lang="en-US" dirty="0" err="1" smtClean="0">
                <a:solidFill>
                  <a:prstClr val="white"/>
                </a:solidFill>
                <a:latin typeface="Calibri"/>
                <a:ea typeface="ＭＳ Ｐゴシック" charset="0"/>
                <a:cs typeface="ＭＳ Ｐゴシック" charset="0"/>
              </a:rPr>
              <a:t>Colle</a:t>
            </a:r>
            <a:r>
              <a:rPr lang="en-US" dirty="0" smtClean="0">
                <a:solidFill>
                  <a:prstClr val="white"/>
                </a:solidFill>
                <a:latin typeface="Calibri"/>
                <a:ea typeface="ＭＳ Ｐゴシック" charset="0"/>
                <a:cs typeface="ＭＳ Ｐゴシック" charset="0"/>
              </a:rPr>
              <a:t> et al., 2015, </a:t>
            </a:r>
            <a:r>
              <a:rPr lang="en-US" i="1" dirty="0" smtClean="0">
                <a:solidFill>
                  <a:prstClr val="white"/>
                </a:solidFill>
                <a:latin typeface="Calibri"/>
                <a:ea typeface="ＭＳ Ｐゴシック" charset="0"/>
                <a:cs typeface="ＭＳ Ｐゴシック" charset="0"/>
              </a:rPr>
              <a:t>J. Mar. Sci. &amp; Engr.</a:t>
            </a:r>
          </a:p>
        </p:txBody>
      </p:sp>
    </p:spTree>
    <p:extLst>
      <p:ext uri="{BB962C8B-B14F-4D97-AF65-F5344CB8AC3E}">
        <p14:creationId xmlns:p14="http://schemas.microsoft.com/office/powerpoint/2010/main" val="1681909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11-15 at 4.08.34 AM.png"/>
          <p:cNvPicPr>
            <a:picLocks noChangeAspect="1"/>
          </p:cNvPicPr>
          <p:nvPr/>
        </p:nvPicPr>
        <p:blipFill>
          <a:blip r:embed="rId3"/>
          <a:stretch>
            <a:fillRect/>
          </a:stretch>
        </p:blipFill>
        <p:spPr>
          <a:xfrm>
            <a:off x="-25400" y="6197600"/>
            <a:ext cx="9169400" cy="691349"/>
          </a:xfrm>
          <a:prstGeom prst="rect">
            <a:avLst/>
          </a:prstGeom>
        </p:spPr>
      </p:pic>
      <p:graphicFrame>
        <p:nvGraphicFramePr>
          <p:cNvPr id="18433" name="Object 6"/>
          <p:cNvGraphicFramePr>
            <a:graphicFrameLocks/>
          </p:cNvGraphicFramePr>
          <p:nvPr>
            <p:extLst/>
          </p:nvPr>
        </p:nvGraphicFramePr>
        <p:xfrm>
          <a:off x="111125" y="6096000"/>
          <a:ext cx="1905000" cy="762000"/>
        </p:xfrm>
        <a:graphic>
          <a:graphicData uri="http://schemas.openxmlformats.org/presentationml/2006/ole">
            <mc:AlternateContent xmlns:mc="http://schemas.openxmlformats.org/markup-compatibility/2006">
              <mc:Choice xmlns:v="urn:schemas-microsoft-com:vml" Requires="v">
                <p:oleObj spid="_x0000_s8216" name="Drawing" r:id="rId4" imgW="2857500" imgH="1569720" progId="WPDraw30.Drawing">
                  <p:embed/>
                </p:oleObj>
              </mc:Choice>
              <mc:Fallback>
                <p:oleObj name="Drawing" r:id="rId4" imgW="2857500" imgH="1569720" progId="WPDraw30.Drawing">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6096000"/>
                        <a:ext cx="1905000" cy="762000"/>
                      </a:xfrm>
                      <a:prstGeom prst="rect">
                        <a:avLst/>
                      </a:prstGeom>
                      <a:solidFill>
                        <a:srgbClr val="3E5589"/>
                      </a:solidFill>
                      <a:ln>
                        <a:noFill/>
                      </a:ln>
                      <a:extLst/>
                    </p:spPr>
                  </p:pic>
                </p:oleObj>
              </mc:Fallback>
            </mc:AlternateContent>
          </a:graphicData>
        </a:graphic>
      </p:graphicFrame>
      <p:sp>
        <p:nvSpPr>
          <p:cNvPr id="18434" name="TextBox 5"/>
          <p:cNvSpPr txBox="1">
            <a:spLocks noChangeArrowheads="1"/>
          </p:cNvSpPr>
          <p:nvPr/>
        </p:nvSpPr>
        <p:spPr bwMode="auto">
          <a:xfrm>
            <a:off x="2286000" y="6248400"/>
            <a:ext cx="658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FFFFFF"/>
                </a:solidFill>
              </a:rPr>
              <a:t>Production Suite Review: December 4, 2012</a:t>
            </a:r>
          </a:p>
        </p:txBody>
      </p:sp>
      <p:sp>
        <p:nvSpPr>
          <p:cNvPr id="18435" name="TextBox 9"/>
          <p:cNvSpPr txBox="1">
            <a:spLocks noChangeArrowheads="1"/>
          </p:cNvSpPr>
          <p:nvPr/>
        </p:nvSpPr>
        <p:spPr bwMode="auto">
          <a:xfrm>
            <a:off x="0" y="-1587"/>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2800" b="1" dirty="0" smtClean="0">
                <a:solidFill>
                  <a:prstClr val="black"/>
                </a:solidFill>
                <a:latin typeface="Calibri"/>
                <a:cs typeface="Times New Roman"/>
              </a:rPr>
              <a:t>Motivation: Research to Operations to Research (R2O2R)</a:t>
            </a:r>
            <a:r>
              <a:rPr lang="en-US" b="1" dirty="0" smtClean="0">
                <a:solidFill>
                  <a:prstClr val="black"/>
                </a:solidFill>
                <a:latin typeface="Calibri"/>
                <a:cs typeface="Times New Roman"/>
              </a:rPr>
              <a:t> </a:t>
            </a:r>
            <a:endParaRPr lang="en-US" sz="2800" b="1" dirty="0">
              <a:solidFill>
                <a:srgbClr val="0000FF"/>
              </a:solidFill>
              <a:latin typeface="Times New Roman"/>
              <a:cs typeface="Times New Roman"/>
            </a:endParaRPr>
          </a:p>
        </p:txBody>
      </p:sp>
      <p:pic>
        <p:nvPicPr>
          <p:cNvPr id="18436" name="Picture 3" descr="Screen Shot 2013-03-11 at 3.08.48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8" y="609600"/>
            <a:ext cx="4576762"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8" name="TextBox 7"/>
          <p:cNvSpPr txBox="1">
            <a:spLocks noChangeArrowheads="1"/>
          </p:cNvSpPr>
          <p:nvPr/>
        </p:nvSpPr>
        <p:spPr bwMode="auto">
          <a:xfrm>
            <a:off x="76200" y="3971925"/>
            <a:ext cx="9067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800" b="1" u="sng" dirty="0" smtClean="0">
                <a:solidFill>
                  <a:srgbClr val="FF0000"/>
                </a:solidFill>
                <a:latin typeface="Times New Roman"/>
                <a:cs typeface="Times New Roman"/>
              </a:rPr>
              <a:t>Track Error</a:t>
            </a:r>
            <a:r>
              <a:rPr lang="en-US" sz="1800" b="1" dirty="0" smtClean="0">
                <a:solidFill>
                  <a:srgbClr val="FF0000"/>
                </a:solidFill>
                <a:latin typeface="Times New Roman"/>
                <a:cs typeface="Times New Roman"/>
              </a:rPr>
              <a:t>:</a:t>
            </a:r>
            <a:r>
              <a:rPr lang="en-US" sz="1800" dirty="0" smtClean="0">
                <a:solidFill>
                  <a:srgbClr val="FF0000"/>
                </a:solidFill>
                <a:latin typeface="Times New Roman"/>
                <a:cs typeface="Times New Roman"/>
              </a:rPr>
              <a:t> Decreases in 20-Year Trend</a:t>
            </a:r>
            <a:r>
              <a:rPr lang="en-US" sz="1800" dirty="0" smtClean="0">
                <a:solidFill>
                  <a:srgbClr val="000000"/>
                </a:solidFill>
                <a:latin typeface="Times New Roman"/>
                <a:cs typeface="Times New Roman"/>
              </a:rPr>
              <a:t>               </a:t>
            </a:r>
            <a:r>
              <a:rPr lang="en-US" sz="1800" b="1" u="sng" dirty="0" smtClean="0">
                <a:solidFill>
                  <a:srgbClr val="FF0000"/>
                </a:solidFill>
                <a:latin typeface="Times New Roman"/>
                <a:cs typeface="Times New Roman"/>
              </a:rPr>
              <a:t>Intensity Error</a:t>
            </a:r>
            <a:r>
              <a:rPr lang="en-US" sz="1800" b="1" dirty="0" smtClean="0">
                <a:solidFill>
                  <a:srgbClr val="FF0000"/>
                </a:solidFill>
                <a:latin typeface="Times New Roman"/>
                <a:cs typeface="Times New Roman"/>
              </a:rPr>
              <a:t>:</a:t>
            </a:r>
            <a:r>
              <a:rPr lang="en-US" sz="1800" dirty="0" smtClean="0">
                <a:solidFill>
                  <a:srgbClr val="FF0000"/>
                </a:solidFill>
                <a:latin typeface="Times New Roman"/>
                <a:cs typeface="Times New Roman"/>
              </a:rPr>
              <a:t> - “Long-term trend is flat”</a:t>
            </a:r>
            <a:endParaRPr lang="en-US" sz="1800" dirty="0">
              <a:solidFill>
                <a:srgbClr val="FF0000"/>
              </a:solidFill>
              <a:latin typeface="Times New Roman"/>
              <a:cs typeface="Times New Roman"/>
            </a:endParaRPr>
          </a:p>
          <a:p>
            <a:pPr defTabSz="914400" eaLnBrk="0" fontAlgn="base" hangingPunct="0">
              <a:spcBef>
                <a:spcPct val="0"/>
              </a:spcBef>
              <a:spcAft>
                <a:spcPct val="0"/>
              </a:spcAft>
            </a:pPr>
            <a:endParaRPr lang="en-US" sz="1600" dirty="0">
              <a:solidFill>
                <a:srgbClr val="000000"/>
              </a:solidFill>
              <a:latin typeface="Times New Roman"/>
              <a:cs typeface="Times New Roman"/>
            </a:endParaRPr>
          </a:p>
          <a:p>
            <a:pPr defTabSz="914400" eaLnBrk="0" fontAlgn="base" hangingPunct="0">
              <a:spcBef>
                <a:spcPct val="0"/>
              </a:spcBef>
              <a:spcAft>
                <a:spcPct val="0"/>
              </a:spcAft>
            </a:pPr>
            <a:r>
              <a:rPr lang="en-US" sz="2000" b="1" u="sng" dirty="0" smtClean="0">
                <a:solidFill>
                  <a:srgbClr val="000000"/>
                </a:solidFill>
                <a:latin typeface="Times New Roman"/>
                <a:cs typeface="Times New Roman"/>
              </a:rPr>
              <a:t>Track</a:t>
            </a:r>
            <a:r>
              <a:rPr lang="en-US" sz="2000" b="1" dirty="0" smtClean="0">
                <a:solidFill>
                  <a:srgbClr val="000000"/>
                </a:solidFill>
                <a:latin typeface="Times New Roman"/>
                <a:cs typeface="Times New Roman"/>
              </a:rPr>
              <a:t>:  </a:t>
            </a:r>
            <a:r>
              <a:rPr lang="en-US" sz="2000" dirty="0" smtClean="0">
                <a:solidFill>
                  <a:srgbClr val="000000"/>
                </a:solidFill>
                <a:latin typeface="Times New Roman"/>
                <a:cs typeface="Times New Roman"/>
              </a:rPr>
              <a:t>Improvements attributed to Global </a:t>
            </a:r>
            <a:r>
              <a:rPr lang="en-US" sz="2000" dirty="0">
                <a:solidFill>
                  <a:srgbClr val="000000"/>
                </a:solidFill>
                <a:latin typeface="Times New Roman"/>
                <a:cs typeface="Times New Roman"/>
              </a:rPr>
              <a:t>Forecast </a:t>
            </a:r>
            <a:r>
              <a:rPr lang="en-US" sz="2000" dirty="0" smtClean="0">
                <a:solidFill>
                  <a:srgbClr val="000000"/>
                </a:solidFill>
                <a:latin typeface="Times New Roman"/>
                <a:cs typeface="Times New Roman"/>
              </a:rPr>
              <a:t>Models &amp; the Super</a:t>
            </a:r>
            <a:r>
              <a:rPr lang="en-US" sz="2000" dirty="0">
                <a:solidFill>
                  <a:srgbClr val="000000"/>
                </a:solidFill>
                <a:latin typeface="Times New Roman"/>
                <a:cs typeface="Times New Roman"/>
              </a:rPr>
              <a:t>-</a:t>
            </a:r>
            <a:r>
              <a:rPr lang="en-US" sz="2000" dirty="0" smtClean="0">
                <a:solidFill>
                  <a:srgbClr val="000000"/>
                </a:solidFill>
                <a:latin typeface="Times New Roman"/>
                <a:cs typeface="Times New Roman"/>
              </a:rPr>
              <a:t>Ensemble</a:t>
            </a:r>
            <a:r>
              <a:rPr lang="en-US" sz="2000" dirty="0">
                <a:solidFill>
                  <a:srgbClr val="000000"/>
                </a:solidFill>
                <a:latin typeface="Times New Roman"/>
                <a:cs typeface="Times New Roman"/>
              </a:rPr>
              <a:t>.</a:t>
            </a:r>
            <a:endParaRPr lang="en-US" sz="2000" dirty="0" smtClean="0">
              <a:solidFill>
                <a:srgbClr val="000000"/>
              </a:solidFill>
              <a:latin typeface="Times New Roman"/>
              <a:cs typeface="Times New Roman"/>
            </a:endParaRPr>
          </a:p>
          <a:p>
            <a:pPr defTabSz="914400" eaLnBrk="0" fontAlgn="base" hangingPunct="0">
              <a:spcBef>
                <a:spcPct val="0"/>
              </a:spcBef>
              <a:spcAft>
                <a:spcPct val="0"/>
              </a:spcAft>
            </a:pPr>
            <a:endParaRPr lang="en-US" sz="1800" dirty="0">
              <a:solidFill>
                <a:srgbClr val="000000"/>
              </a:solidFill>
              <a:latin typeface="Times New Roman"/>
              <a:cs typeface="Times New Roman"/>
            </a:endParaRPr>
          </a:p>
          <a:p>
            <a:pPr defTabSz="914400" eaLnBrk="0" fontAlgn="base" hangingPunct="0">
              <a:spcBef>
                <a:spcPct val="0"/>
              </a:spcBef>
              <a:spcAft>
                <a:spcPct val="0"/>
              </a:spcAft>
            </a:pPr>
            <a:r>
              <a:rPr lang="en-US" sz="1800" b="1" u="sng" dirty="0" smtClean="0">
                <a:solidFill>
                  <a:srgbClr val="000000"/>
                </a:solidFill>
              </a:rPr>
              <a:t>Intensity</a:t>
            </a:r>
            <a:r>
              <a:rPr lang="en-US" sz="1800" b="1" dirty="0" smtClean="0">
                <a:solidFill>
                  <a:srgbClr val="000000"/>
                </a:solidFill>
              </a:rPr>
              <a:t>: </a:t>
            </a:r>
            <a:r>
              <a:rPr lang="en-US" sz="1800" b="1" i="1" dirty="0" smtClean="0">
                <a:solidFill>
                  <a:srgbClr val="000000"/>
                </a:solidFill>
              </a:rPr>
              <a:t> </a:t>
            </a:r>
            <a:r>
              <a:rPr lang="en-US" sz="1800" dirty="0" smtClean="0">
                <a:solidFill>
                  <a:srgbClr val="000000"/>
                </a:solidFill>
              </a:rPr>
              <a:t>“</a:t>
            </a:r>
            <a:r>
              <a:rPr lang="en-US" altLang="ja-JP" sz="1800" dirty="0">
                <a:solidFill>
                  <a:srgbClr val="000000"/>
                </a:solidFill>
              </a:rPr>
              <a:t>…upper-ocean thermal structure can affect the evolution of </a:t>
            </a:r>
            <a:r>
              <a:rPr lang="en-US" altLang="ja-JP" sz="1800" dirty="0" smtClean="0">
                <a:solidFill>
                  <a:srgbClr val="000000"/>
                </a:solidFill>
              </a:rPr>
              <a:t>storm intensity</a:t>
            </a:r>
            <a:r>
              <a:rPr lang="en-US" altLang="ja-JP" sz="1800" dirty="0">
                <a:solidFill>
                  <a:srgbClr val="000000"/>
                </a:solidFill>
              </a:rPr>
              <a:t>, </a:t>
            </a:r>
            <a:r>
              <a:rPr lang="en-US" altLang="ja-JP" sz="1800" dirty="0" smtClean="0">
                <a:solidFill>
                  <a:srgbClr val="000000"/>
                </a:solidFill>
              </a:rPr>
              <a:t>…Unfortunately</a:t>
            </a:r>
            <a:r>
              <a:rPr lang="en-US" altLang="ja-JP" sz="1800" dirty="0">
                <a:solidFill>
                  <a:srgbClr val="000000"/>
                </a:solidFill>
              </a:rPr>
              <a:t>, the </a:t>
            </a:r>
            <a:r>
              <a:rPr lang="en-US" altLang="ja-JP" sz="1800" u="sng" dirty="0">
                <a:solidFill>
                  <a:srgbClr val="000000"/>
                </a:solidFill>
              </a:rPr>
              <a:t>paucity of subsurface measurements</a:t>
            </a:r>
            <a:r>
              <a:rPr lang="en-US" altLang="ja-JP" sz="1800" dirty="0">
                <a:solidFill>
                  <a:srgbClr val="000000"/>
                </a:solidFill>
              </a:rPr>
              <a:t> limits </a:t>
            </a:r>
            <a:r>
              <a:rPr lang="en-US" altLang="ja-JP" sz="1800" dirty="0" smtClean="0">
                <a:solidFill>
                  <a:srgbClr val="000000"/>
                </a:solidFill>
              </a:rPr>
              <a:t>our </a:t>
            </a:r>
            <a:r>
              <a:rPr lang="en-US" altLang="ja-JP" sz="1800" dirty="0">
                <a:solidFill>
                  <a:srgbClr val="000000"/>
                </a:solidFill>
              </a:rPr>
              <a:t>ability to assess the effect of upper-ocean variability on tropical </a:t>
            </a:r>
            <a:r>
              <a:rPr lang="en-US" altLang="ja-JP" sz="1800" dirty="0" smtClean="0">
                <a:solidFill>
                  <a:srgbClr val="000000"/>
                </a:solidFill>
              </a:rPr>
              <a:t>cyclone intensity </a:t>
            </a:r>
            <a:r>
              <a:rPr lang="en-US" altLang="ja-JP" sz="1800" dirty="0">
                <a:solidFill>
                  <a:srgbClr val="000000"/>
                </a:solidFill>
              </a:rPr>
              <a:t>evolution.</a:t>
            </a:r>
            <a:r>
              <a:rPr lang="en-US" sz="1800" dirty="0">
                <a:solidFill>
                  <a:srgbClr val="000000"/>
                </a:solidFill>
              </a:rPr>
              <a:t>”</a:t>
            </a:r>
            <a:r>
              <a:rPr lang="en-US" altLang="ja-JP" sz="1800" dirty="0">
                <a:solidFill>
                  <a:srgbClr val="000000"/>
                </a:solidFill>
              </a:rPr>
              <a:t> </a:t>
            </a:r>
            <a:endParaRPr lang="en-US" altLang="ja-JP" sz="1800" dirty="0" smtClean="0">
              <a:solidFill>
                <a:srgbClr val="000000"/>
              </a:solidFill>
            </a:endParaRPr>
          </a:p>
          <a:p>
            <a:pPr defTabSz="914400" eaLnBrk="0" fontAlgn="base" hangingPunct="0">
              <a:spcBef>
                <a:spcPct val="0"/>
              </a:spcBef>
              <a:spcAft>
                <a:spcPct val="0"/>
              </a:spcAft>
            </a:pPr>
            <a:r>
              <a:rPr lang="en-US" altLang="ja-JP" sz="1800" dirty="0">
                <a:solidFill>
                  <a:srgbClr val="000000"/>
                </a:solidFill>
              </a:rPr>
              <a:t> </a:t>
            </a:r>
            <a:r>
              <a:rPr lang="en-US" altLang="ja-JP" sz="1800" dirty="0" smtClean="0">
                <a:solidFill>
                  <a:srgbClr val="000000"/>
                </a:solidFill>
              </a:rPr>
              <a:t>                                                                                            – </a:t>
            </a:r>
            <a:r>
              <a:rPr lang="en-US" altLang="ja-JP" sz="1800" dirty="0">
                <a:solidFill>
                  <a:srgbClr val="000000"/>
                </a:solidFill>
              </a:rPr>
              <a:t>Emanuel et al., (2004)</a:t>
            </a:r>
            <a:endParaRPr lang="en-US" sz="1800" dirty="0">
              <a:solidFill>
                <a:srgbClr val="000000"/>
              </a:solidFill>
              <a:latin typeface="Times New Roman"/>
              <a:cs typeface="Times New Roman"/>
            </a:endParaRPr>
          </a:p>
        </p:txBody>
      </p:sp>
      <p:pic>
        <p:nvPicPr>
          <p:cNvPr id="8" name="Picture 6" descr="Screen Shot 2013-03-11 at 3.26.01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6600" y="606425"/>
            <a:ext cx="4597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49479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5527880"/>
            <a:ext cx="9144000" cy="27432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2253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2733" y="807438"/>
            <a:ext cx="5901267" cy="4720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extBox 5"/>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0" fontAlgn="base" hangingPunct="0">
              <a:spcBef>
                <a:spcPct val="0"/>
              </a:spcBef>
              <a:spcAft>
                <a:spcPct val="0"/>
              </a:spcAft>
            </a:pPr>
            <a:r>
              <a:rPr lang="en-US" altLang="en-US" smtClean="0">
                <a:solidFill>
                  <a:srgbClr val="000000"/>
                </a:solidFill>
                <a:cs typeface="ＭＳ Ｐゴシック" charset="0"/>
              </a:rPr>
              <a:t>Hurricane </a:t>
            </a:r>
            <a:r>
              <a:rPr lang="en-US" altLang="en-US" b="1" u="sng" smtClean="0">
                <a:solidFill>
                  <a:srgbClr val="000000"/>
                </a:solidFill>
                <a:cs typeface="ＭＳ Ｐゴシック" charset="0"/>
              </a:rPr>
              <a:t>Intensity</a:t>
            </a:r>
            <a:r>
              <a:rPr lang="en-US" altLang="en-US" smtClean="0">
                <a:solidFill>
                  <a:srgbClr val="000000"/>
                </a:solidFill>
                <a:cs typeface="ＭＳ Ｐゴシック" charset="0"/>
              </a:rPr>
              <a:t> is modulated by upper </a:t>
            </a:r>
            <a:r>
              <a:rPr lang="en-US" altLang="en-US" b="1" u="sng" smtClean="0">
                <a:solidFill>
                  <a:srgbClr val="000000"/>
                </a:solidFill>
                <a:cs typeface="ＭＳ Ｐゴシック" charset="0"/>
              </a:rPr>
              <a:t>ocean heat content</a:t>
            </a:r>
          </a:p>
        </p:txBody>
      </p:sp>
      <p:sp>
        <p:nvSpPr>
          <p:cNvPr id="22532" name="TextBox 6"/>
          <p:cNvSpPr txBox="1">
            <a:spLocks noChangeArrowheads="1"/>
          </p:cNvSpPr>
          <p:nvPr/>
        </p:nvSpPr>
        <p:spPr bwMode="auto">
          <a:xfrm>
            <a:off x="131763" y="2210091"/>
            <a:ext cx="324273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0" fontAlgn="base" hangingPunct="0">
              <a:spcBef>
                <a:spcPct val="0"/>
              </a:spcBef>
              <a:spcAft>
                <a:spcPct val="0"/>
              </a:spcAft>
            </a:pPr>
            <a:r>
              <a:rPr lang="en-US" altLang="en-US" dirty="0" smtClean="0">
                <a:solidFill>
                  <a:srgbClr val="000000"/>
                </a:solidFill>
                <a:cs typeface="ＭＳ Ｐゴシック" charset="0"/>
              </a:rPr>
              <a:t>Rapid intensification of Hurricane Katrina over warm ocean water</a:t>
            </a:r>
          </a:p>
        </p:txBody>
      </p:sp>
      <p:sp>
        <p:nvSpPr>
          <p:cNvPr id="22533" name="Oval 7"/>
          <p:cNvSpPr>
            <a:spLocks noChangeArrowheads="1"/>
          </p:cNvSpPr>
          <p:nvPr/>
        </p:nvSpPr>
        <p:spPr bwMode="auto">
          <a:xfrm>
            <a:off x="5228166" y="1960896"/>
            <a:ext cx="1371600" cy="1346200"/>
          </a:xfrm>
          <a:prstGeom prst="ellipse">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pPr>
            <a:endParaRPr lang="en-US" altLang="en-US" smtClean="0">
              <a:solidFill>
                <a:srgbClr val="000000"/>
              </a:solidFill>
              <a:cs typeface="ＭＳ Ｐゴシック" charset="0"/>
            </a:endParaRPr>
          </a:p>
        </p:txBody>
      </p:sp>
      <p:pic>
        <p:nvPicPr>
          <p:cNvPr id="7" name="Picture 49" descr="8"/>
          <p:cNvPicPr>
            <a:picLocks noChangeAspect="1" noChangeArrowheads="1"/>
          </p:cNvPicPr>
          <p:nvPr/>
        </p:nvPicPr>
        <p:blipFill>
          <a:blip r:embed="rId5"/>
          <a:srcRect/>
          <a:stretch>
            <a:fillRect/>
          </a:stretch>
        </p:blipFill>
        <p:spPr bwMode="auto">
          <a:xfrm>
            <a:off x="6442605" y="3575411"/>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spTree>
    <p:extLst>
      <p:ext uri="{BB962C8B-B14F-4D97-AF65-F5344CB8AC3E}">
        <p14:creationId xmlns:p14="http://schemas.microsoft.com/office/powerpoint/2010/main" val="936819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5527880"/>
            <a:ext cx="9144000" cy="27432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sp>
        <p:nvSpPr>
          <p:cNvPr id="23554" name="TextBox 8"/>
          <p:cNvSpPr txBox="1">
            <a:spLocks noChangeArrowheads="1"/>
          </p:cNvSpPr>
          <p:nvPr/>
        </p:nvSpPr>
        <p:spPr bwMode="auto">
          <a:xfrm>
            <a:off x="0" y="609600"/>
            <a:ext cx="91440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pPr>
            <a:r>
              <a:rPr lang="en-US" altLang="en-US" sz="2600" smtClean="0">
                <a:solidFill>
                  <a:srgbClr val="0000FF"/>
                </a:solidFill>
                <a:latin typeface="Times New Roman" panose="02020603050405020304" pitchFamily="18" charset="0"/>
                <a:cs typeface="Times New Roman" panose="02020603050405020304" pitchFamily="18" charset="0"/>
              </a:rPr>
              <a:t>   National Hurricane Center: Intensity</a:t>
            </a:r>
            <a:r>
              <a:rPr lang="en-US" altLang="en-US" sz="2600" b="1" smtClean="0">
                <a:solidFill>
                  <a:srgbClr val="0000FF"/>
                </a:solidFill>
                <a:latin typeface="Times New Roman" panose="02020603050405020304" pitchFamily="18" charset="0"/>
                <a:cs typeface="Times New Roman" panose="02020603050405020304" pitchFamily="18" charset="0"/>
              </a:rPr>
              <a:t> </a:t>
            </a:r>
            <a:r>
              <a:rPr lang="en-US" altLang="en-US" sz="2600" smtClean="0">
                <a:solidFill>
                  <a:srgbClr val="0000FF"/>
                </a:solidFill>
                <a:latin typeface="Times New Roman" panose="02020603050405020304" pitchFamily="18" charset="0"/>
                <a:cs typeface="Times New Roman" panose="02020603050405020304" pitchFamily="18" charset="0"/>
              </a:rPr>
              <a:t>Skill in 2012</a:t>
            </a:r>
          </a:p>
        </p:txBody>
      </p:sp>
      <p:pic>
        <p:nvPicPr>
          <p:cNvPr id="23555" name="Picture 9" descr="Screen Shot 2013-03-11 at 3.23.5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6705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TextBox 1"/>
          <p:cNvSpPr txBox="1">
            <a:spLocks noChangeArrowheads="1"/>
          </p:cNvSpPr>
          <p:nvPr/>
        </p:nvSpPr>
        <p:spPr bwMode="auto">
          <a:xfrm>
            <a:off x="2057400" y="5105400"/>
            <a:ext cx="6934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0" fontAlgn="base" hangingPunct="0">
              <a:spcBef>
                <a:spcPct val="0"/>
              </a:spcBef>
              <a:spcAft>
                <a:spcPct val="0"/>
              </a:spcAft>
            </a:pPr>
            <a:r>
              <a:rPr lang="en-US" altLang="en-US" sz="3200" b="1" smtClean="0">
                <a:solidFill>
                  <a:srgbClr val="FF0000"/>
                </a:solidFill>
                <a:cs typeface="ＭＳ Ｐゴシック" charset="0"/>
              </a:rPr>
              <a:t>WE NEED A BETTER OCEAN!</a:t>
            </a:r>
          </a:p>
        </p:txBody>
      </p:sp>
      <p:sp>
        <p:nvSpPr>
          <p:cNvPr id="23557" name="Oval 1"/>
          <p:cNvSpPr>
            <a:spLocks noChangeArrowheads="1"/>
          </p:cNvSpPr>
          <p:nvPr/>
        </p:nvSpPr>
        <p:spPr bwMode="auto">
          <a:xfrm>
            <a:off x="5214938" y="2514600"/>
            <a:ext cx="1828800" cy="4572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pPr>
            <a:endParaRPr lang="en-US" altLang="en-US" smtClean="0">
              <a:solidFill>
                <a:srgbClr val="000000"/>
              </a:solidFill>
              <a:cs typeface="ＭＳ Ｐゴシック" charset="0"/>
            </a:endParaRPr>
          </a:p>
        </p:txBody>
      </p:sp>
      <p:cxnSp>
        <p:nvCxnSpPr>
          <p:cNvPr id="23558" name="Straight Arrow Connector 3"/>
          <p:cNvCxnSpPr>
            <a:cxnSpLocks noChangeShapeType="1"/>
          </p:cNvCxnSpPr>
          <p:nvPr/>
        </p:nvCxnSpPr>
        <p:spPr bwMode="auto">
          <a:xfrm flipH="1" flipV="1">
            <a:off x="6324600" y="3048000"/>
            <a:ext cx="762000" cy="6096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23559" name="Straight Arrow Connector 9"/>
          <p:cNvCxnSpPr>
            <a:cxnSpLocks noChangeShapeType="1"/>
          </p:cNvCxnSpPr>
          <p:nvPr/>
        </p:nvCxnSpPr>
        <p:spPr bwMode="auto">
          <a:xfrm flipH="1">
            <a:off x="4114800" y="3657600"/>
            <a:ext cx="2971800" cy="1524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aphicFrame>
        <p:nvGraphicFramePr>
          <p:cNvPr id="23560" name="Object 6"/>
          <p:cNvGraphicFramePr>
            <a:graphicFrameLocks/>
          </p:cNvGraphicFramePr>
          <p:nvPr>
            <p:extLst>
              <p:ext uri="{D42A27DB-BD31-4B8C-83A1-F6EECF244321}">
                <p14:modId xmlns:p14="http://schemas.microsoft.com/office/powerpoint/2010/main" val="1827636612"/>
              </p:ext>
            </p:extLst>
          </p:nvPr>
        </p:nvGraphicFramePr>
        <p:xfrm>
          <a:off x="4286250" y="3901440"/>
          <a:ext cx="2038350" cy="1066800"/>
        </p:xfrm>
        <a:graphic>
          <a:graphicData uri="http://schemas.openxmlformats.org/presentationml/2006/ole">
            <mc:AlternateContent xmlns:mc="http://schemas.openxmlformats.org/markup-compatibility/2006">
              <mc:Choice xmlns:v="urn:schemas-microsoft-com:vml" Requires="v">
                <p:oleObj spid="_x0000_s9240" name="Drawing" r:id="rId6" imgW="2857500" imgH="1569720" progId="WPDraw30.Drawing">
                  <p:embed/>
                </p:oleObj>
              </mc:Choice>
              <mc:Fallback>
                <p:oleObj name="Drawing" r:id="rId6" imgW="2857500" imgH="1569720" progId="WPDraw30.Drawing">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50" y="3901440"/>
                        <a:ext cx="2038350" cy="1066800"/>
                      </a:xfrm>
                      <a:prstGeom prst="rect">
                        <a:avLst/>
                      </a:prstGeom>
                      <a:solidFill>
                        <a:srgbClr val="3E5589"/>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3561" name="TextBox 1"/>
          <p:cNvSpPr txBox="1">
            <a:spLocks noChangeArrowheads="1"/>
          </p:cNvSpPr>
          <p:nvPr/>
        </p:nvSpPr>
        <p:spPr bwMode="auto">
          <a:xfrm>
            <a:off x="7086600" y="2938463"/>
            <a:ext cx="1981200" cy="1938337"/>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0" fontAlgn="base" hangingPunct="0">
              <a:spcBef>
                <a:spcPct val="0"/>
              </a:spcBef>
              <a:spcAft>
                <a:spcPct val="0"/>
              </a:spcAft>
            </a:pPr>
            <a:r>
              <a:rPr lang="en-US" altLang="en-US" smtClean="0">
                <a:solidFill>
                  <a:srgbClr val="FF0000"/>
                </a:solidFill>
                <a:cs typeface="ＭＳ Ｐゴシック" charset="0"/>
              </a:rPr>
              <a:t>But</a:t>
            </a:r>
          </a:p>
          <a:p>
            <a:pPr algn="ctr" defTabSz="914400" eaLnBrk="0" fontAlgn="base" hangingPunct="0">
              <a:spcBef>
                <a:spcPct val="0"/>
              </a:spcBef>
              <a:spcAft>
                <a:spcPct val="0"/>
              </a:spcAft>
            </a:pPr>
            <a:r>
              <a:rPr lang="en-US" altLang="en-US" smtClean="0">
                <a:solidFill>
                  <a:srgbClr val="FF0000"/>
                </a:solidFill>
                <a:cs typeface="ＭＳ Ｐゴシック" charset="0"/>
              </a:rPr>
              <a:t>adding the ocean model reduces forecast skill.</a:t>
            </a:r>
          </a:p>
        </p:txBody>
      </p:sp>
    </p:spTree>
    <p:extLst>
      <p:ext uri="{BB962C8B-B14F-4D97-AF65-F5344CB8AC3E}">
        <p14:creationId xmlns:p14="http://schemas.microsoft.com/office/powerpoint/2010/main" val="1916720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descr="mab110826d_irenw.jpg"/>
          <p:cNvPicPr>
            <a:picLocks noChangeAspect="1"/>
          </p:cNvPicPr>
          <p:nvPr/>
        </p:nvPicPr>
        <p:blipFill rotWithShape="1">
          <a:blip r:embed="rId3">
            <a:extLst>
              <a:ext uri="{28A0092B-C50C-407E-A947-70E740481C1C}">
                <a14:useLocalDpi xmlns:a14="http://schemas.microsoft.com/office/drawing/2010/main" val="0"/>
              </a:ext>
            </a:extLst>
          </a:blip>
          <a:srcRect t="12251" b="5713"/>
          <a:stretch/>
        </p:blipFill>
        <p:spPr bwMode="auto">
          <a:xfrm>
            <a:off x="0" y="-6349"/>
            <a:ext cx="9144000" cy="58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p:cNvPicPr>
            <a:picLocks noChangeAspect="1"/>
          </p:cNvPicPr>
          <p:nvPr/>
        </p:nvPicPr>
        <p:blipFill>
          <a:blip r:embed="rId4"/>
          <a:stretch>
            <a:fillRect/>
          </a:stretch>
        </p:blipFill>
        <p:spPr>
          <a:xfrm>
            <a:off x="0" y="5527880"/>
            <a:ext cx="9144000" cy="274320"/>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sp>
        <p:nvSpPr>
          <p:cNvPr id="6" name="TextBox 5"/>
          <p:cNvSpPr txBox="1">
            <a:spLocks noChangeArrowheads="1"/>
          </p:cNvSpPr>
          <p:nvPr/>
        </p:nvSpPr>
        <p:spPr bwMode="auto">
          <a:xfrm>
            <a:off x="0" y="-12700"/>
            <a:ext cx="3978275" cy="1384995"/>
          </a:xfrm>
          <a:prstGeom prst="rect">
            <a:avLst/>
          </a:prstGeom>
          <a:noFill/>
          <a:ln>
            <a:noFill/>
          </a:ln>
          <a:effectLst>
            <a:outerShdw blurRad="50800" dist="38100" dir="2700000" rotWithShape="0">
              <a:schemeClr val="tx1">
                <a:alpha val="42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defRPr/>
            </a:pPr>
            <a:r>
              <a:rPr lang="en-US" sz="2800" b="1" dirty="0">
                <a:solidFill>
                  <a:srgbClr val="FFFF00"/>
                </a:solidFill>
                <a:latin typeface="Arial"/>
                <a:ea typeface="ＭＳ Ｐゴシック" charset="0"/>
                <a:cs typeface="Arial"/>
              </a:rPr>
              <a:t>Hurricane </a:t>
            </a:r>
            <a:r>
              <a:rPr lang="en-US" sz="2800" b="1" dirty="0" smtClean="0">
                <a:solidFill>
                  <a:srgbClr val="FFFF00"/>
                </a:solidFill>
                <a:latin typeface="Arial"/>
                <a:ea typeface="ＭＳ Ｐゴシック" charset="0"/>
                <a:cs typeface="Arial"/>
              </a:rPr>
              <a:t>Irene</a:t>
            </a:r>
          </a:p>
          <a:p>
            <a:pPr algn="ctr" defTabSz="914400" fontAlgn="base">
              <a:spcBef>
                <a:spcPct val="0"/>
              </a:spcBef>
              <a:spcAft>
                <a:spcPct val="0"/>
              </a:spcAft>
              <a:defRPr/>
            </a:pPr>
            <a:r>
              <a:rPr lang="en-US" sz="2800" b="1" dirty="0" smtClean="0">
                <a:solidFill>
                  <a:srgbClr val="FFFF00"/>
                </a:solidFill>
                <a:latin typeface="Arial"/>
                <a:ea typeface="ＭＳ Ｐゴシック" charset="0"/>
                <a:cs typeface="Arial"/>
              </a:rPr>
              <a:t>August 27-28, 2011</a:t>
            </a:r>
          </a:p>
          <a:p>
            <a:pPr algn="ctr" defTabSz="914400" fontAlgn="base">
              <a:spcBef>
                <a:spcPct val="0"/>
              </a:spcBef>
              <a:spcAft>
                <a:spcPct val="0"/>
              </a:spcAft>
              <a:defRPr/>
            </a:pPr>
            <a:r>
              <a:rPr lang="en-US" sz="2800" b="1" dirty="0" smtClean="0">
                <a:solidFill>
                  <a:srgbClr val="FFFF00"/>
                </a:solidFill>
                <a:latin typeface="Arial"/>
                <a:ea typeface="ＭＳ Ｐゴシック" charset="0"/>
                <a:cs typeface="Arial"/>
              </a:rPr>
              <a:t> </a:t>
            </a:r>
            <a:endParaRPr lang="en-US" sz="2800" b="1" dirty="0">
              <a:solidFill>
                <a:srgbClr val="FFFF00"/>
              </a:solidFill>
              <a:latin typeface="Arial"/>
              <a:ea typeface="ＭＳ Ｐゴシック" charset="0"/>
              <a:cs typeface="Arial"/>
            </a:endParaRPr>
          </a:p>
        </p:txBody>
      </p:sp>
      <p:pic>
        <p:nvPicPr>
          <p:cNvPr id="26628" name="Picture 1" descr="1.tif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3209815"/>
            <a:ext cx="3657600" cy="260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5"/>
          <p:cNvPicPr>
            <a:picLocks noChangeAspect="1" noChangeArrowheads="1"/>
          </p:cNvPicPr>
          <p:nvPr/>
        </p:nvPicPr>
        <p:blipFill>
          <a:blip r:embed="rId7">
            <a:extLst>
              <a:ext uri="{28A0092B-C50C-407E-A947-70E740481C1C}">
                <a14:useLocalDpi xmlns:a14="http://schemas.microsoft.com/office/drawing/2010/main" val="0"/>
              </a:ext>
            </a:extLst>
          </a:blip>
          <a:srcRect t="43533" b="3500"/>
          <a:stretch>
            <a:fillRect/>
          </a:stretch>
        </p:blipFill>
        <p:spPr bwMode="auto">
          <a:xfrm>
            <a:off x="5524500" y="1722327"/>
            <a:ext cx="3619500" cy="14525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6630" name="TextBox 1"/>
          <p:cNvSpPr txBox="1">
            <a:spLocks noChangeArrowheads="1"/>
          </p:cNvSpPr>
          <p:nvPr/>
        </p:nvSpPr>
        <p:spPr bwMode="auto">
          <a:xfrm>
            <a:off x="7213600" y="4930665"/>
            <a:ext cx="1905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mtClean="0">
                <a:solidFill>
                  <a:srgbClr val="FFFFFF"/>
                </a:solidFill>
                <a:cs typeface="ＭＳ Ｐゴシック" charset="-128"/>
              </a:rPr>
              <a:t>Two Gliders Deployed</a:t>
            </a:r>
          </a:p>
        </p:txBody>
      </p:sp>
      <p:grpSp>
        <p:nvGrpSpPr>
          <p:cNvPr id="8" name="Group 37"/>
          <p:cNvGrpSpPr/>
          <p:nvPr/>
        </p:nvGrpSpPr>
        <p:grpSpPr>
          <a:xfrm>
            <a:off x="5454693" y="386306"/>
            <a:ext cx="3778207" cy="5374106"/>
            <a:chOff x="4918130" y="505476"/>
            <a:chExt cx="3778207" cy="5374106"/>
          </a:xfrm>
        </p:grpSpPr>
        <p:pic>
          <p:nvPicPr>
            <p:cNvPr id="9" name="Picture 8"/>
            <p:cNvPicPr>
              <a:picLocks noChangeAspect="1"/>
            </p:cNvPicPr>
            <p:nvPr/>
          </p:nvPicPr>
          <p:blipFill>
            <a:blip r:embed="rId8" cstate="print"/>
            <a:stretch>
              <a:fillRect/>
            </a:stretch>
          </p:blipFill>
          <p:spPr>
            <a:xfrm>
              <a:off x="5203880" y="880128"/>
              <a:ext cx="3238500" cy="1619250"/>
            </a:xfrm>
            <a:prstGeom prst="rect">
              <a:avLst/>
            </a:prstGeom>
          </p:spPr>
        </p:pic>
        <p:pic>
          <p:nvPicPr>
            <p:cNvPr id="10" name="Picture 9"/>
            <p:cNvPicPr>
              <a:picLocks noChangeAspect="1"/>
            </p:cNvPicPr>
            <p:nvPr/>
          </p:nvPicPr>
          <p:blipFill>
            <a:blip r:embed="rId9" cstate="print"/>
            <a:stretch>
              <a:fillRect/>
            </a:stretch>
          </p:blipFill>
          <p:spPr>
            <a:xfrm>
              <a:off x="5203880" y="4093229"/>
              <a:ext cx="3238500" cy="1602383"/>
            </a:xfrm>
            <a:prstGeom prst="rect">
              <a:avLst/>
            </a:prstGeom>
          </p:spPr>
        </p:pic>
        <p:pic>
          <p:nvPicPr>
            <p:cNvPr id="11" name="Picture 10"/>
            <p:cNvPicPr>
              <a:picLocks noChangeAspect="1"/>
            </p:cNvPicPr>
            <p:nvPr/>
          </p:nvPicPr>
          <p:blipFill>
            <a:blip r:embed="rId10" cstate="print"/>
            <a:stretch>
              <a:fillRect/>
            </a:stretch>
          </p:blipFill>
          <p:spPr>
            <a:xfrm>
              <a:off x="5203880" y="2493029"/>
              <a:ext cx="3238500" cy="1602383"/>
            </a:xfrm>
            <a:prstGeom prst="rect">
              <a:avLst/>
            </a:prstGeom>
          </p:spPr>
        </p:pic>
        <p:sp>
          <p:nvSpPr>
            <p:cNvPr id="12" name="Rectangle 11"/>
            <p:cNvSpPr/>
            <p:nvPr/>
          </p:nvSpPr>
          <p:spPr>
            <a:xfrm>
              <a:off x="8283630" y="886478"/>
              <a:ext cx="330200" cy="4800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13" name="TextBox 12"/>
            <p:cNvSpPr txBox="1"/>
            <p:nvPr/>
          </p:nvSpPr>
          <p:spPr>
            <a:xfrm>
              <a:off x="8188380" y="2137428"/>
              <a:ext cx="412893"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14</a:t>
              </a:r>
              <a:endParaRPr lang="en-US" sz="1600" dirty="0">
                <a:solidFill>
                  <a:prstClr val="black"/>
                </a:solidFill>
                <a:latin typeface="Arial" charset="0"/>
                <a:ea typeface="ＭＳ Ｐゴシック" charset="-128"/>
                <a:cs typeface="ＭＳ Ｐゴシック" charset="-128"/>
              </a:endParaRPr>
            </a:p>
          </p:txBody>
        </p:sp>
        <p:sp>
          <p:nvSpPr>
            <p:cNvPr id="14" name="TextBox 13"/>
            <p:cNvSpPr txBox="1"/>
            <p:nvPr/>
          </p:nvSpPr>
          <p:spPr>
            <a:xfrm>
              <a:off x="8201080" y="2429528"/>
              <a:ext cx="412893"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33</a:t>
              </a:r>
              <a:endParaRPr lang="en-US" sz="1600" dirty="0">
                <a:solidFill>
                  <a:prstClr val="black"/>
                </a:solidFill>
                <a:latin typeface="Arial" charset="0"/>
                <a:ea typeface="ＭＳ Ｐゴシック" charset="-128"/>
                <a:cs typeface="ＭＳ Ｐゴシック" charset="-128"/>
              </a:endParaRPr>
            </a:p>
          </p:txBody>
        </p:sp>
        <p:sp>
          <p:nvSpPr>
            <p:cNvPr id="15" name="TextBox 14"/>
            <p:cNvSpPr txBox="1"/>
            <p:nvPr/>
          </p:nvSpPr>
          <p:spPr>
            <a:xfrm>
              <a:off x="8207430" y="3693178"/>
              <a:ext cx="412893"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29</a:t>
              </a:r>
              <a:endParaRPr lang="en-US" sz="1600" dirty="0">
                <a:solidFill>
                  <a:prstClr val="black"/>
                </a:solidFill>
                <a:latin typeface="Arial" charset="0"/>
                <a:ea typeface="ＭＳ Ｐゴシック" charset="-128"/>
                <a:cs typeface="ＭＳ Ｐゴシック" charset="-128"/>
              </a:endParaRPr>
            </a:p>
          </p:txBody>
        </p:sp>
        <p:sp>
          <p:nvSpPr>
            <p:cNvPr id="16" name="TextBox 15"/>
            <p:cNvSpPr txBox="1"/>
            <p:nvPr/>
          </p:nvSpPr>
          <p:spPr>
            <a:xfrm>
              <a:off x="8169330" y="4048778"/>
              <a:ext cx="527007"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105</a:t>
              </a:r>
              <a:endParaRPr lang="en-US" sz="1600" dirty="0">
                <a:solidFill>
                  <a:prstClr val="black"/>
                </a:solidFill>
                <a:latin typeface="Arial" charset="0"/>
                <a:ea typeface="ＭＳ Ｐゴシック" charset="-128"/>
                <a:cs typeface="ＭＳ Ｐゴシック" charset="-128"/>
              </a:endParaRPr>
            </a:p>
          </p:txBody>
        </p:sp>
        <p:sp>
          <p:nvSpPr>
            <p:cNvPr id="17" name="TextBox 16"/>
            <p:cNvSpPr txBox="1"/>
            <p:nvPr/>
          </p:nvSpPr>
          <p:spPr>
            <a:xfrm>
              <a:off x="8201080" y="5331478"/>
              <a:ext cx="412893"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60</a:t>
              </a:r>
              <a:endParaRPr lang="en-US" sz="1600" dirty="0">
                <a:solidFill>
                  <a:prstClr val="black"/>
                </a:solidFill>
                <a:latin typeface="Arial" charset="0"/>
                <a:ea typeface="ＭＳ Ｐゴシック" charset="-128"/>
                <a:cs typeface="ＭＳ Ｐゴシック" charset="-128"/>
              </a:endParaRPr>
            </a:p>
          </p:txBody>
        </p:sp>
        <p:sp>
          <p:nvSpPr>
            <p:cNvPr id="18" name="TextBox 17"/>
            <p:cNvSpPr txBox="1"/>
            <p:nvPr/>
          </p:nvSpPr>
          <p:spPr>
            <a:xfrm>
              <a:off x="5400730" y="3553478"/>
              <a:ext cx="890238" cy="369332"/>
            </a:xfrm>
            <a:prstGeom prst="rect">
              <a:avLst/>
            </a:prstGeom>
            <a:noFill/>
          </p:spPr>
          <p:txBody>
            <a:bodyPr wrap="none" rtlCol="0">
              <a:spAutoFit/>
            </a:bodyPr>
            <a:lstStyle/>
            <a:p>
              <a:pPr defTabSz="914400"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salinity</a:t>
              </a:r>
              <a:endParaRPr lang="en-US" dirty="0">
                <a:solidFill>
                  <a:srgbClr val="FFFFFF"/>
                </a:solidFill>
                <a:latin typeface="Arial" charset="0"/>
                <a:ea typeface="ＭＳ Ｐゴシック" charset="-128"/>
                <a:cs typeface="ＭＳ Ｐゴシック" charset="-128"/>
              </a:endParaRPr>
            </a:p>
          </p:txBody>
        </p:sp>
        <p:sp>
          <p:nvSpPr>
            <p:cNvPr id="19" name="TextBox 18"/>
            <p:cNvSpPr txBox="1"/>
            <p:nvPr/>
          </p:nvSpPr>
          <p:spPr>
            <a:xfrm>
              <a:off x="5375330" y="5160028"/>
              <a:ext cx="1198390" cy="369332"/>
            </a:xfrm>
            <a:prstGeom prst="rect">
              <a:avLst/>
            </a:prstGeom>
            <a:noFill/>
          </p:spPr>
          <p:txBody>
            <a:bodyPr wrap="none" rtlCol="0">
              <a:spAutoFit/>
            </a:bodyPr>
            <a:lstStyle/>
            <a:p>
              <a:pPr defTabSz="914400"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 oxygen</a:t>
              </a:r>
              <a:endParaRPr lang="en-US" dirty="0">
                <a:solidFill>
                  <a:srgbClr val="FFFFFF"/>
                </a:solidFill>
                <a:latin typeface="Arial" charset="0"/>
                <a:ea typeface="ＭＳ Ｐゴシック" charset="-128"/>
                <a:cs typeface="ＭＳ Ｐゴシック" charset="-128"/>
              </a:endParaRPr>
            </a:p>
          </p:txBody>
        </p:sp>
        <p:sp>
          <p:nvSpPr>
            <p:cNvPr id="20" name="TextBox 19"/>
            <p:cNvSpPr txBox="1"/>
            <p:nvPr/>
          </p:nvSpPr>
          <p:spPr>
            <a:xfrm>
              <a:off x="5406372" y="1955967"/>
              <a:ext cx="1290938"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white"/>
                  </a:solidFill>
                  <a:latin typeface="Arial" charset="0"/>
                  <a:ea typeface="ＭＳ Ｐゴシック" charset="-128"/>
                  <a:cs typeface="ＭＳ Ｐゴシック" charset="-128"/>
                </a:rPr>
                <a:t>temperature</a:t>
              </a:r>
              <a:endParaRPr lang="en-US" sz="1600" dirty="0">
                <a:solidFill>
                  <a:prstClr val="white"/>
                </a:solidFill>
                <a:latin typeface="Arial" charset="0"/>
                <a:ea typeface="ＭＳ Ｐゴシック" charset="-128"/>
                <a:cs typeface="ＭＳ Ｐゴシック" charset="-128"/>
              </a:endParaRPr>
            </a:p>
          </p:txBody>
        </p:sp>
        <p:sp>
          <p:nvSpPr>
            <p:cNvPr id="21" name="Rectangle 20"/>
            <p:cNvSpPr/>
            <p:nvPr/>
          </p:nvSpPr>
          <p:spPr>
            <a:xfrm>
              <a:off x="4918130" y="886478"/>
              <a:ext cx="425450" cy="4800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22" name="TextBox 21"/>
            <p:cNvSpPr txBox="1"/>
            <p:nvPr/>
          </p:nvSpPr>
          <p:spPr>
            <a:xfrm>
              <a:off x="4962580" y="2143778"/>
              <a:ext cx="412893"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55</a:t>
              </a:r>
              <a:endParaRPr lang="en-US" sz="1600" dirty="0">
                <a:solidFill>
                  <a:prstClr val="black"/>
                </a:solidFill>
                <a:latin typeface="Arial" charset="0"/>
                <a:ea typeface="ＭＳ Ｐゴシック" charset="-128"/>
                <a:cs typeface="ＭＳ Ｐゴシック" charset="-128"/>
              </a:endParaRPr>
            </a:p>
          </p:txBody>
        </p:sp>
        <p:sp>
          <p:nvSpPr>
            <p:cNvPr id="23" name="TextBox 22"/>
            <p:cNvSpPr txBox="1"/>
            <p:nvPr/>
          </p:nvSpPr>
          <p:spPr>
            <a:xfrm>
              <a:off x="4981630" y="3731278"/>
              <a:ext cx="412893"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55</a:t>
              </a:r>
              <a:endParaRPr lang="en-US" sz="1600" dirty="0">
                <a:solidFill>
                  <a:prstClr val="black"/>
                </a:solidFill>
                <a:latin typeface="Arial" charset="0"/>
                <a:ea typeface="ＭＳ Ｐゴシック" charset="-128"/>
                <a:cs typeface="ＭＳ Ｐゴシック" charset="-128"/>
              </a:endParaRPr>
            </a:p>
          </p:txBody>
        </p:sp>
        <p:sp>
          <p:nvSpPr>
            <p:cNvPr id="24" name="TextBox 23"/>
            <p:cNvSpPr txBox="1"/>
            <p:nvPr/>
          </p:nvSpPr>
          <p:spPr>
            <a:xfrm>
              <a:off x="5095930" y="2410478"/>
              <a:ext cx="298780"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0</a:t>
              </a:r>
              <a:endParaRPr lang="en-US" sz="1600" dirty="0">
                <a:solidFill>
                  <a:prstClr val="black"/>
                </a:solidFill>
                <a:latin typeface="Arial" charset="0"/>
                <a:ea typeface="ＭＳ Ｐゴシック" charset="-128"/>
                <a:cs typeface="ＭＳ Ｐゴシック" charset="-128"/>
              </a:endParaRPr>
            </a:p>
          </p:txBody>
        </p:sp>
        <p:sp>
          <p:nvSpPr>
            <p:cNvPr id="25" name="TextBox 24"/>
            <p:cNvSpPr txBox="1"/>
            <p:nvPr/>
          </p:nvSpPr>
          <p:spPr>
            <a:xfrm>
              <a:off x="5089580" y="4010678"/>
              <a:ext cx="298780"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0</a:t>
              </a:r>
              <a:endParaRPr lang="en-US" sz="1600" dirty="0">
                <a:solidFill>
                  <a:prstClr val="black"/>
                </a:solidFill>
                <a:latin typeface="Arial" charset="0"/>
                <a:ea typeface="ＭＳ Ｐゴシック" charset="-128"/>
                <a:cs typeface="ＭＳ Ｐゴシック" charset="-128"/>
              </a:endParaRPr>
            </a:p>
          </p:txBody>
        </p:sp>
        <p:sp>
          <p:nvSpPr>
            <p:cNvPr id="26" name="TextBox 25"/>
            <p:cNvSpPr txBox="1"/>
            <p:nvPr/>
          </p:nvSpPr>
          <p:spPr>
            <a:xfrm>
              <a:off x="4956230" y="5325128"/>
              <a:ext cx="412893"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55</a:t>
              </a:r>
              <a:endParaRPr lang="en-US" sz="1600" dirty="0">
                <a:solidFill>
                  <a:prstClr val="black"/>
                </a:solidFill>
                <a:latin typeface="Arial" charset="0"/>
                <a:ea typeface="ＭＳ Ｐゴシック" charset="-128"/>
                <a:cs typeface="ＭＳ Ｐゴシック" charset="-128"/>
              </a:endParaRPr>
            </a:p>
          </p:txBody>
        </p:sp>
        <p:sp>
          <p:nvSpPr>
            <p:cNvPr id="27" name="TextBox 26"/>
            <p:cNvSpPr txBox="1"/>
            <p:nvPr/>
          </p:nvSpPr>
          <p:spPr>
            <a:xfrm rot="16200000">
              <a:off x="4759381" y="1438927"/>
              <a:ext cx="762311" cy="369332"/>
            </a:xfrm>
            <a:prstGeom prst="rect">
              <a:avLst/>
            </a:prstGeom>
            <a:noFill/>
          </p:spPr>
          <p:txBody>
            <a:bodyPr wrap="none" rtlCol="0">
              <a:spAutoFit/>
            </a:bodyPr>
            <a:lstStyle/>
            <a:p>
              <a:pP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depth</a:t>
              </a:r>
              <a:endParaRPr lang="en-US" dirty="0">
                <a:solidFill>
                  <a:prstClr val="black"/>
                </a:solidFill>
                <a:latin typeface="Arial" charset="0"/>
                <a:ea typeface="ＭＳ Ｐゴシック" charset="-128"/>
                <a:cs typeface="ＭＳ Ｐゴシック" charset="-128"/>
              </a:endParaRPr>
            </a:p>
          </p:txBody>
        </p:sp>
        <p:sp>
          <p:nvSpPr>
            <p:cNvPr id="28" name="TextBox 27"/>
            <p:cNvSpPr txBox="1"/>
            <p:nvPr/>
          </p:nvSpPr>
          <p:spPr>
            <a:xfrm rot="16200000">
              <a:off x="4765731" y="3045477"/>
              <a:ext cx="762311" cy="369332"/>
            </a:xfrm>
            <a:prstGeom prst="rect">
              <a:avLst/>
            </a:prstGeom>
            <a:noFill/>
          </p:spPr>
          <p:txBody>
            <a:bodyPr wrap="none" rtlCol="0">
              <a:spAutoFit/>
            </a:bodyPr>
            <a:lstStyle/>
            <a:p>
              <a:pP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depth</a:t>
              </a:r>
              <a:endParaRPr lang="en-US" dirty="0">
                <a:solidFill>
                  <a:prstClr val="black"/>
                </a:solidFill>
                <a:latin typeface="Arial" charset="0"/>
                <a:ea typeface="ＭＳ Ｐゴシック" charset="-128"/>
                <a:cs typeface="ＭＳ Ｐゴシック" charset="-128"/>
              </a:endParaRPr>
            </a:p>
          </p:txBody>
        </p:sp>
        <p:sp>
          <p:nvSpPr>
            <p:cNvPr id="29" name="TextBox 28"/>
            <p:cNvSpPr txBox="1"/>
            <p:nvPr/>
          </p:nvSpPr>
          <p:spPr>
            <a:xfrm rot="16200000">
              <a:off x="4772081" y="4652027"/>
              <a:ext cx="762311" cy="369332"/>
            </a:xfrm>
            <a:prstGeom prst="rect">
              <a:avLst/>
            </a:prstGeom>
            <a:noFill/>
          </p:spPr>
          <p:txBody>
            <a:bodyPr wrap="none" rtlCol="0">
              <a:spAutoFit/>
            </a:bodyPr>
            <a:lstStyle/>
            <a:p>
              <a:pP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depth</a:t>
              </a:r>
              <a:endParaRPr lang="en-US" dirty="0">
                <a:solidFill>
                  <a:prstClr val="black"/>
                </a:solidFill>
                <a:latin typeface="Arial" charset="0"/>
                <a:ea typeface="ＭＳ Ｐゴシック" charset="-128"/>
                <a:cs typeface="ＭＳ Ｐゴシック" charset="-128"/>
              </a:endParaRPr>
            </a:p>
          </p:txBody>
        </p:sp>
        <p:sp>
          <p:nvSpPr>
            <p:cNvPr id="30" name="Rectangle 29"/>
            <p:cNvSpPr/>
            <p:nvPr/>
          </p:nvSpPr>
          <p:spPr>
            <a:xfrm>
              <a:off x="4918130" y="5585478"/>
              <a:ext cx="3702050" cy="279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31" name="TextBox 30"/>
            <p:cNvSpPr txBox="1"/>
            <p:nvPr/>
          </p:nvSpPr>
          <p:spPr>
            <a:xfrm>
              <a:off x="5254680" y="5541028"/>
              <a:ext cx="584014"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8/12</a:t>
              </a:r>
              <a:endParaRPr lang="en-US" sz="1600" dirty="0">
                <a:solidFill>
                  <a:prstClr val="black"/>
                </a:solidFill>
                <a:latin typeface="Arial" charset="0"/>
                <a:ea typeface="ＭＳ Ｐゴシック" charset="-128"/>
                <a:cs typeface="ＭＳ Ｐゴシック" charset="-128"/>
              </a:endParaRPr>
            </a:p>
          </p:txBody>
        </p:sp>
        <p:sp>
          <p:nvSpPr>
            <p:cNvPr id="32" name="TextBox 31"/>
            <p:cNvSpPr txBox="1"/>
            <p:nvPr/>
          </p:nvSpPr>
          <p:spPr>
            <a:xfrm>
              <a:off x="7699430" y="5541028"/>
              <a:ext cx="584014"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9/07</a:t>
              </a:r>
              <a:endParaRPr lang="en-US" sz="1600" dirty="0">
                <a:solidFill>
                  <a:prstClr val="black"/>
                </a:solidFill>
                <a:latin typeface="Arial" charset="0"/>
                <a:ea typeface="ＭＳ Ｐゴシック" charset="-128"/>
                <a:cs typeface="ＭＳ Ｐゴシック" charset="-128"/>
              </a:endParaRPr>
            </a:p>
          </p:txBody>
        </p:sp>
        <p:sp>
          <p:nvSpPr>
            <p:cNvPr id="33" name="TextBox 32"/>
            <p:cNvSpPr txBox="1"/>
            <p:nvPr/>
          </p:nvSpPr>
          <p:spPr>
            <a:xfrm>
              <a:off x="6416731" y="5509277"/>
              <a:ext cx="633933" cy="369332"/>
            </a:xfrm>
            <a:prstGeom prst="rect">
              <a:avLst/>
            </a:prstGeom>
            <a:noFill/>
          </p:spPr>
          <p:txBody>
            <a:bodyPr wrap="none" rtlCol="0">
              <a:spAutoFit/>
            </a:bodyPr>
            <a:lstStyle/>
            <a:p>
              <a:pP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date</a:t>
              </a:r>
              <a:endParaRPr lang="en-US" dirty="0">
                <a:solidFill>
                  <a:prstClr val="black"/>
                </a:solidFill>
                <a:latin typeface="Arial" charset="0"/>
                <a:ea typeface="ＭＳ Ｐゴシック" charset="-128"/>
                <a:cs typeface="ＭＳ Ｐゴシック" charset="-128"/>
              </a:endParaRPr>
            </a:p>
          </p:txBody>
        </p:sp>
        <p:sp>
          <p:nvSpPr>
            <p:cNvPr id="34" name="Rectangle 33"/>
            <p:cNvSpPr/>
            <p:nvPr/>
          </p:nvSpPr>
          <p:spPr>
            <a:xfrm>
              <a:off x="5356280" y="3966228"/>
              <a:ext cx="2774950"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35" name="Rectangle 34"/>
            <p:cNvSpPr/>
            <p:nvPr/>
          </p:nvSpPr>
          <p:spPr>
            <a:xfrm>
              <a:off x="5368980" y="2366028"/>
              <a:ext cx="2774950"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36" name="Rectangle 35"/>
            <p:cNvSpPr/>
            <p:nvPr/>
          </p:nvSpPr>
          <p:spPr>
            <a:xfrm>
              <a:off x="4919134" y="592668"/>
              <a:ext cx="3699933" cy="3386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cxnSp>
          <p:nvCxnSpPr>
            <p:cNvPr id="37" name="Straight Arrow Connector 36"/>
            <p:cNvCxnSpPr/>
            <p:nvPr/>
          </p:nvCxnSpPr>
          <p:spPr>
            <a:xfrm>
              <a:off x="6968066" y="880539"/>
              <a:ext cx="273038" cy="1480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8213780" y="816628"/>
              <a:ext cx="412893"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26</a:t>
              </a:r>
              <a:endParaRPr lang="en-US" sz="1600" dirty="0">
                <a:solidFill>
                  <a:prstClr val="black"/>
                </a:solidFill>
                <a:latin typeface="Arial" charset="0"/>
                <a:ea typeface="ＭＳ Ｐゴシック" charset="-128"/>
                <a:cs typeface="ＭＳ Ｐゴシック" charset="-128"/>
              </a:endParaRPr>
            </a:p>
          </p:txBody>
        </p:sp>
        <p:sp>
          <p:nvSpPr>
            <p:cNvPr id="39" name="TextBox 38"/>
            <p:cNvSpPr txBox="1"/>
            <p:nvPr/>
          </p:nvSpPr>
          <p:spPr>
            <a:xfrm>
              <a:off x="5095930" y="816628"/>
              <a:ext cx="298780"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0</a:t>
              </a:r>
              <a:endParaRPr lang="en-US" sz="1600" dirty="0">
                <a:solidFill>
                  <a:prstClr val="black"/>
                </a:solidFill>
                <a:latin typeface="Arial" charset="0"/>
                <a:ea typeface="ＭＳ Ｐゴシック" charset="-128"/>
                <a:cs typeface="ＭＳ Ｐゴシック" charset="-128"/>
              </a:endParaRPr>
            </a:p>
          </p:txBody>
        </p:sp>
        <p:sp>
          <p:nvSpPr>
            <p:cNvPr id="40" name="TextBox 39"/>
            <p:cNvSpPr txBox="1"/>
            <p:nvPr/>
          </p:nvSpPr>
          <p:spPr>
            <a:xfrm>
              <a:off x="6365932" y="505476"/>
              <a:ext cx="1775584" cy="369332"/>
            </a:xfrm>
            <a:prstGeom prst="rect">
              <a:avLst/>
            </a:prstGeom>
            <a:noFill/>
          </p:spPr>
          <p:txBody>
            <a:bodyPr wrap="none" rtlCol="0">
              <a:spAutoFit/>
            </a:bodyPr>
            <a:lstStyle/>
            <a:p>
              <a:pP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Hurricane Irene</a:t>
              </a:r>
              <a:endParaRPr lang="en-US" dirty="0">
                <a:solidFill>
                  <a:prstClr val="black"/>
                </a:solidFill>
                <a:latin typeface="Arial" charset="0"/>
                <a:ea typeface="ＭＳ Ｐゴシック" charset="-128"/>
                <a:cs typeface="ＭＳ Ｐゴシック" charset="-128"/>
              </a:endParaRPr>
            </a:p>
          </p:txBody>
        </p:sp>
      </p:grpSp>
      <p:sp>
        <p:nvSpPr>
          <p:cNvPr id="41" name="TextBox 40"/>
          <p:cNvSpPr txBox="1"/>
          <p:nvPr/>
        </p:nvSpPr>
        <p:spPr>
          <a:xfrm>
            <a:off x="32527" y="889000"/>
            <a:ext cx="3451937" cy="1569660"/>
          </a:xfrm>
          <a:prstGeom prst="rect">
            <a:avLst/>
          </a:prstGeom>
          <a:noFill/>
        </p:spPr>
        <p:txBody>
          <a:bodyPr wrap="none" rtlCol="0">
            <a:spAutoFit/>
          </a:bodyPr>
          <a:lstStyle/>
          <a:p>
            <a:pPr algn="ctr" defTabSz="914400" fontAlgn="base">
              <a:spcBef>
                <a:spcPct val="0"/>
              </a:spcBef>
              <a:spcAft>
                <a:spcPct val="0"/>
              </a:spcAft>
            </a:pPr>
            <a:r>
              <a:rPr lang="en-US" sz="2400" dirty="0" smtClean="0">
                <a:solidFill>
                  <a:prstClr val="white"/>
                </a:solidFill>
                <a:latin typeface="Arial" charset="0"/>
                <a:ea typeface="ＭＳ Ｐゴシック" charset="-128"/>
                <a:cs typeface="ＭＳ Ｐゴシック" charset="-128"/>
              </a:rPr>
              <a:t>NOAA/NHC:</a:t>
            </a:r>
          </a:p>
          <a:p>
            <a:pPr algn="ctr" defTabSz="914400" fontAlgn="base">
              <a:spcBef>
                <a:spcPct val="0"/>
              </a:spcBef>
              <a:spcAft>
                <a:spcPct val="0"/>
              </a:spcAft>
            </a:pPr>
            <a:r>
              <a:rPr lang="en-US" sz="2400" dirty="0" smtClean="0">
                <a:solidFill>
                  <a:prstClr val="white"/>
                </a:solidFill>
                <a:latin typeface="Arial" charset="0"/>
                <a:ea typeface="ＭＳ Ｐゴシック" charset="-128"/>
                <a:cs typeface="ＭＳ Ｐゴシック" charset="-128"/>
              </a:rPr>
              <a:t>Damage &gt;$16B ( #7)</a:t>
            </a:r>
          </a:p>
          <a:p>
            <a:pPr algn="ctr" defTabSz="914400" fontAlgn="base">
              <a:spcBef>
                <a:spcPct val="0"/>
              </a:spcBef>
              <a:spcAft>
                <a:spcPct val="0"/>
              </a:spcAft>
            </a:pPr>
            <a:r>
              <a:rPr lang="en-US" sz="2400" dirty="0" smtClean="0">
                <a:solidFill>
                  <a:prstClr val="white"/>
                </a:solidFill>
                <a:latin typeface="Arial" charset="0"/>
                <a:ea typeface="ＭＳ Ｐゴシック" charset="-128"/>
                <a:cs typeface="ＭＳ Ｐゴシック" charset="-128"/>
              </a:rPr>
              <a:t>Track Accurate</a:t>
            </a:r>
          </a:p>
          <a:p>
            <a:pPr algn="ctr" defTabSz="914400" fontAlgn="base">
              <a:spcBef>
                <a:spcPct val="0"/>
              </a:spcBef>
              <a:spcAft>
                <a:spcPct val="0"/>
              </a:spcAft>
            </a:pPr>
            <a:r>
              <a:rPr lang="en-US" sz="2400" dirty="0" smtClean="0">
                <a:solidFill>
                  <a:prstClr val="white"/>
                </a:solidFill>
                <a:latin typeface="Arial" charset="0"/>
                <a:ea typeface="ＭＳ Ｐゴシック" charset="-128"/>
                <a:cs typeface="ＭＳ Ｐゴシック" charset="-128"/>
              </a:rPr>
              <a:t>Intensity Over-predicted</a:t>
            </a:r>
            <a:endParaRPr lang="en-US" sz="2400" dirty="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82078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5527880"/>
            <a:ext cx="9144000" cy="27432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5" name="Picture 4" descr="pres_irene_temp-1.png"/>
          <p:cNvPicPr>
            <a:picLocks noChangeAspect="1"/>
          </p:cNvPicPr>
          <p:nvPr/>
        </p:nvPicPr>
        <p:blipFill>
          <a:blip r:embed="rId5" cstate="print">
            <a:extLst>
              <a:ext uri="{28A0092B-C50C-407E-A947-70E740481C1C}">
                <a14:useLocalDpi xmlns:a14="http://schemas.microsoft.com/office/drawing/2010/main" val="0"/>
              </a:ext>
            </a:extLst>
          </a:blip>
          <a:srcRect l="2312" t="3519" r="7715" b="33888"/>
          <a:stretch>
            <a:fillRect/>
          </a:stretch>
        </p:blipFill>
        <p:spPr bwMode="auto">
          <a:xfrm>
            <a:off x="1008592" y="3404278"/>
            <a:ext cx="3793067" cy="2196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4" name="Picture 6" descr="composite20110827T070000.png"/>
          <p:cNvPicPr>
            <a:picLocks noChangeAspect="1"/>
          </p:cNvPicPr>
          <p:nvPr/>
        </p:nvPicPr>
        <p:blipFill>
          <a:blip r:embed="rId6" cstate="print">
            <a:extLst>
              <a:ext uri="{28A0092B-C50C-407E-A947-70E740481C1C}">
                <a14:useLocalDpi xmlns:a14="http://schemas.microsoft.com/office/drawing/2010/main" val="0"/>
              </a:ext>
            </a:extLst>
          </a:blip>
          <a:srcRect l="19060" r="27216"/>
          <a:stretch>
            <a:fillRect/>
          </a:stretch>
        </p:blipFill>
        <p:spPr bwMode="auto">
          <a:xfrm>
            <a:off x="1360488" y="209550"/>
            <a:ext cx="22288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7" descr="composite20110831T070000.png"/>
          <p:cNvPicPr>
            <a:picLocks noChangeAspect="1"/>
          </p:cNvPicPr>
          <p:nvPr/>
        </p:nvPicPr>
        <p:blipFill>
          <a:blip r:embed="rId7" cstate="print">
            <a:extLst>
              <a:ext uri="{28A0092B-C50C-407E-A947-70E740481C1C}">
                <a14:useLocalDpi xmlns:a14="http://schemas.microsoft.com/office/drawing/2010/main" val="0"/>
              </a:ext>
            </a:extLst>
          </a:blip>
          <a:srcRect l="21719" r="15691"/>
          <a:stretch>
            <a:fillRect/>
          </a:stretch>
        </p:blipFill>
        <p:spPr bwMode="auto">
          <a:xfrm>
            <a:off x="3956050" y="209550"/>
            <a:ext cx="25971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8" descr="compositestormdif20110827-20110831.png"/>
          <p:cNvPicPr>
            <a:picLocks noChangeAspect="1"/>
          </p:cNvPicPr>
          <p:nvPr/>
        </p:nvPicPr>
        <p:blipFill>
          <a:blip r:embed="rId8" cstate="print">
            <a:extLst>
              <a:ext uri="{28A0092B-C50C-407E-A947-70E740481C1C}">
                <a14:useLocalDpi xmlns:a14="http://schemas.microsoft.com/office/drawing/2010/main" val="0"/>
              </a:ext>
            </a:extLst>
          </a:blip>
          <a:srcRect l="21631" r="18085"/>
          <a:stretch>
            <a:fillRect/>
          </a:stretch>
        </p:blipFill>
        <p:spPr bwMode="auto">
          <a:xfrm>
            <a:off x="6642100" y="209550"/>
            <a:ext cx="25019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extBox 12"/>
          <p:cNvSpPr txBox="1">
            <a:spLocks noChangeArrowheads="1"/>
          </p:cNvSpPr>
          <p:nvPr/>
        </p:nvSpPr>
        <p:spPr bwMode="auto">
          <a:xfrm>
            <a:off x="-96838" y="692150"/>
            <a:ext cx="169703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2000" b="1" u="sng" dirty="0" smtClean="0">
                <a:solidFill>
                  <a:srgbClr val="000000"/>
                </a:solidFill>
                <a:cs typeface="ＭＳ Ｐゴシック" charset="-128"/>
              </a:rPr>
              <a:t>WHAT?</a:t>
            </a:r>
          </a:p>
          <a:p>
            <a:pPr algn="ctr" defTabSz="914400" fontAlgn="base">
              <a:spcBef>
                <a:spcPct val="0"/>
              </a:spcBef>
              <a:spcAft>
                <a:spcPct val="0"/>
              </a:spcAft>
            </a:pPr>
            <a:endParaRPr lang="en-US" altLang="en-US" sz="2000" dirty="0" smtClean="0">
              <a:solidFill>
                <a:srgbClr val="000000"/>
              </a:solidFill>
              <a:cs typeface="ＭＳ Ｐゴシック" charset="-128"/>
            </a:endParaRPr>
          </a:p>
          <a:p>
            <a:pPr algn="ctr" defTabSz="914400" fontAlgn="base">
              <a:spcBef>
                <a:spcPct val="0"/>
              </a:spcBef>
              <a:spcAft>
                <a:spcPct val="0"/>
              </a:spcAft>
            </a:pPr>
            <a:r>
              <a:rPr lang="en-US" altLang="en-US" sz="2000" dirty="0" smtClean="0">
                <a:solidFill>
                  <a:srgbClr val="000000"/>
                </a:solidFill>
                <a:cs typeface="ＭＳ Ｐゴシック" charset="-128"/>
              </a:rPr>
              <a:t>Satellite</a:t>
            </a:r>
          </a:p>
          <a:p>
            <a:pPr algn="ctr" defTabSz="914400" fontAlgn="base">
              <a:spcBef>
                <a:spcPct val="0"/>
              </a:spcBef>
              <a:spcAft>
                <a:spcPct val="0"/>
              </a:spcAft>
            </a:pPr>
            <a:r>
              <a:rPr lang="en-US" altLang="en-US" sz="2000" dirty="0" smtClean="0">
                <a:solidFill>
                  <a:srgbClr val="000000"/>
                </a:solidFill>
                <a:cs typeface="ＭＳ Ｐゴシック" charset="-128"/>
              </a:rPr>
              <a:t>SST</a:t>
            </a:r>
          </a:p>
        </p:txBody>
      </p:sp>
      <p:sp>
        <p:nvSpPr>
          <p:cNvPr id="28679" name="TextBox 4"/>
          <p:cNvSpPr txBox="1">
            <a:spLocks noChangeArrowheads="1"/>
          </p:cNvSpPr>
          <p:nvPr/>
        </p:nvSpPr>
        <p:spPr bwMode="auto">
          <a:xfrm>
            <a:off x="3962400" y="3810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2000" smtClean="0">
                <a:solidFill>
                  <a:srgbClr val="000000"/>
                </a:solidFill>
                <a:cs typeface="ＭＳ Ｐゴシック" charset="-128"/>
              </a:rPr>
              <a:t>Post-Irene</a:t>
            </a:r>
          </a:p>
        </p:txBody>
      </p:sp>
      <p:sp>
        <p:nvSpPr>
          <p:cNvPr id="28680" name="TextBox 3"/>
          <p:cNvSpPr txBox="1">
            <a:spLocks noChangeArrowheads="1"/>
          </p:cNvSpPr>
          <p:nvPr/>
        </p:nvSpPr>
        <p:spPr bwMode="auto">
          <a:xfrm>
            <a:off x="1524000" y="3810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2000" smtClean="0">
                <a:solidFill>
                  <a:srgbClr val="000000"/>
                </a:solidFill>
                <a:cs typeface="ＭＳ Ｐゴシック" charset="-128"/>
              </a:rPr>
              <a:t>Pre-Irene </a:t>
            </a:r>
          </a:p>
        </p:txBody>
      </p:sp>
      <p:sp>
        <p:nvSpPr>
          <p:cNvPr id="28681" name="TextBox 5"/>
          <p:cNvSpPr txBox="1">
            <a:spLocks noChangeArrowheads="1"/>
          </p:cNvSpPr>
          <p:nvPr/>
        </p:nvSpPr>
        <p:spPr bwMode="auto">
          <a:xfrm>
            <a:off x="6689725" y="19050"/>
            <a:ext cx="2073275"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2000" smtClean="0">
                <a:solidFill>
                  <a:srgbClr val="000000"/>
                </a:solidFill>
                <a:cs typeface="ＭＳ Ｐゴシック" charset="-128"/>
              </a:rPr>
              <a:t>Difference</a:t>
            </a:r>
          </a:p>
        </p:txBody>
      </p:sp>
      <p:pic>
        <p:nvPicPr>
          <p:cNvPr id="28682" name="Picture 1" descr="mts_codar.png"/>
          <p:cNvPicPr>
            <a:picLocks noChangeAspect="1"/>
          </p:cNvPicPr>
          <p:nvPr/>
        </p:nvPicPr>
        <p:blipFill>
          <a:blip r:embed="rId9">
            <a:extLst>
              <a:ext uri="{28A0092B-C50C-407E-A947-70E740481C1C}">
                <a14:useLocalDpi xmlns:a14="http://schemas.microsoft.com/office/drawing/2010/main" val="0"/>
              </a:ext>
            </a:extLst>
          </a:blip>
          <a:srcRect l="10022" t="5724" r="51262" b="51729"/>
          <a:stretch>
            <a:fillRect/>
          </a:stretch>
        </p:blipFill>
        <p:spPr bwMode="auto">
          <a:xfrm>
            <a:off x="5715000" y="3126466"/>
            <a:ext cx="30480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TextBox 2"/>
          <p:cNvSpPr txBox="1">
            <a:spLocks noChangeArrowheads="1"/>
          </p:cNvSpPr>
          <p:nvPr/>
        </p:nvSpPr>
        <p:spPr bwMode="auto">
          <a:xfrm>
            <a:off x="5773738" y="3326491"/>
            <a:ext cx="1219200" cy="1323439"/>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u="sng" dirty="0">
                <a:solidFill>
                  <a:srgbClr val="000000"/>
                </a:solidFill>
                <a:cs typeface="Times New Roman" charset="0"/>
              </a:rPr>
              <a:t>WHY</a:t>
            </a:r>
            <a:r>
              <a:rPr lang="en-US" sz="2000" b="1" u="sng" dirty="0" smtClean="0">
                <a:solidFill>
                  <a:srgbClr val="000000"/>
                </a:solidFill>
                <a:cs typeface="Times New Roman" charset="0"/>
              </a:rPr>
              <a:t>?</a:t>
            </a:r>
          </a:p>
          <a:p>
            <a:pPr defTabSz="914400" fontAlgn="base">
              <a:spcBef>
                <a:spcPct val="0"/>
              </a:spcBef>
              <a:spcAft>
                <a:spcPct val="0"/>
              </a:spcAft>
              <a:defRPr/>
            </a:pPr>
            <a:r>
              <a:rPr lang="en-US" sz="2000" dirty="0" smtClean="0">
                <a:solidFill>
                  <a:srgbClr val="000000"/>
                </a:solidFill>
                <a:latin typeface="Arial"/>
                <a:cs typeface="Times New Roman" charset="0"/>
              </a:rPr>
              <a:t>HF Radar</a:t>
            </a:r>
          </a:p>
          <a:p>
            <a:pPr defTabSz="914400" fontAlgn="base">
              <a:spcBef>
                <a:spcPct val="0"/>
              </a:spcBef>
              <a:spcAft>
                <a:spcPct val="0"/>
              </a:spcAft>
              <a:defRPr/>
            </a:pPr>
            <a:r>
              <a:rPr lang="en-US" sz="2000" dirty="0" smtClean="0">
                <a:solidFill>
                  <a:srgbClr val="000000"/>
                </a:solidFill>
                <a:latin typeface="Arial"/>
                <a:cs typeface="Times New Roman" charset="0"/>
              </a:rPr>
              <a:t>Currents</a:t>
            </a:r>
          </a:p>
        </p:txBody>
      </p:sp>
      <p:cxnSp>
        <p:nvCxnSpPr>
          <p:cNvPr id="28684" name="Straight Arrow Connector 8"/>
          <p:cNvCxnSpPr>
            <a:cxnSpLocks noChangeShapeType="1"/>
          </p:cNvCxnSpPr>
          <p:nvPr/>
        </p:nvCxnSpPr>
        <p:spPr bwMode="auto">
          <a:xfrm flipH="1" flipV="1">
            <a:off x="7772400" y="4269466"/>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89" name="TextBox 1"/>
          <p:cNvSpPr txBox="1">
            <a:spLocks noChangeArrowheads="1"/>
          </p:cNvSpPr>
          <p:nvPr/>
        </p:nvSpPr>
        <p:spPr bwMode="auto">
          <a:xfrm>
            <a:off x="152400" y="3050266"/>
            <a:ext cx="472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n-US" altLang="en-US" sz="2000" b="1" u="sng" dirty="0" smtClean="0">
                <a:solidFill>
                  <a:srgbClr val="000000"/>
                </a:solidFill>
                <a:cs typeface="ＭＳ Ｐゴシック" charset="-128"/>
              </a:rPr>
              <a:t>WHEN?</a:t>
            </a:r>
            <a:r>
              <a:rPr lang="en-US" altLang="en-US" sz="2000" b="1" dirty="0" smtClean="0">
                <a:solidFill>
                  <a:srgbClr val="000000"/>
                </a:solidFill>
                <a:cs typeface="ＭＳ Ｐゴシック" charset="-128"/>
              </a:rPr>
              <a:t> </a:t>
            </a:r>
            <a:r>
              <a:rPr lang="en-US" altLang="en-US" sz="2000" dirty="0" smtClean="0">
                <a:solidFill>
                  <a:srgbClr val="000000"/>
                </a:solidFill>
                <a:cs typeface="ＭＳ Ｐゴシック" charset="-128"/>
              </a:rPr>
              <a:t> Glider Temperature</a:t>
            </a:r>
          </a:p>
          <a:p>
            <a:pPr defTabSz="914400" fontAlgn="base">
              <a:spcBef>
                <a:spcPct val="0"/>
              </a:spcBef>
              <a:spcAft>
                <a:spcPct val="0"/>
              </a:spcAft>
            </a:pPr>
            <a:r>
              <a:rPr lang="en-US" altLang="en-US" sz="2000" dirty="0" smtClean="0">
                <a:solidFill>
                  <a:srgbClr val="000000"/>
                </a:solidFill>
                <a:cs typeface="ＭＳ Ｐゴシック" charset="-128"/>
              </a:rPr>
              <a:t>                           </a:t>
            </a:r>
            <a:endParaRPr lang="en-US" altLang="en-US" b="1" u="sng" dirty="0" smtClean="0">
              <a:solidFill>
                <a:srgbClr val="000000"/>
              </a:solidFill>
              <a:cs typeface="ＭＳ Ｐゴシック" charset="-128"/>
            </a:endParaRPr>
          </a:p>
        </p:txBody>
      </p:sp>
      <p:cxnSp>
        <p:nvCxnSpPr>
          <p:cNvPr id="15" name="Straight Arrow Connector 14"/>
          <p:cNvCxnSpPr>
            <a:cxnSpLocks noChangeShapeType="1"/>
          </p:cNvCxnSpPr>
          <p:nvPr/>
        </p:nvCxnSpPr>
        <p:spPr bwMode="auto">
          <a:xfrm flipH="1" flipV="1">
            <a:off x="1676400" y="3767816"/>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 name="TextBox 1"/>
          <p:cNvSpPr txBox="1">
            <a:spLocks noChangeArrowheads="1"/>
          </p:cNvSpPr>
          <p:nvPr/>
        </p:nvSpPr>
        <p:spPr bwMode="auto">
          <a:xfrm>
            <a:off x="3181350" y="3683090"/>
            <a:ext cx="10887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n-US" altLang="en-US" sz="1200" smtClean="0">
                <a:solidFill>
                  <a:srgbClr val="FF0000"/>
                </a:solidFill>
                <a:cs typeface="ＭＳ Ｐゴシック" charset="-128"/>
              </a:rPr>
              <a:t>Eye Passage</a:t>
            </a:r>
          </a:p>
        </p:txBody>
      </p:sp>
      <p:sp>
        <p:nvSpPr>
          <p:cNvPr id="3" name="TextBox 2"/>
          <p:cNvSpPr txBox="1">
            <a:spLocks noChangeArrowheads="1"/>
          </p:cNvSpPr>
          <p:nvPr/>
        </p:nvSpPr>
        <p:spPr bwMode="auto">
          <a:xfrm>
            <a:off x="6572250" y="450850"/>
            <a:ext cx="1200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1600" smtClean="0">
                <a:solidFill>
                  <a:srgbClr val="000000"/>
                </a:solidFill>
                <a:cs typeface="ＭＳ Ｐゴシック" charset="-128"/>
              </a:rPr>
              <a:t>11C max Cooling</a:t>
            </a:r>
          </a:p>
        </p:txBody>
      </p:sp>
      <p:sp>
        <p:nvSpPr>
          <p:cNvPr id="4" name="TextBox 3"/>
          <p:cNvSpPr txBox="1"/>
          <p:nvPr/>
        </p:nvSpPr>
        <p:spPr>
          <a:xfrm>
            <a:off x="1917698" y="4227135"/>
            <a:ext cx="431800" cy="523220"/>
          </a:xfrm>
          <a:prstGeom prst="rect">
            <a:avLst/>
          </a:prstGeom>
          <a:noFill/>
        </p:spPr>
        <p:txBody>
          <a:bodyPr wrap="square" rtlCol="0">
            <a:spAutoFit/>
          </a:bodyPr>
          <a:lstStyle/>
          <a:p>
            <a:pPr defTabSz="914400" fontAlgn="base">
              <a:spcBef>
                <a:spcPct val="0"/>
              </a:spcBef>
              <a:spcAft>
                <a:spcPct val="0"/>
              </a:spcAft>
            </a:pPr>
            <a:r>
              <a:rPr lang="en-US" sz="2800" b="1" dirty="0" smtClean="0">
                <a:solidFill>
                  <a:prstClr val="white"/>
                </a:solidFill>
                <a:latin typeface="Arial" charset="0"/>
                <a:ea typeface="ＭＳ Ｐゴシック" charset="-128"/>
                <a:cs typeface="ＭＳ Ｐゴシック" charset="-128"/>
              </a:rPr>
              <a:t>?</a:t>
            </a:r>
            <a:endParaRPr lang="en-US" sz="2800" b="1" dirty="0">
              <a:solidFill>
                <a:prstClr val="white"/>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6181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anim calcmode="lin" valueType="num">
                                      <p:cBhvr additive="base">
                                        <p:cTn id="7" dur="500" fill="hold"/>
                                        <p:tgtEl>
                                          <p:spTgt spid="28689"/>
                                        </p:tgtEl>
                                        <p:attrNameLst>
                                          <p:attrName>ppt_x</p:attrName>
                                        </p:attrNameLst>
                                      </p:cBhvr>
                                      <p:tavLst>
                                        <p:tav tm="0">
                                          <p:val>
                                            <p:strVal val="#ppt_x"/>
                                          </p:val>
                                        </p:tav>
                                        <p:tav tm="100000">
                                          <p:val>
                                            <p:strVal val="#ppt_x"/>
                                          </p:val>
                                        </p:tav>
                                      </p:tavLst>
                                    </p:anim>
                                    <p:anim calcmode="lin" valueType="num">
                                      <p:cBhvr additive="base">
                                        <p:cTn id="8" dur="500" fill="hold"/>
                                        <p:tgtEl>
                                          <p:spTgt spid="286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683"/>
                                        </p:tgtEl>
                                        <p:attrNameLst>
                                          <p:attrName>style.visibility</p:attrName>
                                        </p:attrNameLst>
                                      </p:cBhvr>
                                      <p:to>
                                        <p:strVal val="visible"/>
                                      </p:to>
                                    </p:set>
                                    <p:anim calcmode="lin" valueType="num">
                                      <p:cBhvr additive="base">
                                        <p:cTn id="25" dur="500" fill="hold"/>
                                        <p:tgtEl>
                                          <p:spTgt spid="28683"/>
                                        </p:tgtEl>
                                        <p:attrNameLst>
                                          <p:attrName>ppt_x</p:attrName>
                                        </p:attrNameLst>
                                      </p:cBhvr>
                                      <p:tavLst>
                                        <p:tav tm="0">
                                          <p:val>
                                            <p:strVal val="#ppt_x"/>
                                          </p:val>
                                        </p:tav>
                                        <p:tav tm="100000">
                                          <p:val>
                                            <p:strVal val="#ppt_x"/>
                                          </p:val>
                                        </p:tav>
                                      </p:tavLst>
                                    </p:anim>
                                    <p:anim calcmode="lin" valueType="num">
                                      <p:cBhvr additive="base">
                                        <p:cTn id="26" dur="500" fill="hold"/>
                                        <p:tgtEl>
                                          <p:spTgt spid="2868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684"/>
                                        </p:tgtEl>
                                        <p:attrNameLst>
                                          <p:attrName>style.visibility</p:attrName>
                                        </p:attrNameLst>
                                      </p:cBhvr>
                                      <p:to>
                                        <p:strVal val="visible"/>
                                      </p:to>
                                    </p:set>
                                    <p:anim calcmode="lin" valueType="num">
                                      <p:cBhvr additive="base">
                                        <p:cTn id="29" dur="500" fill="hold"/>
                                        <p:tgtEl>
                                          <p:spTgt spid="28684"/>
                                        </p:tgtEl>
                                        <p:attrNameLst>
                                          <p:attrName>ppt_x</p:attrName>
                                        </p:attrNameLst>
                                      </p:cBhvr>
                                      <p:tavLst>
                                        <p:tav tm="0">
                                          <p:val>
                                            <p:strVal val="#ppt_x"/>
                                          </p:val>
                                        </p:tav>
                                        <p:tav tm="100000">
                                          <p:val>
                                            <p:strVal val="#ppt_x"/>
                                          </p:val>
                                        </p:tav>
                                      </p:tavLst>
                                    </p:anim>
                                    <p:anim calcmode="lin" valueType="num">
                                      <p:cBhvr additive="base">
                                        <p:cTn id="30" dur="500" fill="hold"/>
                                        <p:tgtEl>
                                          <p:spTgt spid="2868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682"/>
                                        </p:tgtEl>
                                        <p:attrNameLst>
                                          <p:attrName>style.visibility</p:attrName>
                                        </p:attrNameLst>
                                      </p:cBhvr>
                                      <p:to>
                                        <p:strVal val="visible"/>
                                      </p:to>
                                    </p:set>
                                    <p:anim calcmode="lin" valueType="num">
                                      <p:cBhvr additive="base">
                                        <p:cTn id="33" dur="500" fill="hold"/>
                                        <p:tgtEl>
                                          <p:spTgt spid="28682"/>
                                        </p:tgtEl>
                                        <p:attrNameLst>
                                          <p:attrName>ppt_x</p:attrName>
                                        </p:attrNameLst>
                                      </p:cBhvr>
                                      <p:tavLst>
                                        <p:tav tm="0">
                                          <p:val>
                                            <p:strVal val="#ppt_x"/>
                                          </p:val>
                                        </p:tav>
                                        <p:tav tm="100000">
                                          <p:val>
                                            <p:strVal val="#ppt_x"/>
                                          </p:val>
                                        </p:tav>
                                      </p:tavLst>
                                    </p:anim>
                                    <p:anim calcmode="lin" valueType="num">
                                      <p:cBhvr additive="base">
                                        <p:cTn id="34" dur="500" fill="hold"/>
                                        <p:tgtEl>
                                          <p:spTgt spid="2868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nimBg="1"/>
      <p:bldP spid="28689" grpId="0"/>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solidFill>
            <a:schemeClr val="accent1">
              <a:lumMod val="75000"/>
            </a:schemeClr>
          </a:solidFill>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MARACOOS powers </a:t>
            </a:r>
            <a:r>
              <a:rPr lang="en-US" sz="2400" dirty="0"/>
              <a:t>regional understanding and prediction </a:t>
            </a:r>
            <a:endParaRPr lang="en-US" sz="2400" dirty="0" smtClean="0"/>
          </a:p>
          <a:p>
            <a:pPr algn="ctr"/>
            <a:r>
              <a:rPr lang="en-US" sz="2400" dirty="0" smtClean="0"/>
              <a:t>of </a:t>
            </a:r>
            <a:r>
              <a:rPr lang="en-US" sz="2400" dirty="0"/>
              <a:t>ocean &amp; coastal dynamics</a:t>
            </a:r>
            <a:endParaRPr lang="en-US" sz="2400" dirty="0" smtClean="0"/>
          </a:p>
        </p:txBody>
      </p:sp>
      <p:pic>
        <p:nvPicPr>
          <p:cNvPr id="2" name="Picture 1"/>
          <p:cNvPicPr>
            <a:picLocks noChangeAspect="1"/>
          </p:cNvPicPr>
          <p:nvPr/>
        </p:nvPicPr>
        <p:blipFill>
          <a:blip r:embed="rId2"/>
          <a:stretch>
            <a:fillRect/>
          </a:stretch>
        </p:blipFill>
        <p:spPr>
          <a:xfrm>
            <a:off x="0" y="5527880"/>
            <a:ext cx="9144000" cy="27432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4567" y="822960"/>
            <a:ext cx="4572001" cy="4979240"/>
          </a:xfrm>
          <a:prstGeom prst="rect">
            <a:avLst/>
          </a:prstGeom>
        </p:spPr>
      </p:pic>
      <p:sp>
        <p:nvSpPr>
          <p:cNvPr id="5" name="TextBox 4"/>
          <p:cNvSpPr txBox="1"/>
          <p:nvPr/>
        </p:nvSpPr>
        <p:spPr>
          <a:xfrm>
            <a:off x="118871" y="896112"/>
            <a:ext cx="4220407" cy="4031873"/>
          </a:xfrm>
          <a:prstGeom prst="rect">
            <a:avLst/>
          </a:prstGeom>
          <a:noFill/>
        </p:spPr>
        <p:txBody>
          <a:bodyPr wrap="square" rtlCol="0">
            <a:spAutoFit/>
          </a:bodyPr>
          <a:lstStyle/>
          <a:p>
            <a:r>
              <a:rPr lang="en-US" dirty="0" smtClean="0"/>
              <a:t>Collecting, applying, and providing ocean </a:t>
            </a:r>
            <a:r>
              <a:rPr lang="en-US" dirty="0"/>
              <a:t>&amp;</a:t>
            </a:r>
            <a:r>
              <a:rPr lang="en-US" dirty="0" smtClean="0"/>
              <a:t> </a:t>
            </a:r>
            <a:r>
              <a:rPr lang="en-US" dirty="0"/>
              <a:t>coastal </a:t>
            </a:r>
            <a:r>
              <a:rPr lang="en-US" dirty="0" smtClean="0"/>
              <a:t>data for </a:t>
            </a:r>
            <a:r>
              <a:rPr lang="en-US" dirty="0"/>
              <a:t>information products that support jobs, the economy, </a:t>
            </a:r>
            <a:r>
              <a:rPr lang="en-US" dirty="0" smtClean="0"/>
              <a:t>safety, </a:t>
            </a:r>
            <a:r>
              <a:rPr lang="en-US" dirty="0"/>
              <a:t>and wellbeing for </a:t>
            </a:r>
            <a:r>
              <a:rPr lang="en-US" dirty="0" smtClean="0"/>
              <a:t>78 </a:t>
            </a:r>
            <a:r>
              <a:rPr lang="en-US" dirty="0"/>
              <a:t>million people living, working and recreating in </a:t>
            </a:r>
            <a:r>
              <a:rPr lang="en-US" dirty="0" smtClean="0"/>
              <a:t>the Mid-Atlantic.</a:t>
            </a:r>
            <a:endParaRPr lang="en-US" dirty="0"/>
          </a:p>
          <a:p>
            <a:r>
              <a:rPr lang="en-US" sz="400" dirty="0"/>
              <a:t> </a:t>
            </a:r>
          </a:p>
          <a:p>
            <a:pPr marL="285750" lvl="0" indent="-285750">
              <a:buFont typeface="Wingdings" charset="2"/>
              <a:buChar char="Ø"/>
            </a:pPr>
            <a:r>
              <a:rPr lang="en-US" dirty="0" smtClean="0"/>
              <a:t>Independent 501</a:t>
            </a:r>
            <a:r>
              <a:rPr lang="de-DE" dirty="0" smtClean="0"/>
              <a:t>(c)3 non-profit org.</a:t>
            </a:r>
            <a:endParaRPr lang="en-US" dirty="0" smtClean="0"/>
          </a:p>
          <a:p>
            <a:pPr marL="285750" lvl="0" indent="-285750">
              <a:buFont typeface="Wingdings" charset="2"/>
              <a:buChar char="Ø"/>
            </a:pPr>
            <a:r>
              <a:rPr lang="en-US" dirty="0" smtClean="0"/>
              <a:t>Federally </a:t>
            </a:r>
            <a:r>
              <a:rPr lang="en-US" dirty="0"/>
              <a:t>certified, quality assured, liability backed, broad array of data sets in standard formats with hardened back-up </a:t>
            </a:r>
            <a:r>
              <a:rPr lang="en-US" dirty="0" smtClean="0"/>
              <a:t>systems</a:t>
            </a:r>
          </a:p>
          <a:p>
            <a:pPr marL="285750" lvl="0" indent="-285750">
              <a:buFont typeface="Wingdings" charset="2"/>
              <a:buChar char="Ø"/>
            </a:pPr>
            <a:r>
              <a:rPr lang="en-US" dirty="0" smtClean="0"/>
              <a:t>Unique </a:t>
            </a:r>
            <a:r>
              <a:rPr lang="en-US" dirty="0"/>
              <a:t>data covering the area from Cape Cod, MA to Cape Hatteras, NC and its five bays and urban estuaries</a:t>
            </a:r>
          </a:p>
          <a:p>
            <a:pPr marL="285750" lvl="0" indent="-285750">
              <a:buFont typeface="Wingdings" charset="2"/>
              <a:buChar char="Ø"/>
            </a:pPr>
            <a:r>
              <a:rPr lang="en-US" dirty="0"/>
              <a:t>Easily accessible and </a:t>
            </a:r>
            <a:r>
              <a:rPr lang="en-US" dirty="0" smtClean="0"/>
              <a:t>customizable</a:t>
            </a:r>
            <a:endParaRPr lang="en-US" dirty="0">
              <a:sym typeface="Wingdings"/>
            </a:endParaRPr>
          </a:p>
        </p:txBody>
      </p:sp>
      <p:sp>
        <p:nvSpPr>
          <p:cNvPr id="7" name="TextBox 6"/>
          <p:cNvSpPr txBox="1"/>
          <p:nvPr/>
        </p:nvSpPr>
        <p:spPr>
          <a:xfrm>
            <a:off x="118872" y="4892040"/>
            <a:ext cx="4318939" cy="646331"/>
          </a:xfrm>
          <a:prstGeom prst="rect">
            <a:avLst/>
          </a:prstGeom>
          <a:noFill/>
        </p:spPr>
        <p:txBody>
          <a:bodyPr wrap="none" rtlCol="0">
            <a:spAutoFit/>
          </a:bodyPr>
          <a:lstStyle/>
          <a:p>
            <a:r>
              <a:rPr lang="en-US" dirty="0">
                <a:sym typeface="Wingdings"/>
              </a:rPr>
              <a:t>V</a:t>
            </a:r>
            <a:r>
              <a:rPr lang="en-US" dirty="0" smtClean="0">
                <a:sym typeface="Wingdings"/>
              </a:rPr>
              <a:t>iew data  </a:t>
            </a:r>
            <a:r>
              <a:rPr lang="en-US" dirty="0" err="1" smtClean="0">
                <a:sym typeface="Wingdings"/>
              </a:rPr>
              <a:t>oceansmap.maracoos.org</a:t>
            </a:r>
            <a:endParaRPr lang="en-US" dirty="0" smtClean="0">
              <a:sym typeface="Wingdings"/>
            </a:endParaRPr>
          </a:p>
          <a:p>
            <a:r>
              <a:rPr lang="en-US" dirty="0" smtClean="0">
                <a:sym typeface="Wingdings"/>
              </a:rPr>
              <a:t>Download data  </a:t>
            </a:r>
            <a:r>
              <a:rPr lang="en-US" dirty="0" err="1" smtClean="0">
                <a:sym typeface="Wingdings"/>
              </a:rPr>
              <a:t>maracoos.org</a:t>
            </a:r>
            <a:r>
              <a:rPr lang="en-US" dirty="0" smtClean="0">
                <a:sym typeface="Wingdings"/>
              </a:rPr>
              <a:t>/operations</a:t>
            </a:r>
            <a:endParaRPr lang="en-US" dirty="0"/>
          </a:p>
        </p:txBody>
      </p:sp>
    </p:spTree>
    <p:extLst>
      <p:ext uri="{BB962C8B-B14F-4D97-AF65-F5344CB8AC3E}">
        <p14:creationId xmlns:p14="http://schemas.microsoft.com/office/powerpoint/2010/main" val="16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pres_irene_temp-1.png"/>
          <p:cNvPicPr>
            <a:picLocks noChangeAspect="1"/>
          </p:cNvPicPr>
          <p:nvPr/>
        </p:nvPicPr>
        <p:blipFill>
          <a:blip r:embed="rId2" cstate="print">
            <a:extLst>
              <a:ext uri="{28A0092B-C50C-407E-A947-70E740481C1C}">
                <a14:useLocalDpi xmlns:a14="http://schemas.microsoft.com/office/drawing/2010/main" val="0"/>
              </a:ext>
            </a:extLst>
          </a:blip>
          <a:srcRect l="2312" t="3519" r="7715" b="33888"/>
          <a:stretch>
            <a:fillRect/>
          </a:stretch>
        </p:blipFill>
        <p:spPr bwMode="auto">
          <a:xfrm>
            <a:off x="1008592" y="3404278"/>
            <a:ext cx="3793067" cy="2196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4" name="Picture 6" descr="composite20110827T070000.png"/>
          <p:cNvPicPr>
            <a:picLocks noChangeAspect="1"/>
          </p:cNvPicPr>
          <p:nvPr/>
        </p:nvPicPr>
        <p:blipFill>
          <a:blip r:embed="rId3" cstate="print">
            <a:extLst>
              <a:ext uri="{28A0092B-C50C-407E-A947-70E740481C1C}">
                <a14:useLocalDpi xmlns:a14="http://schemas.microsoft.com/office/drawing/2010/main" val="0"/>
              </a:ext>
            </a:extLst>
          </a:blip>
          <a:srcRect l="19060" r="27216"/>
          <a:stretch>
            <a:fillRect/>
          </a:stretch>
        </p:blipFill>
        <p:spPr bwMode="auto">
          <a:xfrm>
            <a:off x="1360488" y="209550"/>
            <a:ext cx="22288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7" descr="composite20110831T070000.png"/>
          <p:cNvPicPr>
            <a:picLocks noChangeAspect="1"/>
          </p:cNvPicPr>
          <p:nvPr/>
        </p:nvPicPr>
        <p:blipFill>
          <a:blip r:embed="rId4" cstate="print">
            <a:extLst>
              <a:ext uri="{28A0092B-C50C-407E-A947-70E740481C1C}">
                <a14:useLocalDpi xmlns:a14="http://schemas.microsoft.com/office/drawing/2010/main" val="0"/>
              </a:ext>
            </a:extLst>
          </a:blip>
          <a:srcRect l="21719" r="15691"/>
          <a:stretch>
            <a:fillRect/>
          </a:stretch>
        </p:blipFill>
        <p:spPr bwMode="auto">
          <a:xfrm>
            <a:off x="3956050" y="209550"/>
            <a:ext cx="259715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8" descr="compositestormdif20110827-20110831.png"/>
          <p:cNvPicPr>
            <a:picLocks noChangeAspect="1"/>
          </p:cNvPicPr>
          <p:nvPr/>
        </p:nvPicPr>
        <p:blipFill>
          <a:blip r:embed="rId5" cstate="print">
            <a:extLst>
              <a:ext uri="{28A0092B-C50C-407E-A947-70E740481C1C}">
                <a14:useLocalDpi xmlns:a14="http://schemas.microsoft.com/office/drawing/2010/main" val="0"/>
              </a:ext>
            </a:extLst>
          </a:blip>
          <a:srcRect l="21631" r="18085"/>
          <a:stretch>
            <a:fillRect/>
          </a:stretch>
        </p:blipFill>
        <p:spPr bwMode="auto">
          <a:xfrm>
            <a:off x="6642100" y="209550"/>
            <a:ext cx="25019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extBox 12"/>
          <p:cNvSpPr txBox="1">
            <a:spLocks noChangeArrowheads="1"/>
          </p:cNvSpPr>
          <p:nvPr/>
        </p:nvSpPr>
        <p:spPr bwMode="auto">
          <a:xfrm>
            <a:off x="-96838" y="692150"/>
            <a:ext cx="169703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2000" b="1" u="sng" dirty="0" smtClean="0">
                <a:solidFill>
                  <a:srgbClr val="000000"/>
                </a:solidFill>
                <a:cs typeface="ＭＳ Ｐゴシック" charset="-128"/>
              </a:rPr>
              <a:t>WHAT?</a:t>
            </a:r>
          </a:p>
          <a:p>
            <a:pPr algn="ctr" defTabSz="914400" fontAlgn="base">
              <a:spcBef>
                <a:spcPct val="0"/>
              </a:spcBef>
              <a:spcAft>
                <a:spcPct val="0"/>
              </a:spcAft>
            </a:pPr>
            <a:endParaRPr lang="en-US" altLang="en-US" sz="2000" dirty="0" smtClean="0">
              <a:solidFill>
                <a:srgbClr val="000000"/>
              </a:solidFill>
              <a:cs typeface="ＭＳ Ｐゴシック" charset="-128"/>
            </a:endParaRPr>
          </a:p>
          <a:p>
            <a:pPr algn="ctr" defTabSz="914400" fontAlgn="base">
              <a:spcBef>
                <a:spcPct val="0"/>
              </a:spcBef>
              <a:spcAft>
                <a:spcPct val="0"/>
              </a:spcAft>
            </a:pPr>
            <a:r>
              <a:rPr lang="en-US" altLang="en-US" sz="2000" dirty="0" smtClean="0">
                <a:solidFill>
                  <a:srgbClr val="000000"/>
                </a:solidFill>
                <a:cs typeface="ＭＳ Ｐゴシック" charset="-128"/>
              </a:rPr>
              <a:t>Satellite</a:t>
            </a:r>
          </a:p>
          <a:p>
            <a:pPr algn="ctr" defTabSz="914400" fontAlgn="base">
              <a:spcBef>
                <a:spcPct val="0"/>
              </a:spcBef>
              <a:spcAft>
                <a:spcPct val="0"/>
              </a:spcAft>
            </a:pPr>
            <a:r>
              <a:rPr lang="en-US" altLang="en-US" sz="2000" dirty="0" smtClean="0">
                <a:solidFill>
                  <a:srgbClr val="000000"/>
                </a:solidFill>
                <a:cs typeface="ＭＳ Ｐゴシック" charset="-128"/>
              </a:rPr>
              <a:t>SST</a:t>
            </a:r>
          </a:p>
        </p:txBody>
      </p:sp>
      <p:sp>
        <p:nvSpPr>
          <p:cNvPr id="28679" name="TextBox 4"/>
          <p:cNvSpPr txBox="1">
            <a:spLocks noChangeArrowheads="1"/>
          </p:cNvSpPr>
          <p:nvPr/>
        </p:nvSpPr>
        <p:spPr bwMode="auto">
          <a:xfrm>
            <a:off x="3962400" y="3810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2000" smtClean="0">
                <a:solidFill>
                  <a:srgbClr val="000000"/>
                </a:solidFill>
                <a:cs typeface="ＭＳ Ｐゴシック" charset="-128"/>
              </a:rPr>
              <a:t>Post-Irene</a:t>
            </a:r>
          </a:p>
        </p:txBody>
      </p:sp>
      <p:sp>
        <p:nvSpPr>
          <p:cNvPr id="28680" name="TextBox 3"/>
          <p:cNvSpPr txBox="1">
            <a:spLocks noChangeArrowheads="1"/>
          </p:cNvSpPr>
          <p:nvPr/>
        </p:nvSpPr>
        <p:spPr bwMode="auto">
          <a:xfrm>
            <a:off x="1524000" y="38100"/>
            <a:ext cx="20574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2000" smtClean="0">
                <a:solidFill>
                  <a:srgbClr val="000000"/>
                </a:solidFill>
                <a:cs typeface="ＭＳ Ｐゴシック" charset="-128"/>
              </a:rPr>
              <a:t>Pre-Irene </a:t>
            </a:r>
          </a:p>
        </p:txBody>
      </p:sp>
      <p:sp>
        <p:nvSpPr>
          <p:cNvPr id="28681" name="TextBox 5"/>
          <p:cNvSpPr txBox="1">
            <a:spLocks noChangeArrowheads="1"/>
          </p:cNvSpPr>
          <p:nvPr/>
        </p:nvSpPr>
        <p:spPr bwMode="auto">
          <a:xfrm>
            <a:off x="6689725" y="19050"/>
            <a:ext cx="2073275"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2000" smtClean="0">
                <a:solidFill>
                  <a:srgbClr val="000000"/>
                </a:solidFill>
                <a:cs typeface="ＭＳ Ｐゴシック" charset="-128"/>
              </a:rPr>
              <a:t>Difference</a:t>
            </a:r>
          </a:p>
        </p:txBody>
      </p:sp>
      <p:cxnSp>
        <p:nvCxnSpPr>
          <p:cNvPr id="15" name="Straight Arrow Connector 14"/>
          <p:cNvCxnSpPr>
            <a:cxnSpLocks noChangeShapeType="1"/>
          </p:cNvCxnSpPr>
          <p:nvPr/>
        </p:nvCxnSpPr>
        <p:spPr bwMode="auto">
          <a:xfrm flipH="1" flipV="1">
            <a:off x="1676400" y="3956050"/>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 name="TextBox 1"/>
          <p:cNvSpPr txBox="1">
            <a:spLocks noChangeArrowheads="1"/>
          </p:cNvSpPr>
          <p:nvPr/>
        </p:nvSpPr>
        <p:spPr bwMode="auto">
          <a:xfrm>
            <a:off x="2819400" y="4221163"/>
            <a:ext cx="13938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n-US" altLang="en-US" sz="1600" smtClean="0">
                <a:solidFill>
                  <a:srgbClr val="FF0000"/>
                </a:solidFill>
                <a:cs typeface="ＭＳ Ｐゴシック" charset="-128"/>
              </a:rPr>
              <a:t>Eye Passage</a:t>
            </a:r>
          </a:p>
        </p:txBody>
      </p:sp>
      <p:sp>
        <p:nvSpPr>
          <p:cNvPr id="3" name="TextBox 2"/>
          <p:cNvSpPr txBox="1">
            <a:spLocks noChangeArrowheads="1"/>
          </p:cNvSpPr>
          <p:nvPr/>
        </p:nvSpPr>
        <p:spPr bwMode="auto">
          <a:xfrm>
            <a:off x="6572250" y="450850"/>
            <a:ext cx="1200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1600" smtClean="0">
                <a:solidFill>
                  <a:srgbClr val="000000"/>
                </a:solidFill>
                <a:cs typeface="ＭＳ Ｐゴシック" charset="-128"/>
              </a:rPr>
              <a:t>11C max Cooling</a:t>
            </a:r>
          </a:p>
        </p:txBody>
      </p:sp>
      <p:cxnSp>
        <p:nvCxnSpPr>
          <p:cNvPr id="19" name="Straight Arrow Connector 18"/>
          <p:cNvCxnSpPr>
            <a:cxnSpLocks noChangeShapeType="1"/>
          </p:cNvCxnSpPr>
          <p:nvPr/>
        </p:nvCxnSpPr>
        <p:spPr bwMode="auto">
          <a:xfrm flipV="1">
            <a:off x="1689100" y="4781550"/>
            <a:ext cx="666750" cy="0"/>
          </a:xfrm>
          <a:prstGeom prst="straightConnector1">
            <a:avLst/>
          </a:prstGeom>
          <a:noFill/>
          <a:ln w="28575">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2" name="TextBox 21"/>
          <p:cNvSpPr txBox="1">
            <a:spLocks noChangeArrowheads="1"/>
          </p:cNvSpPr>
          <p:nvPr/>
        </p:nvSpPr>
        <p:spPr bwMode="auto">
          <a:xfrm>
            <a:off x="152400" y="3050266"/>
            <a:ext cx="4724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n-US" altLang="en-US" sz="2000" b="1" u="sng" dirty="0" smtClean="0">
                <a:solidFill>
                  <a:srgbClr val="000000"/>
                </a:solidFill>
                <a:cs typeface="ＭＳ Ｐゴシック" charset="-128"/>
              </a:rPr>
              <a:t>WHEN?</a:t>
            </a:r>
            <a:r>
              <a:rPr lang="en-US" altLang="en-US" sz="2000" b="1" dirty="0" smtClean="0">
                <a:solidFill>
                  <a:srgbClr val="000000"/>
                </a:solidFill>
                <a:cs typeface="ＭＳ Ｐゴシック" charset="-128"/>
              </a:rPr>
              <a:t> </a:t>
            </a:r>
            <a:r>
              <a:rPr lang="en-US" altLang="en-US" sz="2000" dirty="0" smtClean="0">
                <a:solidFill>
                  <a:srgbClr val="000000"/>
                </a:solidFill>
                <a:cs typeface="ＭＳ Ｐゴシック" charset="-128"/>
              </a:rPr>
              <a:t> Glider Temperature</a:t>
            </a:r>
          </a:p>
          <a:p>
            <a:pPr defTabSz="914400" fontAlgn="base">
              <a:spcBef>
                <a:spcPct val="0"/>
              </a:spcBef>
              <a:spcAft>
                <a:spcPct val="0"/>
              </a:spcAft>
            </a:pPr>
            <a:r>
              <a:rPr lang="en-US" altLang="en-US" sz="2000" dirty="0" smtClean="0">
                <a:solidFill>
                  <a:srgbClr val="000000"/>
                </a:solidFill>
                <a:cs typeface="ＭＳ Ｐゴシック" charset="-128"/>
              </a:rPr>
              <a:t>                           </a:t>
            </a:r>
            <a:endParaRPr lang="en-US" altLang="en-US" b="1" u="sng" dirty="0" smtClean="0">
              <a:solidFill>
                <a:srgbClr val="000000"/>
              </a:solidFill>
              <a:cs typeface="ＭＳ Ｐゴシック" charset="-128"/>
            </a:endParaRPr>
          </a:p>
        </p:txBody>
      </p:sp>
      <p:pic>
        <p:nvPicPr>
          <p:cNvPr id="26" name="Picture 25"/>
          <p:cNvPicPr>
            <a:picLocks noChangeAspect="1"/>
          </p:cNvPicPr>
          <p:nvPr/>
        </p:nvPicPr>
        <p:blipFill>
          <a:blip r:embed="rId6"/>
          <a:stretch>
            <a:fillRect/>
          </a:stretch>
        </p:blipFill>
        <p:spPr>
          <a:xfrm>
            <a:off x="0" y="5527880"/>
            <a:ext cx="9144000" cy="27432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28" name="Picture 27" descr="pres_irene_temp-1.png"/>
          <p:cNvPicPr>
            <a:picLocks noChangeAspect="1"/>
          </p:cNvPicPr>
          <p:nvPr/>
        </p:nvPicPr>
        <p:blipFill>
          <a:blip r:embed="rId2" cstate="print">
            <a:extLst>
              <a:ext uri="{28A0092B-C50C-407E-A947-70E740481C1C}">
                <a14:useLocalDpi xmlns:a14="http://schemas.microsoft.com/office/drawing/2010/main" val="0"/>
              </a:ext>
            </a:extLst>
          </a:blip>
          <a:srcRect l="2312" t="3519" r="7715" b="33888"/>
          <a:stretch>
            <a:fillRect/>
          </a:stretch>
        </p:blipFill>
        <p:spPr bwMode="auto">
          <a:xfrm>
            <a:off x="1008592" y="3404278"/>
            <a:ext cx="3793067" cy="2196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 descr="mts_codar.png"/>
          <p:cNvPicPr>
            <a:picLocks noChangeAspect="1"/>
          </p:cNvPicPr>
          <p:nvPr/>
        </p:nvPicPr>
        <p:blipFill>
          <a:blip r:embed="rId8">
            <a:extLst>
              <a:ext uri="{28A0092B-C50C-407E-A947-70E740481C1C}">
                <a14:useLocalDpi xmlns:a14="http://schemas.microsoft.com/office/drawing/2010/main" val="0"/>
              </a:ext>
            </a:extLst>
          </a:blip>
          <a:srcRect l="10022" t="5724" r="51262" b="51729"/>
          <a:stretch>
            <a:fillRect/>
          </a:stretch>
        </p:blipFill>
        <p:spPr bwMode="auto">
          <a:xfrm>
            <a:off x="5715000" y="3126466"/>
            <a:ext cx="3048000"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2"/>
          <p:cNvSpPr txBox="1">
            <a:spLocks noChangeArrowheads="1"/>
          </p:cNvSpPr>
          <p:nvPr/>
        </p:nvSpPr>
        <p:spPr bwMode="auto">
          <a:xfrm>
            <a:off x="5773738" y="3326491"/>
            <a:ext cx="1219200" cy="1323439"/>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u="sng" dirty="0">
                <a:solidFill>
                  <a:srgbClr val="000000"/>
                </a:solidFill>
                <a:cs typeface="Times New Roman" charset="0"/>
              </a:rPr>
              <a:t>WHY</a:t>
            </a:r>
            <a:r>
              <a:rPr lang="en-US" sz="2000" b="1" u="sng" dirty="0" smtClean="0">
                <a:solidFill>
                  <a:srgbClr val="000000"/>
                </a:solidFill>
                <a:cs typeface="Times New Roman" charset="0"/>
              </a:rPr>
              <a:t>?</a:t>
            </a:r>
          </a:p>
          <a:p>
            <a:pPr defTabSz="914400" fontAlgn="base">
              <a:spcBef>
                <a:spcPct val="0"/>
              </a:spcBef>
              <a:spcAft>
                <a:spcPct val="0"/>
              </a:spcAft>
              <a:defRPr/>
            </a:pPr>
            <a:r>
              <a:rPr lang="en-US" sz="2000" dirty="0" smtClean="0">
                <a:solidFill>
                  <a:srgbClr val="000000"/>
                </a:solidFill>
                <a:latin typeface="Arial"/>
                <a:cs typeface="Times New Roman" charset="0"/>
              </a:rPr>
              <a:t>HF Radar</a:t>
            </a:r>
          </a:p>
          <a:p>
            <a:pPr defTabSz="914400" fontAlgn="base">
              <a:spcBef>
                <a:spcPct val="0"/>
              </a:spcBef>
              <a:spcAft>
                <a:spcPct val="0"/>
              </a:spcAft>
              <a:defRPr/>
            </a:pPr>
            <a:r>
              <a:rPr lang="en-US" sz="2000" dirty="0" smtClean="0">
                <a:solidFill>
                  <a:srgbClr val="000000"/>
                </a:solidFill>
                <a:latin typeface="Arial"/>
                <a:cs typeface="Times New Roman" charset="0"/>
              </a:rPr>
              <a:t>Currents</a:t>
            </a:r>
          </a:p>
        </p:txBody>
      </p:sp>
      <p:cxnSp>
        <p:nvCxnSpPr>
          <p:cNvPr id="31" name="Straight Arrow Connector 8"/>
          <p:cNvCxnSpPr>
            <a:cxnSpLocks noChangeShapeType="1"/>
          </p:cNvCxnSpPr>
          <p:nvPr/>
        </p:nvCxnSpPr>
        <p:spPr bwMode="auto">
          <a:xfrm flipH="1" flipV="1">
            <a:off x="7772400" y="4269466"/>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2" name="Straight Arrow Connector 31"/>
          <p:cNvCxnSpPr>
            <a:cxnSpLocks noChangeShapeType="1"/>
          </p:cNvCxnSpPr>
          <p:nvPr/>
        </p:nvCxnSpPr>
        <p:spPr bwMode="auto">
          <a:xfrm flipH="1" flipV="1">
            <a:off x="1676400" y="3767816"/>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3" name="TextBox 32"/>
          <p:cNvSpPr txBox="1">
            <a:spLocks noChangeArrowheads="1"/>
          </p:cNvSpPr>
          <p:nvPr/>
        </p:nvSpPr>
        <p:spPr bwMode="auto">
          <a:xfrm>
            <a:off x="3181350" y="3683090"/>
            <a:ext cx="10887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n-US" altLang="en-US" sz="1200" smtClean="0">
                <a:solidFill>
                  <a:srgbClr val="FF0000"/>
                </a:solidFill>
                <a:cs typeface="ＭＳ Ｐゴシック" charset="-128"/>
              </a:rPr>
              <a:t>Eye Passage</a:t>
            </a:r>
          </a:p>
        </p:txBody>
      </p:sp>
      <p:grpSp>
        <p:nvGrpSpPr>
          <p:cNvPr id="6" name="Group 5"/>
          <p:cNvGrpSpPr/>
          <p:nvPr/>
        </p:nvGrpSpPr>
        <p:grpSpPr>
          <a:xfrm>
            <a:off x="1730904" y="3596958"/>
            <a:ext cx="7882532" cy="1600200"/>
            <a:chOff x="1730904" y="3596958"/>
            <a:chExt cx="7882532" cy="1600200"/>
          </a:xfrm>
        </p:grpSpPr>
        <p:pic>
          <p:nvPicPr>
            <p:cNvPr id="18" name="Picture 17" descr="nature_fig2.png"/>
            <p:cNvPicPr>
              <a:picLocks noChangeAspect="1"/>
            </p:cNvPicPr>
            <p:nvPr/>
          </p:nvPicPr>
          <p:blipFill rotWithShape="1">
            <a:blip r:embed="rId9" cstate="print">
              <a:extLst>
                <a:ext uri="{28A0092B-C50C-407E-A947-70E740481C1C}">
                  <a14:useLocalDpi xmlns:a14="http://schemas.microsoft.com/office/drawing/2010/main" val="0"/>
                </a:ext>
              </a:extLst>
            </a:blip>
            <a:srcRect l="-158" t="44927" b="30253"/>
            <a:stretch/>
          </p:blipFill>
          <p:spPr>
            <a:xfrm>
              <a:off x="4953000" y="3596958"/>
              <a:ext cx="4660436" cy="1600200"/>
            </a:xfrm>
            <a:prstGeom prst="rect">
              <a:avLst/>
            </a:prstGeom>
          </p:spPr>
        </p:pic>
        <p:cxnSp>
          <p:nvCxnSpPr>
            <p:cNvPr id="34" name="Straight Arrow Connector 33"/>
            <p:cNvCxnSpPr>
              <a:cxnSpLocks noChangeShapeType="1"/>
            </p:cNvCxnSpPr>
            <p:nvPr/>
          </p:nvCxnSpPr>
          <p:spPr bwMode="auto">
            <a:xfrm>
              <a:off x="1730904" y="4392899"/>
              <a:ext cx="675217" cy="8317"/>
            </a:xfrm>
            <a:prstGeom prst="straightConnector1">
              <a:avLst/>
            </a:prstGeom>
            <a:noFill/>
            <a:ln w="28575">
              <a:solidFill>
                <a:schemeClr val="bg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9624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0" y="5527880"/>
            <a:ext cx="9144000" cy="27432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sp>
        <p:nvSpPr>
          <p:cNvPr id="29698" name="TextBox 23"/>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b="1" dirty="0" smtClean="0">
                <a:solidFill>
                  <a:srgbClr val="000000"/>
                </a:solidFill>
                <a:cs typeface="ＭＳ Ｐゴシック" charset="-128"/>
              </a:rPr>
              <a:t>Atmospheric Forecast Sensitivity Study</a:t>
            </a:r>
          </a:p>
        </p:txBody>
      </p:sp>
      <p:sp>
        <p:nvSpPr>
          <p:cNvPr id="29699" name="TextBox 24"/>
          <p:cNvSpPr txBox="1">
            <a:spLocks noChangeArrowheads="1"/>
          </p:cNvSpPr>
          <p:nvPr/>
        </p:nvSpPr>
        <p:spPr bwMode="auto">
          <a:xfrm>
            <a:off x="2159000" y="581230"/>
            <a:ext cx="20764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n-US" altLang="en-US" smtClean="0">
                <a:solidFill>
                  <a:srgbClr val="FF0000"/>
                </a:solidFill>
                <a:cs typeface="ＭＳ Ｐゴシック" charset="-128"/>
              </a:rPr>
              <a:t>Warm Ocean</a:t>
            </a:r>
          </a:p>
          <a:p>
            <a:pPr defTabSz="914400" fontAlgn="base">
              <a:spcBef>
                <a:spcPct val="0"/>
              </a:spcBef>
              <a:spcAft>
                <a:spcPct val="0"/>
              </a:spcAft>
            </a:pPr>
            <a:r>
              <a:rPr lang="en-US" altLang="en-US" dirty="0" smtClean="0">
                <a:solidFill>
                  <a:srgbClr val="FF0000"/>
                </a:solidFill>
                <a:cs typeface="ＭＳ Ｐゴシック" charset="-128"/>
              </a:rPr>
              <a:t>Boundary Condition</a:t>
            </a:r>
          </a:p>
        </p:txBody>
      </p:sp>
      <p:sp>
        <p:nvSpPr>
          <p:cNvPr id="30724" name="TextBox 25"/>
          <p:cNvSpPr txBox="1">
            <a:spLocks noChangeArrowheads="1"/>
          </p:cNvSpPr>
          <p:nvPr/>
        </p:nvSpPr>
        <p:spPr bwMode="auto">
          <a:xfrm>
            <a:off x="2347118" y="3157640"/>
            <a:ext cx="18208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n-US" altLang="en-US" smtClean="0">
                <a:solidFill>
                  <a:srgbClr val="0000FF"/>
                </a:solidFill>
                <a:cs typeface="ＭＳ Ｐゴシック" charset="-128"/>
              </a:rPr>
              <a:t>Cold Ocean</a:t>
            </a:r>
          </a:p>
          <a:p>
            <a:pPr defTabSz="914400" fontAlgn="base">
              <a:spcBef>
                <a:spcPct val="0"/>
              </a:spcBef>
              <a:spcAft>
                <a:spcPct val="0"/>
              </a:spcAft>
            </a:pPr>
            <a:r>
              <a:rPr lang="en-US" altLang="en-US" dirty="0" smtClean="0">
                <a:solidFill>
                  <a:srgbClr val="0000FF"/>
                </a:solidFill>
                <a:cs typeface="ＭＳ Ｐゴシック" charset="-128"/>
              </a:rPr>
              <a:t>Boundary Condition</a:t>
            </a:r>
          </a:p>
        </p:txBody>
      </p:sp>
      <p:pic>
        <p:nvPicPr>
          <p:cNvPr id="29701" name="Picture 26" descr="composite_20110827T070000_flat_zoomout2_wtrack.png"/>
          <p:cNvPicPr>
            <a:picLocks noChangeAspect="1"/>
          </p:cNvPicPr>
          <p:nvPr/>
        </p:nvPicPr>
        <p:blipFill>
          <a:blip r:embed="rId5" cstate="print">
            <a:extLst>
              <a:ext uri="{28A0092B-C50C-407E-A947-70E740481C1C}">
                <a14:useLocalDpi xmlns:a14="http://schemas.microsoft.com/office/drawing/2010/main" val="0"/>
              </a:ext>
            </a:extLst>
          </a:blip>
          <a:srcRect l="21249" t="3700" r="28563" b="7770"/>
          <a:stretch>
            <a:fillRect/>
          </a:stretch>
        </p:blipFill>
        <p:spPr bwMode="auto">
          <a:xfrm>
            <a:off x="238125" y="577850"/>
            <a:ext cx="1793875" cy="2371749"/>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0726" name="Picture 27" descr="composite_20110831T070000_flat_zoomout2_wtrack.png"/>
          <p:cNvPicPr>
            <a:picLocks noChangeAspect="1"/>
          </p:cNvPicPr>
          <p:nvPr/>
        </p:nvPicPr>
        <p:blipFill>
          <a:blip r:embed="rId6" cstate="print">
            <a:extLst>
              <a:ext uri="{28A0092B-C50C-407E-A947-70E740481C1C}">
                <a14:useLocalDpi xmlns:a14="http://schemas.microsoft.com/office/drawing/2010/main" val="0"/>
              </a:ext>
            </a:extLst>
          </a:blip>
          <a:srcRect l="21205" t="3394" r="20743" b="7924"/>
          <a:stretch>
            <a:fillRect/>
          </a:stretch>
        </p:blipFill>
        <p:spPr bwMode="auto">
          <a:xfrm>
            <a:off x="249238" y="3215205"/>
            <a:ext cx="1920937" cy="2199849"/>
          </a:xfrm>
          <a:prstGeom prst="rect">
            <a:avLst/>
          </a:prstGeom>
          <a:noFill/>
          <a:ln w="381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ight Arrow 8"/>
          <p:cNvSpPr>
            <a:spLocks noChangeArrowheads="1"/>
          </p:cNvSpPr>
          <p:nvPr/>
        </p:nvSpPr>
        <p:spPr bwMode="auto">
          <a:xfrm>
            <a:off x="3886200" y="1769535"/>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defTabSz="914400" fontAlgn="base">
              <a:spcBef>
                <a:spcPct val="0"/>
              </a:spcBef>
              <a:spcAft>
                <a:spcPct val="0"/>
              </a:spcAft>
              <a:defRPr/>
            </a:pPr>
            <a:endParaRPr lang="en-US">
              <a:solidFill>
                <a:srgbClr val="FFFFFF"/>
              </a:solidFill>
              <a:latin typeface="Arial"/>
              <a:ea typeface="ＭＳ Ｐゴシック"/>
              <a:cs typeface="ＭＳ Ｐゴシック" charset="-128"/>
            </a:endParaRPr>
          </a:p>
        </p:txBody>
      </p:sp>
      <p:sp>
        <p:nvSpPr>
          <p:cNvPr id="10" name="Right Arrow 9"/>
          <p:cNvSpPr>
            <a:spLocks noChangeArrowheads="1"/>
          </p:cNvSpPr>
          <p:nvPr/>
        </p:nvSpPr>
        <p:spPr bwMode="auto">
          <a:xfrm>
            <a:off x="4267200"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defTabSz="914400" fontAlgn="base">
              <a:spcBef>
                <a:spcPct val="0"/>
              </a:spcBef>
              <a:spcAft>
                <a:spcPct val="0"/>
              </a:spcAft>
              <a:defRPr/>
            </a:pPr>
            <a:endParaRPr lang="en-US">
              <a:solidFill>
                <a:srgbClr val="FFFFFF"/>
              </a:solidFill>
              <a:latin typeface="Arial"/>
              <a:ea typeface="ＭＳ Ｐゴシック"/>
              <a:cs typeface="ＭＳ Ｐゴシック" charset="-128"/>
            </a:endParaRPr>
          </a:p>
        </p:txBody>
      </p:sp>
      <p:pic>
        <p:nvPicPr>
          <p:cNvPr id="29705" name="Picture 3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1845735"/>
            <a:ext cx="933450"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6" name="Picture 3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8800" y="3505200"/>
            <a:ext cx="933450"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2" name="Picture 3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4673600"/>
            <a:ext cx="8461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6" name="TextBox 4"/>
          <p:cNvSpPr txBox="1">
            <a:spLocks noChangeArrowheads="1"/>
          </p:cNvSpPr>
          <p:nvPr/>
        </p:nvSpPr>
        <p:spPr bwMode="auto">
          <a:xfrm>
            <a:off x="2449076" y="4656559"/>
            <a:ext cx="11935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fontAlgn="base">
              <a:spcBef>
                <a:spcPct val="0"/>
              </a:spcBef>
              <a:spcAft>
                <a:spcPct val="0"/>
              </a:spcAft>
            </a:pPr>
            <a:r>
              <a:rPr lang="en-US" altLang="en-US" sz="1800" b="1" u="sng" smtClean="0">
                <a:solidFill>
                  <a:srgbClr val="000000"/>
                </a:solidFill>
                <a:cs typeface="ＭＳ Ｐゴシック" charset="-128"/>
              </a:rPr>
              <a:t>IMPACT?</a:t>
            </a:r>
          </a:p>
        </p:txBody>
      </p:sp>
      <p:sp>
        <p:nvSpPr>
          <p:cNvPr id="2" name="TextBox 1"/>
          <p:cNvSpPr txBox="1">
            <a:spLocks noChangeArrowheads="1"/>
          </p:cNvSpPr>
          <p:nvPr/>
        </p:nvSpPr>
        <p:spPr bwMode="auto">
          <a:xfrm>
            <a:off x="2449076" y="5113759"/>
            <a:ext cx="289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sz="1600" dirty="0" smtClean="0">
                <a:solidFill>
                  <a:srgbClr val="000000"/>
                </a:solidFill>
                <a:cs typeface="ＭＳ Ｐゴシック" charset="-128"/>
              </a:rPr>
              <a:t>&gt;10 knots reduction in peak wind speed</a:t>
            </a:r>
          </a:p>
        </p:txBody>
      </p:sp>
      <p:pic>
        <p:nvPicPr>
          <p:cNvPr id="29710" name="Picture 3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5400" y="1845735"/>
            <a:ext cx="844550"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figure8_v0_20110828_0900.png"/>
          <p:cNvPicPr>
            <a:picLocks noChangeAspect="1"/>
          </p:cNvPicPr>
          <p:nvPr/>
        </p:nvPicPr>
        <p:blipFill>
          <a:blip r:embed="rId10" cstate="print">
            <a:extLst>
              <a:ext uri="{28A0092B-C50C-407E-A947-70E740481C1C}">
                <a14:useLocalDpi xmlns:a14="http://schemas.microsoft.com/office/drawing/2010/main" val="0"/>
              </a:ext>
            </a:extLst>
          </a:blip>
          <a:srcRect l="30653" t="90202" r="28439"/>
          <a:stretch>
            <a:fillRect/>
          </a:stretch>
        </p:blipFill>
        <p:spPr bwMode="auto">
          <a:xfrm>
            <a:off x="6172200" y="3002825"/>
            <a:ext cx="2870200" cy="289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figure8_v0_20110828_0900.png"/>
          <p:cNvPicPr>
            <a:picLocks noChangeAspect="1"/>
          </p:cNvPicPr>
          <p:nvPr/>
        </p:nvPicPr>
        <p:blipFill>
          <a:blip r:embed="rId10" cstate="print">
            <a:extLst>
              <a:ext uri="{28A0092B-C50C-407E-A947-70E740481C1C}">
                <a14:useLocalDpi xmlns:a14="http://schemas.microsoft.com/office/drawing/2010/main" val="0"/>
              </a:ext>
            </a:extLst>
          </a:blip>
          <a:srcRect l="67010" t="13414" r="3770" b="10260"/>
          <a:stretch>
            <a:fillRect/>
          </a:stretch>
        </p:blipFill>
        <p:spPr bwMode="auto">
          <a:xfrm>
            <a:off x="6432364" y="3378200"/>
            <a:ext cx="2203636" cy="24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3" name="Picture 5" descr="figure8_v0_20110828_0900.png"/>
          <p:cNvPicPr>
            <a:picLocks noChangeAspect="1"/>
          </p:cNvPicPr>
          <p:nvPr/>
        </p:nvPicPr>
        <p:blipFill>
          <a:blip r:embed="rId10" cstate="print">
            <a:extLst>
              <a:ext uri="{28A0092B-C50C-407E-A947-70E740481C1C}">
                <a14:useLocalDpi xmlns:a14="http://schemas.microsoft.com/office/drawing/2010/main" val="0"/>
              </a:ext>
            </a:extLst>
          </a:blip>
          <a:srcRect l="36108" t="13918" r="35258" b="9756"/>
          <a:stretch>
            <a:fillRect/>
          </a:stretch>
        </p:blipFill>
        <p:spPr bwMode="auto">
          <a:xfrm>
            <a:off x="6460500" y="556084"/>
            <a:ext cx="2090833" cy="2346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4648200" y="855135"/>
            <a:ext cx="152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dirty="0" smtClean="0">
                <a:solidFill>
                  <a:srgbClr val="000000"/>
                </a:solidFill>
                <a:cs typeface="ＭＳ Ｐゴシック" charset="-128"/>
              </a:rPr>
              <a:t>Cat 1 Hurricane</a:t>
            </a:r>
          </a:p>
        </p:txBody>
      </p:sp>
      <p:sp>
        <p:nvSpPr>
          <p:cNvPr id="20" name="TextBox 19"/>
          <p:cNvSpPr txBox="1">
            <a:spLocks noChangeArrowheads="1"/>
          </p:cNvSpPr>
          <p:nvPr/>
        </p:nvSpPr>
        <p:spPr bwMode="auto">
          <a:xfrm>
            <a:off x="4800600" y="3378200"/>
            <a:ext cx="152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fontAlgn="base">
              <a:spcBef>
                <a:spcPct val="0"/>
              </a:spcBef>
              <a:spcAft>
                <a:spcPct val="0"/>
              </a:spcAft>
            </a:pPr>
            <a:r>
              <a:rPr lang="en-US" altLang="en-US" dirty="0" smtClean="0">
                <a:solidFill>
                  <a:srgbClr val="000000"/>
                </a:solidFill>
                <a:cs typeface="ＭＳ Ｐゴシック" charset="-128"/>
              </a:rPr>
              <a:t>Tropical Storm</a:t>
            </a:r>
          </a:p>
        </p:txBody>
      </p:sp>
    </p:spTree>
    <p:extLst>
      <p:ext uri="{BB962C8B-B14F-4D97-AF65-F5344CB8AC3E}">
        <p14:creationId xmlns:p14="http://schemas.microsoft.com/office/powerpoint/2010/main" val="578781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32"/>
                                        </p:tgtEl>
                                        <p:attrNameLst>
                                          <p:attrName>style.visibility</p:attrName>
                                        </p:attrNameLst>
                                      </p:cBhvr>
                                      <p:to>
                                        <p:strVal val="visible"/>
                                      </p:to>
                                    </p:set>
                                    <p:anim calcmode="lin" valueType="num">
                                      <p:cBhvr additive="base">
                                        <p:cTn id="11" dur="500" fill="hold"/>
                                        <p:tgtEl>
                                          <p:spTgt spid="30732"/>
                                        </p:tgtEl>
                                        <p:attrNameLst>
                                          <p:attrName>ppt_x</p:attrName>
                                        </p:attrNameLst>
                                      </p:cBhvr>
                                      <p:tavLst>
                                        <p:tav tm="0">
                                          <p:val>
                                            <p:strVal val="#ppt_x"/>
                                          </p:val>
                                        </p:tav>
                                        <p:tav tm="100000">
                                          <p:val>
                                            <p:strVal val="#ppt_x"/>
                                          </p:val>
                                        </p:tav>
                                      </p:tavLst>
                                    </p:anim>
                                    <p:anim calcmode="lin" valueType="num">
                                      <p:cBhvr additive="base">
                                        <p:cTn id="12" dur="500" fill="hold"/>
                                        <p:tgtEl>
                                          <p:spTgt spid="307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6"/>
                                        </p:tgtEl>
                                        <p:attrNameLst>
                                          <p:attrName>style.visibility</p:attrName>
                                        </p:attrNameLst>
                                      </p:cBhvr>
                                      <p:to>
                                        <p:strVal val="visible"/>
                                      </p:to>
                                    </p:set>
                                    <p:anim calcmode="lin" valueType="num">
                                      <p:cBhvr additive="base">
                                        <p:cTn id="23" dur="500" fill="hold"/>
                                        <p:tgtEl>
                                          <p:spTgt spid="30726"/>
                                        </p:tgtEl>
                                        <p:attrNameLst>
                                          <p:attrName>ppt_x</p:attrName>
                                        </p:attrNameLst>
                                      </p:cBhvr>
                                      <p:tavLst>
                                        <p:tav tm="0">
                                          <p:val>
                                            <p:strVal val="#ppt_x"/>
                                          </p:val>
                                        </p:tav>
                                        <p:tav tm="100000">
                                          <p:val>
                                            <p:strVal val="#ppt_x"/>
                                          </p:val>
                                        </p:tav>
                                      </p:tavLst>
                                    </p:anim>
                                    <p:anim calcmode="lin" valueType="num">
                                      <p:cBhvr additive="base">
                                        <p:cTn id="24"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736"/>
                                        </p:tgtEl>
                                        <p:attrNameLst>
                                          <p:attrName>style.visibility</p:attrName>
                                        </p:attrNameLst>
                                      </p:cBhvr>
                                      <p:to>
                                        <p:strVal val="visible"/>
                                      </p:to>
                                    </p:set>
                                    <p:anim calcmode="lin" valueType="num">
                                      <p:cBhvr additive="base">
                                        <p:cTn id="37" dur="500" fill="hold"/>
                                        <p:tgtEl>
                                          <p:spTgt spid="30736"/>
                                        </p:tgtEl>
                                        <p:attrNameLst>
                                          <p:attrName>ppt_x</p:attrName>
                                        </p:attrNameLst>
                                      </p:cBhvr>
                                      <p:tavLst>
                                        <p:tav tm="0">
                                          <p:val>
                                            <p:strVal val="#ppt_x"/>
                                          </p:val>
                                        </p:tav>
                                        <p:tav tm="100000">
                                          <p:val>
                                            <p:strVal val="#ppt_x"/>
                                          </p:val>
                                        </p:tav>
                                      </p:tavLst>
                                    </p:anim>
                                    <p:anim calcmode="lin" valueType="num">
                                      <p:cBhvr additive="base">
                                        <p:cTn id="38" dur="500" fill="hold"/>
                                        <p:tgtEl>
                                          <p:spTgt spid="3073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10" grpId="0" animBg="1"/>
      <p:bldP spid="30736" grpId="0"/>
      <p:bldP spid="2" grpId="0"/>
      <p:bldP spid="3"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27880"/>
            <a:ext cx="9144000" cy="27432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2" name="Picture 1"/>
          <p:cNvPicPr>
            <a:picLocks noChangeAspect="1"/>
          </p:cNvPicPr>
          <p:nvPr/>
        </p:nvPicPr>
        <p:blipFill>
          <a:blip r:embed="rId4"/>
          <a:stretch>
            <a:fillRect/>
          </a:stretch>
        </p:blipFill>
        <p:spPr>
          <a:xfrm>
            <a:off x="5280100" y="6350"/>
            <a:ext cx="3863900" cy="5795850"/>
          </a:xfrm>
          <a:prstGeom prst="rect">
            <a:avLst/>
          </a:prstGeom>
        </p:spPr>
      </p:pic>
      <p:pic>
        <p:nvPicPr>
          <p:cNvPr id="3" name="Picture 2"/>
          <p:cNvPicPr/>
          <p:nvPr/>
        </p:nvPicPr>
        <p:blipFill rotWithShape="1">
          <a:blip r:embed="rId5">
            <a:extLst>
              <a:ext uri="{28A0092B-C50C-407E-A947-70E740481C1C}">
                <a14:useLocalDpi xmlns:a14="http://schemas.microsoft.com/office/drawing/2010/main" val="0"/>
              </a:ext>
            </a:extLst>
          </a:blip>
          <a:srcRect l="8065" t="9597" r="17126" b="50225"/>
          <a:stretch/>
        </p:blipFill>
        <p:spPr bwMode="auto">
          <a:xfrm>
            <a:off x="76200" y="1700797"/>
            <a:ext cx="5003800" cy="3345336"/>
          </a:xfrm>
          <a:prstGeom prst="rect">
            <a:avLst/>
          </a:prstGeom>
          <a:ln>
            <a:noFill/>
          </a:ln>
          <a:extLst>
            <a:ext uri="{53640926-AAD7-44d8-BBD7-CCE9431645EC}">
              <a14:shadowObscured xmlns:a14="http://schemas.microsoft.com/office/drawing/2010/main" xmlns=""/>
            </a:ext>
          </a:extLst>
        </p:spPr>
      </p:pic>
      <p:sp>
        <p:nvSpPr>
          <p:cNvPr id="4" name="TextBox 3"/>
          <p:cNvSpPr txBox="1"/>
          <p:nvPr/>
        </p:nvSpPr>
        <p:spPr>
          <a:xfrm>
            <a:off x="0" y="49632"/>
            <a:ext cx="5080000" cy="1661993"/>
          </a:xfrm>
          <a:prstGeom prst="rect">
            <a:avLst/>
          </a:prstGeom>
          <a:noFill/>
        </p:spPr>
        <p:txBody>
          <a:bodyPr wrap="square" rtlCol="0">
            <a:spAutoFit/>
          </a:bodyPr>
          <a:lstStyle/>
          <a:p>
            <a:pPr defTabSz="914400" fontAlgn="base">
              <a:spcBef>
                <a:spcPct val="0"/>
              </a:spcBef>
              <a:spcAft>
                <a:spcPct val="0"/>
              </a:spcAft>
            </a:pPr>
            <a:r>
              <a:rPr lang="en-US" sz="2000" b="1" dirty="0" smtClean="0">
                <a:solidFill>
                  <a:prstClr val="black"/>
                </a:solidFill>
                <a:latin typeface="Arial" charset="0"/>
                <a:ea typeface="ＭＳ Ｐゴシック" charset="-128"/>
                <a:cs typeface="ＭＳ Ｐゴシック" charset="-128"/>
              </a:rPr>
              <a:t>WRF Model Sensitivity Study</a:t>
            </a:r>
          </a:p>
          <a:p>
            <a:pPr marL="342900" indent="-342900" defTabSz="914400" fontAlgn="base">
              <a:spcBef>
                <a:spcPct val="0"/>
              </a:spcBef>
              <a:spcAft>
                <a:spcPct val="0"/>
              </a:spcAft>
              <a:buFont typeface="Arial"/>
              <a:buChar char="•"/>
            </a:pPr>
            <a:r>
              <a:rPr lang="en-US" sz="1600" dirty="0" smtClean="0">
                <a:solidFill>
                  <a:prstClr val="black"/>
                </a:solidFill>
                <a:latin typeface="Arial" charset="0"/>
                <a:ea typeface="ＭＳ Ｐゴシック" charset="-128"/>
                <a:cs typeface="ＭＳ Ｐゴシック" charset="-128"/>
              </a:rPr>
              <a:t>Over 130 model runs</a:t>
            </a:r>
          </a:p>
          <a:p>
            <a:pPr marL="342900" indent="-342900" defTabSz="914400" fontAlgn="base">
              <a:spcBef>
                <a:spcPct val="0"/>
              </a:spcBef>
              <a:spcAft>
                <a:spcPct val="0"/>
              </a:spcAft>
              <a:buFont typeface="Arial"/>
              <a:buChar char="•"/>
            </a:pPr>
            <a:r>
              <a:rPr lang="en-US" sz="1600" dirty="0" smtClean="0">
                <a:solidFill>
                  <a:prstClr val="black"/>
                </a:solidFill>
                <a:latin typeface="Arial" charset="0"/>
                <a:ea typeface="ＭＳ Ｐゴシック" charset="-128"/>
                <a:cs typeface="ＭＳ Ｐゴシック" charset="-128"/>
              </a:rPr>
              <a:t>Paired to compare sensitivities</a:t>
            </a:r>
          </a:p>
          <a:p>
            <a:pPr marL="342900" indent="-342900" defTabSz="914400" fontAlgn="base">
              <a:spcBef>
                <a:spcPct val="0"/>
              </a:spcBef>
              <a:spcAft>
                <a:spcPct val="0"/>
              </a:spcAft>
              <a:buFont typeface="Arial"/>
              <a:buChar char="•"/>
            </a:pPr>
            <a:r>
              <a:rPr lang="en-US" sz="1600" dirty="0" smtClean="0">
                <a:solidFill>
                  <a:prstClr val="black"/>
                </a:solidFill>
                <a:latin typeface="Arial" charset="0"/>
                <a:ea typeface="ＭＳ Ｐゴシック" charset="-128"/>
                <a:cs typeface="ＭＳ Ｐゴシック" charset="-128"/>
              </a:rPr>
              <a:t>Central pressure &amp; max wind</a:t>
            </a:r>
          </a:p>
          <a:p>
            <a:pPr marL="342900" indent="-342900" defTabSz="914400" fontAlgn="base">
              <a:spcBef>
                <a:spcPct val="0"/>
              </a:spcBef>
              <a:spcAft>
                <a:spcPct val="0"/>
              </a:spcAft>
              <a:buFont typeface="Arial"/>
              <a:buChar char="•"/>
            </a:pPr>
            <a:r>
              <a:rPr lang="en-US" sz="1600" dirty="0" smtClean="0">
                <a:solidFill>
                  <a:prstClr val="black"/>
                </a:solidFill>
                <a:latin typeface="Arial" charset="0"/>
                <a:ea typeface="ＭＳ Ｐゴシック" charset="-128"/>
                <a:cs typeface="ＭＳ Ｐゴシック" charset="-128"/>
              </a:rPr>
              <a:t>Sensitivity to SST greatest</a:t>
            </a:r>
          </a:p>
          <a:p>
            <a:pPr marL="342900" indent="-342900" defTabSz="914400" fontAlgn="base">
              <a:spcBef>
                <a:spcPct val="0"/>
              </a:spcBef>
              <a:spcAft>
                <a:spcPct val="0"/>
              </a:spcAft>
              <a:buFont typeface="Arial"/>
              <a:buChar char="•"/>
            </a:pPr>
            <a:endParaRPr lang="en-US" sz="1600" dirty="0">
              <a:solidFill>
                <a:prstClr val="black"/>
              </a:solidFill>
              <a:latin typeface="Arial" charset="0"/>
              <a:ea typeface="ＭＳ Ｐゴシック" charset="-128"/>
              <a:cs typeface="ＭＳ Ｐゴシック" charset="-128"/>
            </a:endParaRPr>
          </a:p>
        </p:txBody>
      </p:sp>
      <p:sp>
        <p:nvSpPr>
          <p:cNvPr id="5" name="TextBox 4"/>
          <p:cNvSpPr txBox="1"/>
          <p:nvPr/>
        </p:nvSpPr>
        <p:spPr>
          <a:xfrm>
            <a:off x="0" y="4825750"/>
            <a:ext cx="5041900" cy="646331"/>
          </a:xfrm>
          <a:prstGeom prst="rect">
            <a:avLst/>
          </a:prstGeom>
          <a:noFill/>
        </p:spPr>
        <p:txBody>
          <a:bodyPr wrap="square" rtlCol="0">
            <a:spAutoFit/>
          </a:bodyPr>
          <a:lstStyle/>
          <a:p>
            <a:pPr defTabSz="914400" fontAlgn="base">
              <a:spcBef>
                <a:spcPct val="0"/>
              </a:spcBef>
              <a:spcAft>
                <a:spcPct val="0"/>
              </a:spcAft>
            </a:pPr>
            <a:r>
              <a:rPr lang="en-US" sz="1200" i="1" dirty="0" err="1" smtClean="0">
                <a:solidFill>
                  <a:prstClr val="black"/>
                </a:solidFill>
                <a:latin typeface="Arial" charset="0"/>
                <a:ea typeface="ＭＳ Ｐゴシック" charset="-128"/>
                <a:cs typeface="ＭＳ Ｐゴシック" charset="-128"/>
              </a:rPr>
              <a:t>Seroka</a:t>
            </a:r>
            <a:r>
              <a:rPr lang="en-US" sz="1200" i="1" dirty="0" smtClean="0">
                <a:solidFill>
                  <a:prstClr val="black"/>
                </a:solidFill>
                <a:latin typeface="Arial" charset="0"/>
                <a:ea typeface="ＭＳ Ｐゴシック" charset="-128"/>
                <a:cs typeface="ＭＳ Ｐゴシック" charset="-128"/>
              </a:rPr>
              <a:t>, Miles, </a:t>
            </a:r>
            <a:r>
              <a:rPr lang="en-US" sz="1200" i="1" dirty="0" err="1" smtClean="0">
                <a:solidFill>
                  <a:prstClr val="black"/>
                </a:solidFill>
                <a:latin typeface="Arial" charset="0"/>
                <a:ea typeface="ＭＳ Ｐゴシック" charset="-128"/>
                <a:cs typeface="ＭＳ Ｐゴシック" charset="-128"/>
              </a:rPr>
              <a:t>Xu</a:t>
            </a:r>
            <a:r>
              <a:rPr lang="en-US" sz="1200" i="1" dirty="0" smtClean="0">
                <a:solidFill>
                  <a:prstClr val="black"/>
                </a:solidFill>
                <a:latin typeface="Arial" charset="0"/>
                <a:ea typeface="ＭＳ Ｐゴシック" charset="-128"/>
                <a:cs typeface="ＭＳ Ｐゴシック" charset="-128"/>
              </a:rPr>
              <a:t>, </a:t>
            </a:r>
            <a:r>
              <a:rPr lang="en-US" sz="1200" i="1" dirty="0" err="1" smtClean="0">
                <a:solidFill>
                  <a:prstClr val="black"/>
                </a:solidFill>
                <a:latin typeface="Arial" charset="0"/>
                <a:ea typeface="ＭＳ Ｐゴシック" charset="-128"/>
                <a:cs typeface="ＭＳ Ｐゴシック" charset="-128"/>
              </a:rPr>
              <a:t>Kohut</a:t>
            </a:r>
            <a:r>
              <a:rPr lang="en-US" sz="1200" i="1" dirty="0" smtClean="0">
                <a:solidFill>
                  <a:prstClr val="black"/>
                </a:solidFill>
                <a:latin typeface="Arial" charset="0"/>
                <a:ea typeface="ＭＳ Ｐゴシック" charset="-128"/>
                <a:cs typeface="ＭＳ Ｐゴシック" charset="-128"/>
              </a:rPr>
              <a:t>, Schofield &amp; Glenn,</a:t>
            </a:r>
          </a:p>
          <a:p>
            <a:pPr defTabSz="914400" fontAlgn="base">
              <a:spcBef>
                <a:spcPct val="0"/>
              </a:spcBef>
              <a:spcAft>
                <a:spcPct val="0"/>
              </a:spcAft>
            </a:pPr>
            <a:r>
              <a:rPr lang="en-US" sz="1200" i="1" dirty="0" smtClean="0">
                <a:solidFill>
                  <a:prstClr val="black"/>
                </a:solidFill>
                <a:latin typeface="Arial" charset="0"/>
                <a:ea typeface="ＭＳ Ｐゴシック" charset="-128"/>
                <a:cs typeface="ＭＳ Ｐゴシック" charset="-128"/>
              </a:rPr>
              <a:t>Hurricane Irene Sensitivity to Stratified Coastal Ocean Cooling, Monthly Weather Review, 2016</a:t>
            </a:r>
            <a:endParaRPr lang="en-US" sz="1200" i="1" dirty="0">
              <a:solidFill>
                <a:prstClr val="black"/>
              </a:solidFill>
              <a:latin typeface="Arial" charset="0"/>
              <a:ea typeface="ＭＳ Ｐゴシック" charset="-128"/>
              <a:cs typeface="ＭＳ Ｐゴシック" charset="-128"/>
            </a:endParaRPr>
          </a:p>
        </p:txBody>
      </p:sp>
      <p:sp>
        <p:nvSpPr>
          <p:cNvPr id="6" name="Oval 5"/>
          <p:cNvSpPr/>
          <p:nvPr/>
        </p:nvSpPr>
        <p:spPr>
          <a:xfrm>
            <a:off x="5041900" y="1797980"/>
            <a:ext cx="4102100" cy="1524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cxnSp>
        <p:nvCxnSpPr>
          <p:cNvPr id="8" name="Straight Arrow Connector 7"/>
          <p:cNvCxnSpPr/>
          <p:nvPr/>
        </p:nvCxnSpPr>
        <p:spPr>
          <a:xfrm flipV="1">
            <a:off x="4572000" y="3064933"/>
            <a:ext cx="708099" cy="131165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46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5527880"/>
            <a:ext cx="9144000" cy="27432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2" name="Picture 1" descr="Screenshot 2015-10-17 11.40.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66" y="850798"/>
            <a:ext cx="7857067" cy="4657281"/>
          </a:xfrm>
          <a:prstGeom prst="rect">
            <a:avLst/>
          </a:prstGeom>
        </p:spPr>
      </p:pic>
      <p:sp>
        <p:nvSpPr>
          <p:cNvPr id="3" name="TextBox 2"/>
          <p:cNvSpPr txBox="1"/>
          <p:nvPr/>
        </p:nvSpPr>
        <p:spPr>
          <a:xfrm>
            <a:off x="0" y="0"/>
            <a:ext cx="9144000" cy="830997"/>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prstClr val="black"/>
                </a:solidFill>
                <a:latin typeface="Arial" charset="0"/>
                <a:ea typeface="ＭＳ Ｐゴシック" charset="-128"/>
                <a:cs typeface="ＭＳ Ｐゴシック" charset="-128"/>
              </a:rPr>
              <a:t>Historical Hurricanes Crossing the </a:t>
            </a:r>
          </a:p>
          <a:p>
            <a:pPr algn="ctr" defTabSz="914400" fontAlgn="base">
              <a:spcBef>
                <a:spcPct val="0"/>
              </a:spcBef>
              <a:spcAft>
                <a:spcPct val="0"/>
              </a:spcAft>
            </a:pPr>
            <a:r>
              <a:rPr lang="en-US" sz="2400" b="1" dirty="0" smtClean="0">
                <a:solidFill>
                  <a:prstClr val="black"/>
                </a:solidFill>
                <a:latin typeface="Arial" charset="0"/>
                <a:ea typeface="ＭＳ Ｐゴシック" charset="-128"/>
                <a:cs typeface="ＭＳ Ｐゴシック" charset="-128"/>
              </a:rPr>
              <a:t>Middle Atlantic Bight Continental Shelf in </a:t>
            </a:r>
            <a:r>
              <a:rPr lang="en-US" sz="2400" b="1" dirty="0">
                <a:solidFill>
                  <a:prstClr val="black"/>
                </a:solidFill>
                <a:latin typeface="Arial" charset="0"/>
                <a:ea typeface="ＭＳ Ｐゴシック" charset="-128"/>
                <a:cs typeface="ＭＳ Ｐゴシック" charset="-128"/>
              </a:rPr>
              <a:t>S</a:t>
            </a:r>
            <a:r>
              <a:rPr lang="en-US" sz="2400" b="1" dirty="0" smtClean="0">
                <a:solidFill>
                  <a:prstClr val="black"/>
                </a:solidFill>
                <a:latin typeface="Arial" charset="0"/>
                <a:ea typeface="ＭＳ Ｐゴシック" charset="-128"/>
                <a:cs typeface="ＭＳ Ｐゴシック" charset="-128"/>
              </a:rPr>
              <a:t>tratified </a:t>
            </a:r>
            <a:r>
              <a:rPr lang="en-US" sz="2400" b="1" dirty="0">
                <a:solidFill>
                  <a:prstClr val="black"/>
                </a:solidFill>
                <a:latin typeface="Arial" charset="0"/>
                <a:ea typeface="ＭＳ Ｐゴシック" charset="-128"/>
                <a:cs typeface="ＭＳ Ｐゴシック" charset="-128"/>
              </a:rPr>
              <a:t>S</a:t>
            </a:r>
            <a:r>
              <a:rPr lang="en-US" sz="2400" b="1" dirty="0" smtClean="0">
                <a:solidFill>
                  <a:prstClr val="black"/>
                </a:solidFill>
                <a:latin typeface="Arial" charset="0"/>
                <a:ea typeface="ＭＳ Ｐゴシック" charset="-128"/>
                <a:cs typeface="ＭＳ Ｐゴシック" charset="-128"/>
              </a:rPr>
              <a:t>eason</a:t>
            </a:r>
            <a:endParaRPr lang="en-US" sz="2400" b="1" dirty="0">
              <a:solidFill>
                <a:prstClr val="black"/>
              </a:solidFill>
              <a:latin typeface="Arial" charset="0"/>
              <a:ea typeface="ＭＳ Ｐゴシック" charset="-128"/>
              <a:cs typeface="ＭＳ Ｐゴシック" charset="-128"/>
            </a:endParaRPr>
          </a:p>
        </p:txBody>
      </p:sp>
      <p:sp>
        <p:nvSpPr>
          <p:cNvPr id="5" name="Oval 4"/>
          <p:cNvSpPr/>
          <p:nvPr/>
        </p:nvSpPr>
        <p:spPr>
          <a:xfrm rot="2371607">
            <a:off x="4817479" y="2143248"/>
            <a:ext cx="1256260" cy="255743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Tree>
    <p:extLst>
      <p:ext uri="{BB962C8B-B14F-4D97-AF65-F5344CB8AC3E}">
        <p14:creationId xmlns:p14="http://schemas.microsoft.com/office/powerpoint/2010/main" val="4806449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0 at 8.34.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267"/>
            <a:ext cx="9144000" cy="4056286"/>
          </a:xfrm>
          <a:prstGeom prst="rect">
            <a:avLst/>
          </a:prstGeom>
        </p:spPr>
      </p:pic>
      <p:sp>
        <p:nvSpPr>
          <p:cNvPr id="5" name="TextBox 4"/>
          <p:cNvSpPr txBox="1"/>
          <p:nvPr/>
        </p:nvSpPr>
        <p:spPr>
          <a:xfrm>
            <a:off x="0" y="0"/>
            <a:ext cx="9144000" cy="830997"/>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prstClr val="black"/>
                </a:solidFill>
                <a:latin typeface="Arial" charset="0"/>
                <a:ea typeface="ＭＳ Ｐゴシック" charset="-128"/>
                <a:cs typeface="ＭＳ Ｐゴシック" charset="-128"/>
              </a:rPr>
              <a:t>Historical Hurricanes Crossing the MAB in </a:t>
            </a:r>
            <a:r>
              <a:rPr lang="en-US" sz="2400" b="1" dirty="0">
                <a:solidFill>
                  <a:prstClr val="black"/>
                </a:solidFill>
                <a:latin typeface="Arial" charset="0"/>
                <a:ea typeface="ＭＳ Ｐゴシック" charset="-128"/>
                <a:cs typeface="ＭＳ Ｐゴシック" charset="-128"/>
              </a:rPr>
              <a:t>S</a:t>
            </a:r>
            <a:r>
              <a:rPr lang="en-US" sz="2400" b="1" dirty="0" smtClean="0">
                <a:solidFill>
                  <a:prstClr val="black"/>
                </a:solidFill>
                <a:latin typeface="Arial" charset="0"/>
                <a:ea typeface="ＭＳ Ｐゴシック" charset="-128"/>
                <a:cs typeface="ＭＳ Ｐゴシック" charset="-128"/>
              </a:rPr>
              <a:t>tratified Season</a:t>
            </a:r>
          </a:p>
          <a:p>
            <a:pPr algn="ctr" defTabSz="914400" fontAlgn="base">
              <a:spcBef>
                <a:spcPct val="0"/>
              </a:spcBef>
              <a:spcAft>
                <a:spcPct val="0"/>
              </a:spcAft>
            </a:pPr>
            <a:r>
              <a:rPr lang="en-US" sz="2400" b="1" dirty="0" smtClean="0">
                <a:solidFill>
                  <a:prstClr val="black"/>
                </a:solidFill>
                <a:latin typeface="Arial" charset="0"/>
                <a:ea typeface="ＭＳ Ｐゴシック" charset="-128"/>
                <a:cs typeface="ＭＳ Ｐゴシック" charset="-128"/>
              </a:rPr>
              <a:t>Observed Ahead-of-Eye-Center Cooling</a:t>
            </a:r>
            <a:endParaRPr lang="en-US" sz="2400" b="1" dirty="0">
              <a:solidFill>
                <a:prstClr val="black"/>
              </a:solidFill>
              <a:latin typeface="Arial" charset="0"/>
              <a:ea typeface="ＭＳ Ｐゴシック" charset="-128"/>
              <a:cs typeface="ＭＳ Ｐゴシック" charset="-128"/>
            </a:endParaRPr>
          </a:p>
        </p:txBody>
      </p:sp>
      <p:sp>
        <p:nvSpPr>
          <p:cNvPr id="6" name="Oval 5"/>
          <p:cNvSpPr/>
          <p:nvPr/>
        </p:nvSpPr>
        <p:spPr>
          <a:xfrm>
            <a:off x="7137400" y="1418167"/>
            <a:ext cx="1104900" cy="40767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pic>
        <p:nvPicPr>
          <p:cNvPr id="8" name="Picture 7"/>
          <p:cNvPicPr>
            <a:picLocks noChangeAspect="1"/>
          </p:cNvPicPr>
          <p:nvPr/>
        </p:nvPicPr>
        <p:blipFill>
          <a:blip r:embed="rId3"/>
          <a:stretch>
            <a:fillRect/>
          </a:stretch>
        </p:blipFill>
        <p:spPr>
          <a:xfrm>
            <a:off x="0" y="5527880"/>
            <a:ext cx="9144000" cy="2743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spTree>
    <p:extLst>
      <p:ext uri="{BB962C8B-B14F-4D97-AF65-F5344CB8AC3E}">
        <p14:creationId xmlns:p14="http://schemas.microsoft.com/office/powerpoint/2010/main" val="15138295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descr="mab110826d_irenw.jpg"/>
          <p:cNvPicPr>
            <a:picLocks noChangeAspect="1"/>
          </p:cNvPicPr>
          <p:nvPr/>
        </p:nvPicPr>
        <p:blipFill>
          <a:blip r:embed="rId3">
            <a:extLst>
              <a:ext uri="{28A0092B-C50C-407E-A947-70E740481C1C}">
                <a14:useLocalDpi xmlns:a14="http://schemas.microsoft.com/office/drawing/2010/main" val="0"/>
              </a:ext>
            </a:extLst>
          </a:blip>
          <a:srcRect t="12251"/>
          <a:stretch>
            <a:fillRect/>
          </a:stretch>
        </p:blipFill>
        <p:spPr bwMode="auto">
          <a:xfrm>
            <a:off x="0" y="-6350"/>
            <a:ext cx="9144000" cy="621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0" y="-106362"/>
            <a:ext cx="3978275" cy="954087"/>
          </a:xfrm>
          <a:prstGeom prst="rect">
            <a:avLst/>
          </a:prstGeom>
          <a:noFill/>
          <a:ln>
            <a:noFill/>
          </a:ln>
          <a:effectLst>
            <a:outerShdw blurRad="50800" dist="38100" dir="2700000" rotWithShape="0">
              <a:schemeClr val="tx1">
                <a:alpha val="42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defRPr/>
            </a:pPr>
            <a:r>
              <a:rPr lang="en-US" sz="2800" b="1" dirty="0">
                <a:solidFill>
                  <a:srgbClr val="FFFF00"/>
                </a:solidFill>
                <a:latin typeface="Arial"/>
                <a:ea typeface="ＭＳ Ｐゴシック" charset="0"/>
                <a:cs typeface="Arial"/>
              </a:rPr>
              <a:t>Hurricane Irene Track August </a:t>
            </a:r>
            <a:r>
              <a:rPr lang="en-US" sz="2800" b="1" dirty="0" smtClean="0">
                <a:solidFill>
                  <a:srgbClr val="FFFF00"/>
                </a:solidFill>
                <a:latin typeface="Arial"/>
                <a:ea typeface="ＭＳ Ｐゴシック" charset="0"/>
                <a:cs typeface="Arial"/>
              </a:rPr>
              <a:t>27-28, </a:t>
            </a:r>
            <a:r>
              <a:rPr lang="en-US" sz="2800" b="1" dirty="0">
                <a:solidFill>
                  <a:srgbClr val="FFFF00"/>
                </a:solidFill>
                <a:latin typeface="Arial"/>
                <a:ea typeface="ＭＳ Ｐゴシック" charset="0"/>
                <a:cs typeface="Arial"/>
              </a:rPr>
              <a:t>2011</a:t>
            </a:r>
          </a:p>
        </p:txBody>
      </p:sp>
      <p:sp>
        <p:nvSpPr>
          <p:cNvPr id="8" name="TextBox 5"/>
          <p:cNvSpPr txBox="1">
            <a:spLocks noChangeArrowheads="1"/>
          </p:cNvSpPr>
          <p:nvPr/>
        </p:nvSpPr>
        <p:spPr bwMode="auto">
          <a:xfrm>
            <a:off x="0" y="760413"/>
            <a:ext cx="3657600" cy="4154984"/>
          </a:xfrm>
          <a:prstGeom prst="rect">
            <a:avLst/>
          </a:prstGeom>
          <a:solidFill>
            <a:schemeClr val="tx1">
              <a:lumMod val="75000"/>
              <a:lumOff val="25000"/>
              <a:alpha val="50000"/>
            </a:scheme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dirty="0" smtClean="0">
                <a:solidFill>
                  <a:prstClr val="white"/>
                </a:solidFill>
              </a:rPr>
              <a:t>Summary:</a:t>
            </a:r>
          </a:p>
          <a:p>
            <a:pPr marL="342900" indent="-342900" defTabSz="914400" fontAlgn="base">
              <a:spcBef>
                <a:spcPct val="0"/>
              </a:spcBef>
              <a:spcAft>
                <a:spcPct val="0"/>
              </a:spcAft>
              <a:buFont typeface="Arial"/>
              <a:buChar char="•"/>
              <a:defRPr/>
            </a:pPr>
            <a:r>
              <a:rPr lang="en-US" dirty="0" smtClean="0">
                <a:solidFill>
                  <a:prstClr val="white"/>
                </a:solidFill>
              </a:rPr>
              <a:t>Summer Storm</a:t>
            </a:r>
          </a:p>
          <a:p>
            <a:pPr marL="342900" indent="-342900" defTabSz="914400" fontAlgn="base">
              <a:spcBef>
                <a:spcPct val="0"/>
              </a:spcBef>
              <a:spcAft>
                <a:spcPct val="0"/>
              </a:spcAft>
              <a:buFont typeface="Arial"/>
              <a:buChar char="•"/>
              <a:defRPr/>
            </a:pPr>
            <a:r>
              <a:rPr lang="en-US" dirty="0" smtClean="0">
                <a:solidFill>
                  <a:prstClr val="white"/>
                </a:solidFill>
              </a:rPr>
              <a:t>Strong </a:t>
            </a:r>
            <a:r>
              <a:rPr lang="en-US" dirty="0">
                <a:solidFill>
                  <a:prstClr val="white"/>
                </a:solidFill>
              </a:rPr>
              <a:t>Stratification</a:t>
            </a:r>
          </a:p>
          <a:p>
            <a:pPr marL="342900" indent="-342900" defTabSz="914400" fontAlgn="base">
              <a:spcBef>
                <a:spcPct val="0"/>
              </a:spcBef>
              <a:spcAft>
                <a:spcPct val="0"/>
              </a:spcAft>
              <a:buFont typeface="Arial"/>
              <a:buChar char="•"/>
              <a:defRPr/>
            </a:pPr>
            <a:r>
              <a:rPr lang="en-US" dirty="0" smtClean="0">
                <a:solidFill>
                  <a:prstClr val="white"/>
                </a:solidFill>
              </a:rPr>
              <a:t>Coastal Response</a:t>
            </a:r>
            <a:endParaRPr lang="en-US" sz="800" dirty="0">
              <a:solidFill>
                <a:prstClr val="white"/>
              </a:solidFill>
            </a:endParaRPr>
          </a:p>
          <a:p>
            <a:pPr marL="342900" indent="-342900" defTabSz="914400" fontAlgn="base">
              <a:spcBef>
                <a:spcPct val="0"/>
              </a:spcBef>
              <a:spcAft>
                <a:spcPct val="0"/>
              </a:spcAft>
              <a:buFont typeface="Arial"/>
              <a:buChar char="•"/>
              <a:defRPr/>
            </a:pPr>
            <a:r>
              <a:rPr lang="en-US" dirty="0">
                <a:solidFill>
                  <a:prstClr val="white"/>
                </a:solidFill>
              </a:rPr>
              <a:t>Mixing </a:t>
            </a:r>
            <a:r>
              <a:rPr lang="en-US" dirty="0" smtClean="0">
                <a:solidFill>
                  <a:prstClr val="white"/>
                </a:solidFill>
              </a:rPr>
              <a:t>Cooled </a:t>
            </a:r>
            <a:r>
              <a:rPr lang="en-US" dirty="0">
                <a:solidFill>
                  <a:prstClr val="white"/>
                </a:solidFill>
              </a:rPr>
              <a:t>S</a:t>
            </a:r>
            <a:r>
              <a:rPr lang="en-US" dirty="0" smtClean="0">
                <a:solidFill>
                  <a:prstClr val="white"/>
                </a:solidFill>
              </a:rPr>
              <a:t>urface</a:t>
            </a:r>
            <a:endParaRPr lang="en-US" dirty="0">
              <a:solidFill>
                <a:prstClr val="white"/>
              </a:solidFill>
            </a:endParaRPr>
          </a:p>
          <a:p>
            <a:pPr marL="342900" indent="-342900" defTabSz="914400" fontAlgn="base">
              <a:spcBef>
                <a:spcPct val="0"/>
              </a:spcBef>
              <a:spcAft>
                <a:spcPct val="0"/>
              </a:spcAft>
              <a:buFont typeface="Arial"/>
              <a:buChar char="•"/>
              <a:defRPr/>
            </a:pPr>
            <a:r>
              <a:rPr lang="en-US" dirty="0">
                <a:solidFill>
                  <a:prstClr val="white"/>
                </a:solidFill>
              </a:rPr>
              <a:t>Limited </a:t>
            </a:r>
            <a:r>
              <a:rPr lang="en-US" dirty="0" smtClean="0">
                <a:solidFill>
                  <a:prstClr val="white"/>
                </a:solidFill>
              </a:rPr>
              <a:t>Intensity</a:t>
            </a:r>
          </a:p>
          <a:p>
            <a:pPr marL="342900" indent="-342900" defTabSz="914400" fontAlgn="base">
              <a:spcBef>
                <a:spcPct val="0"/>
              </a:spcBef>
              <a:spcAft>
                <a:spcPct val="0"/>
              </a:spcAft>
              <a:buFont typeface="Arial"/>
              <a:buChar char="•"/>
              <a:defRPr/>
            </a:pPr>
            <a:r>
              <a:rPr lang="en-US" dirty="0" smtClean="0">
                <a:solidFill>
                  <a:prstClr val="white"/>
                </a:solidFill>
              </a:rPr>
              <a:t>Present Models Inadequate</a:t>
            </a:r>
          </a:p>
          <a:p>
            <a:pPr marL="342900" indent="-342900" defTabSz="914400" fontAlgn="base">
              <a:spcBef>
                <a:spcPct val="0"/>
              </a:spcBef>
              <a:spcAft>
                <a:spcPct val="0"/>
              </a:spcAft>
              <a:buFont typeface="Arial"/>
              <a:buChar char="•"/>
              <a:defRPr/>
            </a:pPr>
            <a:r>
              <a:rPr lang="en-US" dirty="0" smtClean="0">
                <a:solidFill>
                  <a:prstClr val="white"/>
                </a:solidFill>
              </a:rPr>
              <a:t>Opportunities for International Collaboration</a:t>
            </a:r>
          </a:p>
        </p:txBody>
      </p:sp>
      <p:pic>
        <p:nvPicPr>
          <p:cNvPr id="10" name="Picture 9" descr="Cina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00" y="4860521"/>
            <a:ext cx="1968500" cy="1003702"/>
          </a:xfrm>
          <a:prstGeom prst="rect">
            <a:avLst/>
          </a:prstGeom>
        </p:spPr>
      </p:pic>
      <p:pic>
        <p:nvPicPr>
          <p:cNvPr id="11" name="Picture 10" descr="Screen Shot 2016-02-25 at 9.57.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5500" y="4514812"/>
            <a:ext cx="1968500" cy="383412"/>
          </a:xfrm>
          <a:prstGeom prst="rect">
            <a:avLst/>
          </a:prstGeom>
        </p:spPr>
      </p:pic>
      <p:pic>
        <p:nvPicPr>
          <p:cNvPr id="9" name="Picture 8"/>
          <p:cNvPicPr>
            <a:picLocks noChangeAspect="1"/>
          </p:cNvPicPr>
          <p:nvPr/>
        </p:nvPicPr>
        <p:blipFill>
          <a:blip r:embed="rId6"/>
          <a:stretch>
            <a:fillRect/>
          </a:stretch>
        </p:blipFill>
        <p:spPr>
          <a:xfrm>
            <a:off x="0" y="5527880"/>
            <a:ext cx="9144000" cy="27432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spTree>
    <p:extLst>
      <p:ext uri="{BB962C8B-B14F-4D97-AF65-F5344CB8AC3E}">
        <p14:creationId xmlns:p14="http://schemas.microsoft.com/office/powerpoint/2010/main" val="2109935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5527880"/>
            <a:ext cx="9144000" cy="27432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2" name="Picture 1" descr="26 Typho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068" y="2667000"/>
            <a:ext cx="5049432" cy="3017826"/>
          </a:xfrm>
          <a:prstGeom prst="rect">
            <a:avLst/>
          </a:prstGeom>
        </p:spPr>
      </p:pic>
      <p:pic>
        <p:nvPicPr>
          <p:cNvPr id="3" name="Picture 1"/>
          <p:cNvPicPr>
            <a:picLocks noChangeAspect="1" noChangeArrowheads="1"/>
          </p:cNvPicPr>
          <p:nvPr/>
        </p:nvPicPr>
        <p:blipFill>
          <a:blip r:embed="rId5"/>
          <a:srcRect/>
          <a:stretch>
            <a:fillRect/>
          </a:stretch>
        </p:blipFill>
        <p:spPr bwMode="auto">
          <a:xfrm>
            <a:off x="4737705" y="482395"/>
            <a:ext cx="3618895" cy="2144531"/>
          </a:xfrm>
          <a:prstGeom prst="rect">
            <a:avLst/>
          </a:prstGeom>
          <a:noFill/>
          <a:ln w="12700">
            <a:noFill/>
            <a:miter lim="800000"/>
            <a:headEnd/>
            <a:tailEnd/>
          </a:ln>
        </p:spPr>
      </p:pic>
      <p:pic>
        <p:nvPicPr>
          <p:cNvPr id="4" name="Picture 3" descr="Screen shot 2012-05-15 at 6.21.35 PM.png"/>
          <p:cNvPicPr>
            <a:picLocks noChangeAspect="1"/>
          </p:cNvPicPr>
          <p:nvPr/>
        </p:nvPicPr>
        <p:blipFill>
          <a:blip r:embed="rId6"/>
          <a:stretch>
            <a:fillRect/>
          </a:stretch>
        </p:blipFill>
        <p:spPr>
          <a:xfrm>
            <a:off x="0" y="353482"/>
            <a:ext cx="4521200" cy="2270486"/>
          </a:xfrm>
          <a:prstGeom prst="rect">
            <a:avLst/>
          </a:prstGeom>
        </p:spPr>
      </p:pic>
      <p:sp>
        <p:nvSpPr>
          <p:cNvPr id="5" name="TextBox 4"/>
          <p:cNvSpPr txBox="1"/>
          <p:nvPr/>
        </p:nvSpPr>
        <p:spPr>
          <a:xfrm>
            <a:off x="0" y="0"/>
            <a:ext cx="9144000" cy="400110"/>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prstClr val="black"/>
                </a:solidFill>
                <a:latin typeface="Arial" charset="0"/>
                <a:ea typeface="ＭＳ Ｐゴシック" charset="-128"/>
                <a:cs typeface="ＭＳ Ｐゴシック" charset="-128"/>
              </a:rPr>
              <a:t>Historical Typhoons Crossing the Yellow Sea in the Stratified </a:t>
            </a:r>
            <a:r>
              <a:rPr lang="en-US" sz="2000" b="1" dirty="0">
                <a:solidFill>
                  <a:prstClr val="black"/>
                </a:solidFill>
                <a:latin typeface="Arial" charset="0"/>
                <a:ea typeface="ＭＳ Ｐゴシック" charset="-128"/>
                <a:cs typeface="ＭＳ Ｐゴシック" charset="-128"/>
              </a:rPr>
              <a:t>S</a:t>
            </a:r>
            <a:r>
              <a:rPr lang="en-US" sz="2000" b="1" dirty="0" smtClean="0">
                <a:solidFill>
                  <a:prstClr val="black"/>
                </a:solidFill>
                <a:latin typeface="Arial" charset="0"/>
                <a:ea typeface="ＭＳ Ｐゴシック" charset="-128"/>
                <a:cs typeface="ＭＳ Ｐゴシック" charset="-128"/>
              </a:rPr>
              <a:t>eason</a:t>
            </a:r>
            <a:endParaRPr lang="en-US" sz="2000" b="1" dirty="0">
              <a:solidFill>
                <a:prstClr val="black"/>
              </a:solidFill>
              <a:latin typeface="Arial" charset="0"/>
              <a:ea typeface="ＭＳ Ｐゴシック" charset="-128"/>
              <a:cs typeface="ＭＳ Ｐゴシック" charset="-128"/>
            </a:endParaRPr>
          </a:p>
        </p:txBody>
      </p:sp>
      <p:sp>
        <p:nvSpPr>
          <p:cNvPr id="6" name="TextBox 5"/>
          <p:cNvSpPr txBox="1"/>
          <p:nvPr/>
        </p:nvSpPr>
        <p:spPr>
          <a:xfrm>
            <a:off x="9471" y="2406068"/>
            <a:ext cx="1752403" cy="261610"/>
          </a:xfrm>
          <a:prstGeom prst="rect">
            <a:avLst/>
          </a:prstGeom>
          <a:noFill/>
        </p:spPr>
        <p:txBody>
          <a:bodyPr wrap="none" rtlCol="0">
            <a:spAutoFit/>
          </a:bodyPr>
          <a:lstStyle/>
          <a:p>
            <a:pPr defTabSz="914400" fontAlgn="base">
              <a:spcBef>
                <a:spcPct val="0"/>
              </a:spcBef>
              <a:spcAft>
                <a:spcPct val="0"/>
              </a:spcAft>
            </a:pPr>
            <a:r>
              <a:rPr lang="en-US" sz="1100" dirty="0" err="1" smtClean="0">
                <a:solidFill>
                  <a:prstClr val="black"/>
                </a:solidFill>
                <a:latin typeface="Arial" charset="0"/>
                <a:ea typeface="ＭＳ Ｐゴシック" charset="-128"/>
                <a:cs typeface="ＭＳ Ｐゴシック" charset="-128"/>
              </a:rPr>
              <a:t>Ramya</a:t>
            </a:r>
            <a:r>
              <a:rPr lang="en-US" sz="1100" dirty="0" smtClean="0">
                <a:solidFill>
                  <a:prstClr val="black"/>
                </a:solidFill>
                <a:latin typeface="Arial" charset="0"/>
                <a:ea typeface="ＭＳ Ｐゴシック" charset="-128"/>
                <a:cs typeface="ＭＳ Ｐゴシック" charset="-128"/>
              </a:rPr>
              <a:t> </a:t>
            </a:r>
            <a:r>
              <a:rPr lang="en-US" sz="1100" dirty="0" err="1" smtClean="0">
                <a:solidFill>
                  <a:prstClr val="black"/>
                </a:solidFill>
                <a:latin typeface="Arial" charset="0"/>
                <a:ea typeface="ＭＳ Ｐゴシック" charset="-128"/>
                <a:cs typeface="ＭＳ Ｐゴシック" charset="-128"/>
              </a:rPr>
              <a:t>Ramadurai</a:t>
            </a:r>
            <a:r>
              <a:rPr lang="en-US" sz="1100" dirty="0" smtClean="0">
                <a:solidFill>
                  <a:prstClr val="black"/>
                </a:solidFill>
                <a:latin typeface="Arial" charset="0"/>
                <a:ea typeface="ＭＳ Ｐゴシック" charset="-128"/>
                <a:cs typeface="ＭＳ Ｐゴシック" charset="-128"/>
              </a:rPr>
              <a:t>, 2009</a:t>
            </a:r>
            <a:endParaRPr lang="en-US" sz="1100" dirty="0">
              <a:solidFill>
                <a:prstClr val="black"/>
              </a:solidFill>
              <a:latin typeface="Arial" charset="0"/>
              <a:ea typeface="ＭＳ Ｐゴシック" charset="-128"/>
              <a:cs typeface="ＭＳ Ｐゴシック" charset="-128"/>
            </a:endParaRPr>
          </a:p>
        </p:txBody>
      </p:sp>
      <p:pic>
        <p:nvPicPr>
          <p:cNvPr id="8" name="Picture 7" descr="Screen Shot 2015-10-31 at 5.52.5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142" y="2764924"/>
            <a:ext cx="2292595" cy="2716019"/>
          </a:xfrm>
          <a:prstGeom prst="rect">
            <a:avLst/>
          </a:prstGeom>
        </p:spPr>
      </p:pic>
      <p:sp>
        <p:nvSpPr>
          <p:cNvPr id="9" name="TextBox 8"/>
          <p:cNvSpPr txBox="1"/>
          <p:nvPr/>
        </p:nvSpPr>
        <p:spPr>
          <a:xfrm>
            <a:off x="810213" y="5352010"/>
            <a:ext cx="1633781" cy="261610"/>
          </a:xfrm>
          <a:prstGeom prst="rect">
            <a:avLst/>
          </a:prstGeom>
          <a:noFill/>
        </p:spPr>
        <p:txBody>
          <a:bodyPr wrap="none" rtlCol="0">
            <a:spAutoFit/>
          </a:bodyPr>
          <a:lstStyle/>
          <a:p>
            <a:pPr defTabSz="914400" fontAlgn="base">
              <a:spcBef>
                <a:spcPct val="0"/>
              </a:spcBef>
              <a:spcAft>
                <a:spcPct val="0"/>
              </a:spcAft>
            </a:pPr>
            <a:r>
              <a:rPr lang="en-US" sz="1100" dirty="0" smtClean="0">
                <a:solidFill>
                  <a:prstClr val="black"/>
                </a:solidFill>
                <a:latin typeface="Arial" charset="0"/>
                <a:ea typeface="ＭＳ Ｐゴシック" charset="-128"/>
                <a:cs typeface="ＭＳ Ｐゴシック" charset="-128"/>
              </a:rPr>
              <a:t>Chen et al., </a:t>
            </a:r>
            <a:r>
              <a:rPr lang="en-US" sz="1100" i="1" dirty="0" smtClean="0">
                <a:solidFill>
                  <a:prstClr val="black"/>
                </a:solidFill>
                <a:latin typeface="Arial" charset="0"/>
                <a:ea typeface="ＭＳ Ｐゴシック" charset="-128"/>
                <a:cs typeface="ＭＳ Ｐゴシック" charset="-128"/>
              </a:rPr>
              <a:t>CSR,</a:t>
            </a:r>
            <a:r>
              <a:rPr lang="en-US" sz="1100" dirty="0" smtClean="0">
                <a:solidFill>
                  <a:prstClr val="black"/>
                </a:solidFill>
                <a:latin typeface="Arial" charset="0"/>
                <a:ea typeface="ＭＳ Ｐゴシック" charset="-128"/>
                <a:cs typeface="ＭＳ Ｐゴシック" charset="-128"/>
              </a:rPr>
              <a:t> 1992</a:t>
            </a:r>
            <a:endParaRPr lang="en-US" sz="1100" dirty="0">
              <a:solidFill>
                <a:prstClr val="black"/>
              </a:solidFill>
              <a:latin typeface="Arial" charset="0"/>
              <a:ea typeface="ＭＳ Ｐゴシック" charset="-128"/>
              <a:cs typeface="ＭＳ Ｐゴシック" charset="-128"/>
            </a:endParaRPr>
          </a:p>
        </p:txBody>
      </p:sp>
      <p:sp>
        <p:nvSpPr>
          <p:cNvPr id="10" name="TextBox 9"/>
          <p:cNvSpPr txBox="1"/>
          <p:nvPr/>
        </p:nvSpPr>
        <p:spPr>
          <a:xfrm>
            <a:off x="523446" y="2931878"/>
            <a:ext cx="1389723" cy="338554"/>
          </a:xfrm>
          <a:prstGeom prst="rect">
            <a:avLst/>
          </a:prstGeom>
          <a:solidFill>
            <a:srgbClr val="FFFFFF"/>
          </a:solidFill>
        </p:spPr>
        <p:txBody>
          <a:bodyPr wrap="none" rtlCol="0">
            <a:spAutoFit/>
          </a:bodyPr>
          <a:lstStyle/>
          <a:p>
            <a:pPr defTabSz="914400" fontAlgn="base">
              <a:spcBef>
                <a:spcPct val="0"/>
              </a:spcBef>
              <a:spcAft>
                <a:spcPct val="0"/>
              </a:spcAft>
            </a:pPr>
            <a:r>
              <a:rPr lang="en-US" sz="1600" dirty="0" smtClean="0">
                <a:solidFill>
                  <a:prstClr val="black"/>
                </a:solidFill>
                <a:latin typeface="Arial" charset="0"/>
                <a:ea typeface="ＭＳ Ｐゴシック" charset="-128"/>
                <a:cs typeface="ＭＳ Ｐゴシック" charset="-128"/>
              </a:rPr>
              <a:t>Bottom Temp</a:t>
            </a:r>
            <a:endParaRPr lang="en-US" sz="1600" dirty="0">
              <a:solidFill>
                <a:prstClr val="black"/>
              </a:solidFill>
              <a:latin typeface="Arial" charset="0"/>
              <a:ea typeface="ＭＳ Ｐゴシック" charset="-128"/>
              <a:cs typeface="ＭＳ Ｐゴシック" charset="-128"/>
            </a:endParaRPr>
          </a:p>
        </p:txBody>
      </p:sp>
      <p:sp>
        <p:nvSpPr>
          <p:cNvPr id="7" name="TextBox 6"/>
          <p:cNvSpPr txBox="1"/>
          <p:nvPr/>
        </p:nvSpPr>
        <p:spPr>
          <a:xfrm>
            <a:off x="7251700" y="3924300"/>
            <a:ext cx="1778000" cy="1754327"/>
          </a:xfrm>
          <a:prstGeom prst="rect">
            <a:avLst/>
          </a:prstGeom>
          <a:noFill/>
        </p:spPr>
        <p:txBody>
          <a:bodyPr wrap="square" rtlCol="0">
            <a:spAutoFit/>
          </a:bodyPr>
          <a:lstStyle/>
          <a:p>
            <a:pPr defTabSz="914400" fontAlgn="base">
              <a:spcBef>
                <a:spcPct val="0"/>
              </a:spcBef>
              <a:spcAft>
                <a:spcPct val="0"/>
              </a:spcAft>
            </a:pPr>
            <a:r>
              <a:rPr lang="en-US" dirty="0" smtClean="0">
                <a:solidFill>
                  <a:prstClr val="white"/>
                </a:solidFill>
                <a:latin typeface="Arial" charset="0"/>
                <a:ea typeface="ＭＳ Ｐゴシック" charset="-128"/>
                <a:cs typeface="ＭＳ Ｐゴシック" charset="-128"/>
              </a:rPr>
              <a:t>26 Typhoons</a:t>
            </a:r>
          </a:p>
          <a:p>
            <a:pPr defTabSz="914400" fontAlgn="base">
              <a:spcBef>
                <a:spcPct val="0"/>
              </a:spcBef>
              <a:spcAft>
                <a:spcPct val="0"/>
              </a:spcAft>
            </a:pPr>
            <a:r>
              <a:rPr lang="en-US" dirty="0">
                <a:solidFill>
                  <a:prstClr val="white"/>
                </a:solidFill>
                <a:latin typeface="Arial" charset="0"/>
                <a:ea typeface="ＭＳ Ｐゴシック" charset="-128"/>
                <a:cs typeface="ＭＳ Ｐゴシック" charset="-128"/>
              </a:rPr>
              <a:t>t</a:t>
            </a:r>
            <a:r>
              <a:rPr lang="en-US" dirty="0" smtClean="0">
                <a:solidFill>
                  <a:prstClr val="white"/>
                </a:solidFill>
                <a:latin typeface="Arial" charset="0"/>
                <a:ea typeface="ＭＳ Ｐゴシック" charset="-128"/>
                <a:cs typeface="ＭＳ Ｐゴシック" charset="-128"/>
              </a:rPr>
              <a:t>racked </a:t>
            </a:r>
            <a:r>
              <a:rPr lang="en-US" dirty="0">
                <a:solidFill>
                  <a:prstClr val="white"/>
                </a:solidFill>
                <a:latin typeface="Arial" charset="0"/>
                <a:ea typeface="ＭＳ Ｐゴシック" charset="-128"/>
                <a:cs typeface="ＭＳ Ｐゴシック" charset="-128"/>
              </a:rPr>
              <a:t>a</a:t>
            </a:r>
            <a:r>
              <a:rPr lang="en-US" dirty="0" smtClean="0">
                <a:solidFill>
                  <a:prstClr val="white"/>
                </a:solidFill>
                <a:latin typeface="Arial" charset="0"/>
                <a:ea typeface="ＭＳ Ｐゴシック" charset="-128"/>
                <a:cs typeface="ＭＳ Ｐゴシック" charset="-128"/>
              </a:rPr>
              <a:t>cross northern East China Sea &amp; Yellow Sea since 1985</a:t>
            </a:r>
            <a:endParaRPr lang="en-US" dirty="0">
              <a:solidFill>
                <a:prstClr val="white"/>
              </a:solidFill>
              <a:latin typeface="Arial" charset="0"/>
              <a:ea typeface="ＭＳ Ｐゴシック" charset="-128"/>
              <a:cs typeface="ＭＳ Ｐゴシック" charset="-128"/>
            </a:endParaRPr>
          </a:p>
        </p:txBody>
      </p:sp>
      <p:sp>
        <p:nvSpPr>
          <p:cNvPr id="11" name="TextBox 10"/>
          <p:cNvSpPr txBox="1"/>
          <p:nvPr/>
        </p:nvSpPr>
        <p:spPr>
          <a:xfrm>
            <a:off x="495300" y="1955800"/>
            <a:ext cx="3408768" cy="369332"/>
          </a:xfrm>
          <a:prstGeom prst="rect">
            <a:avLst/>
          </a:prstGeom>
          <a:noFill/>
        </p:spPr>
        <p:txBody>
          <a:bodyPr wrap="none" rtlCol="0">
            <a:spAutoFit/>
          </a:bodyPr>
          <a:lstStyle/>
          <a:p>
            <a:pPr defTabSz="914400" fontAlgn="base">
              <a:spcBef>
                <a:spcPct val="0"/>
              </a:spcBef>
              <a:spcAft>
                <a:spcPct val="0"/>
              </a:spcAft>
            </a:pPr>
            <a:r>
              <a:rPr lang="en-US" dirty="0" smtClean="0">
                <a:solidFill>
                  <a:srgbClr val="FFFFFF"/>
                </a:solidFill>
                <a:latin typeface="Arial" charset="0"/>
                <a:ea typeface="ＭＳ Ｐゴシック" charset="-128"/>
                <a:cs typeface="ＭＳ Ｐゴシック" charset="-128"/>
              </a:rPr>
              <a:t>Summer/Winter SST Difference</a:t>
            </a:r>
            <a:endParaRPr lang="en-US"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944136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5527880"/>
            <a:ext cx="9144000" cy="27432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7" name="Picture 6" descr="Screenshot 2015-10-17 11.43.13.png"/>
          <p:cNvPicPr>
            <a:picLocks noChangeAspect="1"/>
          </p:cNvPicPr>
          <p:nvPr/>
        </p:nvPicPr>
        <p:blipFill rotWithShape="1">
          <a:blip r:embed="rId4">
            <a:extLst>
              <a:ext uri="{28A0092B-C50C-407E-A947-70E740481C1C}">
                <a14:useLocalDpi xmlns:a14="http://schemas.microsoft.com/office/drawing/2010/main" val="0"/>
              </a:ext>
            </a:extLst>
          </a:blip>
          <a:srcRect l="22083" t="7183" b="1585"/>
          <a:stretch/>
        </p:blipFill>
        <p:spPr>
          <a:xfrm>
            <a:off x="5181950" y="669441"/>
            <a:ext cx="3166297" cy="2222500"/>
          </a:xfrm>
          <a:prstGeom prst="rect">
            <a:avLst/>
          </a:prstGeom>
          <a:ln>
            <a:solidFill>
              <a:schemeClr val="bg1"/>
            </a:solidFill>
          </a:ln>
        </p:spPr>
      </p:pic>
      <p:sp>
        <p:nvSpPr>
          <p:cNvPr id="8" name="TextBox 7"/>
          <p:cNvSpPr txBox="1"/>
          <p:nvPr/>
        </p:nvSpPr>
        <p:spPr>
          <a:xfrm>
            <a:off x="0" y="0"/>
            <a:ext cx="9144000" cy="523220"/>
          </a:xfrm>
          <a:prstGeom prst="rect">
            <a:avLst/>
          </a:prstGeom>
          <a:noFill/>
        </p:spPr>
        <p:txBody>
          <a:bodyPr wrap="square" rtlCol="0">
            <a:spAutoFit/>
          </a:bodyPr>
          <a:lstStyle/>
          <a:p>
            <a:pPr algn="ctr" defTabSz="914400" fontAlgn="base">
              <a:spcBef>
                <a:spcPct val="0"/>
              </a:spcBef>
              <a:spcAft>
                <a:spcPct val="0"/>
              </a:spcAft>
            </a:pPr>
            <a:r>
              <a:rPr lang="en-US" sz="2800" b="1" dirty="0">
                <a:solidFill>
                  <a:prstClr val="black"/>
                </a:solidFill>
                <a:ea typeface="ＭＳ Ｐゴシック" charset="-128"/>
                <a:cs typeface="ＭＳ Ｐゴシック" charset="-128"/>
              </a:rPr>
              <a:t>T</a:t>
            </a:r>
            <a:r>
              <a:rPr lang="en-US" sz="2800" b="1" dirty="0" smtClean="0">
                <a:solidFill>
                  <a:prstClr val="black"/>
                </a:solidFill>
                <a:ea typeface="ＭＳ Ｐゴシック" charset="-128"/>
                <a:cs typeface="ＭＳ Ｐゴシック" charset="-128"/>
              </a:rPr>
              <a:t>yphoon </a:t>
            </a:r>
            <a:r>
              <a:rPr lang="en-US" sz="2800" b="1" dirty="0" err="1" smtClean="0">
                <a:solidFill>
                  <a:prstClr val="black"/>
                </a:solidFill>
                <a:ea typeface="ＭＳ Ｐゴシック" charset="-128"/>
                <a:cs typeface="ＭＳ Ｐゴシック" charset="-128"/>
              </a:rPr>
              <a:t>Muifa</a:t>
            </a:r>
            <a:r>
              <a:rPr lang="en-US" sz="2800" b="1" dirty="0" smtClean="0">
                <a:solidFill>
                  <a:prstClr val="black"/>
                </a:solidFill>
                <a:ea typeface="ＭＳ Ｐゴシック" charset="-128"/>
                <a:cs typeface="ＭＳ Ｐゴシック" charset="-128"/>
              </a:rPr>
              <a:t> - Total Cooling Observed by Satellite </a:t>
            </a:r>
          </a:p>
        </p:txBody>
      </p:sp>
      <p:pic>
        <p:nvPicPr>
          <p:cNvPr id="9" name="Picture 8" descr="Screen Shot 2015-10-20 at 9.54.5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6443" y="3081896"/>
            <a:ext cx="3454401" cy="2388471"/>
          </a:xfrm>
          <a:prstGeom prst="rect">
            <a:avLst/>
          </a:prstGeom>
        </p:spPr>
      </p:pic>
      <p:pic>
        <p:nvPicPr>
          <p:cNvPr id="10" name="Picture 9" descr="Screen Shot 2015-10-20 at 9.54.39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210" y="3033913"/>
            <a:ext cx="3678078" cy="2493967"/>
          </a:xfrm>
          <a:prstGeom prst="rect">
            <a:avLst/>
          </a:prstGeom>
        </p:spPr>
      </p:pic>
      <p:pic>
        <p:nvPicPr>
          <p:cNvPr id="11" name="Picture 10" descr="Screen Shot 2015-10-20 at 9.54.2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300" y="485288"/>
            <a:ext cx="3763898" cy="2505681"/>
          </a:xfrm>
          <a:prstGeom prst="rect">
            <a:avLst/>
          </a:prstGeom>
        </p:spPr>
      </p:pic>
      <p:sp>
        <p:nvSpPr>
          <p:cNvPr id="12" name="TextBox 11"/>
          <p:cNvSpPr txBox="1"/>
          <p:nvPr/>
        </p:nvSpPr>
        <p:spPr>
          <a:xfrm>
            <a:off x="990600" y="1181100"/>
            <a:ext cx="864765" cy="646331"/>
          </a:xfrm>
          <a:prstGeom prst="rect">
            <a:avLst/>
          </a:prstGeom>
          <a:noFill/>
        </p:spPr>
        <p:txBody>
          <a:bodyPr wrap="none" rtlCol="0">
            <a:spAutoFit/>
          </a:bodyPr>
          <a:lstStyle/>
          <a:p>
            <a:pPr algn="ct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SST</a:t>
            </a:r>
          </a:p>
          <a:p>
            <a:pPr algn="ct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Before</a:t>
            </a:r>
            <a:endParaRPr lang="en-US" dirty="0">
              <a:solidFill>
                <a:prstClr val="black"/>
              </a:solidFill>
              <a:latin typeface="Arial" charset="0"/>
              <a:ea typeface="ＭＳ Ｐゴシック" charset="-128"/>
              <a:cs typeface="ＭＳ Ｐゴシック" charset="-128"/>
            </a:endParaRPr>
          </a:p>
        </p:txBody>
      </p:sp>
      <p:sp>
        <p:nvSpPr>
          <p:cNvPr id="13" name="TextBox 12"/>
          <p:cNvSpPr txBox="1"/>
          <p:nvPr/>
        </p:nvSpPr>
        <p:spPr>
          <a:xfrm>
            <a:off x="1080499" y="3610653"/>
            <a:ext cx="684966" cy="646331"/>
          </a:xfrm>
          <a:prstGeom prst="rect">
            <a:avLst/>
          </a:prstGeom>
          <a:noFill/>
        </p:spPr>
        <p:txBody>
          <a:bodyPr wrap="none" rtlCol="0">
            <a:spAutoFit/>
          </a:bodyPr>
          <a:lstStyle/>
          <a:p>
            <a:pPr algn="ct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SST</a:t>
            </a:r>
          </a:p>
          <a:p>
            <a:pPr algn="ctr" defTabSz="914400" fontAlgn="base">
              <a:spcBef>
                <a:spcPct val="0"/>
              </a:spcBef>
              <a:spcAft>
                <a:spcPct val="0"/>
              </a:spcAft>
            </a:pPr>
            <a:r>
              <a:rPr lang="en-US" dirty="0" smtClean="0">
                <a:solidFill>
                  <a:prstClr val="black"/>
                </a:solidFill>
                <a:latin typeface="Arial" charset="0"/>
                <a:ea typeface="ＭＳ Ｐゴシック" charset="-128"/>
                <a:cs typeface="ＭＳ Ｐゴシック" charset="-128"/>
              </a:rPr>
              <a:t>After</a:t>
            </a:r>
            <a:endParaRPr lang="en-US" dirty="0">
              <a:solidFill>
                <a:prstClr val="black"/>
              </a:solidFill>
              <a:latin typeface="Arial" charset="0"/>
              <a:ea typeface="ＭＳ Ｐゴシック" charset="-128"/>
              <a:cs typeface="ＭＳ Ｐゴシック" charset="-128"/>
            </a:endParaRPr>
          </a:p>
        </p:txBody>
      </p:sp>
      <p:sp>
        <p:nvSpPr>
          <p:cNvPr id="14" name="TextBox 13"/>
          <p:cNvSpPr txBox="1"/>
          <p:nvPr/>
        </p:nvSpPr>
        <p:spPr>
          <a:xfrm>
            <a:off x="5247560" y="4140351"/>
            <a:ext cx="997389" cy="738664"/>
          </a:xfrm>
          <a:prstGeom prst="rect">
            <a:avLst/>
          </a:prstGeom>
          <a:noFill/>
        </p:spPr>
        <p:txBody>
          <a:bodyPr wrap="none" rtlCol="0">
            <a:spAutoFit/>
          </a:bodyPr>
          <a:lstStyle/>
          <a:p>
            <a:pPr algn="ctr" defTabSz="914400" fontAlgn="base">
              <a:spcBef>
                <a:spcPct val="0"/>
              </a:spcBef>
              <a:spcAft>
                <a:spcPct val="0"/>
              </a:spcAft>
            </a:pPr>
            <a:r>
              <a:rPr lang="en-US" sz="1400" dirty="0" smtClean="0">
                <a:solidFill>
                  <a:prstClr val="black"/>
                </a:solidFill>
                <a:latin typeface="Arial" charset="0"/>
                <a:ea typeface="ＭＳ Ｐゴシック" charset="-128"/>
                <a:cs typeface="ＭＳ Ｐゴシック" charset="-128"/>
              </a:rPr>
              <a:t>SST</a:t>
            </a:r>
          </a:p>
          <a:p>
            <a:pPr algn="ctr" defTabSz="914400" fontAlgn="base">
              <a:spcBef>
                <a:spcPct val="0"/>
              </a:spcBef>
              <a:spcAft>
                <a:spcPct val="0"/>
              </a:spcAft>
            </a:pPr>
            <a:r>
              <a:rPr lang="en-US" sz="1400" dirty="0" smtClean="0">
                <a:solidFill>
                  <a:prstClr val="black"/>
                </a:solidFill>
                <a:latin typeface="Arial" charset="0"/>
                <a:ea typeface="ＭＳ Ｐゴシック" charset="-128"/>
                <a:cs typeface="ＭＳ Ｐゴシック" charset="-128"/>
              </a:rPr>
              <a:t>Difference</a:t>
            </a:r>
          </a:p>
          <a:p>
            <a:pPr algn="ctr" defTabSz="914400" fontAlgn="base">
              <a:spcBef>
                <a:spcPct val="0"/>
              </a:spcBef>
              <a:spcAft>
                <a:spcPct val="0"/>
              </a:spcAft>
            </a:pPr>
            <a:r>
              <a:rPr lang="en-US" sz="1400" dirty="0" smtClean="0">
                <a:solidFill>
                  <a:prstClr val="black"/>
                </a:solidFill>
                <a:latin typeface="Arial" charset="0"/>
                <a:ea typeface="ＭＳ Ｐゴシック" charset="-128"/>
                <a:cs typeface="ＭＳ Ｐゴシック" charset="-128"/>
              </a:rPr>
              <a:t>Up to 7C</a:t>
            </a:r>
            <a:endParaRPr lang="en-US" sz="1400" dirty="0">
              <a:solidFill>
                <a:prstClr val="black"/>
              </a:solidFill>
              <a:latin typeface="Arial" charset="0"/>
              <a:ea typeface="ＭＳ Ｐゴシック" charset="-128"/>
              <a:cs typeface="ＭＳ Ｐゴシック" charset="-128"/>
            </a:endParaRPr>
          </a:p>
        </p:txBody>
      </p:sp>
      <p:sp>
        <p:nvSpPr>
          <p:cNvPr id="3" name="TextBox 2"/>
          <p:cNvSpPr txBox="1"/>
          <p:nvPr/>
        </p:nvSpPr>
        <p:spPr>
          <a:xfrm>
            <a:off x="0" y="5494423"/>
            <a:ext cx="9144000" cy="307777"/>
          </a:xfrm>
          <a:prstGeom prst="rect">
            <a:avLst/>
          </a:prstGeom>
          <a:noFill/>
        </p:spPr>
        <p:txBody>
          <a:bodyPr wrap="square" rtlCol="0">
            <a:spAutoFit/>
          </a:bodyPr>
          <a:lstStyle/>
          <a:p>
            <a:pPr algn="r" defTabSz="914400" fontAlgn="base">
              <a:spcBef>
                <a:spcPct val="0"/>
              </a:spcBef>
              <a:spcAft>
                <a:spcPct val="0"/>
              </a:spcAft>
            </a:pPr>
            <a:r>
              <a:rPr lang="en-US" sz="1400" dirty="0" smtClean="0">
                <a:solidFill>
                  <a:prstClr val="black"/>
                </a:solidFill>
                <a:latin typeface="Arial" charset="0"/>
                <a:ea typeface="ＭＳ Ｐゴシック" charset="-128"/>
                <a:cs typeface="ＭＳ Ｐゴシック" charset="-128"/>
              </a:rPr>
              <a:t>From: Sun, </a:t>
            </a:r>
            <a:r>
              <a:rPr lang="en-US" sz="1400" dirty="0" err="1" smtClean="0">
                <a:solidFill>
                  <a:prstClr val="black"/>
                </a:solidFill>
                <a:latin typeface="Arial" charset="0"/>
                <a:ea typeface="ＭＳ Ｐゴシック" charset="-128"/>
                <a:cs typeface="ＭＳ Ｐゴシック" charset="-128"/>
              </a:rPr>
              <a:t>Duan</a:t>
            </a:r>
            <a:r>
              <a:rPr lang="en-US" sz="1400" dirty="0" smtClean="0">
                <a:solidFill>
                  <a:prstClr val="black"/>
                </a:solidFill>
                <a:latin typeface="Arial" charset="0"/>
                <a:ea typeface="ＭＳ Ｐゴシック" charset="-128"/>
                <a:cs typeface="ＭＳ Ｐゴシック" charset="-128"/>
              </a:rPr>
              <a:t>, Zhu, Wu, Zhang &amp; Huang, </a:t>
            </a:r>
            <a:r>
              <a:rPr lang="en-US" sz="1400" i="1" dirty="0" err="1" smtClean="0">
                <a:solidFill>
                  <a:prstClr val="black"/>
                </a:solidFill>
                <a:latin typeface="Arial" charset="0"/>
                <a:ea typeface="ＭＳ Ｐゴシック" charset="-128"/>
                <a:cs typeface="ＭＳ Ｐゴシック" charset="-128"/>
              </a:rPr>
              <a:t>Acta</a:t>
            </a:r>
            <a:r>
              <a:rPr lang="en-US" sz="1400" i="1" dirty="0" smtClean="0">
                <a:solidFill>
                  <a:prstClr val="black"/>
                </a:solidFill>
                <a:latin typeface="Arial" charset="0"/>
                <a:ea typeface="ＭＳ Ｐゴシック" charset="-128"/>
                <a:cs typeface="ＭＳ Ｐゴシック" charset="-128"/>
              </a:rPr>
              <a:t> </a:t>
            </a:r>
            <a:r>
              <a:rPr lang="en-US" sz="1400" i="1" dirty="0" err="1" smtClean="0">
                <a:solidFill>
                  <a:prstClr val="black"/>
                </a:solidFill>
                <a:latin typeface="Arial" charset="0"/>
                <a:ea typeface="ＭＳ Ｐゴシック" charset="-128"/>
                <a:cs typeface="ＭＳ Ｐゴシック" charset="-128"/>
              </a:rPr>
              <a:t>Oceanol</a:t>
            </a:r>
            <a:r>
              <a:rPr lang="en-US" sz="1400" i="1" dirty="0" smtClean="0">
                <a:solidFill>
                  <a:prstClr val="black"/>
                </a:solidFill>
                <a:latin typeface="Arial" charset="0"/>
                <a:ea typeface="ＭＳ Ｐゴシック" charset="-128"/>
                <a:cs typeface="ＭＳ Ｐゴシック" charset="-128"/>
              </a:rPr>
              <a:t>. Sin.,</a:t>
            </a:r>
            <a:r>
              <a:rPr lang="en-US" sz="1400" dirty="0" smtClean="0">
                <a:solidFill>
                  <a:prstClr val="black"/>
                </a:solidFill>
                <a:latin typeface="Arial" charset="0"/>
                <a:ea typeface="ＭＳ Ｐゴシック" charset="-128"/>
                <a:cs typeface="ＭＳ Ｐゴシック" charset="-128"/>
              </a:rPr>
              <a:t> 2014  </a:t>
            </a:r>
            <a:endParaRPr lang="en-US" sz="1400" dirty="0">
              <a:solidFill>
                <a:prstClr val="black"/>
              </a:solidFill>
              <a:latin typeface="Arial" charset="0"/>
              <a:ea typeface="ＭＳ Ｐゴシック" charset="-128"/>
              <a:cs typeface="ＭＳ Ｐゴシック" charset="-128"/>
            </a:endParaRPr>
          </a:p>
        </p:txBody>
      </p:sp>
      <p:sp>
        <p:nvSpPr>
          <p:cNvPr id="2" name="TextBox 1"/>
          <p:cNvSpPr txBox="1"/>
          <p:nvPr/>
        </p:nvSpPr>
        <p:spPr>
          <a:xfrm>
            <a:off x="7200900" y="2006600"/>
            <a:ext cx="697627" cy="584776"/>
          </a:xfrm>
          <a:prstGeom prst="rect">
            <a:avLst/>
          </a:prstGeom>
          <a:noFill/>
        </p:spPr>
        <p:txBody>
          <a:bodyPr wrap="none" rtlCol="0">
            <a:spAutoFit/>
          </a:bodyPr>
          <a:lstStyle/>
          <a:p>
            <a:pPr defTabSz="914400" fontAlgn="base">
              <a:spcBef>
                <a:spcPct val="0"/>
              </a:spcBef>
              <a:spcAft>
                <a:spcPct val="0"/>
              </a:spcAft>
            </a:pPr>
            <a:r>
              <a:rPr lang="en-US" sz="1600" dirty="0" err="1" smtClean="0">
                <a:solidFill>
                  <a:srgbClr val="FFFFFF"/>
                </a:solidFill>
                <a:latin typeface="Arial" charset="0"/>
                <a:ea typeface="ＭＳ Ｐゴシック" charset="-128"/>
                <a:cs typeface="ＭＳ Ｐゴシック" charset="-128"/>
              </a:rPr>
              <a:t>Muifa</a:t>
            </a:r>
            <a:endParaRPr lang="en-US" sz="1600" dirty="0" smtClean="0">
              <a:solidFill>
                <a:srgbClr val="FFFFFF"/>
              </a:solidFill>
              <a:latin typeface="Arial" charset="0"/>
              <a:ea typeface="ＭＳ Ｐゴシック" charset="-128"/>
              <a:cs typeface="ＭＳ Ｐゴシック" charset="-128"/>
            </a:endParaRPr>
          </a:p>
          <a:p>
            <a:pPr defTabSz="914400" fontAlgn="base">
              <a:spcBef>
                <a:spcPct val="0"/>
              </a:spcBef>
              <a:spcAft>
                <a:spcPct val="0"/>
              </a:spcAft>
            </a:pPr>
            <a:r>
              <a:rPr lang="en-US" sz="1600" dirty="0" smtClean="0">
                <a:solidFill>
                  <a:srgbClr val="FFFFFF"/>
                </a:solidFill>
                <a:latin typeface="Arial" charset="0"/>
                <a:ea typeface="ＭＳ Ｐゴシック" charset="-128"/>
                <a:cs typeface="ＭＳ Ｐゴシック" charset="-128"/>
              </a:rPr>
              <a:t>Track</a:t>
            </a:r>
            <a:endParaRPr lang="en-US" sz="1600" dirty="0">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28950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802200"/>
            <a:ext cx="9144001" cy="1062182"/>
          </a:xfrm>
          <a:prstGeom prst="rect">
            <a:avLst/>
          </a:prstGeom>
        </p:spPr>
      </p:pic>
      <p:pic>
        <p:nvPicPr>
          <p:cNvPr id="5" name="Picture 4" descr="Screen Shot 2015-10-20 at 8.57.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2" y="4534260"/>
            <a:ext cx="9144001" cy="1043609"/>
          </a:xfrm>
          <a:prstGeom prst="rect">
            <a:avLst/>
          </a:prstGeom>
        </p:spPr>
      </p:pic>
      <p:pic>
        <p:nvPicPr>
          <p:cNvPr id="6" name="Picture 5" descr="Muifa_buoy_7.png"/>
          <p:cNvPicPr>
            <a:picLocks noChangeAspect="1"/>
          </p:cNvPicPr>
          <p:nvPr/>
        </p:nvPicPr>
        <p:blipFill rotWithShape="1">
          <a:blip r:embed="rId4" cstate="print">
            <a:extLst>
              <a:ext uri="{28A0092B-C50C-407E-A947-70E740481C1C}">
                <a14:useLocalDpi xmlns:a14="http://schemas.microsoft.com/office/drawing/2010/main" val="0"/>
              </a:ext>
            </a:extLst>
          </a:blip>
          <a:srcRect l="6944" t="24822" r="18750" b="22971"/>
          <a:stretch/>
        </p:blipFill>
        <p:spPr>
          <a:xfrm>
            <a:off x="0" y="1784531"/>
            <a:ext cx="9059332" cy="2387600"/>
          </a:xfrm>
          <a:prstGeom prst="rect">
            <a:avLst/>
          </a:prstGeom>
        </p:spPr>
      </p:pic>
      <p:pic>
        <p:nvPicPr>
          <p:cNvPr id="7" name="Picture 6" descr="Screenshot 2015-10-17 11.43.13.png"/>
          <p:cNvPicPr>
            <a:picLocks noChangeAspect="1"/>
          </p:cNvPicPr>
          <p:nvPr/>
        </p:nvPicPr>
        <p:blipFill rotWithShape="1">
          <a:blip r:embed="rId5">
            <a:extLst>
              <a:ext uri="{28A0092B-C50C-407E-A947-70E740481C1C}">
                <a14:useLocalDpi xmlns:a14="http://schemas.microsoft.com/office/drawing/2010/main" val="0"/>
              </a:ext>
            </a:extLst>
          </a:blip>
          <a:srcRect l="22083" t="7183" b="1585"/>
          <a:stretch/>
        </p:blipFill>
        <p:spPr>
          <a:xfrm>
            <a:off x="6128799" y="0"/>
            <a:ext cx="2831830" cy="1987729"/>
          </a:xfrm>
          <a:prstGeom prst="rect">
            <a:avLst/>
          </a:prstGeom>
          <a:ln>
            <a:solidFill>
              <a:schemeClr val="bg1"/>
            </a:solidFill>
          </a:ln>
        </p:spPr>
      </p:pic>
      <p:sp>
        <p:nvSpPr>
          <p:cNvPr id="8" name="TextBox 7"/>
          <p:cNvSpPr txBox="1"/>
          <p:nvPr/>
        </p:nvSpPr>
        <p:spPr>
          <a:xfrm>
            <a:off x="149533" y="241300"/>
            <a:ext cx="4895040" cy="1815882"/>
          </a:xfrm>
          <a:prstGeom prst="rect">
            <a:avLst/>
          </a:prstGeom>
          <a:noFill/>
        </p:spPr>
        <p:txBody>
          <a:bodyPr wrap="none" rtlCol="0">
            <a:spAutoFit/>
          </a:bodyPr>
          <a:lstStyle/>
          <a:p>
            <a:pPr algn="ctr" defTabSz="914400" fontAlgn="base">
              <a:spcBef>
                <a:spcPct val="0"/>
              </a:spcBef>
              <a:spcAft>
                <a:spcPct val="0"/>
              </a:spcAft>
            </a:pPr>
            <a:r>
              <a:rPr lang="en-US" sz="2800" dirty="0">
                <a:solidFill>
                  <a:prstClr val="black"/>
                </a:solidFill>
                <a:latin typeface="Arial" charset="0"/>
                <a:ea typeface="ＭＳ Ｐゴシック" charset="-128"/>
                <a:cs typeface="ＭＳ Ｐゴシック" charset="-128"/>
              </a:rPr>
              <a:t>T</a:t>
            </a:r>
            <a:r>
              <a:rPr lang="en-US" sz="2800" dirty="0" smtClean="0">
                <a:solidFill>
                  <a:prstClr val="black"/>
                </a:solidFill>
                <a:latin typeface="Arial" charset="0"/>
                <a:ea typeface="ＭＳ Ｐゴシック" charset="-128"/>
                <a:cs typeface="ＭＳ Ｐゴシック" charset="-128"/>
              </a:rPr>
              <a:t>yphoon </a:t>
            </a:r>
            <a:r>
              <a:rPr lang="en-US" sz="2800" dirty="0" err="1" smtClean="0">
                <a:solidFill>
                  <a:prstClr val="black"/>
                </a:solidFill>
                <a:latin typeface="Arial" charset="0"/>
                <a:ea typeface="ＭＳ Ｐゴシック" charset="-128"/>
                <a:cs typeface="ＭＳ Ｐゴシック" charset="-128"/>
              </a:rPr>
              <a:t>Muifa</a:t>
            </a:r>
            <a:r>
              <a:rPr lang="en-US" sz="2800" dirty="0" smtClean="0">
                <a:solidFill>
                  <a:prstClr val="black"/>
                </a:solidFill>
                <a:latin typeface="Arial" charset="0"/>
                <a:ea typeface="ＭＳ Ｐゴシック" charset="-128"/>
                <a:cs typeface="ＭＳ Ｐゴシック" charset="-128"/>
              </a:rPr>
              <a:t>: </a:t>
            </a:r>
          </a:p>
          <a:p>
            <a:pPr algn="ctr" defTabSz="914400" fontAlgn="base">
              <a:spcBef>
                <a:spcPct val="0"/>
              </a:spcBef>
              <a:spcAft>
                <a:spcPct val="0"/>
              </a:spcAft>
            </a:pPr>
            <a:r>
              <a:rPr lang="en-US" sz="2800" dirty="0" smtClean="0">
                <a:solidFill>
                  <a:prstClr val="black"/>
                </a:solidFill>
                <a:latin typeface="Arial" charset="0"/>
                <a:ea typeface="ＭＳ Ｐゴシック" charset="-128"/>
                <a:cs typeface="ＭＳ Ｐゴシック" charset="-128"/>
              </a:rPr>
              <a:t>Ahead-of-Eye-Center Cooling </a:t>
            </a:r>
          </a:p>
          <a:p>
            <a:pPr algn="ctr" defTabSz="914400" fontAlgn="base">
              <a:spcBef>
                <a:spcPct val="0"/>
              </a:spcBef>
              <a:spcAft>
                <a:spcPct val="0"/>
              </a:spcAft>
            </a:pPr>
            <a:r>
              <a:rPr lang="en-US" sz="2800" dirty="0" smtClean="0">
                <a:solidFill>
                  <a:prstClr val="black"/>
                </a:solidFill>
                <a:latin typeface="Arial" charset="0"/>
                <a:ea typeface="ＭＳ Ｐゴシック" charset="-128"/>
                <a:cs typeface="ＭＳ Ｐゴシック" charset="-128"/>
              </a:rPr>
              <a:t>observed by Coastal Buoy</a:t>
            </a:r>
          </a:p>
          <a:p>
            <a:pPr algn="ctr" defTabSz="914400" fontAlgn="base">
              <a:spcBef>
                <a:spcPct val="0"/>
              </a:spcBef>
              <a:spcAft>
                <a:spcPct val="0"/>
              </a:spcAft>
            </a:pPr>
            <a:endParaRPr lang="en-US" sz="2800" dirty="0">
              <a:solidFill>
                <a:prstClr val="black"/>
              </a:solidFill>
              <a:latin typeface="Arial" charset="0"/>
              <a:ea typeface="ＭＳ Ｐゴシック" charset="-128"/>
              <a:cs typeface="ＭＳ Ｐゴシック" charset="-128"/>
            </a:endParaRPr>
          </a:p>
        </p:txBody>
      </p:sp>
      <p:sp>
        <p:nvSpPr>
          <p:cNvPr id="9" name="Oval 8"/>
          <p:cNvSpPr/>
          <p:nvPr/>
        </p:nvSpPr>
        <p:spPr>
          <a:xfrm>
            <a:off x="7280458" y="4966060"/>
            <a:ext cx="749300" cy="4826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alibri"/>
            </a:endParaRPr>
          </a:p>
        </p:txBody>
      </p:sp>
      <p:sp>
        <p:nvSpPr>
          <p:cNvPr id="2" name="TextBox 1"/>
          <p:cNvSpPr txBox="1"/>
          <p:nvPr/>
        </p:nvSpPr>
        <p:spPr>
          <a:xfrm>
            <a:off x="0" y="4083231"/>
            <a:ext cx="6349815" cy="615553"/>
          </a:xfrm>
          <a:prstGeom prst="rect">
            <a:avLst/>
          </a:prstGeom>
          <a:noFill/>
        </p:spPr>
        <p:txBody>
          <a:bodyPr wrap="none" rtlCol="0">
            <a:spAutoFit/>
          </a:bodyPr>
          <a:lstStyle/>
          <a:p>
            <a:pPr defTabSz="914400" fontAlgn="base">
              <a:spcBef>
                <a:spcPct val="0"/>
              </a:spcBef>
              <a:spcAft>
                <a:spcPct val="0"/>
              </a:spcAft>
            </a:pPr>
            <a:r>
              <a:rPr lang="en-US" sz="1100" dirty="0" smtClean="0">
                <a:solidFill>
                  <a:prstClr val="black"/>
                </a:solidFill>
                <a:latin typeface="Arial" charset="0"/>
                <a:ea typeface="ＭＳ Ｐゴシック" charset="-128"/>
                <a:cs typeface="ＭＳ Ｐゴシック" charset="-128"/>
              </a:rPr>
              <a:t>From: </a:t>
            </a:r>
            <a:r>
              <a:rPr lang="en-US" sz="1100" dirty="0" err="1" smtClean="0">
                <a:solidFill>
                  <a:prstClr val="black"/>
                </a:solidFill>
                <a:latin typeface="Arial" charset="0"/>
                <a:ea typeface="ＭＳ Ｐゴシック" charset="-128"/>
                <a:cs typeface="ＭＳ Ｐゴシック" charset="-128"/>
              </a:rPr>
              <a:t>Fei</a:t>
            </a:r>
            <a:r>
              <a:rPr lang="en-US" sz="1100" dirty="0" smtClean="0">
                <a:solidFill>
                  <a:prstClr val="black"/>
                </a:solidFill>
                <a:latin typeface="Arial" charset="0"/>
                <a:ea typeface="ＭＳ Ｐゴシック" charset="-128"/>
                <a:cs typeface="ＭＳ Ｐゴシック" charset="-128"/>
              </a:rPr>
              <a:t> Yu, Institute of Oceanology, Chinese Academy of Sciences</a:t>
            </a:r>
          </a:p>
          <a:p>
            <a:pPr defTabSz="914400" fontAlgn="base">
              <a:spcBef>
                <a:spcPct val="0"/>
              </a:spcBef>
              <a:spcAft>
                <a:spcPct val="0"/>
              </a:spcAft>
            </a:pPr>
            <a:r>
              <a:rPr lang="en-US" sz="1100" dirty="0">
                <a:solidFill>
                  <a:prstClr val="black"/>
                </a:solidFill>
                <a:latin typeface="Arial" charset="0"/>
                <a:ea typeface="ＭＳ Ｐゴシック" charset="-128"/>
                <a:cs typeface="ＭＳ Ｐゴシック" charset="-128"/>
              </a:rPr>
              <a:t> </a:t>
            </a:r>
            <a:r>
              <a:rPr lang="en-US" sz="1100" dirty="0" smtClean="0">
                <a:solidFill>
                  <a:prstClr val="black"/>
                </a:solidFill>
                <a:latin typeface="Arial" charset="0"/>
                <a:ea typeface="ＭＳ Ｐゴシック" charset="-128"/>
                <a:cs typeface="ＭＳ Ｐゴシック" charset="-128"/>
              </a:rPr>
              <a:t>          Yi </a:t>
            </a:r>
            <a:r>
              <a:rPr lang="en-US" sz="1100" dirty="0" err="1" smtClean="0">
                <a:solidFill>
                  <a:prstClr val="black"/>
                </a:solidFill>
                <a:latin typeface="Arial" charset="0"/>
                <a:ea typeface="ＭＳ Ｐゴシック" charset="-128"/>
                <a:cs typeface="ＭＳ Ｐゴシック" charset="-128"/>
              </a:rPr>
              <a:t>Xu</a:t>
            </a:r>
            <a:r>
              <a:rPr lang="en-US" sz="1100" dirty="0" smtClean="0">
                <a:solidFill>
                  <a:prstClr val="black"/>
                </a:solidFill>
                <a:latin typeface="Arial" charset="0"/>
                <a:ea typeface="ＭＳ Ｐゴシック" charset="-128"/>
                <a:cs typeface="ＭＳ Ｐゴシック" charset="-128"/>
              </a:rPr>
              <a:t>, State Key Laboratory of Estuarine &amp; Coastal Research, East China Normal University</a:t>
            </a:r>
          </a:p>
          <a:p>
            <a:pPr defTabSz="914400" fontAlgn="base">
              <a:spcBef>
                <a:spcPct val="0"/>
              </a:spcBef>
              <a:spcAft>
                <a:spcPct val="0"/>
              </a:spcAft>
            </a:pPr>
            <a:endParaRPr lang="en-US" sz="1200" dirty="0">
              <a:solidFill>
                <a:prstClr val="black"/>
              </a:solidFill>
              <a:latin typeface="Arial" charset="0"/>
              <a:ea typeface="ＭＳ Ｐゴシック" charset="-128"/>
              <a:cs typeface="ＭＳ Ｐゴシック" charset="-128"/>
            </a:endParaRPr>
          </a:p>
        </p:txBody>
      </p:sp>
      <p:sp>
        <p:nvSpPr>
          <p:cNvPr id="10" name="TextBox 9"/>
          <p:cNvSpPr txBox="1"/>
          <p:nvPr/>
        </p:nvSpPr>
        <p:spPr>
          <a:xfrm>
            <a:off x="7963540" y="1355219"/>
            <a:ext cx="697627" cy="584776"/>
          </a:xfrm>
          <a:prstGeom prst="rect">
            <a:avLst/>
          </a:prstGeom>
          <a:noFill/>
        </p:spPr>
        <p:txBody>
          <a:bodyPr wrap="none" rtlCol="0">
            <a:spAutoFit/>
          </a:bodyPr>
          <a:lstStyle/>
          <a:p>
            <a:pPr defTabSz="914400" fontAlgn="base">
              <a:spcBef>
                <a:spcPct val="0"/>
              </a:spcBef>
              <a:spcAft>
                <a:spcPct val="0"/>
              </a:spcAft>
            </a:pPr>
            <a:r>
              <a:rPr lang="en-US" sz="1600" dirty="0" err="1" smtClean="0">
                <a:solidFill>
                  <a:srgbClr val="FFFFFF"/>
                </a:solidFill>
                <a:latin typeface="Arial" charset="0"/>
                <a:ea typeface="ＭＳ Ｐゴシック" charset="-128"/>
                <a:cs typeface="ＭＳ Ｐゴシック" charset="-128"/>
              </a:rPr>
              <a:t>Muifa</a:t>
            </a:r>
            <a:endParaRPr lang="en-US" sz="1600" dirty="0" smtClean="0">
              <a:solidFill>
                <a:srgbClr val="FFFFFF"/>
              </a:solidFill>
              <a:latin typeface="Arial" charset="0"/>
              <a:ea typeface="ＭＳ Ｐゴシック" charset="-128"/>
              <a:cs typeface="ＭＳ Ｐゴシック" charset="-128"/>
            </a:endParaRPr>
          </a:p>
          <a:p>
            <a:pPr defTabSz="914400" fontAlgn="base">
              <a:spcBef>
                <a:spcPct val="0"/>
              </a:spcBef>
              <a:spcAft>
                <a:spcPct val="0"/>
              </a:spcAft>
            </a:pPr>
            <a:r>
              <a:rPr lang="en-US" sz="1600" dirty="0" smtClean="0">
                <a:solidFill>
                  <a:srgbClr val="FFFFFF"/>
                </a:solidFill>
                <a:latin typeface="Arial" charset="0"/>
                <a:ea typeface="ＭＳ Ｐゴシック" charset="-128"/>
                <a:cs typeface="ＭＳ Ｐゴシック" charset="-128"/>
              </a:rPr>
              <a:t>Track</a:t>
            </a:r>
            <a:endParaRPr lang="en-US" sz="1600" dirty="0">
              <a:solidFill>
                <a:srgbClr val="FFFFFF"/>
              </a:solidFill>
              <a:latin typeface="Arial" charset="0"/>
              <a:ea typeface="ＭＳ Ｐゴシック" charset="-128"/>
              <a:cs typeface="ＭＳ Ｐゴシック" charset="-128"/>
            </a:endParaRPr>
          </a:p>
        </p:txBody>
      </p:sp>
      <p:pic>
        <p:nvPicPr>
          <p:cNvPr id="17" name="Picture 16"/>
          <p:cNvPicPr>
            <a:picLocks noChangeAspect="1"/>
          </p:cNvPicPr>
          <p:nvPr/>
        </p:nvPicPr>
        <p:blipFill>
          <a:blip r:embed="rId6"/>
          <a:stretch>
            <a:fillRect/>
          </a:stretch>
        </p:blipFill>
        <p:spPr>
          <a:xfrm>
            <a:off x="0" y="5527880"/>
            <a:ext cx="9144000" cy="274320"/>
          </a:xfrm>
          <a:prstGeom prst="rect">
            <a:avLst/>
          </a:prstGeom>
        </p:spPr>
      </p:pic>
    </p:spTree>
    <p:extLst>
      <p:ext uri="{BB962C8B-B14F-4D97-AF65-F5344CB8AC3E}">
        <p14:creationId xmlns:p14="http://schemas.microsoft.com/office/powerpoint/2010/main" val="1833287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b="1" dirty="0" smtClean="0">
                <a:solidFill>
                  <a:schemeClr val="tx1"/>
                </a:solidFill>
                <a:latin typeface="+mn-lt"/>
              </a:rPr>
              <a:t>MARACOOS Korea Collaboration</a:t>
            </a:r>
            <a:endParaRPr lang="en-US" sz="4800" b="1" dirty="0">
              <a:solidFill>
                <a:schemeClr val="tx1"/>
              </a:solidFill>
              <a:latin typeface="+mn-lt"/>
            </a:endParaRPr>
          </a:p>
        </p:txBody>
      </p:sp>
      <p:sp>
        <p:nvSpPr>
          <p:cNvPr id="3" name="Subtitle 2"/>
          <p:cNvSpPr>
            <a:spLocks noGrp="1"/>
          </p:cNvSpPr>
          <p:nvPr>
            <p:ph type="subTitle" idx="1"/>
          </p:nvPr>
        </p:nvSpPr>
        <p:spPr/>
        <p:txBody>
          <a:bodyPr/>
          <a:lstStyle/>
          <a:p>
            <a:r>
              <a:rPr lang="en-US" dirty="0" smtClean="0"/>
              <a:t>2009 - Present</a:t>
            </a:r>
            <a:endParaRPr lang="en-US" dirty="0"/>
          </a:p>
        </p:txBody>
      </p:sp>
      <p:pic>
        <p:nvPicPr>
          <p:cNvPr id="4" name="Picture 3"/>
          <p:cNvPicPr>
            <a:picLocks noChangeAspect="1"/>
          </p:cNvPicPr>
          <p:nvPr/>
        </p:nvPicPr>
        <p:blipFill>
          <a:blip r:embed="rId2"/>
          <a:stretch>
            <a:fillRect/>
          </a:stretch>
        </p:blipFill>
        <p:spPr>
          <a:xfrm>
            <a:off x="0" y="5527880"/>
            <a:ext cx="9144000" cy="2743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spTree>
    <p:extLst>
      <p:ext uri="{BB962C8B-B14F-4D97-AF65-F5344CB8AC3E}">
        <p14:creationId xmlns:p14="http://schemas.microsoft.com/office/powerpoint/2010/main" val="1356312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2"/>
          <p:cNvGrpSpPr>
            <a:grpSpLocks/>
          </p:cNvGrpSpPr>
          <p:nvPr/>
        </p:nvGrpSpPr>
        <p:grpSpPr bwMode="auto">
          <a:xfrm>
            <a:off x="25159" y="1324507"/>
            <a:ext cx="9118841" cy="5841639"/>
            <a:chOff x="609600" y="310433"/>
            <a:chExt cx="8077200" cy="6280865"/>
          </a:xfrm>
        </p:grpSpPr>
        <p:sp>
          <p:nvSpPr>
            <p:cNvPr id="5" name="Rectangle 4"/>
            <p:cNvSpPr/>
            <p:nvPr/>
          </p:nvSpPr>
          <p:spPr>
            <a:xfrm>
              <a:off x="609600" y="456424"/>
              <a:ext cx="8077200" cy="61348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82" name="Picture 2" descr="C:\Documents and Settings\RUCool\Desktop\MARCOOS Years 5-9 Sept 2010\Figures\mab_triangles_grad_bkg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66163" y="310433"/>
              <a:ext cx="4780832" cy="3585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round/>
                  <a:headEnd/>
                  <a:tailEnd/>
                </a14:hiddenLine>
              </a:ext>
            </a:extLst>
          </p:spPr>
        </p:pic>
      </p:grpSp>
      <p:pic>
        <p:nvPicPr>
          <p:cNvPr id="26" name="Picture 2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99" y="483115"/>
            <a:ext cx="9262533" cy="1062182"/>
          </a:xfrm>
          <a:prstGeom prst="rect">
            <a:avLst/>
          </a:prstGeom>
        </p:spPr>
      </p:pic>
      <p:pic>
        <p:nvPicPr>
          <p:cNvPr id="28" name="Picture 27"/>
          <p:cNvPicPr>
            <a:picLocks noChangeAspect="1"/>
          </p:cNvPicPr>
          <p:nvPr/>
        </p:nvPicPr>
        <p:blipFill>
          <a:blip r:embed="rId5"/>
          <a:stretch>
            <a:fillRect/>
          </a:stretch>
        </p:blipFill>
        <p:spPr>
          <a:xfrm>
            <a:off x="0" y="40302"/>
            <a:ext cx="9144000" cy="274320"/>
          </a:xfrm>
          <a:prstGeom prst="rect">
            <a:avLst/>
          </a:prstGeom>
        </p:spPr>
      </p:pic>
      <p:sp>
        <p:nvSpPr>
          <p:cNvPr id="3" name="TextBox 2"/>
          <p:cNvSpPr txBox="1"/>
          <p:nvPr/>
        </p:nvSpPr>
        <p:spPr>
          <a:xfrm>
            <a:off x="4636370" y="711487"/>
            <a:ext cx="3331938" cy="584775"/>
          </a:xfrm>
          <a:prstGeom prst="rect">
            <a:avLst/>
          </a:prstGeom>
          <a:noFill/>
        </p:spPr>
        <p:txBody>
          <a:bodyPr wrap="none" rtlCol="0">
            <a:spAutoFit/>
          </a:bodyPr>
          <a:lstStyle/>
          <a:p>
            <a:r>
              <a:rPr lang="en-US" sz="3200" b="1" dirty="0" smtClean="0">
                <a:solidFill>
                  <a:schemeClr val="bg1"/>
                </a:solidFill>
              </a:rPr>
              <a:t>Data with Purpose</a:t>
            </a:r>
            <a:endParaRPr lang="en-US" sz="3200" b="1" dirty="0">
              <a:solidFill>
                <a:schemeClr val="bg1"/>
              </a:solidFill>
            </a:endParaRPr>
          </a:p>
        </p:txBody>
      </p:sp>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448" y="1644982"/>
            <a:ext cx="1809383" cy="18093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7" name="TextBox 26"/>
          <p:cNvSpPr txBox="1"/>
          <p:nvPr/>
        </p:nvSpPr>
        <p:spPr>
          <a:xfrm>
            <a:off x="7292974" y="3434796"/>
            <a:ext cx="1654833" cy="646331"/>
          </a:xfrm>
          <a:prstGeom prst="rect">
            <a:avLst/>
          </a:prstGeom>
          <a:noFill/>
        </p:spPr>
        <p:txBody>
          <a:bodyPr wrap="square" rtlCol="0">
            <a:spAutoFit/>
          </a:bodyPr>
          <a:lstStyle/>
          <a:p>
            <a:pPr algn="ctr"/>
            <a:r>
              <a:rPr lang="en-US" sz="2400" b="1" dirty="0">
                <a:solidFill>
                  <a:schemeClr val="bg1"/>
                </a:solidFill>
              </a:rPr>
              <a:t>Fisheries</a:t>
            </a:r>
          </a:p>
          <a:p>
            <a:pPr algn="ctr"/>
            <a:endParaRPr lang="en-US" sz="1200" dirty="0">
              <a:solidFill>
                <a:srgbClr val="0069AA"/>
              </a:solidFill>
            </a:endParaRPr>
          </a:p>
        </p:txBody>
      </p:sp>
      <p:sp>
        <p:nvSpPr>
          <p:cNvPr id="29" name="TextBox 28"/>
          <p:cNvSpPr txBox="1"/>
          <p:nvPr/>
        </p:nvSpPr>
        <p:spPr>
          <a:xfrm>
            <a:off x="2896760" y="6460010"/>
            <a:ext cx="3424479" cy="461665"/>
          </a:xfrm>
          <a:prstGeom prst="rect">
            <a:avLst/>
          </a:prstGeom>
          <a:noFill/>
        </p:spPr>
        <p:txBody>
          <a:bodyPr wrap="square" rtlCol="0">
            <a:spAutoFit/>
          </a:bodyPr>
          <a:lstStyle/>
          <a:p>
            <a:pPr algn="ctr"/>
            <a:r>
              <a:rPr lang="en-US" sz="2400" b="1" smtClean="0">
                <a:solidFill>
                  <a:schemeClr val="bg1"/>
                </a:solidFill>
              </a:rPr>
              <a:t>Coastal Hazards</a:t>
            </a:r>
            <a:endParaRPr lang="en-US" sz="2400" b="1" dirty="0">
              <a:solidFill>
                <a:schemeClr val="bg1"/>
              </a:solidFill>
            </a:endParaRPr>
          </a:p>
        </p:txBody>
      </p:sp>
      <p:sp>
        <p:nvSpPr>
          <p:cNvPr id="30" name="TextBox 29"/>
          <p:cNvSpPr txBox="1"/>
          <p:nvPr/>
        </p:nvSpPr>
        <p:spPr>
          <a:xfrm>
            <a:off x="211989" y="3454326"/>
            <a:ext cx="1751737" cy="830997"/>
          </a:xfrm>
          <a:prstGeom prst="rect">
            <a:avLst/>
          </a:prstGeom>
          <a:noFill/>
        </p:spPr>
        <p:txBody>
          <a:bodyPr wrap="square" rtlCol="0">
            <a:spAutoFit/>
          </a:bodyPr>
          <a:lstStyle/>
          <a:p>
            <a:pPr algn="ctr"/>
            <a:r>
              <a:rPr lang="en-US" sz="2400" b="1">
                <a:solidFill>
                  <a:schemeClr val="bg1"/>
                </a:solidFill>
              </a:rPr>
              <a:t>Maritime </a:t>
            </a:r>
            <a:r>
              <a:rPr lang="en-US" sz="2400" b="1" smtClean="0">
                <a:solidFill>
                  <a:schemeClr val="bg1"/>
                </a:solidFill>
              </a:rPr>
              <a:t>Safety</a:t>
            </a:r>
            <a:endParaRPr lang="en-US" sz="2400" b="1" dirty="0">
              <a:solidFill>
                <a:schemeClr val="bg1"/>
              </a:solidFill>
            </a:endParaRPr>
          </a:p>
        </p:txBody>
      </p:sp>
      <p:sp>
        <p:nvSpPr>
          <p:cNvPr id="31" name="TextBox 30"/>
          <p:cNvSpPr txBox="1"/>
          <p:nvPr/>
        </p:nvSpPr>
        <p:spPr>
          <a:xfrm>
            <a:off x="6656594" y="6152619"/>
            <a:ext cx="1340491" cy="830997"/>
          </a:xfrm>
          <a:prstGeom prst="rect">
            <a:avLst/>
          </a:prstGeom>
          <a:noFill/>
        </p:spPr>
        <p:txBody>
          <a:bodyPr wrap="square" rtlCol="0">
            <a:spAutoFit/>
          </a:bodyPr>
          <a:lstStyle/>
          <a:p>
            <a:pPr algn="ctr"/>
            <a:r>
              <a:rPr lang="en-US" sz="2400" b="1" dirty="0">
                <a:solidFill>
                  <a:schemeClr val="bg1"/>
                </a:solidFill>
              </a:rPr>
              <a:t>Water </a:t>
            </a:r>
            <a:r>
              <a:rPr lang="en-US" sz="2400" b="1" dirty="0" smtClean="0">
                <a:solidFill>
                  <a:schemeClr val="bg1"/>
                </a:solidFill>
              </a:rPr>
              <a:t>Quality</a:t>
            </a:r>
            <a:endParaRPr lang="en-US" sz="2400" b="1" dirty="0">
              <a:solidFill>
                <a:schemeClr val="bg1"/>
              </a:solidFill>
            </a:endParaRPr>
          </a:p>
        </p:txBody>
      </p:sp>
      <p:pic>
        <p:nvPicPr>
          <p:cNvPr id="32" name="Pictur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4242" y="4299676"/>
            <a:ext cx="1821446" cy="18093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07121" y="1635894"/>
            <a:ext cx="1826537" cy="18204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4" name="Picture 3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91429" y="4589045"/>
            <a:ext cx="1820166" cy="182016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81202" y="4284442"/>
            <a:ext cx="1839822" cy="1824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6" name="TextBox 35"/>
          <p:cNvSpPr txBox="1"/>
          <p:nvPr/>
        </p:nvSpPr>
        <p:spPr>
          <a:xfrm>
            <a:off x="1194866" y="6157278"/>
            <a:ext cx="1500198" cy="646331"/>
          </a:xfrm>
          <a:prstGeom prst="rect">
            <a:avLst/>
          </a:prstGeom>
          <a:noFill/>
        </p:spPr>
        <p:txBody>
          <a:bodyPr wrap="square" rtlCol="0">
            <a:spAutoFit/>
          </a:bodyPr>
          <a:lstStyle/>
          <a:p>
            <a:pPr algn="ctr"/>
            <a:r>
              <a:rPr lang="en-US" sz="2400" b="1" dirty="0" smtClean="0">
                <a:solidFill>
                  <a:schemeClr val="bg1"/>
                </a:solidFill>
              </a:rPr>
              <a:t>Energy</a:t>
            </a:r>
            <a:endParaRPr lang="en-US" sz="2400" b="1" dirty="0">
              <a:solidFill>
                <a:schemeClr val="bg1"/>
              </a:solidFill>
            </a:endParaRPr>
          </a:p>
          <a:p>
            <a:pPr algn="ctr"/>
            <a:endParaRPr lang="en-US" sz="1200" dirty="0">
              <a:solidFill>
                <a:srgbClr val="0069AA"/>
              </a:solidFill>
            </a:endParaRPr>
          </a:p>
        </p:txBody>
      </p:sp>
    </p:spTree>
    <p:extLst>
      <p:ext uri="{BB962C8B-B14F-4D97-AF65-F5344CB8AC3E}">
        <p14:creationId xmlns:p14="http://schemas.microsoft.com/office/powerpoint/2010/main" val="2170545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 y="5802201"/>
            <a:ext cx="9281160" cy="1078115"/>
          </a:xfrm>
          <a:prstGeom prst="rect">
            <a:avLst/>
          </a:prstGeom>
        </p:spPr>
      </p:pic>
      <p:pic>
        <p:nvPicPr>
          <p:cNvPr id="2" name="Picture 1" descr="Site_Map_Mercator_SKore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78" y="529147"/>
            <a:ext cx="4068662" cy="4997175"/>
          </a:xfrm>
          <a:prstGeom prst="rect">
            <a:avLst/>
          </a:prstGeom>
        </p:spPr>
      </p:pic>
      <p:pic>
        <p:nvPicPr>
          <p:cNvPr id="4" name="Picture 3" descr="Site_Map_Mercator_Maracoo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3040" y="560576"/>
            <a:ext cx="4720960" cy="4916889"/>
          </a:xfrm>
          <a:prstGeom prst="rect">
            <a:avLst/>
          </a:prstGeom>
        </p:spPr>
      </p:pic>
      <p:sp>
        <p:nvSpPr>
          <p:cNvPr id="5" name="Title 4"/>
          <p:cNvSpPr>
            <a:spLocks noGrp="1"/>
          </p:cNvSpPr>
          <p:nvPr>
            <p:ph type="title"/>
          </p:nvPr>
        </p:nvSpPr>
        <p:spPr>
          <a:xfrm>
            <a:off x="457200" y="0"/>
            <a:ext cx="8229600" cy="609600"/>
          </a:xfrm>
          <a:noFill/>
          <a:ln>
            <a:noFill/>
          </a:ln>
        </p:spPr>
        <p:txBody>
          <a:bodyPr>
            <a:normAutofit/>
          </a:bodyPr>
          <a:lstStyle/>
          <a:p>
            <a:r>
              <a:rPr lang="en-US" sz="3200" b="1" dirty="0" smtClean="0">
                <a:latin typeface="+mn-lt"/>
              </a:rPr>
              <a:t>High Frequency Radar Networks</a:t>
            </a:r>
            <a:endParaRPr lang="en-US" sz="3200" b="1" dirty="0">
              <a:latin typeface="+mn-lt"/>
            </a:endParaRPr>
          </a:p>
        </p:txBody>
      </p:sp>
      <p:pic>
        <p:nvPicPr>
          <p:cNvPr id="8" name="Picture 7"/>
          <p:cNvPicPr>
            <a:picLocks noChangeAspect="1"/>
          </p:cNvPicPr>
          <p:nvPr/>
        </p:nvPicPr>
        <p:blipFill>
          <a:blip r:embed="rId5"/>
          <a:stretch>
            <a:fillRect/>
          </a:stretch>
        </p:blipFill>
        <p:spPr>
          <a:xfrm>
            <a:off x="0" y="5527880"/>
            <a:ext cx="9144000" cy="274320"/>
          </a:xfrm>
          <a:prstGeom prst="rect">
            <a:avLst/>
          </a:prstGeom>
        </p:spPr>
      </p:pic>
    </p:spTree>
    <p:extLst>
      <p:ext uri="{BB962C8B-B14F-4D97-AF65-F5344CB8AC3E}">
        <p14:creationId xmlns:p14="http://schemas.microsoft.com/office/powerpoint/2010/main" val="122831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968369797_00908c8ac8_b.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895" y="1801268"/>
            <a:ext cx="3308544" cy="248140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751479" y="0"/>
            <a:ext cx="7886700" cy="655749"/>
          </a:xfrm>
        </p:spPr>
        <p:txBody>
          <a:bodyPr>
            <a:normAutofit/>
          </a:bodyPr>
          <a:lstStyle/>
          <a:p>
            <a:r>
              <a:rPr lang="en-US" sz="3200" b="1" smtClean="0">
                <a:latin typeface="+mn-lt"/>
              </a:rPr>
              <a:t>MARACOOS Hosts Korean Visitors</a:t>
            </a:r>
            <a:endParaRPr lang="en-US" sz="3200" b="1" dirty="0">
              <a:latin typeface="+mn-lt"/>
            </a:endParaRPr>
          </a:p>
        </p:txBody>
      </p:sp>
      <p:pic>
        <p:nvPicPr>
          <p:cNvPr id="3" name="Picture 2" descr="3968369625_9d496f6d4d_b.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004" y="676551"/>
            <a:ext cx="1539594" cy="205279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Picture 4" descr="KORDI logo_b.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4141" y="1089024"/>
            <a:ext cx="1302983" cy="463099"/>
          </a:xfrm>
          <a:prstGeom prst="rect">
            <a:avLst/>
          </a:prstGeom>
        </p:spPr>
      </p:pic>
      <p:sp>
        <p:nvSpPr>
          <p:cNvPr id="6" name="TextBox 5"/>
          <p:cNvSpPr txBox="1"/>
          <p:nvPr/>
        </p:nvSpPr>
        <p:spPr>
          <a:xfrm>
            <a:off x="3252702" y="1045527"/>
            <a:ext cx="2802435" cy="1384995"/>
          </a:xfrm>
          <a:prstGeom prst="rect">
            <a:avLst/>
          </a:prstGeom>
          <a:noFill/>
        </p:spPr>
        <p:txBody>
          <a:bodyPr wrap="none" rtlCol="0">
            <a:spAutoFit/>
          </a:bodyPr>
          <a:lstStyle/>
          <a:p>
            <a:pPr algn="r"/>
            <a:r>
              <a:rPr lang="en-US" sz="2800" dirty="0" smtClean="0"/>
              <a:t>2009, 2012, 2013 </a:t>
            </a:r>
          </a:p>
          <a:p>
            <a:pPr algn="r"/>
            <a:endParaRPr lang="en-US" sz="2800" dirty="0"/>
          </a:p>
          <a:p>
            <a:pPr algn="r"/>
            <a:r>
              <a:rPr lang="en-US" sz="2800" dirty="0" smtClean="0"/>
              <a:t>2012, 2014 </a:t>
            </a:r>
          </a:p>
        </p:txBody>
      </p:sp>
      <p:pic>
        <p:nvPicPr>
          <p:cNvPr id="7" name="Picture 6" descr="KHOA.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44141" y="1902321"/>
            <a:ext cx="2807809" cy="528201"/>
          </a:xfrm>
          <a:prstGeom prst="rect">
            <a:avLst/>
          </a:prstGeom>
          <a:ln>
            <a:solidFill>
              <a:srgbClr val="000000"/>
            </a:solidFill>
          </a:ln>
        </p:spPr>
      </p:pic>
      <p:pic>
        <p:nvPicPr>
          <p:cNvPr id="8" name="Picture 7" descr="KIOST.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66060" y="804464"/>
            <a:ext cx="1347526" cy="747659"/>
          </a:xfrm>
          <a:prstGeom prst="rect">
            <a:avLst/>
          </a:prstGeom>
          <a:ln w="19050" cmpd="sng">
            <a:noFill/>
          </a:ln>
        </p:spPr>
      </p:pic>
      <p:pic>
        <p:nvPicPr>
          <p:cNvPr id="9" name="Picture 8" descr="20130916_133238-KIOST-Visit1.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2186" y="3186263"/>
            <a:ext cx="2846604" cy="213495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0" name="Picture 9" descr="IMG_7596.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68624" y="2623234"/>
            <a:ext cx="2608801" cy="1956601"/>
          </a:xfrm>
          <a:prstGeom prst="rect">
            <a:avLst/>
          </a:prstGeom>
          <a:ln w="38100">
            <a:solidFill>
              <a:schemeClr val="tx1"/>
            </a:solidFill>
          </a:ln>
        </p:spPr>
      </p:pic>
      <p:pic>
        <p:nvPicPr>
          <p:cNvPr id="11" name="Picture 10" descr="20131202_133503-KIOST-Visit2-HakSoo.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45546" y="3305957"/>
            <a:ext cx="2706404" cy="2029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a:stretch>
            <a:fillRect/>
          </a:stretch>
        </p:blipFill>
        <p:spPr>
          <a:xfrm>
            <a:off x="0" y="5527880"/>
            <a:ext cx="9144000" cy="27432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spTree>
    <p:extLst>
      <p:ext uri="{BB962C8B-B14F-4D97-AF65-F5344CB8AC3E}">
        <p14:creationId xmlns:p14="http://schemas.microsoft.com/office/powerpoint/2010/main" val="2838668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5527880"/>
            <a:ext cx="9144000" cy="27432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pic>
        <p:nvPicPr>
          <p:cNvPr id="4" name="Picture 3" descr="IMG_2874.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137" y="491326"/>
            <a:ext cx="6010507" cy="2928588"/>
          </a:xfrm>
          <a:prstGeom prst="rect">
            <a:avLst/>
          </a:prstGeom>
          <a:ln>
            <a:solidFill>
              <a:schemeClr val="tx1"/>
            </a:solidFill>
          </a:ln>
        </p:spPr>
      </p:pic>
      <p:pic>
        <p:nvPicPr>
          <p:cNvPr id="5" name="Picture 4" descr="image4.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3614" y="3247286"/>
            <a:ext cx="3136541" cy="2352406"/>
          </a:xfrm>
          <a:prstGeom prst="rect">
            <a:avLst/>
          </a:prstGeom>
          <a:ln>
            <a:solidFill>
              <a:schemeClr val="tx1"/>
            </a:solidFill>
          </a:ln>
        </p:spPr>
      </p:pic>
      <p:pic>
        <p:nvPicPr>
          <p:cNvPr id="6" name="Picture 5" descr="DSCN619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255" y="3256396"/>
            <a:ext cx="2893024" cy="2169768"/>
          </a:xfrm>
          <a:prstGeom prst="rect">
            <a:avLst/>
          </a:prstGeom>
          <a:ln>
            <a:solidFill>
              <a:schemeClr val="tx1"/>
            </a:solidFill>
          </a:ln>
        </p:spPr>
      </p:pic>
      <p:pic>
        <p:nvPicPr>
          <p:cNvPr id="7" name="Picture 6" descr="south-korea-flag.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74581" y="230205"/>
            <a:ext cx="1876193" cy="1274850"/>
          </a:xfrm>
          <a:prstGeom prst="rect">
            <a:avLst/>
          </a:prstGeom>
        </p:spPr>
      </p:pic>
      <p:pic>
        <p:nvPicPr>
          <p:cNvPr id="8" name="Picture 7" descr="americanflag.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62822" y="1481539"/>
            <a:ext cx="1876193" cy="1876193"/>
          </a:xfrm>
          <a:prstGeom prst="rect">
            <a:avLst/>
          </a:prstGeom>
        </p:spPr>
      </p:pic>
      <p:pic>
        <p:nvPicPr>
          <p:cNvPr id="2" name="Picture 1" descr="KHOA.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5455" y="4935066"/>
            <a:ext cx="2880926" cy="541956"/>
          </a:xfrm>
          <a:prstGeom prst="rect">
            <a:avLst/>
          </a:prstGeom>
          <a:ln w="19050" cmpd="sng">
            <a:solidFill>
              <a:srgbClr val="000000"/>
            </a:solidFill>
          </a:ln>
        </p:spPr>
      </p:pic>
      <p:pic>
        <p:nvPicPr>
          <p:cNvPr id="3" name="Picture 2" descr="KIOST.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44327" y="4864388"/>
            <a:ext cx="1325258" cy="735304"/>
          </a:xfrm>
          <a:prstGeom prst="rect">
            <a:avLst/>
          </a:prstGeom>
          <a:ln w="19050" cmpd="sng">
            <a:solidFill>
              <a:srgbClr val="000000"/>
            </a:solidFill>
          </a:ln>
        </p:spPr>
      </p:pic>
      <p:pic>
        <p:nvPicPr>
          <p:cNvPr id="9" name="Picture 8" descr="korea_kunsan.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89686" y="2121659"/>
            <a:ext cx="1243837" cy="1298255"/>
          </a:xfrm>
          <a:prstGeom prst="rect">
            <a:avLst/>
          </a:prstGeom>
          <a:ln w="19050" cmpd="sng">
            <a:solidFill>
              <a:schemeClr val="tx1"/>
            </a:solidFill>
          </a:ln>
        </p:spPr>
      </p:pic>
      <p:sp>
        <p:nvSpPr>
          <p:cNvPr id="11" name="Title 1"/>
          <p:cNvSpPr txBox="1">
            <a:spLocks/>
          </p:cNvSpPr>
          <p:nvPr/>
        </p:nvSpPr>
        <p:spPr>
          <a:xfrm>
            <a:off x="-3049" y="1015"/>
            <a:ext cx="7886700" cy="6557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mn-lt"/>
              </a:rPr>
              <a:t>MARACOOS Partners Visit Korea</a:t>
            </a:r>
            <a:endParaRPr lang="en-US" sz="3200" b="1" dirty="0">
              <a:latin typeface="+mn-lt"/>
            </a:endParaRPr>
          </a:p>
        </p:txBody>
      </p:sp>
    </p:spTree>
    <p:extLst>
      <p:ext uri="{BB962C8B-B14F-4D97-AF65-F5344CB8AC3E}">
        <p14:creationId xmlns:p14="http://schemas.microsoft.com/office/powerpoint/2010/main" val="13895730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srcRect l="3566"/>
          <a:stretch>
            <a:fillRect/>
          </a:stretch>
        </p:blipFill>
        <p:spPr bwMode="auto">
          <a:xfrm>
            <a:off x="0" y="12700"/>
            <a:ext cx="11766787" cy="6858000"/>
          </a:xfrm>
          <a:prstGeom prst="rect">
            <a:avLst/>
          </a:prstGeom>
          <a:noFill/>
          <a:ln w="9525">
            <a:solidFill>
              <a:schemeClr val="tx1"/>
            </a:solidFill>
            <a:miter lim="800000"/>
            <a:headEnd/>
            <a:tailEnd/>
          </a:ln>
        </p:spPr>
      </p:pic>
      <p:sp>
        <p:nvSpPr>
          <p:cNvPr id="5" name="TextBox 4"/>
          <p:cNvSpPr txBox="1"/>
          <p:nvPr/>
        </p:nvSpPr>
        <p:spPr>
          <a:xfrm>
            <a:off x="-12700" y="2667000"/>
            <a:ext cx="7175500" cy="4893647"/>
          </a:xfrm>
          <a:prstGeom prst="rect">
            <a:avLst/>
          </a:prstGeom>
          <a:noFill/>
        </p:spPr>
        <p:txBody>
          <a:bodyPr wrap="square" rtlCol="0">
            <a:spAutoFit/>
          </a:bodyPr>
          <a:lstStyle/>
          <a:p>
            <a:r>
              <a:rPr lang="en-US" sz="2400" b="1" dirty="0" smtClean="0">
                <a:solidFill>
                  <a:srgbClr val="FFFF00"/>
                </a:solidFill>
              </a:rPr>
              <a:t>Korea – U.S. </a:t>
            </a:r>
          </a:p>
          <a:p>
            <a:r>
              <a:rPr lang="en-US" sz="2400" b="1" dirty="0" smtClean="0">
                <a:solidFill>
                  <a:srgbClr val="FFFF00"/>
                </a:solidFill>
              </a:rPr>
              <a:t>Joint Program Agreement (JPA)</a:t>
            </a:r>
          </a:p>
          <a:p>
            <a:r>
              <a:rPr lang="en-US" sz="2400" b="1" dirty="0" smtClean="0">
                <a:solidFill>
                  <a:srgbClr val="FFFF00"/>
                </a:solidFill>
              </a:rPr>
              <a:t>13 November 2016</a:t>
            </a:r>
          </a:p>
          <a:p>
            <a:endParaRPr lang="en-US" sz="2400" b="1" dirty="0" smtClean="0">
              <a:solidFill>
                <a:srgbClr val="FFFF00"/>
              </a:solidFill>
            </a:endParaRPr>
          </a:p>
          <a:p>
            <a:pPr marL="342900" indent="-342900">
              <a:buFont typeface="Arial"/>
              <a:buChar char="•"/>
            </a:pPr>
            <a:r>
              <a:rPr lang="en-US" sz="2400" dirty="0" smtClean="0">
                <a:solidFill>
                  <a:srgbClr val="FFFF00"/>
                </a:solidFill>
              </a:rPr>
              <a:t>IOOS &amp; GOOS Introduction</a:t>
            </a:r>
          </a:p>
          <a:p>
            <a:pPr marL="342900" indent="-342900">
              <a:buFont typeface="Arial"/>
              <a:buChar char="•"/>
            </a:pPr>
            <a:r>
              <a:rPr lang="en-US" sz="2400" dirty="0" smtClean="0">
                <a:solidFill>
                  <a:srgbClr val="FFFF00"/>
                </a:solidFill>
              </a:rPr>
              <a:t>Regional Ocean Observatories Research:</a:t>
            </a:r>
          </a:p>
          <a:p>
            <a:pPr marL="800100" lvl="1" indent="-342900">
              <a:buFont typeface="Arial"/>
              <a:buChar char="•"/>
            </a:pPr>
            <a:r>
              <a:rPr lang="en-US" sz="2400" dirty="0" smtClean="0">
                <a:solidFill>
                  <a:srgbClr val="FFFF00"/>
                </a:solidFill>
              </a:rPr>
              <a:t>Storms: </a:t>
            </a:r>
            <a:r>
              <a:rPr lang="en-US" sz="2400" dirty="0">
                <a:solidFill>
                  <a:srgbClr val="FFFF00"/>
                </a:solidFill>
              </a:rPr>
              <a:t>Air Sea </a:t>
            </a:r>
            <a:r>
              <a:rPr lang="en-US" sz="2400" dirty="0" smtClean="0">
                <a:solidFill>
                  <a:srgbClr val="FFFF00"/>
                </a:solidFill>
              </a:rPr>
              <a:t>Interaction - Scott Glenn</a:t>
            </a:r>
          </a:p>
          <a:p>
            <a:pPr marL="800100" lvl="1" indent="-342900">
              <a:buFont typeface="Arial"/>
              <a:buChar char="•"/>
            </a:pPr>
            <a:r>
              <a:rPr lang="en-US" sz="2400" dirty="0" smtClean="0">
                <a:solidFill>
                  <a:srgbClr val="FFFF00"/>
                </a:solidFill>
              </a:rPr>
              <a:t>Storms: Sediment Transport – Travis Miles</a:t>
            </a:r>
          </a:p>
          <a:p>
            <a:pPr marL="800100" lvl="1" indent="-342900">
              <a:buFont typeface="Arial"/>
              <a:buChar char="•"/>
            </a:pPr>
            <a:r>
              <a:rPr lang="en-US" sz="2400" dirty="0" smtClean="0">
                <a:solidFill>
                  <a:srgbClr val="FFFF00"/>
                </a:solidFill>
              </a:rPr>
              <a:t>Fisheries – Josh </a:t>
            </a:r>
            <a:r>
              <a:rPr lang="en-US" sz="2400" dirty="0" err="1" smtClean="0">
                <a:solidFill>
                  <a:srgbClr val="FFFF00"/>
                </a:solidFill>
              </a:rPr>
              <a:t>Kohut</a:t>
            </a:r>
            <a:endParaRPr lang="en-US" sz="2400" dirty="0">
              <a:solidFill>
                <a:srgbClr val="FFFF00"/>
              </a:solidFill>
            </a:endParaRPr>
          </a:p>
          <a:p>
            <a:pPr marL="800100" lvl="1" indent="-342900">
              <a:buFont typeface="Arial"/>
              <a:buChar char="•"/>
            </a:pPr>
            <a:r>
              <a:rPr lang="en-US" sz="2400" dirty="0" smtClean="0">
                <a:solidFill>
                  <a:srgbClr val="FFFF00"/>
                </a:solidFill>
              </a:rPr>
              <a:t>Antarctica – Oscar Schofield</a:t>
            </a:r>
          </a:p>
          <a:p>
            <a:pPr marL="800100" lvl="1" indent="-342900">
              <a:buFont typeface="Arial"/>
              <a:buChar char="•"/>
            </a:pPr>
            <a:endParaRPr lang="en-US" sz="2400" dirty="0" smtClean="0">
              <a:solidFill>
                <a:srgbClr val="FFFF00"/>
              </a:solidFill>
            </a:endParaRPr>
          </a:p>
          <a:p>
            <a:pPr marL="342900" indent="-342900">
              <a:buFont typeface="Arial"/>
              <a:buChar char="•"/>
            </a:pPr>
            <a:endParaRPr lang="en-US" dirty="0" smtClean="0">
              <a:solidFill>
                <a:srgbClr val="FFFF00"/>
              </a:solidFill>
            </a:endParaRPr>
          </a:p>
          <a:p>
            <a:pPr marL="342900" indent="-342900">
              <a:buFont typeface="Arial"/>
              <a:buChar char="•"/>
            </a:pPr>
            <a:endParaRPr lang="en-US" dirty="0">
              <a:solidFill>
                <a:srgbClr val="FFFF00"/>
              </a:solidFill>
            </a:endParaRPr>
          </a:p>
        </p:txBody>
      </p:sp>
      <p:pic>
        <p:nvPicPr>
          <p:cNvPr id="6" name="Picture 5"/>
          <p:cNvPicPr>
            <a:picLocks noChangeAspect="1"/>
          </p:cNvPicPr>
          <p:nvPr/>
        </p:nvPicPr>
        <p:blipFill>
          <a:blip r:embed="rId3"/>
          <a:stretch>
            <a:fillRect/>
          </a:stretch>
        </p:blipFill>
        <p:spPr>
          <a:xfrm>
            <a:off x="228600" y="571500"/>
            <a:ext cx="3695700" cy="1943100"/>
          </a:xfrm>
          <a:prstGeom prst="rect">
            <a:avLst/>
          </a:prstGeom>
        </p:spPr>
      </p:pic>
    </p:spTree>
    <p:extLst>
      <p:ext uri="{BB962C8B-B14F-4D97-AF65-F5344CB8AC3E}">
        <p14:creationId xmlns:p14="http://schemas.microsoft.com/office/powerpoint/2010/main" val="669001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6" name="슬라이드 번호 개체 틀 35"/>
          <p:cNvSpPr>
            <a:spLocks noGrp="1"/>
          </p:cNvSpPr>
          <p:nvPr>
            <p:ph type="sldNum" sz="quarter" idx="12"/>
          </p:nvPr>
        </p:nvSpPr>
        <p:spPr/>
        <p:txBody>
          <a:bodyPr/>
          <a:lstStyle/>
          <a:p>
            <a:fld id="{57696592-CA2C-44AC-AC15-51E0B7F7D77A}" type="slidenum">
              <a:rPr lang="en-US" altLang="ko-KR" smtClean="0"/>
              <a:pPr/>
              <a:t>44</a:t>
            </a:fld>
            <a:endParaRPr lang="en-US" altLang="ko-KR" smtClean="0"/>
          </a:p>
        </p:txBody>
      </p:sp>
      <p:sp>
        <p:nvSpPr>
          <p:cNvPr id="40" name="자유형 39"/>
          <p:cNvSpPr/>
          <p:nvPr/>
        </p:nvSpPr>
        <p:spPr>
          <a:xfrm>
            <a:off x="0" y="214290"/>
            <a:ext cx="9144000" cy="667452"/>
          </a:xfrm>
          <a:custGeom>
            <a:avLst/>
            <a:gdLst>
              <a:gd name="connsiteX0" fmla="*/ 0 w 7572428"/>
              <a:gd name="connsiteY0" fmla="*/ 142876 h 857256"/>
              <a:gd name="connsiteX1" fmla="*/ 41848 w 7572428"/>
              <a:gd name="connsiteY1" fmla="*/ 41847 h 857256"/>
              <a:gd name="connsiteX2" fmla="*/ 142877 w 7572428"/>
              <a:gd name="connsiteY2" fmla="*/ 0 h 857256"/>
              <a:gd name="connsiteX3" fmla="*/ 7429552 w 7572428"/>
              <a:gd name="connsiteY3" fmla="*/ 0 h 857256"/>
              <a:gd name="connsiteX4" fmla="*/ 7530581 w 7572428"/>
              <a:gd name="connsiteY4" fmla="*/ 41848 h 857256"/>
              <a:gd name="connsiteX5" fmla="*/ 7572428 w 7572428"/>
              <a:gd name="connsiteY5" fmla="*/ 142877 h 857256"/>
              <a:gd name="connsiteX6" fmla="*/ 7572428 w 7572428"/>
              <a:gd name="connsiteY6" fmla="*/ 714380 h 857256"/>
              <a:gd name="connsiteX7" fmla="*/ 7530581 w 7572428"/>
              <a:gd name="connsiteY7" fmla="*/ 815409 h 857256"/>
              <a:gd name="connsiteX8" fmla="*/ 7429552 w 7572428"/>
              <a:gd name="connsiteY8" fmla="*/ 857256 h 857256"/>
              <a:gd name="connsiteX9" fmla="*/ 142876 w 7572428"/>
              <a:gd name="connsiteY9" fmla="*/ 857256 h 857256"/>
              <a:gd name="connsiteX10" fmla="*/ 41847 w 7572428"/>
              <a:gd name="connsiteY10" fmla="*/ 815409 h 857256"/>
              <a:gd name="connsiteX11" fmla="*/ 0 w 7572428"/>
              <a:gd name="connsiteY11" fmla="*/ 714380 h 857256"/>
              <a:gd name="connsiteX12" fmla="*/ 0 w 7572428"/>
              <a:gd name="connsiteY12" fmla="*/ 142876 h 8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2428" h="857256">
                <a:moveTo>
                  <a:pt x="0" y="142876"/>
                </a:moveTo>
                <a:cubicBezTo>
                  <a:pt x="0" y="104983"/>
                  <a:pt x="15053" y="68642"/>
                  <a:pt x="41848" y="41847"/>
                </a:cubicBezTo>
                <a:cubicBezTo>
                  <a:pt x="68642" y="15053"/>
                  <a:pt x="104984" y="0"/>
                  <a:pt x="142877" y="0"/>
                </a:cubicBezTo>
                <a:lnTo>
                  <a:pt x="7429552" y="0"/>
                </a:lnTo>
                <a:cubicBezTo>
                  <a:pt x="7467445" y="0"/>
                  <a:pt x="7503786" y="15053"/>
                  <a:pt x="7530581" y="41848"/>
                </a:cubicBezTo>
                <a:cubicBezTo>
                  <a:pt x="7557375" y="68642"/>
                  <a:pt x="7572428" y="104984"/>
                  <a:pt x="7572428" y="142877"/>
                </a:cubicBezTo>
                <a:lnTo>
                  <a:pt x="7572428" y="714380"/>
                </a:lnTo>
                <a:cubicBezTo>
                  <a:pt x="7572428" y="752273"/>
                  <a:pt x="7557375" y="788614"/>
                  <a:pt x="7530581" y="815409"/>
                </a:cubicBezTo>
                <a:cubicBezTo>
                  <a:pt x="7503787" y="842203"/>
                  <a:pt x="7467445" y="857256"/>
                  <a:pt x="7429552" y="857256"/>
                </a:cubicBezTo>
                <a:lnTo>
                  <a:pt x="142876" y="857256"/>
                </a:lnTo>
                <a:cubicBezTo>
                  <a:pt x="104983" y="857256"/>
                  <a:pt x="68642" y="842203"/>
                  <a:pt x="41847" y="815409"/>
                </a:cubicBezTo>
                <a:cubicBezTo>
                  <a:pt x="15053" y="788615"/>
                  <a:pt x="0" y="752273"/>
                  <a:pt x="0" y="714380"/>
                </a:cubicBezTo>
                <a:lnTo>
                  <a:pt x="0" y="142876"/>
                </a:lnTo>
                <a:close/>
              </a:path>
            </a:pathLst>
          </a:custGeom>
          <a:gradFill>
            <a:gsLst>
              <a:gs pos="0">
                <a:schemeClr val="accent6">
                  <a:tint val="50000"/>
                  <a:satMod val="300000"/>
                </a:schemeClr>
              </a:gs>
              <a:gs pos="35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sp3d extrusionH="57150">
              <a:bevelT w="38100" h="38100"/>
            </a:sp3d>
          </a:bodyPr>
          <a:lstStyle/>
          <a:p>
            <a:pPr algn="ctr"/>
            <a:r>
              <a:rPr lang="en-US" altLang="ko-KR" sz="3000" b="1" dirty="0" smtClean="0">
                <a:latin typeface="HY헤드라인M" pitchFamily="18" charset="-127"/>
                <a:ea typeface="HY헤드라인M" pitchFamily="18" charset="-127"/>
              </a:rPr>
              <a:t>Korea Operational Oceanographic System (KOOS)</a:t>
            </a:r>
            <a:endParaRPr lang="ko-KR" altLang="en-US" sz="3000" b="1" dirty="0">
              <a:latin typeface="HY헤드라인M" pitchFamily="18" charset="-127"/>
              <a:ea typeface="HY헤드라인M" pitchFamily="18" charset="-127"/>
            </a:endParaRPr>
          </a:p>
        </p:txBody>
      </p:sp>
      <p:sp>
        <p:nvSpPr>
          <p:cNvPr id="41" name=" 3"/>
          <p:cNvSpPr/>
          <p:nvPr/>
        </p:nvSpPr>
        <p:spPr>
          <a:xfrm rot="2520000">
            <a:off x="4066376" y="1790031"/>
            <a:ext cx="1296999" cy="1121835"/>
          </a:xfrm>
          <a:prstGeom prst="swooshArrow">
            <a:avLst>
              <a:gd name="adj1" fmla="val 22057"/>
              <a:gd name="adj2" fmla="val 43048"/>
            </a:avLst>
          </a:prstGeom>
          <a:gradFill flip="none" rotWithShape="1">
            <a:gsLst>
              <a:gs pos="0">
                <a:srgbClr val="9966FF">
                  <a:shade val="30000"/>
                  <a:satMod val="115000"/>
                </a:srgbClr>
              </a:gs>
              <a:gs pos="50000">
                <a:srgbClr val="9966FF">
                  <a:shade val="67500"/>
                  <a:satMod val="115000"/>
                </a:srgbClr>
              </a:gs>
              <a:gs pos="100000">
                <a:srgbClr val="9966FF">
                  <a:shade val="100000"/>
                  <a:satMod val="115000"/>
                </a:srgbClr>
              </a:gs>
            </a:gsLst>
            <a:path path="circle">
              <a:fillToRect l="100000" t="100000"/>
            </a:path>
            <a:tileRect r="-100000" b="-100000"/>
          </a:grad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44" name="그룹 29"/>
          <p:cNvGrpSpPr/>
          <p:nvPr/>
        </p:nvGrpSpPr>
        <p:grpSpPr>
          <a:xfrm>
            <a:off x="5500695" y="1844824"/>
            <a:ext cx="3373285" cy="1951097"/>
            <a:chOff x="5072066" y="2438393"/>
            <a:chExt cx="3714776" cy="1951097"/>
          </a:xfrm>
        </p:grpSpPr>
        <p:sp>
          <p:nvSpPr>
            <p:cNvPr id="45" name="모서리가 둥근 직사각형 44"/>
            <p:cNvSpPr/>
            <p:nvPr/>
          </p:nvSpPr>
          <p:spPr>
            <a:xfrm>
              <a:off x="5680365" y="2438393"/>
              <a:ext cx="2571767" cy="331439"/>
            </a:xfrm>
            <a:prstGeom prst="roundRect">
              <a:avLst>
                <a:gd name="adj" fmla="val 33592"/>
              </a:avLst>
            </a:prstGeom>
            <a:noFill/>
            <a:ln>
              <a:no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500" b="1" u="sng" dirty="0" smtClean="0">
                  <a:solidFill>
                    <a:schemeClr val="tx1"/>
                  </a:solidFill>
                  <a:latin typeface="Tahoma" pitchFamily="34" charset="0"/>
                  <a:ea typeface="서울들국화" pitchFamily="18" charset="-127"/>
                </a:rPr>
                <a:t>Operational Modeling</a:t>
              </a:r>
              <a:endParaRPr lang="en-US" altLang="ko-KR" sz="1500" b="1" u="sng" dirty="0">
                <a:solidFill>
                  <a:schemeClr val="tx1"/>
                </a:solidFill>
                <a:latin typeface="Tahoma" pitchFamily="34" charset="0"/>
                <a:ea typeface="서울들국화" pitchFamily="18" charset="-127"/>
              </a:endParaRPr>
            </a:p>
          </p:txBody>
        </p:sp>
        <p:pic>
          <p:nvPicPr>
            <p:cNvPr id="46" name="그림 45" descr="무제-2 복사.jpg"/>
            <p:cNvPicPr>
              <a:picLocks noChangeAspect="1"/>
            </p:cNvPicPr>
            <p:nvPr/>
          </p:nvPicPr>
          <p:blipFill>
            <a:blip r:embed="rId2" cstate="print"/>
            <a:stretch>
              <a:fillRect/>
            </a:stretch>
          </p:blipFill>
          <p:spPr>
            <a:xfrm>
              <a:off x="5072066" y="2714620"/>
              <a:ext cx="3714776" cy="1674870"/>
            </a:xfrm>
            <a:prstGeom prst="roundRect">
              <a:avLst>
                <a:gd name="adj" fmla="val 8890"/>
              </a:avLst>
            </a:prstGeom>
          </p:spPr>
        </p:pic>
      </p:grpSp>
      <p:grpSp>
        <p:nvGrpSpPr>
          <p:cNvPr id="52" name="그룹 27"/>
          <p:cNvGrpSpPr/>
          <p:nvPr/>
        </p:nvGrpSpPr>
        <p:grpSpPr>
          <a:xfrm>
            <a:off x="304769" y="1863792"/>
            <a:ext cx="3429000" cy="2565340"/>
            <a:chOff x="214282" y="2343205"/>
            <a:chExt cx="3429000" cy="2565340"/>
          </a:xfrm>
        </p:grpSpPr>
        <p:grpSp>
          <p:nvGrpSpPr>
            <p:cNvPr id="53" name="그룹 143"/>
            <p:cNvGrpSpPr>
              <a:grpSpLocks/>
            </p:cNvGrpSpPr>
            <p:nvPr/>
          </p:nvGrpSpPr>
          <p:grpSpPr bwMode="auto">
            <a:xfrm>
              <a:off x="214282" y="2643182"/>
              <a:ext cx="3429000" cy="2265363"/>
              <a:chOff x="106875" y="2257300"/>
              <a:chExt cx="3888000" cy="2988000"/>
            </a:xfrm>
          </p:grpSpPr>
          <p:sp>
            <p:nvSpPr>
              <p:cNvPr id="55" name="모서리가 둥근 직사각형 144"/>
              <p:cNvSpPr>
                <a:spLocks noChangeArrowheads="1"/>
              </p:cNvSpPr>
              <p:nvPr/>
            </p:nvSpPr>
            <p:spPr bwMode="auto">
              <a:xfrm>
                <a:off x="106875" y="2257300"/>
                <a:ext cx="3888000" cy="2988000"/>
              </a:xfrm>
              <a:prstGeom prst="roundRect">
                <a:avLst>
                  <a:gd name="adj" fmla="val 7926"/>
                </a:avLst>
              </a:prstGeom>
              <a:solidFill>
                <a:schemeClr val="bg1"/>
              </a:solidFill>
              <a:ln w="9525" algn="ctr">
                <a:solidFill>
                  <a:schemeClr val="tx1"/>
                </a:solidFill>
                <a:round/>
                <a:headEnd/>
                <a:tailEnd/>
              </a:ln>
            </p:spPr>
            <p:txBody>
              <a:bodyPr/>
              <a:lstStyle/>
              <a:p>
                <a:pPr defTabSz="457200"/>
                <a:endParaRPr lang="ko-KR" altLang="en-US" b="1">
                  <a:latin typeface="Tahoma" pitchFamily="34" charset="0"/>
                  <a:ea typeface="HY견고딕" pitchFamily="18" charset="-127"/>
                </a:endParaRPr>
              </a:p>
            </p:txBody>
          </p:sp>
          <p:pic>
            <p:nvPicPr>
              <p:cNvPr id="56" name="그림 55" descr="무제-1 복사.jpg"/>
              <p:cNvPicPr>
                <a:picLocks noChangeAspect="1"/>
              </p:cNvPicPr>
              <p:nvPr/>
            </p:nvPicPr>
            <p:blipFill>
              <a:blip r:embed="rId3" cstate="print"/>
              <a:srcRect l="5000" t="1134" r="833"/>
              <a:stretch>
                <a:fillRect/>
              </a:stretch>
            </p:blipFill>
            <p:spPr>
              <a:xfrm>
                <a:off x="152400" y="2286000"/>
                <a:ext cx="3810000" cy="2940855"/>
              </a:xfrm>
              <a:prstGeom prst="roundRect">
                <a:avLst>
                  <a:gd name="adj" fmla="val 7555"/>
                </a:avLst>
              </a:prstGeom>
            </p:spPr>
          </p:pic>
        </p:grpSp>
        <p:sp>
          <p:nvSpPr>
            <p:cNvPr id="54" name="모서리가 둥근 직사각형 53"/>
            <p:cNvSpPr/>
            <p:nvPr/>
          </p:nvSpPr>
          <p:spPr>
            <a:xfrm>
              <a:off x="305049" y="2343205"/>
              <a:ext cx="3214678" cy="398187"/>
            </a:xfrm>
            <a:prstGeom prst="roundRect">
              <a:avLst>
                <a:gd name="adj" fmla="val 33592"/>
              </a:avLst>
            </a:prstGeom>
            <a:noFill/>
            <a:ln>
              <a:no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500" b="1" u="sng" dirty="0">
                  <a:solidFill>
                    <a:schemeClr val="tx1"/>
                  </a:solidFill>
                  <a:latin typeface="Tahoma" pitchFamily="34" charset="0"/>
                  <a:ea typeface="서울들국화" pitchFamily="18" charset="-127"/>
                </a:rPr>
                <a:t>Real-time </a:t>
              </a:r>
              <a:r>
                <a:rPr lang="en-US" altLang="ko-KR" sz="1500" b="1" u="sng" dirty="0" smtClean="0">
                  <a:solidFill>
                    <a:schemeClr val="tx1"/>
                  </a:solidFill>
                  <a:latin typeface="Tahoma" pitchFamily="34" charset="0"/>
                  <a:ea typeface="서울들국화" pitchFamily="18" charset="-127"/>
                </a:rPr>
                <a:t>monitoring</a:t>
              </a:r>
              <a:endParaRPr lang="ko-KR" altLang="en-US" sz="1500" b="1" u="sng" dirty="0">
                <a:solidFill>
                  <a:schemeClr val="tx1"/>
                </a:solidFill>
                <a:latin typeface="Tahoma" pitchFamily="34" charset="0"/>
              </a:endParaRPr>
            </a:p>
          </p:txBody>
        </p:sp>
      </p:grpSp>
      <p:grpSp>
        <p:nvGrpSpPr>
          <p:cNvPr id="57" name="그룹 26"/>
          <p:cNvGrpSpPr/>
          <p:nvPr/>
        </p:nvGrpSpPr>
        <p:grpSpPr>
          <a:xfrm>
            <a:off x="323528" y="980729"/>
            <a:ext cx="8473409" cy="792087"/>
            <a:chOff x="549464" y="785794"/>
            <a:chExt cx="8023065" cy="838771"/>
          </a:xfrm>
        </p:grpSpPr>
        <p:sp>
          <p:nvSpPr>
            <p:cNvPr id="58" name="AutoShape 33"/>
            <p:cNvSpPr>
              <a:spLocks noChangeArrowheads="1"/>
            </p:cNvSpPr>
            <p:nvPr/>
          </p:nvSpPr>
          <p:spPr bwMode="auto">
            <a:xfrm>
              <a:off x="1000125" y="785813"/>
              <a:ext cx="7572403" cy="838752"/>
            </a:xfrm>
            <a:prstGeom prst="roundRect">
              <a:avLst>
                <a:gd name="adj" fmla="val 16667"/>
              </a:avLst>
            </a:prstGeom>
            <a:gradFill rotWithShape="1">
              <a:gsLst>
                <a:gs pos="0">
                  <a:schemeClr val="accent2"/>
                </a:gs>
                <a:gs pos="100000">
                  <a:schemeClr val="bg1"/>
                </a:gs>
              </a:gsLst>
              <a:path path="rect">
                <a:fillToRect r="100000" b="100000"/>
              </a:path>
            </a:gradFill>
            <a:ln w="9525">
              <a:noFill/>
              <a:round/>
              <a:headEnd/>
              <a:tailEnd/>
            </a:ln>
          </p:spPr>
          <p:txBody>
            <a:bodyPr wrap="none" anchor="ctr"/>
            <a:lstStyle/>
            <a:p>
              <a:pPr>
                <a:lnSpc>
                  <a:spcPct val="115000"/>
                </a:lnSpc>
              </a:pPr>
              <a:endParaRPr lang="ko-KR" altLang="en-US" sz="1600">
                <a:solidFill>
                  <a:srgbClr val="C80000"/>
                </a:solidFill>
                <a:latin typeface="Tahoma" pitchFamily="34" charset="0"/>
                <a:ea typeface="서울들국화" pitchFamily="18" charset="-127"/>
              </a:endParaRPr>
            </a:p>
          </p:txBody>
        </p:sp>
        <p:sp>
          <p:nvSpPr>
            <p:cNvPr id="59" name="직사각형 58"/>
            <p:cNvSpPr/>
            <p:nvPr/>
          </p:nvSpPr>
          <p:spPr>
            <a:xfrm>
              <a:off x="1114425" y="785794"/>
              <a:ext cx="7458104" cy="614585"/>
            </a:xfrm>
            <a:prstGeom prst="rect">
              <a:avLst/>
            </a:prstGeom>
          </p:spPr>
          <p:txBody>
            <a:bodyPr wrap="square">
              <a:spAutoFit/>
            </a:bodyPr>
            <a:lstStyle/>
            <a:p>
              <a:pPr>
                <a:defRPr/>
              </a:pPr>
              <a:r>
                <a:rPr lang="en-US" altLang="ko-KR" sz="1400" b="1" dirty="0">
                  <a:latin typeface="Tahoma" pitchFamily="34" charset="0"/>
                  <a:ea typeface="서울들국화" pitchFamily="18" charset="-127"/>
                </a:rPr>
                <a:t>Provide </a:t>
              </a:r>
              <a:r>
                <a:rPr lang="en-US" altLang="ko-KR" sz="1400" b="1" dirty="0" smtClean="0">
                  <a:latin typeface="Tahoma" pitchFamily="34" charset="0"/>
                  <a:ea typeface="서울들국화" pitchFamily="18" charset="-127"/>
                </a:rPr>
                <a:t>monitoring and predicted data to government and to the public to support ocean activity and to solve pending problems such as storm surge, inundation, oil spills, search and rescue, red tide, wave overtopping etc. around the coast of Korea.</a:t>
              </a:r>
              <a:endParaRPr lang="ko-KR" altLang="en-US" sz="1400" b="1" dirty="0">
                <a:solidFill>
                  <a:srgbClr val="C80000"/>
                </a:solidFill>
                <a:latin typeface="Tahoma" pitchFamily="34" charset="0"/>
                <a:ea typeface="서울들국화" pitchFamily="18" charset="-127"/>
              </a:endParaRPr>
            </a:p>
          </p:txBody>
        </p:sp>
        <p:pic>
          <p:nvPicPr>
            <p:cNvPr id="60" name="Picture 34" descr="j0431643[1]"/>
            <p:cNvPicPr>
              <a:picLocks noChangeAspect="1" noChangeArrowheads="1"/>
            </p:cNvPicPr>
            <p:nvPr/>
          </p:nvPicPr>
          <p:blipFill>
            <a:blip r:embed="rId4" cstate="print"/>
            <a:srcRect/>
            <a:stretch>
              <a:fillRect/>
            </a:stretch>
          </p:blipFill>
          <p:spPr bwMode="auto">
            <a:xfrm>
              <a:off x="549464" y="785814"/>
              <a:ext cx="684000" cy="683999"/>
            </a:xfrm>
            <a:prstGeom prst="rect">
              <a:avLst/>
            </a:prstGeom>
            <a:noFill/>
            <a:ln w="9525">
              <a:noFill/>
              <a:miter lim="800000"/>
              <a:headEnd/>
              <a:tailEnd/>
            </a:ln>
          </p:spPr>
        </p:pic>
      </p:grpSp>
      <p:grpSp>
        <p:nvGrpSpPr>
          <p:cNvPr id="61" name="그룹 31"/>
          <p:cNvGrpSpPr/>
          <p:nvPr/>
        </p:nvGrpSpPr>
        <p:grpSpPr>
          <a:xfrm>
            <a:off x="3762370" y="2492896"/>
            <a:ext cx="1643074" cy="642942"/>
            <a:chOff x="3762370" y="2357430"/>
            <a:chExt cx="1643074" cy="642942"/>
          </a:xfrm>
        </p:grpSpPr>
        <p:sp>
          <p:nvSpPr>
            <p:cNvPr id="62" name="모서리가 둥근 직사각형 147"/>
            <p:cNvSpPr/>
            <p:nvPr/>
          </p:nvSpPr>
          <p:spPr>
            <a:xfrm flipV="1">
              <a:off x="3786182" y="2357430"/>
              <a:ext cx="1571636" cy="642942"/>
            </a:xfrm>
            <a:prstGeom prst="cloudCallout">
              <a:avLst>
                <a:gd name="adj1" fmla="val 18596"/>
                <a:gd name="adj2" fmla="val 83240"/>
              </a:avLst>
            </a:prstGeom>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ltLang="ko-KR" sz="1100" b="1" dirty="0">
                <a:solidFill>
                  <a:srgbClr val="FFFF00"/>
                </a:solidFill>
                <a:effectLst>
                  <a:outerShdw blurRad="38100" dist="38100" dir="2700000" algn="tl">
                    <a:srgbClr val="000000"/>
                  </a:outerShdw>
                </a:effectLst>
                <a:latin typeface="Tahoma" pitchFamily="34" charset="0"/>
                <a:ea typeface="서울들국화" pitchFamily="18" charset="-127"/>
              </a:endParaRPr>
            </a:p>
          </p:txBody>
        </p:sp>
        <p:sp>
          <p:nvSpPr>
            <p:cNvPr id="63" name="직사각형 62"/>
            <p:cNvSpPr/>
            <p:nvPr/>
          </p:nvSpPr>
          <p:spPr>
            <a:xfrm>
              <a:off x="3762370" y="2362399"/>
              <a:ext cx="1643074" cy="609398"/>
            </a:xfrm>
            <a:prstGeom prst="rect">
              <a:avLst/>
            </a:prstGeom>
          </p:spPr>
          <p:txBody>
            <a:bodyPr wrap="square">
              <a:spAutoFit/>
            </a:bodyPr>
            <a:lstStyle/>
            <a:p>
              <a:pPr algn="ctr">
                <a:lnSpc>
                  <a:spcPct val="80000"/>
                </a:lnSpc>
                <a:defRPr/>
              </a:pPr>
              <a:r>
                <a:rPr lang="en-US" altLang="ko-KR" sz="1400" b="1" dirty="0">
                  <a:latin typeface="Tahoma" pitchFamily="34" charset="0"/>
                  <a:ea typeface="서울들국화" pitchFamily="18" charset="-127"/>
                </a:rPr>
                <a:t>Data Transmission, Management</a:t>
              </a:r>
            </a:p>
          </p:txBody>
        </p:sp>
      </p:grpSp>
      <p:pic>
        <p:nvPicPr>
          <p:cNvPr id="34" name="그림 33" descr="양쯔강부유사확산모델-WithGoogle.gif"/>
          <p:cNvPicPr>
            <a:picLocks noChangeAspect="1"/>
          </p:cNvPicPr>
          <p:nvPr/>
        </p:nvPicPr>
        <p:blipFill>
          <a:blip r:embed="rId5" cstate="print"/>
          <a:srcRect l="11718" t="8154" r="43750" b="3750"/>
          <a:stretch>
            <a:fillRect/>
          </a:stretch>
        </p:blipFill>
        <p:spPr>
          <a:xfrm>
            <a:off x="755578" y="5085184"/>
            <a:ext cx="2004828" cy="1440160"/>
          </a:xfrm>
          <a:prstGeom prst="rect">
            <a:avLst/>
          </a:prstGeom>
        </p:spPr>
      </p:pic>
      <p:grpSp>
        <p:nvGrpSpPr>
          <p:cNvPr id="35" name="그룹 28"/>
          <p:cNvGrpSpPr/>
          <p:nvPr/>
        </p:nvGrpSpPr>
        <p:grpSpPr>
          <a:xfrm>
            <a:off x="2843808" y="4400729"/>
            <a:ext cx="3854450" cy="2371545"/>
            <a:chOff x="4572000" y="4486455"/>
            <a:chExt cx="3854450" cy="2371545"/>
          </a:xfrm>
        </p:grpSpPr>
        <p:grpSp>
          <p:nvGrpSpPr>
            <p:cNvPr id="36" name="그룹 149"/>
            <p:cNvGrpSpPr>
              <a:grpSpLocks/>
            </p:cNvGrpSpPr>
            <p:nvPr/>
          </p:nvGrpSpPr>
          <p:grpSpPr bwMode="auto">
            <a:xfrm>
              <a:off x="4572000" y="4745038"/>
              <a:ext cx="3854450" cy="2112962"/>
              <a:chOff x="4214750" y="4675675"/>
              <a:chExt cx="4356000" cy="2880000"/>
            </a:xfrm>
          </p:grpSpPr>
          <p:sp>
            <p:nvSpPr>
              <p:cNvPr id="38" name="모서리가 둥근 직사각형 150"/>
              <p:cNvSpPr>
                <a:spLocks noChangeArrowheads="1"/>
              </p:cNvSpPr>
              <p:nvPr/>
            </p:nvSpPr>
            <p:spPr bwMode="auto">
              <a:xfrm>
                <a:off x="4214750" y="4675675"/>
                <a:ext cx="4356000" cy="2880000"/>
              </a:xfrm>
              <a:prstGeom prst="roundRect">
                <a:avLst>
                  <a:gd name="adj" fmla="val 7926"/>
                </a:avLst>
              </a:prstGeom>
              <a:solidFill>
                <a:schemeClr val="bg1"/>
              </a:solidFill>
              <a:ln w="9525" algn="ctr">
                <a:solidFill>
                  <a:schemeClr val="tx1"/>
                </a:solidFill>
                <a:round/>
                <a:headEnd/>
                <a:tailEnd/>
              </a:ln>
            </p:spPr>
            <p:txBody>
              <a:bodyPr/>
              <a:lstStyle/>
              <a:p>
                <a:pPr defTabSz="457200"/>
                <a:endParaRPr lang="ko-KR" altLang="en-US">
                  <a:latin typeface="Tahoma" pitchFamily="34" charset="0"/>
                  <a:ea typeface="HY견고딕" pitchFamily="18" charset="-127"/>
                </a:endParaRPr>
              </a:p>
            </p:txBody>
          </p:sp>
          <p:pic>
            <p:nvPicPr>
              <p:cNvPr id="39" name="그림 38" descr="무제-3 복사.jpg"/>
              <p:cNvPicPr>
                <a:picLocks noChangeAspect="1"/>
              </p:cNvPicPr>
              <p:nvPr/>
            </p:nvPicPr>
            <p:blipFill>
              <a:blip r:embed="rId6" cstate="print"/>
              <a:srcRect l="833" r="833" b="2500"/>
              <a:stretch>
                <a:fillRect/>
              </a:stretch>
            </p:blipFill>
            <p:spPr>
              <a:xfrm>
                <a:off x="4267200" y="4699359"/>
                <a:ext cx="4267200" cy="2820691"/>
              </a:xfrm>
              <a:prstGeom prst="roundRect">
                <a:avLst>
                  <a:gd name="adj" fmla="val 9021"/>
                </a:avLst>
              </a:prstGeom>
            </p:spPr>
          </p:pic>
        </p:grpSp>
        <p:sp>
          <p:nvSpPr>
            <p:cNvPr id="37" name="모서리가 둥근 직사각형 147"/>
            <p:cNvSpPr/>
            <p:nvPr/>
          </p:nvSpPr>
          <p:spPr>
            <a:xfrm>
              <a:off x="5915934" y="4486455"/>
              <a:ext cx="1428760" cy="331438"/>
            </a:xfrm>
            <a:prstGeom prst="roundRect">
              <a:avLst>
                <a:gd name="adj" fmla="val 33592"/>
              </a:avLst>
            </a:prstGeom>
            <a:noFill/>
            <a:ln>
              <a:noFill/>
            </a:ln>
            <a:effectLst>
              <a:glow rad="101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500" b="1" u="sng" dirty="0">
                  <a:solidFill>
                    <a:schemeClr val="tx1"/>
                  </a:solidFill>
                  <a:latin typeface="Tahoma" pitchFamily="34" charset="0"/>
                  <a:ea typeface="서울들국화" pitchFamily="18" charset="-127"/>
                </a:rPr>
                <a:t>Applications</a:t>
              </a:r>
            </a:p>
          </p:txBody>
        </p:sp>
      </p:grpSp>
      <p:grpSp>
        <p:nvGrpSpPr>
          <p:cNvPr id="42" name="그룹 32"/>
          <p:cNvGrpSpPr/>
          <p:nvPr/>
        </p:nvGrpSpPr>
        <p:grpSpPr>
          <a:xfrm flipH="1">
            <a:off x="3793022" y="3506138"/>
            <a:ext cx="1643074" cy="642942"/>
            <a:chOff x="3762370" y="2357430"/>
            <a:chExt cx="1643074" cy="642942"/>
          </a:xfrm>
        </p:grpSpPr>
        <p:sp>
          <p:nvSpPr>
            <p:cNvPr id="43" name="모서리가 둥근 직사각형 147"/>
            <p:cNvSpPr/>
            <p:nvPr/>
          </p:nvSpPr>
          <p:spPr>
            <a:xfrm flipV="1">
              <a:off x="3786182" y="2357430"/>
              <a:ext cx="1571636" cy="642942"/>
            </a:xfrm>
            <a:prstGeom prst="cloudCallout">
              <a:avLst>
                <a:gd name="adj1" fmla="val -57767"/>
                <a:gd name="adj2" fmla="val -36759"/>
              </a:avLst>
            </a:prstGeom>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ltLang="ko-KR" sz="1100" b="1" dirty="0">
                <a:solidFill>
                  <a:srgbClr val="FFFF00"/>
                </a:solidFill>
                <a:effectLst>
                  <a:outerShdw blurRad="38100" dist="38100" dir="2700000" algn="tl">
                    <a:srgbClr val="000000"/>
                  </a:outerShdw>
                </a:effectLst>
                <a:latin typeface="Tahoma" pitchFamily="34" charset="0"/>
                <a:ea typeface="서울들국화" pitchFamily="18" charset="-127"/>
              </a:endParaRPr>
            </a:p>
          </p:txBody>
        </p:sp>
        <p:sp>
          <p:nvSpPr>
            <p:cNvPr id="68" name="직사각형 67"/>
            <p:cNvSpPr/>
            <p:nvPr/>
          </p:nvSpPr>
          <p:spPr>
            <a:xfrm>
              <a:off x="3762370" y="2472841"/>
              <a:ext cx="1643074" cy="437043"/>
            </a:xfrm>
            <a:prstGeom prst="rect">
              <a:avLst/>
            </a:prstGeom>
          </p:spPr>
          <p:txBody>
            <a:bodyPr wrap="square">
              <a:spAutoFit/>
            </a:bodyPr>
            <a:lstStyle/>
            <a:p>
              <a:pPr algn="ctr">
                <a:lnSpc>
                  <a:spcPct val="80000"/>
                </a:lnSpc>
                <a:defRPr/>
              </a:pPr>
              <a:r>
                <a:rPr lang="en-US" altLang="ko-KR" sz="1400" b="1" dirty="0" smtClean="0">
                  <a:latin typeface="Tahoma" pitchFamily="34" charset="0"/>
                  <a:ea typeface="서울들국화" pitchFamily="18" charset="-127"/>
                </a:rPr>
                <a:t>Nowcast &amp;</a:t>
              </a:r>
            </a:p>
            <a:p>
              <a:pPr algn="ctr">
                <a:lnSpc>
                  <a:spcPct val="80000"/>
                </a:lnSpc>
                <a:defRPr/>
              </a:pPr>
              <a:r>
                <a:rPr lang="en-US" altLang="ko-KR" sz="1400" b="1" dirty="0" smtClean="0">
                  <a:latin typeface="Tahoma" pitchFamily="34" charset="0"/>
                  <a:ea typeface="서울들국화" pitchFamily="18" charset="-127"/>
                </a:rPr>
                <a:t>Forecast</a:t>
              </a:r>
              <a:endParaRPr lang="en-US" altLang="ko-KR" sz="1400" b="1" dirty="0">
                <a:latin typeface="Tahoma" pitchFamily="34" charset="0"/>
                <a:ea typeface="서울들국화" pitchFamily="18" charset="-127"/>
              </a:endParaRPr>
            </a:p>
          </p:txBody>
        </p:sp>
      </p:grpSp>
      <p:sp>
        <p:nvSpPr>
          <p:cNvPr id="69" name=" 3"/>
          <p:cNvSpPr/>
          <p:nvPr/>
        </p:nvSpPr>
        <p:spPr bwMode="auto">
          <a:xfrm rot="15050386" flipV="1">
            <a:off x="4808366" y="3497802"/>
            <a:ext cx="820085" cy="733917"/>
          </a:xfrm>
          <a:prstGeom prst="swooshArrow">
            <a:avLst>
              <a:gd name="adj1" fmla="val 29638"/>
              <a:gd name="adj2" fmla="val 38442"/>
            </a:avLst>
          </a:prstGeom>
          <a:solidFill>
            <a:srgbClr val="FF66CC"/>
          </a:solidFill>
          <a:scene3d>
            <a:camera prst="orthographicFront">
              <a:rot lat="10800000" lon="10799999" rev="10799999"/>
            </a:camera>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71" name="타원 160"/>
          <p:cNvSpPr>
            <a:spLocks noChangeArrowheads="1"/>
          </p:cNvSpPr>
          <p:nvPr/>
        </p:nvSpPr>
        <p:spPr bwMode="auto">
          <a:xfrm>
            <a:off x="1187624" y="4821535"/>
            <a:ext cx="1214446" cy="268660"/>
          </a:xfrm>
          <a:prstGeom prst="ellipse">
            <a:avLst/>
          </a:prstGeom>
          <a:solidFill>
            <a:schemeClr val="bg1"/>
          </a:solidFill>
          <a:ln w="12700" algn="ctr">
            <a:solidFill>
              <a:srgbClr val="C00000"/>
            </a:solidFill>
            <a:round/>
            <a:headEnd/>
            <a:tailEnd/>
          </a:ln>
        </p:spPr>
        <p:txBody>
          <a:bodyPr wrap="none" anchor="ctr"/>
          <a:lstStyle/>
          <a:p>
            <a:pPr algn="ctr" defTabSz="676275"/>
            <a:r>
              <a:rPr lang="en-US" altLang="ko-KR" sz="1600" dirty="0" smtClean="0">
                <a:latin typeface="맑은 고딕" pitchFamily="50" charset="-127"/>
                <a:ea typeface="맑은 고딕" pitchFamily="50" charset="-127"/>
              </a:rPr>
              <a:t>Sediment</a:t>
            </a:r>
            <a:endParaRPr lang="ko-KR" altLang="en-US" sz="1600" dirty="0">
              <a:latin typeface="맑은 고딕" pitchFamily="50" charset="-127"/>
              <a:ea typeface="맑은 고딕" pitchFamily="50" charset="-127"/>
            </a:endParaRPr>
          </a:p>
        </p:txBody>
      </p:sp>
      <p:pic>
        <p:nvPicPr>
          <p:cNvPr id="48" name="그림 47" descr="coast1_surge-164cys_20110803utc-max-newmap.wmf"/>
          <p:cNvPicPr>
            <a:picLocks noChangeAspect="1"/>
          </p:cNvPicPr>
          <p:nvPr/>
        </p:nvPicPr>
        <p:blipFill>
          <a:blip r:embed="rId7" cstate="print"/>
          <a:srcRect l="7392" r="23726"/>
          <a:stretch>
            <a:fillRect/>
          </a:stretch>
        </p:blipFill>
        <p:spPr>
          <a:xfrm>
            <a:off x="6732240" y="4571603"/>
            <a:ext cx="2016224" cy="2276872"/>
          </a:xfrm>
          <a:prstGeom prst="rect">
            <a:avLst/>
          </a:prstGeom>
        </p:spPr>
      </p:pic>
      <p:sp>
        <p:nvSpPr>
          <p:cNvPr id="49" name="타원 160"/>
          <p:cNvSpPr>
            <a:spLocks noChangeArrowheads="1"/>
          </p:cNvSpPr>
          <p:nvPr/>
        </p:nvSpPr>
        <p:spPr bwMode="auto">
          <a:xfrm>
            <a:off x="7164288" y="4365104"/>
            <a:ext cx="1214446" cy="268660"/>
          </a:xfrm>
          <a:prstGeom prst="ellipse">
            <a:avLst/>
          </a:prstGeom>
          <a:solidFill>
            <a:schemeClr val="bg1"/>
          </a:solidFill>
          <a:ln w="12700" algn="ctr">
            <a:solidFill>
              <a:srgbClr val="C00000"/>
            </a:solidFill>
            <a:round/>
            <a:headEnd/>
            <a:tailEnd/>
          </a:ln>
        </p:spPr>
        <p:txBody>
          <a:bodyPr wrap="none" anchor="ctr"/>
          <a:lstStyle/>
          <a:p>
            <a:pPr algn="ctr" defTabSz="676275"/>
            <a:r>
              <a:rPr lang="en-US" altLang="ko-KR" sz="1600" dirty="0" smtClean="0">
                <a:latin typeface="맑은 고딕" pitchFamily="50" charset="-127"/>
                <a:ea typeface="맑은 고딕" pitchFamily="50" charset="-127"/>
              </a:rPr>
              <a:t>Typhoon</a:t>
            </a:r>
            <a:endParaRPr lang="ko-KR" altLang="en-US" sz="1600" dirty="0">
              <a:latin typeface="맑은 고딕" pitchFamily="50" charset="-127"/>
              <a:ea typeface="맑은 고딕" pitchFamily="50" charset="-127"/>
            </a:endParaRPr>
          </a:p>
        </p:txBody>
      </p:sp>
    </p:spTree>
    <p:extLst>
      <p:ext uri="{BB962C8B-B14F-4D97-AF65-F5344CB8AC3E}">
        <p14:creationId xmlns:p14="http://schemas.microsoft.com/office/powerpoint/2010/main" val="15302941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자유형 39"/>
          <p:cNvSpPr/>
          <p:nvPr/>
        </p:nvSpPr>
        <p:spPr>
          <a:xfrm>
            <a:off x="0" y="44624"/>
            <a:ext cx="9144000" cy="667452"/>
          </a:xfrm>
          <a:custGeom>
            <a:avLst/>
            <a:gdLst>
              <a:gd name="connsiteX0" fmla="*/ 0 w 7572428"/>
              <a:gd name="connsiteY0" fmla="*/ 142876 h 857256"/>
              <a:gd name="connsiteX1" fmla="*/ 41848 w 7572428"/>
              <a:gd name="connsiteY1" fmla="*/ 41847 h 857256"/>
              <a:gd name="connsiteX2" fmla="*/ 142877 w 7572428"/>
              <a:gd name="connsiteY2" fmla="*/ 0 h 857256"/>
              <a:gd name="connsiteX3" fmla="*/ 7429552 w 7572428"/>
              <a:gd name="connsiteY3" fmla="*/ 0 h 857256"/>
              <a:gd name="connsiteX4" fmla="*/ 7530581 w 7572428"/>
              <a:gd name="connsiteY4" fmla="*/ 41848 h 857256"/>
              <a:gd name="connsiteX5" fmla="*/ 7572428 w 7572428"/>
              <a:gd name="connsiteY5" fmla="*/ 142877 h 857256"/>
              <a:gd name="connsiteX6" fmla="*/ 7572428 w 7572428"/>
              <a:gd name="connsiteY6" fmla="*/ 714380 h 857256"/>
              <a:gd name="connsiteX7" fmla="*/ 7530581 w 7572428"/>
              <a:gd name="connsiteY7" fmla="*/ 815409 h 857256"/>
              <a:gd name="connsiteX8" fmla="*/ 7429552 w 7572428"/>
              <a:gd name="connsiteY8" fmla="*/ 857256 h 857256"/>
              <a:gd name="connsiteX9" fmla="*/ 142876 w 7572428"/>
              <a:gd name="connsiteY9" fmla="*/ 857256 h 857256"/>
              <a:gd name="connsiteX10" fmla="*/ 41847 w 7572428"/>
              <a:gd name="connsiteY10" fmla="*/ 815409 h 857256"/>
              <a:gd name="connsiteX11" fmla="*/ 0 w 7572428"/>
              <a:gd name="connsiteY11" fmla="*/ 714380 h 857256"/>
              <a:gd name="connsiteX12" fmla="*/ 0 w 7572428"/>
              <a:gd name="connsiteY12" fmla="*/ 142876 h 8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2428" h="857256">
                <a:moveTo>
                  <a:pt x="0" y="142876"/>
                </a:moveTo>
                <a:cubicBezTo>
                  <a:pt x="0" y="104983"/>
                  <a:pt x="15053" y="68642"/>
                  <a:pt x="41848" y="41847"/>
                </a:cubicBezTo>
                <a:cubicBezTo>
                  <a:pt x="68642" y="15053"/>
                  <a:pt x="104984" y="0"/>
                  <a:pt x="142877" y="0"/>
                </a:cubicBezTo>
                <a:lnTo>
                  <a:pt x="7429552" y="0"/>
                </a:lnTo>
                <a:cubicBezTo>
                  <a:pt x="7467445" y="0"/>
                  <a:pt x="7503786" y="15053"/>
                  <a:pt x="7530581" y="41848"/>
                </a:cubicBezTo>
                <a:cubicBezTo>
                  <a:pt x="7557375" y="68642"/>
                  <a:pt x="7572428" y="104984"/>
                  <a:pt x="7572428" y="142877"/>
                </a:cubicBezTo>
                <a:lnTo>
                  <a:pt x="7572428" y="714380"/>
                </a:lnTo>
                <a:cubicBezTo>
                  <a:pt x="7572428" y="752273"/>
                  <a:pt x="7557375" y="788614"/>
                  <a:pt x="7530581" y="815409"/>
                </a:cubicBezTo>
                <a:cubicBezTo>
                  <a:pt x="7503787" y="842203"/>
                  <a:pt x="7467445" y="857256"/>
                  <a:pt x="7429552" y="857256"/>
                </a:cubicBezTo>
                <a:lnTo>
                  <a:pt x="142876" y="857256"/>
                </a:lnTo>
                <a:cubicBezTo>
                  <a:pt x="104983" y="857256"/>
                  <a:pt x="68642" y="842203"/>
                  <a:pt x="41847" y="815409"/>
                </a:cubicBezTo>
                <a:cubicBezTo>
                  <a:pt x="15053" y="788615"/>
                  <a:pt x="0" y="752273"/>
                  <a:pt x="0" y="714380"/>
                </a:cubicBezTo>
                <a:lnTo>
                  <a:pt x="0" y="142876"/>
                </a:lnTo>
                <a:close/>
              </a:path>
            </a:pathLst>
          </a:custGeom>
          <a:gradFill>
            <a:gsLst>
              <a:gs pos="0">
                <a:schemeClr val="accent6">
                  <a:tint val="50000"/>
                  <a:satMod val="300000"/>
                </a:schemeClr>
              </a:gs>
              <a:gs pos="35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sp3d extrusionH="57150">
              <a:bevelT w="38100" h="38100"/>
            </a:sp3d>
          </a:bodyPr>
          <a:lstStyle/>
          <a:p>
            <a:pPr algn="ctr"/>
            <a:r>
              <a:rPr lang="en-US" altLang="ko-KR" sz="3000" b="1" dirty="0" smtClean="0">
                <a:latin typeface="HY헤드라인M" pitchFamily="18" charset="-127"/>
                <a:ea typeface="HY헤드라인M" pitchFamily="18" charset="-127"/>
              </a:rPr>
              <a:t>KIOST Smart Ocean System (KSOS)</a:t>
            </a:r>
            <a:endParaRPr lang="ko-KR" altLang="en-US" sz="3000" b="1" dirty="0">
              <a:latin typeface="HY헤드라인M" pitchFamily="18" charset="-127"/>
              <a:ea typeface="HY헤드라인M" pitchFamily="18" charset="-127"/>
            </a:endParaRPr>
          </a:p>
        </p:txBody>
      </p:sp>
      <p:sp>
        <p:nvSpPr>
          <p:cNvPr id="12" name="Content Placeholder 2"/>
          <p:cNvSpPr>
            <a:spLocks noGrp="1"/>
          </p:cNvSpPr>
          <p:nvPr/>
        </p:nvSpPr>
        <p:spPr bwMode="auto">
          <a:xfrm>
            <a:off x="827584" y="6237312"/>
            <a:ext cx="3672408" cy="648072"/>
          </a:xfrm>
          <a:prstGeom prst="rect">
            <a:avLst/>
          </a:prstGeom>
          <a:noFill/>
          <a:ln w="9525">
            <a:noFill/>
            <a:miter lim="800000"/>
            <a:headEnd/>
            <a:tailEnd/>
          </a:ln>
        </p:spPr>
        <p:txBody>
          <a:bodyPr/>
          <a:lstStyle/>
          <a:p>
            <a:pPr marL="419100" indent="-382588" eaLnBrk="0" hangingPunct="0">
              <a:spcBef>
                <a:spcPct val="20000"/>
              </a:spcBef>
              <a:buClr>
                <a:schemeClr val="accent1"/>
              </a:buClr>
              <a:buSzPct val="80000"/>
            </a:pPr>
            <a:r>
              <a:rPr lang="ko-KR" altLang="en-US" sz="2000" b="1" smtClean="0">
                <a:latin typeface="+mn-ea"/>
                <a:cs typeface="MS PGothic" pitchFamily="34" charset="-128"/>
              </a:rPr>
              <a:t>클라우드 서버실 및 통제실</a:t>
            </a:r>
            <a:endParaRPr lang="en-US" altLang="ko-KR" sz="2000" b="1" dirty="0" smtClean="0">
              <a:latin typeface="+mn-ea"/>
              <a:cs typeface="MS PGothic" pitchFamily="34" charset="-128"/>
            </a:endParaRPr>
          </a:p>
        </p:txBody>
      </p:sp>
      <p:sp>
        <p:nvSpPr>
          <p:cNvPr id="13" name="Content Placeholder 2"/>
          <p:cNvSpPr>
            <a:spLocks noGrp="1"/>
          </p:cNvSpPr>
          <p:nvPr/>
        </p:nvSpPr>
        <p:spPr bwMode="auto">
          <a:xfrm>
            <a:off x="5940152" y="6237312"/>
            <a:ext cx="3672408" cy="648072"/>
          </a:xfrm>
          <a:prstGeom prst="rect">
            <a:avLst/>
          </a:prstGeom>
          <a:noFill/>
          <a:ln w="9525">
            <a:noFill/>
            <a:miter lim="800000"/>
            <a:headEnd/>
            <a:tailEnd/>
          </a:ln>
        </p:spPr>
        <p:txBody>
          <a:bodyPr/>
          <a:lstStyle/>
          <a:p>
            <a:pPr marL="419100" indent="-382588" eaLnBrk="0" hangingPunct="0">
              <a:spcBef>
                <a:spcPct val="20000"/>
              </a:spcBef>
              <a:buClr>
                <a:schemeClr val="accent1"/>
              </a:buClr>
              <a:buSzPct val="80000"/>
            </a:pPr>
            <a:r>
              <a:rPr lang="ko-KR" altLang="en-US" sz="2000" b="1" dirty="0" smtClean="0">
                <a:latin typeface="+mn-ea"/>
                <a:cs typeface="MS PGothic" pitchFamily="34" charset="-128"/>
              </a:rPr>
              <a:t>융</a:t>
            </a:r>
            <a:r>
              <a:rPr lang="ko-KR" altLang="en-US" sz="2000" b="1" dirty="0" smtClean="0">
                <a:latin typeface="Tahoma"/>
                <a:cs typeface="Tahoma"/>
              </a:rPr>
              <a:t> ∙ </a:t>
            </a:r>
            <a:r>
              <a:rPr lang="ko-KR" altLang="en-US" sz="2000" b="1" dirty="0" smtClean="0">
                <a:latin typeface="+mn-ea"/>
                <a:cs typeface="MS PGothic" pitchFamily="34" charset="-128"/>
              </a:rPr>
              <a:t>복합실험실</a:t>
            </a:r>
            <a:endParaRPr lang="en-US" altLang="ko-KR" sz="2000" b="1" dirty="0" smtClean="0">
              <a:latin typeface="+mn-ea"/>
              <a:cs typeface="MS PGothic" pitchFamily="34" charset="-128"/>
            </a:endParaRPr>
          </a:p>
        </p:txBody>
      </p:sp>
      <p:pic>
        <p:nvPicPr>
          <p:cNvPr id="19" name="그림 18" descr="상황실3D.jpg"/>
          <p:cNvPicPr>
            <a:picLocks noChangeAspect="1"/>
          </p:cNvPicPr>
          <p:nvPr/>
        </p:nvPicPr>
        <p:blipFill>
          <a:blip r:embed="rId2" cstate="print"/>
          <a:stretch>
            <a:fillRect/>
          </a:stretch>
        </p:blipFill>
        <p:spPr>
          <a:xfrm>
            <a:off x="899592" y="707526"/>
            <a:ext cx="7745698" cy="6150474"/>
          </a:xfrm>
          <a:prstGeom prst="rect">
            <a:avLst/>
          </a:prstGeom>
        </p:spPr>
      </p:pic>
      <p:pic>
        <p:nvPicPr>
          <p:cNvPr id="20" name="그림 19" descr="후면.jpg"/>
          <p:cNvPicPr>
            <a:picLocks noChangeAspect="1"/>
          </p:cNvPicPr>
          <p:nvPr/>
        </p:nvPicPr>
        <p:blipFill>
          <a:blip r:embed="rId3" cstate="print"/>
          <a:stretch>
            <a:fillRect/>
          </a:stretch>
        </p:blipFill>
        <p:spPr>
          <a:xfrm>
            <a:off x="5220072" y="4757276"/>
            <a:ext cx="3923928" cy="1984092"/>
          </a:xfrm>
          <a:prstGeom prst="rect">
            <a:avLst/>
          </a:prstGeom>
        </p:spPr>
      </p:pic>
      <p:pic>
        <p:nvPicPr>
          <p:cNvPr id="21" name="그림 20" descr="전면스크린.jpg"/>
          <p:cNvPicPr>
            <a:picLocks noChangeAspect="1"/>
          </p:cNvPicPr>
          <p:nvPr/>
        </p:nvPicPr>
        <p:blipFill>
          <a:blip r:embed="rId4" cstate="print"/>
          <a:stretch>
            <a:fillRect/>
          </a:stretch>
        </p:blipFill>
        <p:spPr>
          <a:xfrm>
            <a:off x="0" y="692697"/>
            <a:ext cx="3491880" cy="1902598"/>
          </a:xfrm>
          <a:prstGeom prst="rect">
            <a:avLst/>
          </a:prstGeom>
        </p:spPr>
      </p:pic>
      <p:sp>
        <p:nvSpPr>
          <p:cNvPr id="22" name="Content Placeholder 2"/>
          <p:cNvSpPr>
            <a:spLocks noGrp="1"/>
          </p:cNvSpPr>
          <p:nvPr/>
        </p:nvSpPr>
        <p:spPr bwMode="auto">
          <a:xfrm>
            <a:off x="933500" y="764704"/>
            <a:ext cx="2304256" cy="648072"/>
          </a:xfrm>
          <a:prstGeom prst="rect">
            <a:avLst/>
          </a:prstGeom>
          <a:noFill/>
          <a:ln w="9525">
            <a:noFill/>
            <a:miter lim="800000"/>
            <a:headEnd/>
            <a:tailEnd/>
          </a:ln>
        </p:spPr>
        <p:txBody>
          <a:bodyPr/>
          <a:lstStyle/>
          <a:p>
            <a:pPr marL="419100" indent="-382588" eaLnBrk="0" hangingPunct="0">
              <a:spcBef>
                <a:spcPct val="20000"/>
              </a:spcBef>
              <a:buClr>
                <a:schemeClr val="accent1"/>
              </a:buClr>
              <a:buSzPct val="80000"/>
            </a:pPr>
            <a:r>
              <a:rPr lang="en-US" altLang="ko-KR" sz="2000" b="1" dirty="0" smtClean="0">
                <a:latin typeface="+mn-ea"/>
                <a:cs typeface="MS PGothic" pitchFamily="34" charset="-128"/>
              </a:rPr>
              <a:t>Front screen</a:t>
            </a:r>
          </a:p>
        </p:txBody>
      </p:sp>
      <p:sp>
        <p:nvSpPr>
          <p:cNvPr id="23" name="Content Placeholder 2"/>
          <p:cNvSpPr>
            <a:spLocks noGrp="1"/>
          </p:cNvSpPr>
          <p:nvPr/>
        </p:nvSpPr>
        <p:spPr bwMode="auto">
          <a:xfrm>
            <a:off x="5724128" y="6496769"/>
            <a:ext cx="2520280" cy="360040"/>
          </a:xfrm>
          <a:prstGeom prst="rect">
            <a:avLst/>
          </a:prstGeom>
          <a:noFill/>
          <a:ln w="9525">
            <a:noFill/>
            <a:miter lim="800000"/>
            <a:headEnd/>
            <a:tailEnd/>
          </a:ln>
        </p:spPr>
        <p:txBody>
          <a:bodyPr/>
          <a:lstStyle/>
          <a:p>
            <a:pPr marL="419100" indent="-382588" eaLnBrk="0" hangingPunct="0">
              <a:spcBef>
                <a:spcPct val="20000"/>
              </a:spcBef>
              <a:buClr>
                <a:schemeClr val="accent1"/>
              </a:buClr>
              <a:buSzPct val="80000"/>
            </a:pPr>
            <a:r>
              <a:rPr lang="en-US" altLang="ko-KR" sz="2000" b="1" dirty="0" smtClean="0">
                <a:latin typeface="+mn-ea"/>
                <a:cs typeface="MS PGothic" pitchFamily="34" charset="-128"/>
              </a:rPr>
              <a:t>Rear smart glass</a:t>
            </a:r>
          </a:p>
        </p:txBody>
      </p:sp>
    </p:spTree>
    <p:extLst>
      <p:ext uri="{BB962C8B-B14F-4D97-AF65-F5344CB8AC3E}">
        <p14:creationId xmlns:p14="http://schemas.microsoft.com/office/powerpoint/2010/main" val="138945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ko-KR" altLang="en-US">
              <a:latin typeface="Corbel" pitchFamily="34" charset="0"/>
            </a:endParaRPr>
          </a:p>
        </p:txBody>
      </p:sp>
      <p:sp>
        <p:nvSpPr>
          <p:cNvPr id="40965"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ko-KR" altLang="en-US">
              <a:latin typeface="Corbel" pitchFamily="34" charset="0"/>
            </a:endParaRPr>
          </a:p>
        </p:txBody>
      </p:sp>
      <p:sp>
        <p:nvSpPr>
          <p:cNvPr id="40966"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ea typeface="굴림" pitchFamily="50" charset="-127"/>
            </a:endParaRPr>
          </a:p>
        </p:txBody>
      </p:sp>
      <p:sp>
        <p:nvSpPr>
          <p:cNvPr id="40967"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ko-KR" altLang="en-US">
              <a:ea typeface="굴림" pitchFamily="50" charset="-127"/>
            </a:endParaRPr>
          </a:p>
        </p:txBody>
      </p:sp>
      <p:sp>
        <p:nvSpPr>
          <p:cNvPr id="12" name="자유형 11"/>
          <p:cNvSpPr/>
          <p:nvPr/>
        </p:nvSpPr>
        <p:spPr>
          <a:xfrm>
            <a:off x="0" y="116632"/>
            <a:ext cx="9108504" cy="576064"/>
          </a:xfrm>
          <a:custGeom>
            <a:avLst/>
            <a:gdLst>
              <a:gd name="connsiteX0" fmla="*/ 0 w 7572428"/>
              <a:gd name="connsiteY0" fmla="*/ 142876 h 857256"/>
              <a:gd name="connsiteX1" fmla="*/ 41848 w 7572428"/>
              <a:gd name="connsiteY1" fmla="*/ 41847 h 857256"/>
              <a:gd name="connsiteX2" fmla="*/ 142877 w 7572428"/>
              <a:gd name="connsiteY2" fmla="*/ 0 h 857256"/>
              <a:gd name="connsiteX3" fmla="*/ 7429552 w 7572428"/>
              <a:gd name="connsiteY3" fmla="*/ 0 h 857256"/>
              <a:gd name="connsiteX4" fmla="*/ 7530581 w 7572428"/>
              <a:gd name="connsiteY4" fmla="*/ 41848 h 857256"/>
              <a:gd name="connsiteX5" fmla="*/ 7572428 w 7572428"/>
              <a:gd name="connsiteY5" fmla="*/ 142877 h 857256"/>
              <a:gd name="connsiteX6" fmla="*/ 7572428 w 7572428"/>
              <a:gd name="connsiteY6" fmla="*/ 714380 h 857256"/>
              <a:gd name="connsiteX7" fmla="*/ 7530581 w 7572428"/>
              <a:gd name="connsiteY7" fmla="*/ 815409 h 857256"/>
              <a:gd name="connsiteX8" fmla="*/ 7429552 w 7572428"/>
              <a:gd name="connsiteY8" fmla="*/ 857256 h 857256"/>
              <a:gd name="connsiteX9" fmla="*/ 142876 w 7572428"/>
              <a:gd name="connsiteY9" fmla="*/ 857256 h 857256"/>
              <a:gd name="connsiteX10" fmla="*/ 41847 w 7572428"/>
              <a:gd name="connsiteY10" fmla="*/ 815409 h 857256"/>
              <a:gd name="connsiteX11" fmla="*/ 0 w 7572428"/>
              <a:gd name="connsiteY11" fmla="*/ 714380 h 857256"/>
              <a:gd name="connsiteX12" fmla="*/ 0 w 7572428"/>
              <a:gd name="connsiteY12" fmla="*/ 142876 h 8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2428" h="857256">
                <a:moveTo>
                  <a:pt x="0" y="142876"/>
                </a:moveTo>
                <a:cubicBezTo>
                  <a:pt x="0" y="104983"/>
                  <a:pt x="15053" y="68642"/>
                  <a:pt x="41848" y="41847"/>
                </a:cubicBezTo>
                <a:cubicBezTo>
                  <a:pt x="68642" y="15053"/>
                  <a:pt x="104984" y="0"/>
                  <a:pt x="142877" y="0"/>
                </a:cubicBezTo>
                <a:lnTo>
                  <a:pt x="7429552" y="0"/>
                </a:lnTo>
                <a:cubicBezTo>
                  <a:pt x="7467445" y="0"/>
                  <a:pt x="7503786" y="15053"/>
                  <a:pt x="7530581" y="41848"/>
                </a:cubicBezTo>
                <a:cubicBezTo>
                  <a:pt x="7557375" y="68642"/>
                  <a:pt x="7572428" y="104984"/>
                  <a:pt x="7572428" y="142877"/>
                </a:cubicBezTo>
                <a:lnTo>
                  <a:pt x="7572428" y="714380"/>
                </a:lnTo>
                <a:cubicBezTo>
                  <a:pt x="7572428" y="752273"/>
                  <a:pt x="7557375" y="788614"/>
                  <a:pt x="7530581" y="815409"/>
                </a:cubicBezTo>
                <a:cubicBezTo>
                  <a:pt x="7503787" y="842203"/>
                  <a:pt x="7467445" y="857256"/>
                  <a:pt x="7429552" y="857256"/>
                </a:cubicBezTo>
                <a:lnTo>
                  <a:pt x="142876" y="857256"/>
                </a:lnTo>
                <a:cubicBezTo>
                  <a:pt x="104983" y="857256"/>
                  <a:pt x="68642" y="842203"/>
                  <a:pt x="41847" y="815409"/>
                </a:cubicBezTo>
                <a:cubicBezTo>
                  <a:pt x="15053" y="788615"/>
                  <a:pt x="0" y="752273"/>
                  <a:pt x="0" y="714380"/>
                </a:cubicBezTo>
                <a:lnTo>
                  <a:pt x="0" y="142876"/>
                </a:lnTo>
                <a:close/>
              </a:path>
            </a:pathLst>
          </a:custGeom>
          <a:gradFill>
            <a:gsLst>
              <a:gs pos="0">
                <a:schemeClr val="accent6">
                  <a:tint val="50000"/>
                  <a:satMod val="300000"/>
                </a:schemeClr>
              </a:gs>
              <a:gs pos="35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sp3d extrusionH="57150">
              <a:bevelT w="38100" h="38100"/>
            </a:sp3d>
          </a:bodyPr>
          <a:lstStyle/>
          <a:p>
            <a:pPr algn="ctr"/>
            <a:r>
              <a:rPr lang="en-US" altLang="ko-KR" sz="2800" b="1" dirty="0" smtClean="0">
                <a:latin typeface="HY헤드라인M" pitchFamily="18" charset="-127"/>
                <a:ea typeface="HY헤드라인M" pitchFamily="18" charset="-127"/>
              </a:rPr>
              <a:t>Collaboration on Coastal Ocean </a:t>
            </a:r>
            <a:r>
              <a:rPr lang="en-US" altLang="ko-KR" sz="2800" b="1" dirty="0">
                <a:latin typeface="HY헤드라인M" pitchFamily="18" charset="-127"/>
                <a:ea typeface="HY헤드라인M" pitchFamily="18" charset="-127"/>
              </a:rPr>
              <a:t>Observing </a:t>
            </a:r>
            <a:r>
              <a:rPr lang="en-US" altLang="ko-KR" sz="2800" b="1" dirty="0" smtClean="0">
                <a:latin typeface="HY헤드라인M" pitchFamily="18" charset="-127"/>
                <a:ea typeface="HY헤드라인M" pitchFamily="18" charset="-127"/>
              </a:rPr>
              <a:t>System</a:t>
            </a:r>
            <a:endParaRPr lang="ko-KR" altLang="en-US" sz="2800" b="1" dirty="0">
              <a:latin typeface="HY헤드라인M" pitchFamily="18" charset="-127"/>
              <a:ea typeface="HY헤드라인M" pitchFamily="18" charset="-127"/>
            </a:endParaRPr>
          </a:p>
        </p:txBody>
      </p:sp>
      <p:sp>
        <p:nvSpPr>
          <p:cNvPr id="18" name="Rectangle 2"/>
          <p:cNvSpPr txBox="1">
            <a:spLocks noChangeArrowheads="1"/>
          </p:cNvSpPr>
          <p:nvPr/>
        </p:nvSpPr>
        <p:spPr>
          <a:xfrm>
            <a:off x="179512" y="836712"/>
            <a:ext cx="9144000" cy="792088"/>
          </a:xfrm>
          <a:prstGeom prst="rect">
            <a:avLst/>
          </a:prstGeom>
        </p:spPr>
        <p:txBody>
          <a:bodyPr anchor="ctr">
            <a:norm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noFill/>
                </a:ln>
                <a:solidFill>
                  <a:srgbClr val="0077B4"/>
                </a:solidFill>
                <a:effectLst/>
                <a:uLnTx/>
                <a:uFillTx/>
                <a:latin typeface="Arial" charset="0"/>
                <a:ea typeface="휴먼엑스포" pitchFamily="18" charset="-127"/>
                <a:cs typeface="+mn-cs"/>
              </a:rPr>
              <a:t>  Collaboration on </a:t>
            </a:r>
            <a:r>
              <a:rPr kumimoji="0" lang="en-US" altLang="ko-KR" sz="2000" b="1" i="0" u="none" strike="noStrike" kern="1200" cap="none" spc="0" normalizeH="0" baseline="0" noProof="0" dirty="0" smtClean="0">
                <a:ln>
                  <a:noFill/>
                </a:ln>
                <a:solidFill>
                  <a:srgbClr val="FF0000"/>
                </a:solidFill>
                <a:effectLst/>
                <a:uLnTx/>
                <a:uFillTx/>
                <a:latin typeface="Arial" charset="0"/>
                <a:ea typeface="휴먼엑스포" pitchFamily="18" charset="-127"/>
                <a:cs typeface="+mn-cs"/>
              </a:rPr>
              <a:t>Coastal Ocean Observing System </a:t>
            </a:r>
            <a:r>
              <a:rPr kumimoji="0" lang="en-US" altLang="ko-KR" sz="2000" b="1" i="0" u="none" strike="noStrike" kern="1200" cap="none" spc="0" normalizeH="0" baseline="0" noProof="0" dirty="0" smtClean="0">
                <a:ln>
                  <a:noFill/>
                </a:ln>
                <a:effectLst/>
                <a:uLnTx/>
                <a:uFillTx/>
                <a:latin typeface="Arial" charset="0"/>
                <a:ea typeface="휴먼엑스포" pitchFamily="18" charset="-127"/>
                <a:cs typeface="+mn-cs"/>
              </a:rPr>
              <a:t>(KIOST-Rutgers)</a:t>
            </a:r>
            <a:endParaRPr kumimoji="0" lang="ko-KR" altLang="en-US" sz="2000" b="1" i="0" u="none" strike="noStrike" kern="1200" cap="none" spc="0" normalizeH="0" baseline="0" noProof="0" dirty="0">
              <a:ln>
                <a:noFill/>
              </a:ln>
              <a:effectLst/>
              <a:uLnTx/>
              <a:uFillTx/>
              <a:latin typeface="Arial" charset="0"/>
              <a:ea typeface="휴먼엑스포" pitchFamily="18" charset="-127"/>
              <a:cs typeface="+mn-cs"/>
            </a:endParaRPr>
          </a:p>
        </p:txBody>
      </p:sp>
      <p:pic>
        <p:nvPicPr>
          <p:cNvPr id="19" name="그림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9088" y="2348881"/>
            <a:ext cx="3251661" cy="2438746"/>
          </a:xfrm>
          <a:prstGeom prst="rect">
            <a:avLst/>
          </a:prstGeom>
        </p:spPr>
      </p:pic>
      <p:sp>
        <p:nvSpPr>
          <p:cNvPr id="20" name="Text Box 3"/>
          <p:cNvSpPr txBox="1">
            <a:spLocks noChangeArrowheads="1"/>
          </p:cNvSpPr>
          <p:nvPr/>
        </p:nvSpPr>
        <p:spPr bwMode="auto">
          <a:xfrm>
            <a:off x="152400" y="6232351"/>
            <a:ext cx="1828800" cy="338138"/>
          </a:xfrm>
          <a:prstGeom prst="rect">
            <a:avLst/>
          </a:prstGeom>
          <a:noFill/>
          <a:ln w="9525">
            <a:noFill/>
            <a:miter lim="800000"/>
            <a:headEnd/>
            <a:tailEnd/>
          </a:ln>
        </p:spPr>
        <p:txBody>
          <a:bodyPr>
            <a:spAutoFit/>
          </a:bodyPr>
          <a:lstStyle/>
          <a:p>
            <a:pPr algn="ctr"/>
            <a:r>
              <a:rPr lang="en-US" altLang="ko-KR" sz="1600" b="1" dirty="0"/>
              <a:t>CODAR Network</a:t>
            </a:r>
          </a:p>
        </p:txBody>
      </p:sp>
      <p:sp>
        <p:nvSpPr>
          <p:cNvPr id="21" name="Text Box 4"/>
          <p:cNvSpPr txBox="1">
            <a:spLocks noChangeArrowheads="1"/>
          </p:cNvSpPr>
          <p:nvPr/>
        </p:nvSpPr>
        <p:spPr bwMode="auto">
          <a:xfrm>
            <a:off x="7391400" y="6232351"/>
            <a:ext cx="1441450" cy="338138"/>
          </a:xfrm>
          <a:prstGeom prst="rect">
            <a:avLst/>
          </a:prstGeom>
          <a:noFill/>
          <a:ln w="9525">
            <a:noFill/>
            <a:miter lim="800000"/>
            <a:headEnd/>
            <a:tailEnd/>
          </a:ln>
        </p:spPr>
        <p:txBody>
          <a:bodyPr>
            <a:spAutoFit/>
          </a:bodyPr>
          <a:lstStyle/>
          <a:p>
            <a:r>
              <a:rPr lang="en-US" altLang="ko-KR" sz="1600" b="1" dirty="0"/>
              <a:t>Glider Fleet</a:t>
            </a:r>
          </a:p>
        </p:txBody>
      </p:sp>
      <p:sp>
        <p:nvSpPr>
          <p:cNvPr id="22" name="Text Box 5"/>
          <p:cNvSpPr txBox="1">
            <a:spLocks noChangeArrowheads="1"/>
          </p:cNvSpPr>
          <p:nvPr/>
        </p:nvSpPr>
        <p:spPr bwMode="auto">
          <a:xfrm>
            <a:off x="2133600" y="6232351"/>
            <a:ext cx="2933700" cy="581025"/>
          </a:xfrm>
          <a:prstGeom prst="rect">
            <a:avLst/>
          </a:prstGeom>
          <a:noFill/>
          <a:ln w="9525">
            <a:noFill/>
            <a:miter lim="800000"/>
            <a:headEnd/>
            <a:tailEnd/>
          </a:ln>
        </p:spPr>
        <p:txBody>
          <a:bodyPr>
            <a:spAutoFit/>
          </a:bodyPr>
          <a:lstStyle/>
          <a:p>
            <a:pPr algn="ctr"/>
            <a:r>
              <a:rPr lang="en-US" altLang="ko-KR" sz="1600" b="1" dirty="0"/>
              <a:t>L-Band &amp; X-Band Satellite Receivers</a:t>
            </a:r>
          </a:p>
        </p:txBody>
      </p:sp>
      <p:sp>
        <p:nvSpPr>
          <p:cNvPr id="23" name="Rectangle 7"/>
          <p:cNvSpPr>
            <a:spLocks noChangeArrowheads="1"/>
          </p:cNvSpPr>
          <p:nvPr/>
        </p:nvSpPr>
        <p:spPr bwMode="auto">
          <a:xfrm>
            <a:off x="8277225" y="6422851"/>
            <a:ext cx="184150" cy="366713"/>
          </a:xfrm>
          <a:prstGeom prst="rect">
            <a:avLst/>
          </a:prstGeom>
          <a:noFill/>
          <a:ln w="9525">
            <a:noFill/>
            <a:miter lim="800000"/>
            <a:headEnd/>
            <a:tailEnd/>
          </a:ln>
        </p:spPr>
        <p:txBody>
          <a:bodyPr wrap="none">
            <a:spAutoFit/>
          </a:bodyPr>
          <a:lstStyle/>
          <a:p>
            <a:endParaRPr lang="ko-KR" altLang="ko-KR"/>
          </a:p>
        </p:txBody>
      </p:sp>
      <p:pic>
        <p:nvPicPr>
          <p:cNvPr id="26" name="Picture 8" descr="SideBySideGliders1"/>
          <p:cNvPicPr>
            <a:picLocks noChangeAspect="1" noChangeArrowheads="1"/>
          </p:cNvPicPr>
          <p:nvPr/>
        </p:nvPicPr>
        <p:blipFill>
          <a:blip r:embed="rId4" cstate="print"/>
          <a:stretch>
            <a:fillRect/>
          </a:stretch>
        </p:blipFill>
        <p:spPr bwMode="auto">
          <a:xfrm>
            <a:off x="7248525" y="4951239"/>
            <a:ext cx="1739900" cy="1312862"/>
          </a:xfrm>
          <a:prstGeom prst="rect">
            <a:avLst/>
          </a:prstGeom>
          <a:noFill/>
          <a:ln w="25400">
            <a:solidFill>
              <a:schemeClr val="tx1">
                <a:lumMod val="85000"/>
              </a:schemeClr>
            </a:solidFill>
            <a:miter lim="800000"/>
            <a:headEnd/>
            <a:tailEnd/>
          </a:ln>
        </p:spPr>
      </p:pic>
      <p:sp>
        <p:nvSpPr>
          <p:cNvPr id="27" name="Text Box 10"/>
          <p:cNvSpPr txBox="1">
            <a:spLocks noChangeArrowheads="1"/>
          </p:cNvSpPr>
          <p:nvPr/>
        </p:nvSpPr>
        <p:spPr bwMode="auto">
          <a:xfrm>
            <a:off x="5257800" y="6232351"/>
            <a:ext cx="1876425" cy="581025"/>
          </a:xfrm>
          <a:prstGeom prst="rect">
            <a:avLst/>
          </a:prstGeom>
          <a:noFill/>
          <a:ln w="9525">
            <a:noFill/>
            <a:miter lim="800000"/>
            <a:headEnd/>
            <a:tailEnd/>
          </a:ln>
        </p:spPr>
        <p:txBody>
          <a:bodyPr>
            <a:spAutoFit/>
          </a:bodyPr>
          <a:lstStyle/>
          <a:p>
            <a:pPr algn="ctr"/>
            <a:r>
              <a:rPr lang="en-US" altLang="ko-KR" sz="1600" b="1" dirty="0"/>
              <a:t>3-D </a:t>
            </a:r>
            <a:r>
              <a:rPr lang="en-US" altLang="ko-KR" sz="1600" b="1" dirty="0" err="1"/>
              <a:t>Nowcasts</a:t>
            </a:r>
            <a:endParaRPr lang="en-US" altLang="ko-KR" sz="1600" b="1" dirty="0"/>
          </a:p>
          <a:p>
            <a:pPr algn="ctr"/>
            <a:r>
              <a:rPr lang="en-US" altLang="ko-KR" sz="1600" b="1" dirty="0"/>
              <a:t>&amp; Forecasts</a:t>
            </a:r>
          </a:p>
        </p:txBody>
      </p:sp>
      <p:pic>
        <p:nvPicPr>
          <p:cNvPr id="28" name="Picture 34" descr="XBand_SatelliteDish"/>
          <p:cNvPicPr>
            <a:picLocks noChangeAspect="1" noChangeArrowheads="1"/>
          </p:cNvPicPr>
          <p:nvPr/>
        </p:nvPicPr>
        <p:blipFill>
          <a:blip r:embed="rId5" cstate="print"/>
          <a:stretch>
            <a:fillRect/>
          </a:stretch>
        </p:blipFill>
        <p:spPr bwMode="auto">
          <a:xfrm>
            <a:off x="3355975" y="4951239"/>
            <a:ext cx="1765300" cy="1316037"/>
          </a:xfrm>
          <a:prstGeom prst="rect">
            <a:avLst/>
          </a:prstGeom>
          <a:noFill/>
          <a:ln w="25400">
            <a:solidFill>
              <a:schemeClr val="tx1">
                <a:lumMod val="85000"/>
              </a:schemeClr>
            </a:solidFill>
            <a:miter lim="800000"/>
            <a:headEnd/>
            <a:tailEnd/>
          </a:ln>
        </p:spPr>
      </p:pic>
      <p:pic>
        <p:nvPicPr>
          <p:cNvPr id="38" name="Picture 35" descr="1468414560_d638cdb7d2_o"/>
          <p:cNvPicPr>
            <a:picLocks noChangeAspect="1" noChangeArrowheads="1"/>
          </p:cNvPicPr>
          <p:nvPr/>
        </p:nvPicPr>
        <p:blipFill>
          <a:blip r:embed="rId6" cstate="print"/>
          <a:stretch>
            <a:fillRect/>
          </a:stretch>
        </p:blipFill>
        <p:spPr bwMode="auto">
          <a:xfrm>
            <a:off x="157163" y="4954414"/>
            <a:ext cx="1746250" cy="1309687"/>
          </a:xfrm>
          <a:prstGeom prst="rect">
            <a:avLst/>
          </a:prstGeom>
          <a:noFill/>
          <a:ln w="25400">
            <a:solidFill>
              <a:schemeClr val="tx1">
                <a:lumMod val="85000"/>
              </a:schemeClr>
            </a:solidFill>
            <a:miter lim="800000"/>
            <a:headEnd/>
            <a:tailEnd/>
          </a:ln>
        </p:spPr>
      </p:pic>
      <p:pic>
        <p:nvPicPr>
          <p:cNvPr id="39" name="Picture 36" descr="20070928 093"/>
          <p:cNvPicPr>
            <a:picLocks noChangeAspect="1" noChangeArrowheads="1"/>
          </p:cNvPicPr>
          <p:nvPr/>
        </p:nvPicPr>
        <p:blipFill>
          <a:blip r:embed="rId7" cstate="print"/>
          <a:stretch>
            <a:fillRect/>
          </a:stretch>
        </p:blipFill>
        <p:spPr bwMode="auto">
          <a:xfrm>
            <a:off x="5305425" y="4951239"/>
            <a:ext cx="1755775" cy="1316037"/>
          </a:xfrm>
          <a:prstGeom prst="rect">
            <a:avLst/>
          </a:prstGeom>
          <a:noFill/>
          <a:ln w="25400">
            <a:solidFill>
              <a:schemeClr val="tx1">
                <a:lumMod val="85000"/>
              </a:schemeClr>
            </a:solidFill>
            <a:miter lim="800000"/>
            <a:headEnd/>
            <a:tailEnd/>
          </a:ln>
        </p:spPr>
      </p:pic>
      <p:pic>
        <p:nvPicPr>
          <p:cNvPr id="40" name="Picture 6" descr="jen"/>
          <p:cNvPicPr>
            <a:picLocks noChangeAspect="1" noChangeArrowheads="1"/>
          </p:cNvPicPr>
          <p:nvPr/>
        </p:nvPicPr>
        <p:blipFill>
          <a:blip r:embed="rId8" cstate="print"/>
          <a:stretch>
            <a:fillRect/>
          </a:stretch>
        </p:blipFill>
        <p:spPr bwMode="auto">
          <a:xfrm>
            <a:off x="2092325" y="4951239"/>
            <a:ext cx="1079500" cy="1316037"/>
          </a:xfrm>
          <a:prstGeom prst="rect">
            <a:avLst/>
          </a:prstGeom>
          <a:noFill/>
          <a:ln w="25400">
            <a:solidFill>
              <a:schemeClr val="tx1">
                <a:lumMod val="85000"/>
              </a:schemeClr>
            </a:solidFill>
            <a:miter lim="800000"/>
            <a:headEnd/>
            <a:tailEnd/>
          </a:ln>
        </p:spPr>
      </p:pic>
      <p:pic>
        <p:nvPicPr>
          <p:cNvPr id="41" name="_x94734504" descr="EMB00002e982c44"/>
          <p:cNvPicPr>
            <a:picLocks noChangeAspect="1" noChangeArrowheads="1"/>
          </p:cNvPicPr>
          <p:nvPr/>
        </p:nvPicPr>
        <p:blipFill>
          <a:blip r:embed="rId9" cstate="print"/>
          <a:srcRect r="455"/>
          <a:stretch>
            <a:fillRect/>
          </a:stretch>
        </p:blipFill>
        <p:spPr bwMode="auto">
          <a:xfrm>
            <a:off x="220682" y="2622054"/>
            <a:ext cx="2627318" cy="1944216"/>
          </a:xfrm>
          <a:prstGeom prst="rect">
            <a:avLst/>
          </a:prstGeom>
          <a:noFill/>
        </p:spPr>
      </p:pic>
      <p:sp>
        <p:nvSpPr>
          <p:cNvPr id="42" name="Rectangle 2"/>
          <p:cNvSpPr txBox="1">
            <a:spLocks noChangeArrowheads="1"/>
          </p:cNvSpPr>
          <p:nvPr/>
        </p:nvSpPr>
        <p:spPr>
          <a:xfrm>
            <a:off x="179512" y="1412776"/>
            <a:ext cx="9684568" cy="1152128"/>
          </a:xfrm>
          <a:prstGeom prst="rect">
            <a:avLst/>
          </a:prstGeom>
        </p:spPr>
        <p:txBody>
          <a:bodyPr vert="horz" lIns="91440" tIns="45720" rIns="91440" bIns="45720" rtlCol="0" anchor="ctr">
            <a:normAutofit fontScale="97500"/>
          </a:body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0" lang="en-US" altLang="ko-KR" sz="2000" b="0" i="0" u="none" strike="noStrike" kern="1200" cap="none" spc="0" normalizeH="0" baseline="0" noProof="0" dirty="0" smtClean="0">
                <a:ln>
                  <a:noFill/>
                </a:ln>
                <a:solidFill>
                  <a:schemeClr val="tx1"/>
                </a:solidFill>
                <a:effectLst/>
                <a:uLnTx/>
                <a:uFillTx/>
                <a:latin typeface="Arial" charset="0"/>
                <a:ea typeface="휴먼엑스포" pitchFamily="18" charset="-127"/>
                <a:cs typeface="+mj-cs"/>
              </a:rPr>
              <a:t>1. Monitoring of operational </a:t>
            </a:r>
            <a:r>
              <a:rPr kumimoji="0" lang="en-US" altLang="ko-KR" sz="2000" b="1" i="0" u="none" strike="noStrike" kern="1200" cap="none" spc="0" normalizeH="0" baseline="0" noProof="0" dirty="0" smtClean="0">
                <a:ln>
                  <a:noFill/>
                </a:ln>
                <a:effectLst/>
                <a:uLnTx/>
                <a:uFillTx/>
                <a:latin typeface="Arial" charset="0"/>
                <a:ea typeface="휴먼엑스포" pitchFamily="18" charset="-127"/>
                <a:cs typeface="+mj-cs"/>
              </a:rPr>
              <a:t>Glider</a:t>
            </a:r>
            <a:r>
              <a:rPr kumimoji="0" lang="en-US" altLang="ko-KR" sz="2000" b="0" i="0" u="none" strike="noStrike" kern="1200" cap="none" spc="0" normalizeH="0" baseline="0" noProof="0" dirty="0" smtClean="0">
                <a:ln>
                  <a:noFill/>
                </a:ln>
                <a:solidFill>
                  <a:schemeClr val="tx1"/>
                </a:solidFill>
                <a:effectLst/>
                <a:uLnTx/>
                <a:uFillTx/>
                <a:latin typeface="Arial" charset="0"/>
                <a:ea typeface="휴먼엑스포" pitchFamily="18" charset="-127"/>
                <a:cs typeface="+mj-cs"/>
              </a:rPr>
              <a:t>, HF-Radar, Satellites(GOCI), Drifters etc.</a:t>
            </a:r>
            <a:br>
              <a:rPr kumimoji="0" lang="en-US" altLang="ko-KR" sz="2000" b="0" i="0" u="none" strike="noStrike" kern="1200" cap="none" spc="0" normalizeH="0" baseline="0" noProof="0" dirty="0" smtClean="0">
                <a:ln>
                  <a:noFill/>
                </a:ln>
                <a:solidFill>
                  <a:schemeClr val="tx1"/>
                </a:solidFill>
                <a:effectLst/>
                <a:uLnTx/>
                <a:uFillTx/>
                <a:latin typeface="Arial" charset="0"/>
                <a:ea typeface="휴먼엑스포" pitchFamily="18" charset="-127"/>
                <a:cs typeface="+mj-cs"/>
              </a:rPr>
            </a:br>
            <a:r>
              <a:rPr kumimoji="0" lang="en-US" altLang="ko-KR" sz="2000" b="0" i="0" u="none" strike="noStrike" kern="1200" cap="none" spc="0" normalizeH="0" baseline="0" noProof="0" dirty="0" smtClean="0">
                <a:ln>
                  <a:noFill/>
                </a:ln>
                <a:solidFill>
                  <a:schemeClr val="tx1"/>
                </a:solidFill>
                <a:effectLst/>
                <a:uLnTx/>
                <a:uFillTx/>
                <a:latin typeface="Arial" charset="0"/>
                <a:ea typeface="휴먼엑스포" pitchFamily="18" charset="-127"/>
                <a:cs typeface="+mj-cs"/>
              </a:rPr>
              <a:t>2. Visualization of real-time monitoring (GOCI) and predicted model </a:t>
            </a:r>
            <a:r>
              <a:rPr lang="en-US" altLang="ko-KR" sz="2000" dirty="0" smtClean="0">
                <a:latin typeface="Arial" charset="0"/>
                <a:ea typeface="휴먼엑스포" pitchFamily="18" charset="-127"/>
                <a:cs typeface="+mj-cs"/>
              </a:rPr>
              <a:t>data.</a:t>
            </a:r>
            <a:r>
              <a:rPr kumimoji="0" lang="en-US" altLang="ko-KR" sz="2000" b="0" i="0" u="none" strike="noStrike" kern="1200" cap="none" spc="0" normalizeH="0" baseline="0" noProof="0" dirty="0" smtClean="0">
                <a:ln>
                  <a:noFill/>
                </a:ln>
                <a:solidFill>
                  <a:schemeClr val="tx1"/>
                </a:solidFill>
                <a:effectLst/>
                <a:uLnTx/>
                <a:uFillTx/>
                <a:latin typeface="Arial" charset="0"/>
                <a:ea typeface="휴먼엑스포" pitchFamily="18" charset="-127"/>
                <a:cs typeface="+mj-cs"/>
              </a:rPr>
              <a:t/>
            </a:r>
            <a:br>
              <a:rPr kumimoji="0" lang="en-US" altLang="ko-KR" sz="2000" b="0" i="0" u="none" strike="noStrike" kern="1200" cap="none" spc="0" normalizeH="0" baseline="0" noProof="0" dirty="0" smtClean="0">
                <a:ln>
                  <a:noFill/>
                </a:ln>
                <a:solidFill>
                  <a:schemeClr val="tx1"/>
                </a:solidFill>
                <a:effectLst/>
                <a:uLnTx/>
                <a:uFillTx/>
                <a:latin typeface="Arial" charset="0"/>
                <a:ea typeface="휴먼엑스포" pitchFamily="18" charset="-127"/>
                <a:cs typeface="+mj-cs"/>
              </a:rPr>
            </a:br>
            <a:endParaRPr kumimoji="0" lang="ko-KR" altLang="en-US" sz="2000" b="0" i="0" u="none" strike="noStrike" kern="1200" cap="none" spc="0" normalizeH="0" baseline="0" noProof="0" dirty="0">
              <a:ln>
                <a:noFill/>
              </a:ln>
              <a:solidFill>
                <a:schemeClr val="tx1"/>
              </a:solidFill>
              <a:effectLst/>
              <a:uLnTx/>
              <a:uFillTx/>
              <a:latin typeface="Arial" charset="0"/>
              <a:ea typeface="휴먼엑스포" pitchFamily="18" charset="-127"/>
              <a:cs typeface="+mj-cs"/>
            </a:endParaRPr>
          </a:p>
        </p:txBody>
      </p:sp>
      <p:pic>
        <p:nvPicPr>
          <p:cNvPr id="44" name="그림 43" descr="20131202_Rutgers2차기념사진.jpg"/>
          <p:cNvPicPr>
            <a:picLocks noChangeAspect="1"/>
          </p:cNvPicPr>
          <p:nvPr/>
        </p:nvPicPr>
        <p:blipFill>
          <a:blip r:embed="rId10" cstate="print"/>
          <a:stretch>
            <a:fillRect/>
          </a:stretch>
        </p:blipFill>
        <p:spPr>
          <a:xfrm>
            <a:off x="6228184" y="2492896"/>
            <a:ext cx="2880320" cy="2160240"/>
          </a:xfrm>
          <a:prstGeom prst="rect">
            <a:avLst/>
          </a:prstGeom>
        </p:spPr>
      </p:pic>
    </p:spTree>
    <p:extLst>
      <p:ext uri="{BB962C8B-B14F-4D97-AF65-F5344CB8AC3E}">
        <p14:creationId xmlns:p14="http://schemas.microsoft.com/office/powerpoint/2010/main" val="8247384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직사각형 31"/>
          <p:cNvSpPr/>
          <p:nvPr/>
        </p:nvSpPr>
        <p:spPr>
          <a:xfrm>
            <a:off x="467544" y="6237312"/>
            <a:ext cx="1872208" cy="5040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FFFFFF"/>
              </a:solidFill>
            </a:endParaRPr>
          </a:p>
        </p:txBody>
      </p:sp>
      <p:pic>
        <p:nvPicPr>
          <p:cNvPr id="34" name="Picture 1" descr="C:\Users\JJY\Documents\네이트온 받은 파일\world imager (ESRI).jpg"/>
          <p:cNvPicPr>
            <a:picLocks noChangeAspect="1" noChangeArrowheads="1"/>
          </p:cNvPicPr>
          <p:nvPr/>
        </p:nvPicPr>
        <p:blipFill>
          <a:blip r:embed="rId2" cstate="print"/>
          <a:srcRect l="7736" r="5513" b="25058"/>
          <a:stretch>
            <a:fillRect/>
          </a:stretch>
        </p:blipFill>
        <p:spPr bwMode="auto">
          <a:xfrm>
            <a:off x="-1" y="0"/>
            <a:ext cx="9146399" cy="6858024"/>
          </a:xfrm>
          <a:prstGeom prst="rect">
            <a:avLst/>
          </a:prstGeom>
          <a:noFill/>
        </p:spPr>
      </p:pic>
      <p:pic>
        <p:nvPicPr>
          <p:cNvPr id="37" name="Picture 2" descr="D:\Projects\Ocean Research Station\Gageocho\준공식(210.98.52.9)\가거초기지 사업개요 동영상자료\이어도 전경1.jpg"/>
          <p:cNvPicPr>
            <a:picLocks noChangeAspect="1" noChangeArrowheads="1"/>
          </p:cNvPicPr>
          <p:nvPr/>
        </p:nvPicPr>
        <p:blipFill>
          <a:blip r:embed="rId3" cstate="screen"/>
          <a:srcRect/>
          <a:stretch>
            <a:fillRect/>
          </a:stretch>
        </p:blipFill>
        <p:spPr bwMode="auto">
          <a:xfrm>
            <a:off x="1331641" y="5279098"/>
            <a:ext cx="949776" cy="1174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Picture 3" descr="D:\Projects\Ocean Research Station\Gageocho\준공식(210.98.52.9)\가거초기지 사업개요 동영상자료\가거초 전경1.jpg"/>
          <p:cNvPicPr>
            <a:picLocks noChangeAspect="1" noChangeArrowheads="1"/>
          </p:cNvPicPr>
          <p:nvPr/>
        </p:nvPicPr>
        <p:blipFill>
          <a:blip r:embed="rId4" cstate="screen"/>
          <a:srcRect/>
          <a:stretch>
            <a:fillRect/>
          </a:stretch>
        </p:blipFill>
        <p:spPr bwMode="auto">
          <a:xfrm>
            <a:off x="1331640" y="3789040"/>
            <a:ext cx="928694" cy="11683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Picture 2"/>
          <p:cNvPicPr>
            <a:picLocks noChangeAspect="1" noChangeArrowheads="1"/>
          </p:cNvPicPr>
          <p:nvPr/>
        </p:nvPicPr>
        <p:blipFill>
          <a:blip r:embed="rId5" cstate="print"/>
          <a:srcRect r="3551"/>
          <a:stretch>
            <a:fillRect/>
          </a:stretch>
        </p:blipFill>
        <p:spPr bwMode="auto">
          <a:xfrm>
            <a:off x="7668344" y="1124744"/>
            <a:ext cx="1008991" cy="1143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 name="모서리가 둥근 직사각형 39"/>
          <p:cNvSpPr/>
          <p:nvPr/>
        </p:nvSpPr>
        <p:spPr>
          <a:xfrm>
            <a:off x="827584" y="4847050"/>
            <a:ext cx="1984226" cy="238134"/>
          </a:xfrm>
          <a:prstGeom prst="roundRect">
            <a:avLst/>
          </a:prstGeom>
          <a:noFill/>
          <a:ln w="3175">
            <a:noFill/>
          </a:ln>
        </p:spPr>
        <p:style>
          <a:lnRef idx="3">
            <a:schemeClr val="lt1"/>
          </a:lnRef>
          <a:fillRef idx="1">
            <a:schemeClr val="accent1"/>
          </a:fillRef>
          <a:effectRef idx="1">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ko-KR" altLang="en-US" sz="1400" b="1" dirty="0" smtClean="0">
                <a:solidFill>
                  <a:srgbClr val="FFFFFF"/>
                </a:solidFill>
              </a:rPr>
              <a:t> </a:t>
            </a:r>
            <a:r>
              <a:rPr lang="en-US" altLang="ko-KR" sz="1200" b="1" dirty="0" err="1"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Gageocho</a:t>
            </a:r>
            <a:endPar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endParaRPr>
          </a:p>
          <a:p>
            <a:pPr algn="ct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(2009)</a:t>
            </a:r>
            <a:endParaRPr lang="ko-KR" altLang="en-US" sz="1200" b="1"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42" name="모서리가 둥근 직사각형 41"/>
          <p:cNvSpPr/>
          <p:nvPr/>
        </p:nvSpPr>
        <p:spPr>
          <a:xfrm>
            <a:off x="918642" y="6450276"/>
            <a:ext cx="1746636" cy="238134"/>
          </a:xfrm>
          <a:prstGeom prst="roundRect">
            <a:avLst/>
          </a:prstGeom>
          <a:noFill/>
          <a:ln w="3175">
            <a:noFill/>
          </a:ln>
        </p:spPr>
        <p:style>
          <a:lnRef idx="3">
            <a:schemeClr val="lt1"/>
          </a:lnRef>
          <a:fillRef idx="1">
            <a:schemeClr val="accent1"/>
          </a:fillRef>
          <a:effectRef idx="1">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Ieodo</a:t>
            </a:r>
          </a:p>
          <a:p>
            <a:pPr algn="ct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(2003)</a:t>
            </a:r>
            <a:endParaRPr lang="ko-KR" altLang="en-US" sz="1200" b="1"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44" name="모서리가 둥근 직사각형 43"/>
          <p:cNvSpPr/>
          <p:nvPr/>
        </p:nvSpPr>
        <p:spPr>
          <a:xfrm>
            <a:off x="7380312" y="2117466"/>
            <a:ext cx="1584176" cy="303422"/>
          </a:xfrm>
          <a:prstGeom prst="roundRect">
            <a:avLst/>
          </a:prstGeom>
          <a:noFill/>
          <a:ln w="3175">
            <a:noFill/>
          </a:ln>
        </p:spPr>
        <p:style>
          <a:lnRef idx="3">
            <a:schemeClr val="lt1"/>
          </a:lnRef>
          <a:fillRef idx="1">
            <a:schemeClr val="accent1"/>
          </a:fillRef>
          <a:effectRef idx="1">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b="1" dirty="0" err="1"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Dokdo</a:t>
            </a:r>
            <a:endPar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endParaRPr>
          </a:p>
          <a:p>
            <a:pPr algn="ct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a:t>
            </a:r>
            <a:r>
              <a:rPr lang="en-US" altLang="ko-KR" sz="1200" b="1" dirty="0" err="1"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planing</a:t>
            </a: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a:t>
            </a:r>
          </a:p>
        </p:txBody>
      </p:sp>
      <p:sp>
        <p:nvSpPr>
          <p:cNvPr id="46" name="타원 45"/>
          <p:cNvSpPr/>
          <p:nvPr/>
        </p:nvSpPr>
        <p:spPr>
          <a:xfrm>
            <a:off x="3203848" y="4725144"/>
            <a:ext cx="144016" cy="144016"/>
          </a:xfrm>
          <a:prstGeom prst="ellipse">
            <a:avLst/>
          </a:prstGeom>
          <a:solidFill>
            <a:srgbClr val="FFFF00"/>
          </a:solidFill>
          <a:ln w="25400" cap="flat" cmpd="sng" algn="ctr">
            <a:noFill/>
            <a:prstDash val="solid"/>
          </a:ln>
          <a:effectLst>
            <a:softEdge rad="635000"/>
          </a:effectLst>
          <a:scene3d>
            <a:camera prst="orthographicFront"/>
            <a:lightRig rig="threePt" dir="t"/>
          </a:scene3d>
          <a:sp3d>
            <a:bevelT/>
          </a:sp3d>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latinLnBrk="0">
              <a:defRPr/>
            </a:pPr>
            <a:endParaRPr lang="ko-KR" altLang="en-US">
              <a:solidFill>
                <a:srgbClr val="FFFFFF"/>
              </a:solidFill>
              <a:latin typeface="Verdana"/>
            </a:endParaRPr>
          </a:p>
        </p:txBody>
      </p:sp>
      <p:sp>
        <p:nvSpPr>
          <p:cNvPr id="47" name="타원 46"/>
          <p:cNvSpPr/>
          <p:nvPr/>
        </p:nvSpPr>
        <p:spPr>
          <a:xfrm>
            <a:off x="6732240" y="2708920"/>
            <a:ext cx="144016" cy="144016"/>
          </a:xfrm>
          <a:prstGeom prst="ellipse">
            <a:avLst/>
          </a:prstGeom>
          <a:solidFill>
            <a:srgbClr val="FFFF00"/>
          </a:solidFill>
          <a:ln w="25400" cap="flat" cmpd="sng" algn="ctr">
            <a:noFill/>
            <a:prstDash val="solid"/>
          </a:ln>
          <a:effectLst>
            <a:softEdge rad="635000"/>
          </a:effectLst>
          <a:scene3d>
            <a:camera prst="orthographicFront"/>
            <a:lightRig rig="threePt" dir="t"/>
          </a:scene3d>
          <a:sp3d>
            <a:bevelT/>
          </a:sp3d>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latinLnBrk="0">
              <a:defRPr/>
            </a:pPr>
            <a:endParaRPr lang="ko-KR" altLang="en-US">
              <a:solidFill>
                <a:srgbClr val="FFFFFF"/>
              </a:solidFill>
              <a:latin typeface="Verdana"/>
            </a:endParaRPr>
          </a:p>
        </p:txBody>
      </p:sp>
      <p:sp>
        <p:nvSpPr>
          <p:cNvPr id="48" name="타원 47"/>
          <p:cNvSpPr/>
          <p:nvPr/>
        </p:nvSpPr>
        <p:spPr>
          <a:xfrm>
            <a:off x="3419872" y="5733256"/>
            <a:ext cx="144016" cy="144016"/>
          </a:xfrm>
          <a:prstGeom prst="ellipse">
            <a:avLst/>
          </a:prstGeom>
          <a:solidFill>
            <a:srgbClr val="FFFF00"/>
          </a:solidFill>
          <a:ln w="25400" cap="flat" cmpd="sng" algn="ctr">
            <a:noFill/>
            <a:prstDash val="solid"/>
          </a:ln>
          <a:effectLst>
            <a:softEdge rad="635000"/>
          </a:effectLst>
          <a:scene3d>
            <a:camera prst="orthographicFront"/>
            <a:lightRig rig="threePt" dir="t"/>
          </a:scene3d>
          <a:sp3d>
            <a:bevelT/>
          </a:sp3d>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latinLnBrk="0">
              <a:defRPr/>
            </a:pPr>
            <a:endParaRPr lang="ko-KR" altLang="en-US">
              <a:solidFill>
                <a:srgbClr val="FFFFFF"/>
              </a:solidFill>
              <a:latin typeface="Verdana"/>
            </a:endParaRPr>
          </a:p>
        </p:txBody>
      </p:sp>
      <p:sp>
        <p:nvSpPr>
          <p:cNvPr id="49" name="타원 48"/>
          <p:cNvSpPr/>
          <p:nvPr/>
        </p:nvSpPr>
        <p:spPr>
          <a:xfrm>
            <a:off x="3221761" y="2537145"/>
            <a:ext cx="144016" cy="144016"/>
          </a:xfrm>
          <a:prstGeom prst="ellipse">
            <a:avLst/>
          </a:prstGeom>
          <a:solidFill>
            <a:srgbClr val="FFFF00"/>
          </a:solidFill>
          <a:ln w="25400" cap="flat" cmpd="sng" algn="ctr">
            <a:noFill/>
            <a:prstDash val="solid"/>
          </a:ln>
          <a:effectLst>
            <a:softEdge rad="635000"/>
          </a:effectLst>
          <a:scene3d>
            <a:camera prst="orthographicFront"/>
            <a:lightRig rig="threePt" dir="t"/>
          </a:scene3d>
          <a:sp3d>
            <a:bevelT/>
          </a:sp3d>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latinLnBrk="0">
              <a:defRPr/>
            </a:pPr>
            <a:endParaRPr lang="ko-KR" altLang="en-US">
              <a:solidFill>
                <a:srgbClr val="FFFFFF"/>
              </a:solidFill>
              <a:latin typeface="Verdana"/>
            </a:endParaRPr>
          </a:p>
        </p:txBody>
      </p:sp>
      <p:cxnSp>
        <p:nvCxnSpPr>
          <p:cNvPr id="51" name="직선 화살표 연결선 50"/>
          <p:cNvCxnSpPr>
            <a:endCxn id="49" idx="1"/>
          </p:cNvCxnSpPr>
          <p:nvPr/>
        </p:nvCxnSpPr>
        <p:spPr>
          <a:xfrm>
            <a:off x="2290941" y="1772816"/>
            <a:ext cx="951911" cy="785420"/>
          </a:xfrm>
          <a:prstGeom prst="straightConnector1">
            <a:avLst/>
          </a:prstGeom>
          <a:ln w="12700">
            <a:solidFill>
              <a:srgbClr val="FFD347"/>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a:stCxn id="38" idx="3"/>
            <a:endCxn id="46" idx="2"/>
          </p:cNvCxnSpPr>
          <p:nvPr/>
        </p:nvCxnSpPr>
        <p:spPr>
          <a:xfrm>
            <a:off x="2260334" y="4373219"/>
            <a:ext cx="943514" cy="423933"/>
          </a:xfrm>
          <a:prstGeom prst="straightConnector1">
            <a:avLst/>
          </a:prstGeom>
          <a:ln w="12700">
            <a:solidFill>
              <a:srgbClr val="FFD347"/>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a:stCxn id="37" idx="3"/>
            <a:endCxn id="48" idx="2"/>
          </p:cNvCxnSpPr>
          <p:nvPr/>
        </p:nvCxnSpPr>
        <p:spPr>
          <a:xfrm flipV="1">
            <a:off x="2281417" y="5805264"/>
            <a:ext cx="1138455" cy="60953"/>
          </a:xfrm>
          <a:prstGeom prst="straightConnector1">
            <a:avLst/>
          </a:prstGeom>
          <a:ln w="12700">
            <a:solidFill>
              <a:srgbClr val="FFD347"/>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4" name="직선 화살표 연결선 53"/>
          <p:cNvCxnSpPr>
            <a:stCxn id="39" idx="1"/>
            <a:endCxn id="47" idx="7"/>
          </p:cNvCxnSpPr>
          <p:nvPr/>
        </p:nvCxnSpPr>
        <p:spPr>
          <a:xfrm rot="10800000" flipV="1">
            <a:off x="6855166" y="1696247"/>
            <a:ext cx="813179" cy="1033763"/>
          </a:xfrm>
          <a:prstGeom prst="straightConnector1">
            <a:avLst/>
          </a:prstGeom>
          <a:ln w="12700">
            <a:solidFill>
              <a:srgbClr val="FFD347"/>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pic>
        <p:nvPicPr>
          <p:cNvPr id="55" name="Picture 2"/>
          <p:cNvPicPr>
            <a:picLocks noChangeAspect="1" noChangeArrowheads="1"/>
          </p:cNvPicPr>
          <p:nvPr/>
        </p:nvPicPr>
        <p:blipFill>
          <a:blip r:embed="rId5" cstate="print"/>
          <a:srcRect r="3551"/>
          <a:stretch>
            <a:fillRect/>
          </a:stretch>
        </p:blipFill>
        <p:spPr bwMode="auto">
          <a:xfrm>
            <a:off x="1331640" y="1009831"/>
            <a:ext cx="1008991" cy="1143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6" name="모서리가 둥근 직사각형 55"/>
          <p:cNvSpPr/>
          <p:nvPr/>
        </p:nvSpPr>
        <p:spPr>
          <a:xfrm>
            <a:off x="1043608" y="2002553"/>
            <a:ext cx="1584176" cy="303422"/>
          </a:xfrm>
          <a:prstGeom prst="roundRect">
            <a:avLst/>
          </a:prstGeom>
          <a:noFill/>
          <a:ln w="3175">
            <a:noFill/>
          </a:ln>
        </p:spPr>
        <p:style>
          <a:lnRef idx="3">
            <a:schemeClr val="lt1"/>
          </a:lnRef>
          <a:fillRef idx="1">
            <a:schemeClr val="accent1"/>
          </a:fillRef>
          <a:effectRef idx="1">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b="1" dirty="0" err="1"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Socheongcho</a:t>
            </a: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
            </a:r>
            <a:b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b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(2014)</a:t>
            </a:r>
          </a:p>
        </p:txBody>
      </p:sp>
      <p:cxnSp>
        <p:nvCxnSpPr>
          <p:cNvPr id="57" name="직선 화살표 연결선 56"/>
          <p:cNvCxnSpPr/>
          <p:nvPr/>
        </p:nvCxnSpPr>
        <p:spPr>
          <a:xfrm flipV="1">
            <a:off x="3293269" y="2438403"/>
            <a:ext cx="5743" cy="164303"/>
          </a:xfrm>
          <a:prstGeom prst="straightConnector1">
            <a:avLst/>
          </a:prstGeom>
          <a:ln w="19050">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8" name="직선 화살표 연결선 57"/>
          <p:cNvCxnSpPr/>
          <p:nvPr/>
        </p:nvCxnSpPr>
        <p:spPr>
          <a:xfrm flipV="1">
            <a:off x="3275278" y="4786313"/>
            <a:ext cx="220397" cy="10839"/>
          </a:xfrm>
          <a:prstGeom prst="straightConnector1">
            <a:avLst/>
          </a:prstGeom>
          <a:ln>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9" name="직선 화살표 연결선 58"/>
          <p:cNvCxnSpPr/>
          <p:nvPr/>
        </p:nvCxnSpPr>
        <p:spPr>
          <a:xfrm flipV="1">
            <a:off x="3492500" y="5408614"/>
            <a:ext cx="555625" cy="401636"/>
          </a:xfrm>
          <a:prstGeom prst="straightConnector1">
            <a:avLst/>
          </a:prstGeom>
          <a:ln>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60" name="모서리가 둥근 직사각형 59"/>
          <p:cNvSpPr/>
          <p:nvPr/>
        </p:nvSpPr>
        <p:spPr>
          <a:xfrm>
            <a:off x="3210992" y="5517728"/>
            <a:ext cx="1746636" cy="238134"/>
          </a:xfrm>
          <a:prstGeom prst="roundRect">
            <a:avLst/>
          </a:prstGeom>
          <a:noFill/>
          <a:ln w="3175">
            <a:noFill/>
          </a:ln>
        </p:spPr>
        <p:style>
          <a:lnRef idx="3">
            <a:schemeClr val="lt1"/>
          </a:lnRef>
          <a:fillRef idx="1">
            <a:schemeClr val="accent1"/>
          </a:fillRef>
          <a:effectRef idx="1">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149km</a:t>
            </a:r>
            <a:endParaRPr lang="ko-KR" altLang="en-US" sz="1200" b="1"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61" name="모서리가 둥근 직사각형 60"/>
          <p:cNvSpPr/>
          <p:nvPr/>
        </p:nvSpPr>
        <p:spPr>
          <a:xfrm>
            <a:off x="2537892" y="4863678"/>
            <a:ext cx="1746636" cy="238134"/>
          </a:xfrm>
          <a:prstGeom prst="roundRect">
            <a:avLst/>
          </a:prstGeom>
          <a:noFill/>
          <a:ln w="3175">
            <a:noFill/>
          </a:ln>
        </p:spPr>
        <p:style>
          <a:lnRef idx="3">
            <a:schemeClr val="lt1"/>
          </a:lnRef>
          <a:fillRef idx="1">
            <a:schemeClr val="accent1"/>
          </a:fillRef>
          <a:effectRef idx="1">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47km</a:t>
            </a:r>
            <a:endParaRPr lang="ko-KR" altLang="en-US" sz="1200" b="1"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62" name="모서리가 둥근 직사각형 61"/>
          <p:cNvSpPr/>
          <p:nvPr/>
        </p:nvSpPr>
        <p:spPr>
          <a:xfrm>
            <a:off x="2715692" y="2393528"/>
            <a:ext cx="1746636" cy="238134"/>
          </a:xfrm>
          <a:prstGeom prst="roundRect">
            <a:avLst/>
          </a:prstGeom>
          <a:noFill/>
          <a:ln w="3175">
            <a:noFill/>
          </a:ln>
        </p:spPr>
        <p:style>
          <a:lnRef idx="3">
            <a:schemeClr val="lt1"/>
          </a:lnRef>
          <a:fillRef idx="1">
            <a:schemeClr val="accent1"/>
          </a:fillRef>
          <a:effectRef idx="1">
            <a:schemeClr val="accent1"/>
          </a:effectRef>
          <a:fontRef idx="minor">
            <a:schemeClr val="lt1"/>
          </a:fontRef>
        </p:style>
        <p:txBody>
          <a:bodyPr rtlCol="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1" hangingPunct="1">
              <a:defRPr kumimoji="1" kern="1200">
                <a:solidFill>
                  <a:schemeClr val="lt1"/>
                </a:solidFill>
                <a:latin typeface="+mn-lt"/>
                <a:ea typeface="+mn-ea"/>
                <a:cs typeface="+mn-cs"/>
              </a:defRPr>
            </a:lvl6pPr>
            <a:lvl7pPr marL="2743200" algn="l" defTabSz="914400" rtl="0" eaLnBrk="1" latinLnBrk="1" hangingPunct="1">
              <a:defRPr kumimoji="1" kern="1200">
                <a:solidFill>
                  <a:schemeClr val="lt1"/>
                </a:solidFill>
                <a:latin typeface="+mn-lt"/>
                <a:ea typeface="+mn-ea"/>
                <a:cs typeface="+mn-cs"/>
              </a:defRPr>
            </a:lvl7pPr>
            <a:lvl8pPr marL="3200400" algn="l" defTabSz="914400" rtl="0" eaLnBrk="1" latinLnBrk="1" hangingPunct="1">
              <a:defRPr kumimoji="1" kern="1200">
                <a:solidFill>
                  <a:schemeClr val="lt1"/>
                </a:solidFill>
                <a:latin typeface="+mn-lt"/>
                <a:ea typeface="+mn-ea"/>
                <a:cs typeface="+mn-cs"/>
              </a:defRPr>
            </a:lvl8pPr>
            <a:lvl9pPr marL="3657600" algn="l" defTabSz="914400" rtl="0" eaLnBrk="1" latinLnBrk="1" hangingPunct="1">
              <a:defRPr kumimoji="1" kern="1200">
                <a:solidFill>
                  <a:schemeClr val="lt1"/>
                </a:solidFill>
                <a:latin typeface="+mn-lt"/>
                <a:ea typeface="+mn-ea"/>
                <a:cs typeface="+mn-cs"/>
              </a:defRPr>
            </a:lvl9pPr>
          </a:lstStyle>
          <a:p>
            <a:pPr algn="ctr"/>
            <a:r>
              <a:rPr lang="en-US" altLang="ko-KR" sz="1200" b="1"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37km</a:t>
            </a:r>
            <a:endParaRPr lang="ko-KR" altLang="en-US" sz="1200" b="1" dirty="0">
              <a:solidFill>
                <a:srgbClr val="FFFFFF"/>
              </a:solidFill>
              <a:effectLst>
                <a:outerShdw blurRad="38100" dist="38100" dir="2700000" algn="tl">
                  <a:srgbClr val="000000">
                    <a:alpha val="43137"/>
                  </a:srgbClr>
                </a:outerShdw>
              </a:effectLst>
              <a:latin typeface="맑은 고딕" pitchFamily="50" charset="-127"/>
              <a:ea typeface="맑은 고딕" pitchFamily="50" charset="-127"/>
            </a:endParaRPr>
          </a:p>
        </p:txBody>
      </p:sp>
      <p:sp>
        <p:nvSpPr>
          <p:cNvPr id="3" name="내용 개체 틀 2"/>
          <p:cNvSpPr>
            <a:spLocks noGrp="1"/>
          </p:cNvSpPr>
          <p:nvPr>
            <p:ph idx="10"/>
          </p:nvPr>
        </p:nvSpPr>
        <p:spPr>
          <a:xfrm>
            <a:off x="179512" y="116632"/>
            <a:ext cx="8676456" cy="594000"/>
          </a:xfrm>
        </p:spPr>
        <p:txBody>
          <a:bodyPr>
            <a:normAutofit/>
          </a:bodyPr>
          <a:lstStyle/>
          <a:p>
            <a:r>
              <a:rPr lang="en-US" altLang="ko-KR" dirty="0" smtClean="0"/>
              <a:t>Joint Storm Glider Deployment </a:t>
            </a:r>
            <a:r>
              <a:rPr lang="mr-IN" altLang="ko-KR" dirty="0" smtClean="0"/>
              <a:t>–</a:t>
            </a:r>
            <a:r>
              <a:rPr lang="en-US" altLang="ko-KR" dirty="0" smtClean="0"/>
              <a:t> Summer 2018</a:t>
            </a:r>
            <a:endParaRPr lang="ko-KR" altLang="en-US" dirty="0"/>
          </a:p>
        </p:txBody>
      </p:sp>
      <p:pic>
        <p:nvPicPr>
          <p:cNvPr id="27" name="Picture 3" descr="D:\Projects\Ocean Research Station\발표 및 회의\2010_07_02_과학기술대전\황중부이.jpg"/>
          <p:cNvPicPr>
            <a:picLocks noChangeAspect="1" noChangeArrowheads="1"/>
          </p:cNvPicPr>
          <p:nvPr/>
        </p:nvPicPr>
        <p:blipFill>
          <a:blip r:embed="rId6" cstate="screen"/>
          <a:srcRect/>
          <a:stretch>
            <a:fillRect/>
          </a:stretch>
        </p:blipFill>
        <p:spPr bwMode="auto">
          <a:xfrm>
            <a:off x="1412230" y="2506430"/>
            <a:ext cx="767515" cy="8284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모서리가 둥근 직사각형 27"/>
          <p:cNvSpPr/>
          <p:nvPr/>
        </p:nvSpPr>
        <p:spPr>
          <a:xfrm>
            <a:off x="1097172" y="3356992"/>
            <a:ext cx="1458604" cy="340820"/>
          </a:xfrm>
          <a:prstGeom prst="roundRect">
            <a:avLst/>
          </a:prstGeom>
          <a:noFill/>
          <a:ln w="3175" cap="flat" cmpd="sng" algn="ctr">
            <a:noFill/>
            <a:prstDash val="solid"/>
          </a:ln>
          <a:effectLst>
            <a:outerShdw blurRad="40000" dist="20000" dir="5400000" rotWithShape="0">
              <a:srgbClr val="000000">
                <a:alpha val="38000"/>
              </a:srgbClr>
            </a:outerShdw>
          </a:effectLst>
        </p:spPr>
        <p:txBody>
          <a:bodyPr rtlCol="0" anchor="ctr"/>
          <a:lstStyle>
            <a:defPPr>
              <a:defRPr lang="ko-KR"/>
            </a:defPPr>
            <a:lvl1pPr algn="l" rtl="0" fontAlgn="base" latinLnBrk="1">
              <a:spcBef>
                <a:spcPct val="0"/>
              </a:spcBef>
              <a:spcAft>
                <a:spcPct val="0"/>
              </a:spcAft>
              <a:defRPr kumimoji="1" sz="1200" b="1" kern="1200">
                <a:solidFill>
                  <a:schemeClr val="bg1"/>
                </a:solidFill>
                <a:latin typeface="Arial" charset="0"/>
                <a:ea typeface="굴림" charset="-127"/>
                <a:cs typeface="+mn-cs"/>
              </a:defRPr>
            </a:lvl1pPr>
            <a:lvl2pPr marL="457200" algn="l" rtl="0" fontAlgn="base" latinLnBrk="1">
              <a:spcBef>
                <a:spcPct val="0"/>
              </a:spcBef>
              <a:spcAft>
                <a:spcPct val="0"/>
              </a:spcAft>
              <a:defRPr kumimoji="1" sz="1200" b="1" kern="1200">
                <a:solidFill>
                  <a:schemeClr val="bg1"/>
                </a:solidFill>
                <a:latin typeface="Arial" charset="0"/>
                <a:ea typeface="굴림" charset="-127"/>
                <a:cs typeface="+mn-cs"/>
              </a:defRPr>
            </a:lvl2pPr>
            <a:lvl3pPr marL="914400" algn="l" rtl="0" fontAlgn="base" latinLnBrk="1">
              <a:spcBef>
                <a:spcPct val="0"/>
              </a:spcBef>
              <a:spcAft>
                <a:spcPct val="0"/>
              </a:spcAft>
              <a:defRPr kumimoji="1" sz="1200" b="1" kern="1200">
                <a:solidFill>
                  <a:schemeClr val="bg1"/>
                </a:solidFill>
                <a:latin typeface="Arial" charset="0"/>
                <a:ea typeface="굴림" charset="-127"/>
                <a:cs typeface="+mn-cs"/>
              </a:defRPr>
            </a:lvl3pPr>
            <a:lvl4pPr marL="1371600" algn="l" rtl="0" fontAlgn="base" latinLnBrk="1">
              <a:spcBef>
                <a:spcPct val="0"/>
              </a:spcBef>
              <a:spcAft>
                <a:spcPct val="0"/>
              </a:spcAft>
              <a:defRPr kumimoji="1" sz="1200" b="1" kern="1200">
                <a:solidFill>
                  <a:schemeClr val="bg1"/>
                </a:solidFill>
                <a:latin typeface="Arial" charset="0"/>
                <a:ea typeface="굴림" charset="-127"/>
                <a:cs typeface="+mn-cs"/>
              </a:defRPr>
            </a:lvl4pPr>
            <a:lvl5pPr marL="1828800" algn="l" rtl="0" fontAlgn="base" latinLnBrk="1">
              <a:spcBef>
                <a:spcPct val="0"/>
              </a:spcBef>
              <a:spcAft>
                <a:spcPct val="0"/>
              </a:spcAft>
              <a:defRPr kumimoji="1" sz="1200" b="1" kern="1200">
                <a:solidFill>
                  <a:schemeClr val="bg1"/>
                </a:solidFill>
                <a:latin typeface="Arial" charset="0"/>
                <a:ea typeface="굴림" charset="-127"/>
                <a:cs typeface="+mn-cs"/>
              </a:defRPr>
            </a:lvl5pPr>
            <a:lvl6pPr marL="2286000" algn="l" defTabSz="914400" rtl="0" eaLnBrk="1" latinLnBrk="1" hangingPunct="1">
              <a:defRPr kumimoji="1" sz="1200" b="1" kern="1200">
                <a:solidFill>
                  <a:schemeClr val="bg1"/>
                </a:solidFill>
                <a:latin typeface="Arial" charset="0"/>
                <a:ea typeface="굴림" charset="-127"/>
                <a:cs typeface="+mn-cs"/>
              </a:defRPr>
            </a:lvl6pPr>
            <a:lvl7pPr marL="2743200" algn="l" defTabSz="914400" rtl="0" eaLnBrk="1" latinLnBrk="1" hangingPunct="1">
              <a:defRPr kumimoji="1" sz="1200" b="1" kern="1200">
                <a:solidFill>
                  <a:schemeClr val="bg1"/>
                </a:solidFill>
                <a:latin typeface="Arial" charset="0"/>
                <a:ea typeface="굴림" charset="-127"/>
                <a:cs typeface="+mn-cs"/>
              </a:defRPr>
            </a:lvl7pPr>
            <a:lvl8pPr marL="3200400" algn="l" defTabSz="914400" rtl="0" eaLnBrk="1" latinLnBrk="1" hangingPunct="1">
              <a:defRPr kumimoji="1" sz="1200" b="1" kern="1200">
                <a:solidFill>
                  <a:schemeClr val="bg1"/>
                </a:solidFill>
                <a:latin typeface="Arial" charset="0"/>
                <a:ea typeface="굴림" charset="-127"/>
                <a:cs typeface="+mn-cs"/>
              </a:defRPr>
            </a:lvl8pPr>
            <a:lvl9pPr marL="3657600" algn="l" defTabSz="914400" rtl="0" eaLnBrk="1" latinLnBrk="1" hangingPunct="1">
              <a:defRPr kumimoji="1" sz="1200" b="1" kern="1200">
                <a:solidFill>
                  <a:schemeClr val="bg1"/>
                </a:solidFill>
                <a:latin typeface="Arial" charset="0"/>
                <a:ea typeface="굴림" charset="-127"/>
                <a:cs typeface="+mn-cs"/>
              </a:defRPr>
            </a:lvl9pPr>
          </a:lstStyle>
          <a:p>
            <a:pPr algn="ctr">
              <a:defRPr/>
            </a:pPr>
            <a:r>
              <a:rPr lang="en-US" altLang="ko-KR"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Yellow Sea Buoy</a:t>
            </a:r>
          </a:p>
          <a:p>
            <a:pPr algn="ctr">
              <a:defRPr/>
            </a:pPr>
            <a:r>
              <a:rPr lang="en-US" altLang="ko-KR" dirty="0" smtClean="0">
                <a:solidFill>
                  <a:srgbClr val="FFFFFF"/>
                </a:solidFill>
                <a:effectLst>
                  <a:outerShdw blurRad="38100" dist="38100" dir="2700000" algn="tl">
                    <a:srgbClr val="000000">
                      <a:alpha val="43137"/>
                    </a:srgbClr>
                  </a:outerShdw>
                </a:effectLst>
                <a:latin typeface="맑은 고딕" pitchFamily="50" charset="-127"/>
                <a:ea typeface="맑은 고딕" pitchFamily="50" charset="-127"/>
              </a:rPr>
              <a:t>(2007)</a:t>
            </a:r>
          </a:p>
        </p:txBody>
      </p:sp>
      <p:sp>
        <p:nvSpPr>
          <p:cNvPr id="29" name="타원 28"/>
          <p:cNvSpPr/>
          <p:nvPr/>
        </p:nvSpPr>
        <p:spPr>
          <a:xfrm>
            <a:off x="3203848" y="3573016"/>
            <a:ext cx="144016" cy="144016"/>
          </a:xfrm>
          <a:prstGeom prst="ellipse">
            <a:avLst/>
          </a:prstGeom>
          <a:solidFill>
            <a:srgbClr val="FFFF00"/>
          </a:solidFill>
          <a:ln w="25400" cap="flat" cmpd="sng" algn="ctr">
            <a:noFill/>
            <a:prstDash val="solid"/>
          </a:ln>
          <a:effectLst>
            <a:softEdge rad="635000"/>
          </a:effectLst>
          <a:scene3d>
            <a:camera prst="orthographicFront"/>
            <a:lightRig rig="threePt" dir="t"/>
          </a:scene3d>
          <a:sp3d>
            <a:bevelT/>
          </a:sp3d>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latinLnBrk="0">
              <a:defRPr/>
            </a:pPr>
            <a:endParaRPr lang="ko-KR" altLang="en-US">
              <a:solidFill>
                <a:srgbClr val="FFFFFF"/>
              </a:solidFill>
              <a:latin typeface="Verdana"/>
            </a:endParaRPr>
          </a:p>
        </p:txBody>
      </p:sp>
      <p:cxnSp>
        <p:nvCxnSpPr>
          <p:cNvPr id="30" name="직선 화살표 연결선 29"/>
          <p:cNvCxnSpPr>
            <a:endCxn id="29" idx="2"/>
          </p:cNvCxnSpPr>
          <p:nvPr/>
        </p:nvCxnSpPr>
        <p:spPr>
          <a:xfrm>
            <a:off x="2267744" y="2924944"/>
            <a:ext cx="936104" cy="720080"/>
          </a:xfrm>
          <a:prstGeom prst="straightConnector1">
            <a:avLst/>
          </a:prstGeom>
          <a:ln w="12700">
            <a:solidFill>
              <a:srgbClr val="FFD347"/>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cxnSp>
      <p:pic>
        <p:nvPicPr>
          <p:cNvPr id="35" name="Picture 34" descr="26 Typhoon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0216" y="4136844"/>
            <a:ext cx="4572797" cy="2732962"/>
          </a:xfrm>
          <a:prstGeom prst="rect">
            <a:avLst/>
          </a:prstGeom>
        </p:spPr>
      </p:pic>
      <p:pic>
        <p:nvPicPr>
          <p:cNvPr id="36" name="Picture 5"/>
          <p:cNvPicPr>
            <a:picLocks noChangeAspect="1" noChangeArrowheads="1"/>
          </p:cNvPicPr>
          <p:nvPr/>
        </p:nvPicPr>
        <p:blipFill>
          <a:blip r:embed="rId8">
            <a:extLst>
              <a:ext uri="{28A0092B-C50C-407E-A947-70E740481C1C}">
                <a14:useLocalDpi xmlns:a14="http://schemas.microsoft.com/office/drawing/2010/main" val="0"/>
              </a:ext>
            </a:extLst>
          </a:blip>
          <a:srcRect t="43533" b="3500"/>
          <a:stretch>
            <a:fillRect/>
          </a:stretch>
        </p:blipFill>
        <p:spPr bwMode="auto">
          <a:xfrm>
            <a:off x="2710000" y="6110423"/>
            <a:ext cx="1638750" cy="657657"/>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flipH="1" flipV="1">
            <a:off x="3827630" y="5788636"/>
            <a:ext cx="220495" cy="2557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041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srcRect l="3566"/>
          <a:stretch>
            <a:fillRect/>
          </a:stretch>
        </p:blipFill>
        <p:spPr bwMode="auto">
          <a:xfrm>
            <a:off x="0" y="12700"/>
            <a:ext cx="11766787" cy="6858000"/>
          </a:xfrm>
          <a:prstGeom prst="rect">
            <a:avLst/>
          </a:prstGeom>
          <a:noFill/>
          <a:ln w="9525">
            <a:solidFill>
              <a:schemeClr val="tx1"/>
            </a:solidFill>
            <a:miter lim="800000"/>
            <a:headEnd/>
            <a:tailEnd/>
          </a:ln>
        </p:spPr>
      </p:pic>
      <p:sp>
        <p:nvSpPr>
          <p:cNvPr id="5" name="TextBox 4"/>
          <p:cNvSpPr txBox="1"/>
          <p:nvPr/>
        </p:nvSpPr>
        <p:spPr>
          <a:xfrm>
            <a:off x="0" y="3582412"/>
            <a:ext cx="6794500" cy="3600986"/>
          </a:xfrm>
          <a:prstGeom prst="rect">
            <a:avLst/>
          </a:prstGeom>
          <a:noFill/>
        </p:spPr>
        <p:txBody>
          <a:bodyPr wrap="square" rtlCol="0">
            <a:spAutoFit/>
          </a:bodyPr>
          <a:lstStyle/>
          <a:p>
            <a:r>
              <a:rPr lang="en-US" sz="2400" b="1" dirty="0" smtClean="0">
                <a:solidFill>
                  <a:srgbClr val="FFFF00"/>
                </a:solidFill>
              </a:rPr>
              <a:t>Conclusions:</a:t>
            </a:r>
          </a:p>
          <a:p>
            <a:endParaRPr lang="en-US" sz="2400" b="1" dirty="0" smtClean="0">
              <a:solidFill>
                <a:srgbClr val="FFFF00"/>
              </a:solidFill>
            </a:endParaRPr>
          </a:p>
          <a:p>
            <a:pPr marL="342900" indent="-342900">
              <a:buFont typeface="Arial"/>
              <a:buChar char="•"/>
            </a:pPr>
            <a:r>
              <a:rPr lang="en-US" sz="2400" dirty="0" smtClean="0">
                <a:solidFill>
                  <a:srgbClr val="FFFF00"/>
                </a:solidFill>
              </a:rPr>
              <a:t>New Ocean Observing Technologies enable New Understanding of Ocean Processes</a:t>
            </a:r>
          </a:p>
          <a:p>
            <a:pPr marL="342900" indent="-342900">
              <a:buFont typeface="Arial"/>
              <a:buChar char="•"/>
            </a:pPr>
            <a:endParaRPr lang="en-US" sz="2400" dirty="0" smtClean="0">
              <a:solidFill>
                <a:srgbClr val="FFFF00"/>
              </a:solidFill>
            </a:endParaRPr>
          </a:p>
          <a:p>
            <a:pPr marL="342900" indent="-342900">
              <a:buFont typeface="Arial"/>
              <a:buChar char="•"/>
            </a:pPr>
            <a:r>
              <a:rPr lang="en-US" sz="2400" dirty="0" smtClean="0">
                <a:solidFill>
                  <a:srgbClr val="FFFF00"/>
                </a:solidFill>
              </a:rPr>
              <a:t>GOOS provides a structure for Globalization</a:t>
            </a:r>
          </a:p>
          <a:p>
            <a:pPr marL="342900" indent="-342900">
              <a:buFont typeface="Arial"/>
              <a:buChar char="•"/>
            </a:pPr>
            <a:endParaRPr lang="en-US" sz="2400" dirty="0">
              <a:solidFill>
                <a:srgbClr val="FFFF00"/>
              </a:solidFill>
            </a:endParaRPr>
          </a:p>
          <a:p>
            <a:pPr marL="342900" indent="-342900">
              <a:buFont typeface="Arial"/>
              <a:buChar char="•"/>
            </a:pPr>
            <a:r>
              <a:rPr lang="en-US" sz="2400" dirty="0" smtClean="0">
                <a:solidFill>
                  <a:srgbClr val="FFFF00"/>
                </a:solidFill>
              </a:rPr>
              <a:t>Korea-U.S. Partnership is a Pathway for Progress</a:t>
            </a:r>
          </a:p>
          <a:p>
            <a:pPr marL="342900" indent="-342900">
              <a:buFont typeface="Arial"/>
              <a:buChar char="•"/>
            </a:pPr>
            <a:endParaRPr lang="en-US" dirty="0" smtClean="0">
              <a:solidFill>
                <a:srgbClr val="FFFF00"/>
              </a:solidFill>
            </a:endParaRPr>
          </a:p>
          <a:p>
            <a:pPr marL="342900" indent="-342900">
              <a:buFont typeface="Arial"/>
              <a:buChar char="•"/>
            </a:pPr>
            <a:endParaRPr lang="en-US" dirty="0">
              <a:solidFill>
                <a:srgbClr val="FFFF00"/>
              </a:solidFill>
            </a:endParaRPr>
          </a:p>
        </p:txBody>
      </p:sp>
      <p:pic>
        <p:nvPicPr>
          <p:cNvPr id="6" name="Picture 5"/>
          <p:cNvPicPr>
            <a:picLocks noChangeAspect="1"/>
          </p:cNvPicPr>
          <p:nvPr/>
        </p:nvPicPr>
        <p:blipFill>
          <a:blip r:embed="rId3"/>
          <a:stretch>
            <a:fillRect/>
          </a:stretch>
        </p:blipFill>
        <p:spPr>
          <a:xfrm>
            <a:off x="228600" y="571500"/>
            <a:ext cx="3695700" cy="1943100"/>
          </a:xfrm>
          <a:prstGeom prst="rect">
            <a:avLst/>
          </a:prstGeom>
        </p:spPr>
      </p:pic>
    </p:spTree>
    <p:extLst>
      <p:ext uri="{BB962C8B-B14F-4D97-AF65-F5344CB8AC3E}">
        <p14:creationId xmlns:p14="http://schemas.microsoft.com/office/powerpoint/2010/main" val="202661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563891"/>
          </a:xfrm>
          <a:prstGeom prst="rect">
            <a:avLst/>
          </a:prstGeom>
          <a:solidFill>
            <a:schemeClr val="accent1">
              <a:lumMod val="75000"/>
            </a:schemeClr>
          </a:solidFill>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Data with Purpose</a:t>
            </a:r>
            <a:endParaRPr lang="en-US" sz="3200" b="1" dirty="0"/>
          </a:p>
        </p:txBody>
      </p:sp>
      <p:pic>
        <p:nvPicPr>
          <p:cNvPr id="2" name="Picture 1"/>
          <p:cNvPicPr>
            <a:picLocks noChangeAspect="1"/>
          </p:cNvPicPr>
          <p:nvPr/>
        </p:nvPicPr>
        <p:blipFill>
          <a:blip r:embed="rId3"/>
          <a:stretch>
            <a:fillRect/>
          </a:stretch>
        </p:blipFill>
        <p:spPr>
          <a:xfrm>
            <a:off x="0" y="5527880"/>
            <a:ext cx="9144000" cy="2743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95855" y="769215"/>
            <a:ext cx="3846291" cy="2855600"/>
          </a:xfrm>
          <a:prstGeom prst="ellipse">
            <a:avLst/>
          </a:prstGeom>
          <a:ln w="3175" cap="rnd">
            <a:solidFill>
              <a:schemeClr val="bg1"/>
            </a:solidFill>
            <a:prstDash val="solid"/>
          </a:ln>
          <a:effectLst>
            <a:outerShdw blurRad="127000" algn="bl" rotWithShape="0">
              <a:srgbClr val="000000"/>
            </a:outerShdw>
          </a:effectLst>
        </p:spPr>
      </p:pic>
      <p:pic>
        <p:nvPicPr>
          <p:cNvPr id="8" name="Picture 7" descr="map_codar.bmp"/>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7559" y="1969683"/>
            <a:ext cx="1916732" cy="2012964"/>
          </a:xfrm>
          <a:prstGeom prst="ellipse">
            <a:avLst/>
          </a:prstGeom>
          <a:ln w="190500" cap="rnd">
            <a:noFill/>
            <a:prstDash val="solid"/>
          </a:ln>
          <a:effectLst>
            <a:outerShdw blurRad="127000" algn="bl" rotWithShape="0">
              <a:srgbClr val="000000"/>
            </a:outerShdw>
          </a:effectLst>
        </p:spPr>
      </p:pic>
      <p:pic>
        <p:nvPicPr>
          <p:cNvPr id="10" name="Picture 9" descr="map_satellite.bmp"/>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944436" y="101207"/>
            <a:ext cx="1900741" cy="1995273"/>
          </a:xfrm>
          <a:prstGeom prst="ellipse">
            <a:avLst/>
          </a:prstGeom>
          <a:ln w="190500" cap="rnd">
            <a:noFill/>
            <a:prstDash val="solid"/>
          </a:ln>
          <a:effectLst>
            <a:outerShdw blurRad="127000" algn="bl" rotWithShape="0">
              <a:srgbClr val="000000"/>
            </a:outerShdw>
          </a:effectLst>
        </p:spPr>
      </p:pic>
      <p:pic>
        <p:nvPicPr>
          <p:cNvPr id="11" name="Picture 2" descr="C:\Documents and Settings\RUCool\Desktop\marcoos_dot.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93290" y="2062446"/>
            <a:ext cx="1935651" cy="2072483"/>
          </a:xfrm>
          <a:prstGeom prst="ellipse">
            <a:avLst/>
          </a:prstGeom>
          <a:ln w="190500" cap="rnd">
            <a:noFill/>
            <a:prstDash val="solid"/>
          </a:ln>
          <a:effectLst>
            <a:outerShdw blurRad="127000" algn="bl" rotWithShape="0">
              <a:srgbClr val="000000"/>
            </a:outerShdw>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06412" y="3481904"/>
            <a:ext cx="1903894" cy="2081499"/>
          </a:xfrm>
          <a:prstGeom prst="ellipse">
            <a:avLst/>
          </a:prstGeom>
          <a:ln w="190500" cap="rnd">
            <a:noFill/>
            <a:prstDash val="solid"/>
          </a:ln>
          <a:effectLst>
            <a:outerShdw blurRad="127000" algn="bl" rotWithShape="0">
              <a:srgbClr val="000000"/>
            </a:outerShdw>
          </a:effectLst>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470001" y="3502271"/>
            <a:ext cx="1959448" cy="2107426"/>
          </a:xfrm>
          <a:prstGeom prst="ellipse">
            <a:avLst/>
          </a:prstGeom>
          <a:ln w="190500" cap="rnd">
            <a:noFill/>
            <a:prstDash val="solid"/>
          </a:ln>
          <a:effectLst>
            <a:outerShdw blurRad="127000" algn="bl" rotWithShape="0">
              <a:srgbClr val="000000"/>
            </a:outerShdw>
          </a:effectLst>
        </p:spPr>
      </p:pic>
      <p:pic>
        <p:nvPicPr>
          <p:cNvPr id="14" name="Picture 13" descr="map_codar.bmp"/>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auto">
          <a:xfrm>
            <a:off x="6399823" y="70197"/>
            <a:ext cx="1960523" cy="2057292"/>
          </a:xfrm>
          <a:prstGeom prst="ellipse">
            <a:avLst/>
          </a:prstGeom>
          <a:ln w="190500" cap="rnd">
            <a:noFill/>
            <a:prstDash val="solid"/>
          </a:ln>
          <a:effectLst>
            <a:outerShdw blurRad="127000" algn="bl" rotWithShape="0">
              <a:srgbClr val="000000"/>
            </a:outerShdw>
          </a:effectLst>
        </p:spPr>
      </p:pic>
      <p:pic>
        <p:nvPicPr>
          <p:cNvPr id="15" name="Picture 14" descr="map_codar.bmp"/>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auto">
          <a:xfrm>
            <a:off x="3611328" y="3704907"/>
            <a:ext cx="1962967" cy="2081277"/>
          </a:xfrm>
          <a:prstGeom prst="ellipse">
            <a:avLst/>
          </a:prstGeom>
          <a:ln w="190500" cap="rnd">
            <a:noFill/>
            <a:prstDash val="solid"/>
          </a:ln>
          <a:effectLst>
            <a:outerShdw blurRad="127000" algn="bl" rotWithShape="0">
              <a:srgbClr val="000000"/>
            </a:outerShdw>
          </a:effectLst>
        </p:spPr>
      </p:pic>
      <p:sp>
        <p:nvSpPr>
          <p:cNvPr id="6" name="TextBox 5"/>
          <p:cNvSpPr txBox="1"/>
          <p:nvPr/>
        </p:nvSpPr>
        <p:spPr>
          <a:xfrm>
            <a:off x="1351129" y="128057"/>
            <a:ext cx="863185" cy="307777"/>
          </a:xfrm>
          <a:prstGeom prst="rect">
            <a:avLst/>
          </a:prstGeom>
          <a:noFill/>
        </p:spPr>
        <p:txBody>
          <a:bodyPr wrap="none" rtlCol="0">
            <a:spAutoFit/>
          </a:bodyPr>
          <a:lstStyle/>
          <a:p>
            <a:r>
              <a:rPr lang="en-US" sz="1400" b="1" dirty="0" smtClean="0">
                <a:solidFill>
                  <a:schemeClr val="bg1"/>
                </a:solidFill>
              </a:rPr>
              <a:t>Satellites</a:t>
            </a:r>
            <a:endParaRPr lang="en-US" sz="1400" b="1" dirty="0">
              <a:solidFill>
                <a:schemeClr val="bg1"/>
              </a:solidFill>
            </a:endParaRPr>
          </a:p>
        </p:txBody>
      </p:sp>
      <p:sp>
        <p:nvSpPr>
          <p:cNvPr id="16" name="TextBox 11"/>
          <p:cNvSpPr txBox="1">
            <a:spLocks noChangeArrowheads="1"/>
          </p:cNvSpPr>
          <p:nvPr/>
        </p:nvSpPr>
        <p:spPr bwMode="auto">
          <a:xfrm>
            <a:off x="875841" y="3307826"/>
            <a:ext cx="8871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b="1" dirty="0">
                <a:solidFill>
                  <a:schemeClr val="bg1"/>
                </a:solidFill>
              </a:rPr>
              <a:t>HF-Radar</a:t>
            </a:r>
          </a:p>
        </p:txBody>
      </p:sp>
      <p:sp>
        <p:nvSpPr>
          <p:cNvPr id="17" name="TextBox 23"/>
          <p:cNvSpPr txBox="1">
            <a:spLocks noChangeArrowheads="1"/>
          </p:cNvSpPr>
          <p:nvPr/>
        </p:nvSpPr>
        <p:spPr bwMode="auto">
          <a:xfrm>
            <a:off x="8100473" y="3561502"/>
            <a:ext cx="103438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b="1" dirty="0">
                <a:solidFill>
                  <a:schemeClr val="bg1"/>
                </a:solidFill>
              </a:rPr>
              <a:t>Gliders</a:t>
            </a:r>
          </a:p>
        </p:txBody>
      </p:sp>
      <p:sp>
        <p:nvSpPr>
          <p:cNvPr id="19" name="TextBox 25"/>
          <p:cNvSpPr txBox="1">
            <a:spLocks noChangeArrowheads="1"/>
          </p:cNvSpPr>
          <p:nvPr/>
        </p:nvSpPr>
        <p:spPr bwMode="auto">
          <a:xfrm>
            <a:off x="6165011" y="4793754"/>
            <a:ext cx="80413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b="1" dirty="0">
                <a:solidFill>
                  <a:schemeClr val="bg1"/>
                </a:solidFill>
              </a:rPr>
              <a:t>Drifters</a:t>
            </a:r>
          </a:p>
        </p:txBody>
      </p:sp>
      <p:sp>
        <p:nvSpPr>
          <p:cNvPr id="20" name="TextBox 27"/>
          <p:cNvSpPr txBox="1">
            <a:spLocks noChangeArrowheads="1"/>
          </p:cNvSpPr>
          <p:nvPr/>
        </p:nvSpPr>
        <p:spPr bwMode="auto">
          <a:xfrm>
            <a:off x="1538211" y="4545567"/>
            <a:ext cx="63532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b="1" dirty="0">
                <a:solidFill>
                  <a:schemeClr val="bg1"/>
                </a:solidFill>
              </a:rPr>
              <a:t>Buoys</a:t>
            </a:r>
          </a:p>
        </p:txBody>
      </p:sp>
      <p:sp>
        <p:nvSpPr>
          <p:cNvPr id="21" name="TextBox 14"/>
          <p:cNvSpPr txBox="1">
            <a:spLocks noChangeArrowheads="1"/>
          </p:cNvSpPr>
          <p:nvPr/>
        </p:nvSpPr>
        <p:spPr bwMode="auto">
          <a:xfrm>
            <a:off x="7261340" y="1287498"/>
            <a:ext cx="10006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b="1" dirty="0">
                <a:solidFill>
                  <a:schemeClr val="bg1"/>
                </a:solidFill>
              </a:rPr>
              <a:t>Weather  Stations</a:t>
            </a:r>
          </a:p>
        </p:txBody>
      </p:sp>
      <p:sp>
        <p:nvSpPr>
          <p:cNvPr id="22" name="Rectangle 21"/>
          <p:cNvSpPr/>
          <p:nvPr/>
        </p:nvSpPr>
        <p:spPr>
          <a:xfrm>
            <a:off x="4232136" y="4757178"/>
            <a:ext cx="1241818" cy="738664"/>
          </a:xfrm>
          <a:prstGeom prst="rect">
            <a:avLst/>
          </a:prstGeom>
        </p:spPr>
        <p:txBody>
          <a:bodyPr wrap="square">
            <a:spAutoFit/>
          </a:bodyPr>
          <a:lstStyle/>
          <a:p>
            <a:r>
              <a:rPr lang="en-US" sz="1400" b="1" dirty="0">
                <a:solidFill>
                  <a:schemeClr val="bg1"/>
                </a:solidFill>
              </a:rPr>
              <a:t>Ocean Forecast Ensemble</a:t>
            </a:r>
          </a:p>
        </p:txBody>
      </p:sp>
      <p:sp>
        <p:nvSpPr>
          <p:cNvPr id="23" name="TextBox 22"/>
          <p:cNvSpPr txBox="1"/>
          <p:nvPr/>
        </p:nvSpPr>
        <p:spPr>
          <a:xfrm>
            <a:off x="4235087" y="6029086"/>
            <a:ext cx="3945567" cy="584775"/>
          </a:xfrm>
          <a:prstGeom prst="rect">
            <a:avLst/>
          </a:prstGeom>
          <a:noFill/>
        </p:spPr>
        <p:txBody>
          <a:bodyPr wrap="none" rtlCol="0">
            <a:spAutoFit/>
          </a:bodyPr>
          <a:lstStyle/>
          <a:p>
            <a:r>
              <a:rPr lang="en-US" sz="1600" b="1" dirty="0">
                <a:solidFill>
                  <a:schemeClr val="bg1"/>
                </a:solidFill>
                <a:sym typeface="Wingdings"/>
              </a:rPr>
              <a:t>View data  </a:t>
            </a:r>
            <a:r>
              <a:rPr lang="en-US" sz="1600" b="1" dirty="0" err="1">
                <a:solidFill>
                  <a:schemeClr val="bg1"/>
                </a:solidFill>
                <a:sym typeface="Wingdings"/>
              </a:rPr>
              <a:t>oceansmap.maracoos.org</a:t>
            </a:r>
            <a:endParaRPr lang="en-US" sz="1600" b="1" dirty="0">
              <a:solidFill>
                <a:schemeClr val="bg1"/>
              </a:solidFill>
              <a:sym typeface="Wingdings"/>
            </a:endParaRPr>
          </a:p>
          <a:p>
            <a:r>
              <a:rPr lang="en-US" sz="1600" b="1" dirty="0">
                <a:solidFill>
                  <a:schemeClr val="bg1"/>
                </a:solidFill>
                <a:sym typeface="Wingdings"/>
              </a:rPr>
              <a:t>Download data  </a:t>
            </a:r>
            <a:r>
              <a:rPr lang="en-US" sz="1600" b="1" dirty="0" err="1">
                <a:solidFill>
                  <a:schemeClr val="bg1"/>
                </a:solidFill>
                <a:sym typeface="Wingdings"/>
              </a:rPr>
              <a:t>maracoos.org</a:t>
            </a:r>
            <a:r>
              <a:rPr lang="en-US" sz="1600" b="1" dirty="0">
                <a:solidFill>
                  <a:schemeClr val="bg1"/>
                </a:solidFill>
                <a:sym typeface="Wingdings"/>
              </a:rPr>
              <a:t>/operations</a:t>
            </a:r>
            <a:endParaRPr lang="en-US" sz="1600" b="1" dirty="0">
              <a:solidFill>
                <a:schemeClr val="bg1"/>
              </a:solidFill>
            </a:endParaRPr>
          </a:p>
        </p:txBody>
      </p:sp>
    </p:spTree>
    <p:extLst>
      <p:ext uri="{BB962C8B-B14F-4D97-AF65-F5344CB8AC3E}">
        <p14:creationId xmlns:p14="http://schemas.microsoft.com/office/powerpoint/2010/main" val="1941976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5527880"/>
            <a:ext cx="9144000" cy="27432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pic>
        <p:nvPicPr>
          <p:cNvPr id="21505" name="Picture 7" descr="2011-03-01_12-09-01_781.jpg"/>
          <p:cNvPicPr>
            <a:picLocks noChangeAspect="1"/>
          </p:cNvPicPr>
          <p:nvPr/>
        </p:nvPicPr>
        <p:blipFill>
          <a:blip r:embed="rId4">
            <a:extLst>
              <a:ext uri="{28A0092B-C50C-407E-A947-70E740481C1C}">
                <a14:useLocalDpi xmlns:a14="http://schemas.microsoft.com/office/drawing/2010/main" val="0"/>
              </a:ext>
            </a:extLst>
          </a:blip>
          <a:srcRect l="13000" r="26334"/>
          <a:stretch>
            <a:fillRect/>
          </a:stretch>
        </p:blipFill>
        <p:spPr bwMode="auto">
          <a:xfrm>
            <a:off x="7370763" y="3973720"/>
            <a:ext cx="1682750" cy="15636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146" name="Picture 2"/>
          <p:cNvPicPr>
            <a:picLocks noChangeAspect="1" noChangeArrowheads="1"/>
          </p:cNvPicPr>
          <p:nvPr/>
        </p:nvPicPr>
        <p:blipFill>
          <a:blip r:embed="rId5" cstate="print"/>
          <a:srcRect/>
          <a:stretch>
            <a:fillRect/>
          </a:stretch>
        </p:blipFill>
        <p:spPr bwMode="auto">
          <a:xfrm>
            <a:off x="6811963" y="612775"/>
            <a:ext cx="2087562" cy="1487488"/>
          </a:xfrm>
          <a:prstGeom prst="rect">
            <a:avLst/>
          </a:prstGeom>
          <a:ln>
            <a:noFill/>
          </a:ln>
          <a:effectLst>
            <a:outerShdw blurRad="292100" dist="139700" dir="2700000" algn="tl" rotWithShape="0">
              <a:srgbClr val="333333">
                <a:alpha val="87000"/>
              </a:srgbClr>
            </a:outerShdw>
          </a:effectLst>
        </p:spPr>
      </p:pic>
      <p:pic>
        <p:nvPicPr>
          <p:cNvPr id="6148" name="Picture 4" descr="Installed X-Band dish"/>
          <p:cNvPicPr>
            <a:picLocks noChangeAspect="1" noChangeArrowheads="1"/>
          </p:cNvPicPr>
          <p:nvPr/>
        </p:nvPicPr>
        <p:blipFill>
          <a:blip r:embed="rId6" cstate="print"/>
          <a:srcRect/>
          <a:stretch>
            <a:fillRect/>
          </a:stretch>
        </p:blipFill>
        <p:spPr bwMode="auto">
          <a:xfrm>
            <a:off x="4038600" y="690563"/>
            <a:ext cx="1808163" cy="1219200"/>
          </a:xfrm>
          <a:prstGeom prst="rect">
            <a:avLst/>
          </a:prstGeom>
          <a:ln>
            <a:noFill/>
          </a:ln>
          <a:effectLst>
            <a:outerShdw blurRad="292100" dist="139700" dir="2700000" algn="tl" rotWithShape="0">
              <a:srgbClr val="333333">
                <a:alpha val="87000"/>
              </a:srgbClr>
            </a:outerShdw>
          </a:effectLst>
        </p:spPr>
      </p:pic>
      <p:pic>
        <p:nvPicPr>
          <p:cNvPr id="6149" name="Picture 5"/>
          <p:cNvPicPr>
            <a:picLocks noChangeAspect="1" noChangeArrowheads="1"/>
          </p:cNvPicPr>
          <p:nvPr/>
        </p:nvPicPr>
        <p:blipFill>
          <a:blip r:embed="rId7" cstate="print"/>
          <a:srcRect/>
          <a:stretch>
            <a:fillRect/>
          </a:stretch>
        </p:blipFill>
        <p:spPr bwMode="auto">
          <a:xfrm>
            <a:off x="5708651" y="3932445"/>
            <a:ext cx="1600200" cy="1600200"/>
          </a:xfrm>
          <a:prstGeom prst="rect">
            <a:avLst/>
          </a:prstGeom>
          <a:ln>
            <a:noFill/>
          </a:ln>
          <a:effectLst>
            <a:outerShdw blurRad="292100" dist="139700" dir="2700000" algn="tl" rotWithShape="0">
              <a:srgbClr val="333333">
                <a:alpha val="87000"/>
              </a:srgbClr>
            </a:outerShdw>
          </a:effectLst>
        </p:spPr>
      </p:pic>
      <p:pic>
        <p:nvPicPr>
          <p:cNvPr id="6152" name="Picture 8" descr="http://marine.rutgers.edu/mrs/sat_data/images_rucool/Jen_L-BandDish.jpg"/>
          <p:cNvPicPr>
            <a:picLocks noChangeAspect="1" noChangeArrowheads="1"/>
          </p:cNvPicPr>
          <p:nvPr/>
        </p:nvPicPr>
        <p:blipFill>
          <a:blip r:embed="rId8" cstate="print"/>
          <a:srcRect/>
          <a:stretch>
            <a:fillRect/>
          </a:stretch>
        </p:blipFill>
        <p:spPr bwMode="auto">
          <a:xfrm>
            <a:off x="6517482" y="2237490"/>
            <a:ext cx="1520825" cy="1577975"/>
          </a:xfrm>
          <a:prstGeom prst="rect">
            <a:avLst/>
          </a:prstGeom>
          <a:ln>
            <a:noFill/>
          </a:ln>
          <a:effectLst>
            <a:outerShdw blurRad="292100" dist="139700" dir="2700000" algn="tl" rotWithShape="0">
              <a:srgbClr val="333333">
                <a:alpha val="87000"/>
              </a:srgbClr>
            </a:outerShdw>
          </a:effectLst>
        </p:spPr>
      </p:pic>
      <p:pic>
        <p:nvPicPr>
          <p:cNvPr id="6154" name="Picture 10" descr="http://marine.rutgers.edu/mrs/sat_data/images_rucool/XBand_SatelliteDish_brighter.jpg"/>
          <p:cNvPicPr>
            <a:picLocks noChangeAspect="1" noChangeArrowheads="1"/>
          </p:cNvPicPr>
          <p:nvPr/>
        </p:nvPicPr>
        <p:blipFill>
          <a:blip r:embed="rId9" cstate="print"/>
          <a:srcRect/>
          <a:stretch>
            <a:fillRect/>
          </a:stretch>
        </p:blipFill>
        <p:spPr bwMode="auto">
          <a:xfrm>
            <a:off x="4766469" y="2178752"/>
            <a:ext cx="1762125" cy="1655763"/>
          </a:xfrm>
          <a:prstGeom prst="rect">
            <a:avLst/>
          </a:prstGeom>
          <a:ln>
            <a:noFill/>
          </a:ln>
          <a:effectLst>
            <a:outerShdw blurRad="292100" dist="139700" dir="2700000" algn="tl" rotWithShape="0">
              <a:srgbClr val="333333">
                <a:alpha val="87000"/>
              </a:srgbClr>
            </a:outerShdw>
          </a:effectLst>
        </p:spPr>
      </p:pic>
      <p:grpSp>
        <p:nvGrpSpPr>
          <p:cNvPr id="21511" name="Group 12"/>
          <p:cNvGrpSpPr>
            <a:grpSpLocks/>
          </p:cNvGrpSpPr>
          <p:nvPr/>
        </p:nvGrpSpPr>
        <p:grpSpPr bwMode="auto">
          <a:xfrm>
            <a:off x="458788" y="1208778"/>
            <a:ext cx="3200400" cy="4189413"/>
            <a:chOff x="533400" y="1295400"/>
            <a:chExt cx="3200400" cy="4188941"/>
          </a:xfrm>
        </p:grpSpPr>
        <p:pic>
          <p:nvPicPr>
            <p:cNvPr id="6150" name="Picture 6"/>
            <p:cNvPicPr>
              <a:picLocks noChangeAspect="1" noChangeArrowheads="1"/>
            </p:cNvPicPr>
            <p:nvPr/>
          </p:nvPicPr>
          <p:blipFill>
            <a:blip r:embed="rId10" cstate="print"/>
            <a:srcRect/>
            <a:stretch>
              <a:fillRect/>
            </a:stretch>
          </p:blipFill>
          <p:spPr bwMode="auto">
            <a:xfrm>
              <a:off x="533400" y="1295400"/>
              <a:ext cx="3200400" cy="4188941"/>
            </a:xfrm>
            <a:prstGeom prst="rect">
              <a:avLst/>
            </a:prstGeom>
            <a:ln>
              <a:noFill/>
            </a:ln>
            <a:effectLst>
              <a:outerShdw blurRad="292100" dist="139700" dir="2700000" algn="tl" rotWithShape="0">
                <a:srgbClr val="333333">
                  <a:alpha val="87000"/>
                </a:srgbClr>
              </a:outerShdw>
            </a:effectLst>
          </p:spPr>
        </p:pic>
        <p:sp>
          <p:nvSpPr>
            <p:cNvPr id="8" name="Oval 7"/>
            <p:cNvSpPr/>
            <p:nvPr/>
          </p:nvSpPr>
          <p:spPr>
            <a:xfrm>
              <a:off x="1524000" y="3428760"/>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9" name="Oval 8"/>
            <p:cNvSpPr/>
            <p:nvPr/>
          </p:nvSpPr>
          <p:spPr>
            <a:xfrm>
              <a:off x="1676400" y="3276377"/>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0" name="Oval 9"/>
            <p:cNvSpPr/>
            <p:nvPr/>
          </p:nvSpPr>
          <p:spPr>
            <a:xfrm>
              <a:off x="1143000" y="3733525"/>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1" name="Oval 10"/>
            <p:cNvSpPr/>
            <p:nvPr/>
          </p:nvSpPr>
          <p:spPr>
            <a:xfrm>
              <a:off x="914400" y="3885908"/>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12" name="Oval 11"/>
            <p:cNvSpPr/>
            <p:nvPr/>
          </p:nvSpPr>
          <p:spPr>
            <a:xfrm>
              <a:off x="3048000" y="1828740"/>
              <a:ext cx="152400" cy="152383"/>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grpSp>
      <p:sp>
        <p:nvSpPr>
          <p:cNvPr id="21512" name="TextBox 13"/>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dirty="0">
                <a:solidFill>
                  <a:srgbClr val="0000FF"/>
                </a:solidFill>
                <a:latin typeface="Times New Roman"/>
                <a:cs typeface="Times New Roman"/>
              </a:rPr>
              <a:t>Real-Time Satellite Ground Stations in the Northeast U.S.</a:t>
            </a:r>
          </a:p>
        </p:txBody>
      </p:sp>
      <p:cxnSp>
        <p:nvCxnSpPr>
          <p:cNvPr id="16" name="Straight Connector 15"/>
          <p:cNvCxnSpPr>
            <a:stCxn id="10" idx="6"/>
          </p:cNvCxnSpPr>
          <p:nvPr/>
        </p:nvCxnSpPr>
        <p:spPr>
          <a:xfrm>
            <a:off x="1220788" y="3723378"/>
            <a:ext cx="4505590" cy="2865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514" name="Picture 2" descr="http://sd-www.jhuapl.edu/fermi/avhrr/geometry/dish_s.gif"/>
          <p:cNvPicPr>
            <a:picLocks noChangeAspect="1" noChangeArrowheads="1"/>
          </p:cNvPicPr>
          <p:nvPr/>
        </p:nvPicPr>
        <p:blipFill>
          <a:blip r:embed="rId11">
            <a:extLst>
              <a:ext uri="{28A0092B-C50C-407E-A947-70E740481C1C}">
                <a14:useLocalDpi xmlns:a14="http://schemas.microsoft.com/office/drawing/2010/main" val="0"/>
              </a:ext>
            </a:extLst>
          </a:blip>
          <a:srcRect l="19263" t="8998" r="22952" b="10014"/>
          <a:stretch>
            <a:fillRect/>
          </a:stretch>
        </p:blipFill>
        <p:spPr bwMode="auto">
          <a:xfrm>
            <a:off x="3934620" y="4095877"/>
            <a:ext cx="15240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4" name="Straight Connector 23"/>
          <p:cNvCxnSpPr>
            <a:stCxn id="8" idx="6"/>
            <a:endCxn id="6154" idx="1"/>
          </p:cNvCxnSpPr>
          <p:nvPr/>
        </p:nvCxnSpPr>
        <p:spPr>
          <a:xfrm flipV="1">
            <a:off x="1601788" y="3006634"/>
            <a:ext cx="3164681" cy="4119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6"/>
            <a:endCxn id="6146" idx="1"/>
          </p:cNvCxnSpPr>
          <p:nvPr/>
        </p:nvCxnSpPr>
        <p:spPr>
          <a:xfrm flipV="1">
            <a:off x="1754188" y="1356519"/>
            <a:ext cx="5057775" cy="19096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7"/>
            <a:endCxn id="6148" idx="1"/>
          </p:cNvCxnSpPr>
          <p:nvPr/>
        </p:nvCxnSpPr>
        <p:spPr>
          <a:xfrm flipV="1">
            <a:off x="3103470" y="1300163"/>
            <a:ext cx="935130" cy="4643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1" idx="5"/>
          </p:cNvCxnSpPr>
          <p:nvPr/>
        </p:nvCxnSpPr>
        <p:spPr>
          <a:xfrm>
            <a:off x="969963" y="3929753"/>
            <a:ext cx="2917825" cy="1193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519" name="TextBox 21"/>
          <p:cNvSpPr txBox="1">
            <a:spLocks noChangeArrowheads="1"/>
          </p:cNvSpPr>
          <p:nvPr/>
        </p:nvSpPr>
        <p:spPr bwMode="auto">
          <a:xfrm>
            <a:off x="6111082" y="3596390"/>
            <a:ext cx="762000" cy="234950"/>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black"/>
                </a:solidFill>
              </a:rPr>
              <a:t>Rutgers</a:t>
            </a:r>
          </a:p>
        </p:txBody>
      </p:sp>
      <p:sp>
        <p:nvSpPr>
          <p:cNvPr id="21520" name="TextBox 26"/>
          <p:cNvSpPr txBox="1">
            <a:spLocks noChangeArrowheads="1"/>
          </p:cNvSpPr>
          <p:nvPr/>
        </p:nvSpPr>
        <p:spPr bwMode="auto">
          <a:xfrm>
            <a:off x="4114800" y="5477002"/>
            <a:ext cx="1303338" cy="233362"/>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black"/>
                </a:solidFill>
              </a:rPr>
              <a:t>Johns Hopkins</a:t>
            </a:r>
          </a:p>
        </p:txBody>
      </p:sp>
      <p:sp>
        <p:nvSpPr>
          <p:cNvPr id="21521" name="TextBox 27"/>
          <p:cNvSpPr txBox="1">
            <a:spLocks noChangeArrowheads="1"/>
          </p:cNvSpPr>
          <p:nvPr/>
        </p:nvSpPr>
        <p:spPr bwMode="auto">
          <a:xfrm>
            <a:off x="6843713" y="5300870"/>
            <a:ext cx="1125538" cy="236537"/>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black"/>
                </a:solidFill>
              </a:rPr>
              <a:t>U. Delaware</a:t>
            </a:r>
          </a:p>
        </p:txBody>
      </p:sp>
      <p:sp>
        <p:nvSpPr>
          <p:cNvPr id="21522" name="TextBox 28"/>
          <p:cNvSpPr txBox="1">
            <a:spLocks noChangeArrowheads="1"/>
          </p:cNvSpPr>
          <p:nvPr/>
        </p:nvSpPr>
        <p:spPr bwMode="auto">
          <a:xfrm>
            <a:off x="7038975" y="1810498"/>
            <a:ext cx="1633538" cy="238125"/>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black"/>
                </a:solidFill>
              </a:rPr>
              <a:t>City College of N.Y.</a:t>
            </a:r>
          </a:p>
        </p:txBody>
      </p:sp>
      <p:sp>
        <p:nvSpPr>
          <p:cNvPr id="21523" name="TextBox 29"/>
          <p:cNvSpPr txBox="1">
            <a:spLocks noChangeArrowheads="1"/>
          </p:cNvSpPr>
          <p:nvPr/>
        </p:nvSpPr>
        <p:spPr bwMode="auto">
          <a:xfrm>
            <a:off x="5003800" y="1693863"/>
            <a:ext cx="855663" cy="233362"/>
          </a:xfrm>
          <a:prstGeom prst="rect">
            <a:avLst/>
          </a:prstGeom>
          <a:solidFill>
            <a:schemeClr val="bg1"/>
          </a:solidFill>
          <a:ln w="9525">
            <a:solidFill>
              <a:schemeClr val="tx1"/>
            </a:solidFill>
            <a:miter lim="800000"/>
            <a:headEnd/>
            <a:tailEnd/>
          </a:ln>
        </p:spPr>
        <p:txBody>
          <a:bodyPr lIns="45720" tIns="9144" rIns="45720" bIns="914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400">
                <a:solidFill>
                  <a:prstClr val="black"/>
                </a:solidFill>
              </a:rPr>
              <a:t>U. Maine</a:t>
            </a:r>
          </a:p>
        </p:txBody>
      </p:sp>
      <p:sp>
        <p:nvSpPr>
          <p:cNvPr id="21524" name="TextBox 30"/>
          <p:cNvSpPr txBox="1">
            <a:spLocks noChangeArrowheads="1"/>
          </p:cNvSpPr>
          <p:nvPr/>
        </p:nvSpPr>
        <p:spPr bwMode="auto">
          <a:xfrm>
            <a:off x="390526" y="471602"/>
            <a:ext cx="342106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solidFill>
                  <a:prstClr val="black"/>
                </a:solidFill>
              </a:rPr>
              <a:t>Satellites: NOAA Polar </a:t>
            </a:r>
            <a:r>
              <a:rPr lang="en-US" sz="1600" dirty="0" smtClean="0">
                <a:solidFill>
                  <a:prstClr val="black"/>
                </a:solidFill>
              </a:rPr>
              <a:t>Orbiters, NPP</a:t>
            </a:r>
            <a:r>
              <a:rPr lang="en-US" sz="1600" dirty="0">
                <a:solidFill>
                  <a:prstClr val="black"/>
                </a:solidFill>
              </a:rPr>
              <a:t>, Terra, Aqua</a:t>
            </a:r>
            <a:r>
              <a:rPr lang="en-US" sz="1600" dirty="0" smtClean="0">
                <a:solidFill>
                  <a:prstClr val="black"/>
                </a:solidFill>
              </a:rPr>
              <a:t>, </a:t>
            </a:r>
            <a:r>
              <a:rPr lang="en-US" sz="1600" dirty="0" err="1" smtClean="0">
                <a:solidFill>
                  <a:prstClr val="black"/>
                </a:solidFill>
              </a:rPr>
              <a:t>Metop</a:t>
            </a:r>
            <a:r>
              <a:rPr lang="en-US" sz="1600" dirty="0" smtClean="0">
                <a:solidFill>
                  <a:prstClr val="black"/>
                </a:solidFill>
              </a:rPr>
              <a:t> </a:t>
            </a:r>
            <a:r>
              <a:rPr lang="en-US" sz="1600" dirty="0">
                <a:solidFill>
                  <a:prstClr val="black"/>
                </a:solidFill>
              </a:rPr>
              <a:t>&amp; GOES </a:t>
            </a:r>
          </a:p>
        </p:txBody>
      </p:sp>
      <p:pic>
        <p:nvPicPr>
          <p:cNvPr id="2" name="Picture 1" descr="Screen Shot 2014-04-06 at 2.42.54 A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14463" y="4998519"/>
            <a:ext cx="2209800" cy="426176"/>
          </a:xfrm>
          <a:prstGeom prst="rect">
            <a:avLst/>
          </a:prstGeom>
        </p:spPr>
      </p:pic>
      <p:sp>
        <p:nvSpPr>
          <p:cNvPr id="3" name="TextBox 2"/>
          <p:cNvSpPr txBox="1"/>
          <p:nvPr/>
        </p:nvSpPr>
        <p:spPr>
          <a:xfrm>
            <a:off x="443621" y="4805891"/>
            <a:ext cx="1005767" cy="646331"/>
          </a:xfrm>
          <a:prstGeom prst="rect">
            <a:avLst/>
          </a:prstGeom>
          <a:noFill/>
        </p:spPr>
        <p:txBody>
          <a:bodyPr wrap="none" rtlCol="0">
            <a:spAutoFit/>
          </a:bodyPr>
          <a:lstStyle/>
          <a:p>
            <a:r>
              <a:rPr lang="en-US" sz="1800" b="1" dirty="0" smtClean="0">
                <a:solidFill>
                  <a:schemeClr val="bg1"/>
                </a:solidFill>
              </a:rPr>
              <a:t>Industry</a:t>
            </a:r>
          </a:p>
          <a:p>
            <a:r>
              <a:rPr lang="en-US" sz="1800" b="1" dirty="0" smtClean="0">
                <a:solidFill>
                  <a:schemeClr val="bg1"/>
                </a:solidFill>
              </a:rPr>
              <a:t>Partner</a:t>
            </a:r>
            <a:endParaRPr lang="en-US" sz="1800" b="1" dirty="0">
              <a:solidFill>
                <a:schemeClr val="bg1"/>
              </a:solidFill>
            </a:endParaRPr>
          </a:p>
        </p:txBody>
      </p:sp>
    </p:spTree>
    <p:extLst>
      <p:ext uri="{BB962C8B-B14F-4D97-AF65-F5344CB8AC3E}">
        <p14:creationId xmlns:p14="http://schemas.microsoft.com/office/powerpoint/2010/main" val="586542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a:xfrm>
            <a:off x="457200" y="6356350"/>
            <a:ext cx="2133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fld id="{99DF0DD8-9F42-174A-B545-B3702B4F4F68}" type="slidenum">
              <a:rPr lang="en-US" sz="1200">
                <a:solidFill>
                  <a:srgbClr val="898989"/>
                </a:solidFill>
                <a:latin typeface="Calibri" charset="0"/>
              </a:rPr>
              <a:pPr algn="l"/>
              <a:t>7</a:t>
            </a:fld>
            <a:endParaRPr lang="en-US" sz="1200">
              <a:solidFill>
                <a:srgbClr val="898989"/>
              </a:solidFill>
              <a:latin typeface="Calibri" charset="0"/>
            </a:endParaRPr>
          </a:p>
        </p:txBody>
      </p:sp>
      <p:sp>
        <p:nvSpPr>
          <p:cNvPr id="22530" name="TextBox 7"/>
          <p:cNvSpPr txBox="1">
            <a:spLocks noChangeArrowheads="1"/>
          </p:cNvSpPr>
          <p:nvPr/>
        </p:nvSpPr>
        <p:spPr bwMode="auto">
          <a:xfrm>
            <a:off x="1219200" y="76200"/>
            <a:ext cx="67056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000" b="1" dirty="0">
                <a:solidFill>
                  <a:srgbClr val="0000FF"/>
                </a:solidFill>
                <a:latin typeface="Times New Roman"/>
                <a:cs typeface="Times New Roman"/>
              </a:rPr>
              <a:t>Mid-Atlantic Bight HF Radar Network</a:t>
            </a:r>
            <a:endParaRPr lang="en-US" sz="2600" b="1" dirty="0">
              <a:solidFill>
                <a:srgbClr val="0000FF"/>
              </a:solidFill>
              <a:latin typeface="Times New Roman"/>
              <a:cs typeface="Times New Roman"/>
            </a:endParaRPr>
          </a:p>
        </p:txBody>
      </p:sp>
      <p:pic>
        <p:nvPicPr>
          <p:cNvPr id="225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133" y="567269"/>
            <a:ext cx="8991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TextBox 7"/>
          <p:cNvSpPr txBox="1">
            <a:spLocks noChangeArrowheads="1"/>
          </p:cNvSpPr>
          <p:nvPr/>
        </p:nvSpPr>
        <p:spPr bwMode="auto">
          <a:xfrm>
            <a:off x="4404783" y="2519894"/>
            <a:ext cx="4700588"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b="1" u="sng" dirty="0">
                <a:solidFill>
                  <a:prstClr val="white"/>
                </a:solidFill>
              </a:rPr>
              <a:t>Mid-Atlantic HF Radar Network</a:t>
            </a:r>
          </a:p>
          <a:p>
            <a:pPr defTabSz="914400" fontAlgn="base">
              <a:spcBef>
                <a:spcPct val="0"/>
              </a:spcBef>
              <a:spcAft>
                <a:spcPct val="0"/>
              </a:spcAft>
            </a:pPr>
            <a:r>
              <a:rPr lang="en-US" sz="1800" b="1" dirty="0">
                <a:solidFill>
                  <a:srgbClr val="FF0000"/>
                </a:solidFill>
              </a:rPr>
              <a:t>16 Long-Range CODARs</a:t>
            </a:r>
          </a:p>
          <a:p>
            <a:pPr defTabSz="914400" fontAlgn="base">
              <a:spcBef>
                <a:spcPct val="0"/>
              </a:spcBef>
              <a:spcAft>
                <a:spcPct val="0"/>
              </a:spcAft>
            </a:pPr>
            <a:r>
              <a:rPr lang="en-US" sz="1800" b="1" dirty="0">
                <a:solidFill>
                  <a:prstClr val="white"/>
                </a:solidFill>
              </a:rPr>
              <a:t> </a:t>
            </a:r>
            <a:r>
              <a:rPr lang="en-US" sz="1800" b="1" dirty="0">
                <a:solidFill>
                  <a:srgbClr val="FFFF00"/>
                </a:solidFill>
              </a:rPr>
              <a:t> 8 Medium-Range CODARs</a:t>
            </a:r>
          </a:p>
          <a:p>
            <a:pPr defTabSz="914400" fontAlgn="base">
              <a:spcBef>
                <a:spcPct val="0"/>
              </a:spcBef>
              <a:spcAft>
                <a:spcPct val="0"/>
              </a:spcAft>
            </a:pPr>
            <a:r>
              <a:rPr lang="en-US" sz="1800" b="1" u="sng" dirty="0">
                <a:solidFill>
                  <a:srgbClr val="00FF00"/>
                </a:solidFill>
              </a:rPr>
              <a:t>17</a:t>
            </a:r>
            <a:r>
              <a:rPr lang="en-US" sz="1800" b="1" dirty="0">
                <a:solidFill>
                  <a:srgbClr val="00FF00"/>
                </a:solidFill>
              </a:rPr>
              <a:t> Short-Range CODARs</a:t>
            </a:r>
          </a:p>
          <a:p>
            <a:pPr defTabSz="914400" fontAlgn="base">
              <a:spcBef>
                <a:spcPct val="0"/>
              </a:spcBef>
              <a:spcAft>
                <a:spcPct val="0"/>
              </a:spcAft>
            </a:pPr>
            <a:r>
              <a:rPr lang="en-US" sz="1800" b="1" dirty="0">
                <a:solidFill>
                  <a:prstClr val="white"/>
                </a:solidFill>
              </a:rPr>
              <a:t>41 </a:t>
            </a:r>
            <a:r>
              <a:rPr lang="en-US" sz="1800" b="1" dirty="0" smtClean="0">
                <a:solidFill>
                  <a:prstClr val="white"/>
                </a:solidFill>
              </a:rPr>
              <a:t>Total (Pre-Sandy)</a:t>
            </a:r>
            <a:endParaRPr lang="en-US" sz="1800" b="1" dirty="0">
              <a:solidFill>
                <a:prstClr val="white"/>
              </a:solidFill>
            </a:endParaRPr>
          </a:p>
          <a:p>
            <a:pPr defTabSz="914400" fontAlgn="base">
              <a:spcBef>
                <a:spcPct val="0"/>
              </a:spcBef>
              <a:spcAft>
                <a:spcPct val="0"/>
              </a:spcAft>
            </a:pPr>
            <a:endParaRPr lang="en-US" sz="1800" b="1" dirty="0">
              <a:solidFill>
                <a:prstClr val="white"/>
              </a:solidFill>
            </a:endParaRPr>
          </a:p>
          <a:p>
            <a:pPr defTabSz="914400" fontAlgn="base">
              <a:spcBef>
                <a:spcPct val="0"/>
              </a:spcBef>
              <a:spcAft>
                <a:spcPct val="0"/>
              </a:spcAft>
            </a:pPr>
            <a:r>
              <a:rPr lang="en-US" sz="1800" b="1" dirty="0">
                <a:solidFill>
                  <a:prstClr val="white"/>
                </a:solidFill>
              </a:rPr>
              <a:t>Triple Nested, Multi-static, Multi-use</a:t>
            </a:r>
          </a:p>
          <a:p>
            <a:pPr defTabSz="914400" fontAlgn="base">
              <a:spcBef>
                <a:spcPct val="0"/>
              </a:spcBef>
              <a:spcAft>
                <a:spcPct val="0"/>
              </a:spcAft>
            </a:pPr>
            <a:r>
              <a:rPr lang="en-US" sz="1800" b="1" dirty="0">
                <a:solidFill>
                  <a:prstClr val="white"/>
                </a:solidFill>
              </a:rPr>
              <a:t>Industry Partner: CODAR Ocean Sensors</a:t>
            </a:r>
          </a:p>
        </p:txBody>
      </p:sp>
      <p:cxnSp>
        <p:nvCxnSpPr>
          <p:cNvPr id="10" name="Straight Connector 9"/>
          <p:cNvCxnSpPr/>
          <p:nvPr/>
        </p:nvCxnSpPr>
        <p:spPr>
          <a:xfrm rot="10800000" flipV="1">
            <a:off x="2641071" y="803807"/>
            <a:ext cx="2557462" cy="873125"/>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78871" y="2642132"/>
            <a:ext cx="3352800" cy="14224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5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33" y="3789894"/>
            <a:ext cx="1079500" cy="1538288"/>
          </a:xfrm>
          <a:prstGeom prst="rect">
            <a:avLst/>
          </a:prstGeom>
          <a:noFill/>
          <a:ln w="381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5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46" y="1962682"/>
            <a:ext cx="1143000" cy="1582737"/>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2537" name="Group 9"/>
          <p:cNvGrpSpPr>
            <a:grpSpLocks/>
          </p:cNvGrpSpPr>
          <p:nvPr/>
        </p:nvGrpSpPr>
        <p:grpSpPr bwMode="auto">
          <a:xfrm>
            <a:off x="169333" y="657757"/>
            <a:ext cx="1963738" cy="993775"/>
            <a:chOff x="5204177" y="1478844"/>
            <a:chExt cx="3766629" cy="3127024"/>
          </a:xfrm>
        </p:grpSpPr>
        <p:pic>
          <p:nvPicPr>
            <p:cNvPr id="225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5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pic>
        <p:nvPicPr>
          <p:cNvPr id="22538" name="Picture 15" descr="IMG_9578.jpg"/>
          <p:cNvPicPr>
            <a:picLocks noChangeAspect="1"/>
          </p:cNvPicPr>
          <p:nvPr/>
        </p:nvPicPr>
        <p:blipFill>
          <a:blip r:embed="rId7">
            <a:extLst>
              <a:ext uri="{28A0092B-C50C-407E-A947-70E740481C1C}">
                <a14:useLocalDpi xmlns:a14="http://schemas.microsoft.com/office/drawing/2010/main" val="0"/>
              </a:ext>
            </a:extLst>
          </a:blip>
          <a:srcRect b="8546"/>
          <a:stretch>
            <a:fillRect/>
          </a:stretch>
        </p:blipFill>
        <p:spPr bwMode="auto">
          <a:xfrm>
            <a:off x="7655983" y="854607"/>
            <a:ext cx="1219200" cy="1671637"/>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44" descr="3"/>
          <p:cNvPicPr>
            <a:picLocks noChangeAspect="1" noChangeArrowheads="1"/>
          </p:cNvPicPr>
          <p:nvPr/>
        </p:nvPicPr>
        <p:blipFill>
          <a:blip r:embed="rId8"/>
          <a:stretch>
            <a:fillRect/>
          </a:stretch>
        </p:blipFill>
        <p:spPr bwMode="auto">
          <a:xfrm>
            <a:off x="6493933" y="4904319"/>
            <a:ext cx="582613" cy="569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8" name="Picture 49" descr="8"/>
          <p:cNvPicPr>
            <a:picLocks noChangeAspect="1" noChangeArrowheads="1"/>
          </p:cNvPicPr>
          <p:nvPr/>
        </p:nvPicPr>
        <p:blipFill>
          <a:blip r:embed="rId9"/>
          <a:srcRect/>
          <a:stretch>
            <a:fillRect/>
          </a:stretch>
        </p:blipFill>
        <p:spPr bwMode="auto">
          <a:xfrm>
            <a:off x="5803371" y="4921782"/>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2541" name="Picture 31" descr="IOOS_logo_white.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87358" y="4990044"/>
            <a:ext cx="101282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2" name="Picture 19" descr="USCG.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19421" y="4921782"/>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3" name="Text Box 9"/>
          <p:cNvSpPr txBox="1">
            <a:spLocks noChangeArrowheads="1"/>
          </p:cNvSpPr>
          <p:nvPr/>
        </p:nvSpPr>
        <p:spPr bwMode="auto">
          <a:xfrm>
            <a:off x="2212446" y="586319"/>
            <a:ext cx="193833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FFFF00"/>
                </a:solidFill>
                <a:latin typeface="Calibri" charset="0"/>
              </a:rPr>
              <a:t>1000 km </a:t>
            </a:r>
          </a:p>
          <a:p>
            <a:pPr algn="ctr" defTabSz="914400" fontAlgn="base">
              <a:spcBef>
                <a:spcPct val="0"/>
              </a:spcBef>
              <a:spcAft>
                <a:spcPct val="0"/>
              </a:spcAft>
            </a:pPr>
            <a:r>
              <a:rPr lang="en-US" sz="2000" b="1">
                <a:solidFill>
                  <a:srgbClr val="FFFF00"/>
                </a:solidFill>
                <a:latin typeface="Calibri" charset="0"/>
              </a:rPr>
              <a:t>Cape to Cape</a:t>
            </a:r>
          </a:p>
        </p:txBody>
      </p:sp>
      <p:pic>
        <p:nvPicPr>
          <p:cNvPr id="2" name="Picture 1" descr="Screen Shot 2013-10-21 at 8.16.35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5183" y="2921046"/>
            <a:ext cx="1260078" cy="802172"/>
          </a:xfrm>
          <a:prstGeom prst="rect">
            <a:avLst/>
          </a:prstGeom>
        </p:spPr>
      </p:pic>
      <p:pic>
        <p:nvPicPr>
          <p:cNvPr id="20" name="Picture 19"/>
          <p:cNvPicPr>
            <a:picLocks noChangeAspect="1"/>
          </p:cNvPicPr>
          <p:nvPr/>
        </p:nvPicPr>
        <p:blipFill>
          <a:blip r:embed="rId13"/>
          <a:stretch>
            <a:fillRect/>
          </a:stretch>
        </p:blipFill>
        <p:spPr>
          <a:xfrm>
            <a:off x="0" y="5527880"/>
            <a:ext cx="9144000" cy="274320"/>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spTree>
    <p:extLst>
      <p:ext uri="{BB962C8B-B14F-4D97-AF65-F5344CB8AC3E}">
        <p14:creationId xmlns:p14="http://schemas.microsoft.com/office/powerpoint/2010/main" val="107184099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5527880"/>
            <a:ext cx="9144000" cy="27432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02200"/>
            <a:ext cx="9174937" cy="1062182"/>
          </a:xfrm>
          <a:prstGeom prst="rect">
            <a:avLst/>
          </a:prstGeom>
        </p:spPr>
      </p:pic>
      <p:sp>
        <p:nvSpPr>
          <p:cNvPr id="23553" name="TextBox 7"/>
          <p:cNvSpPr txBox="1">
            <a:spLocks noChangeArrowheads="1"/>
          </p:cNvSpPr>
          <p:nvPr/>
        </p:nvSpPr>
        <p:spPr bwMode="auto">
          <a:xfrm>
            <a:off x="0" y="0"/>
            <a:ext cx="91440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200" b="1" dirty="0" smtClean="0">
                <a:solidFill>
                  <a:srgbClr val="0000FF"/>
                </a:solidFill>
                <a:latin typeface="Times New Roman"/>
                <a:cs typeface="Times New Roman"/>
                <a:sym typeface="Gill Sans" charset="0"/>
              </a:rPr>
              <a:t>Mid-Atlantic Bight Glider </a:t>
            </a:r>
            <a:r>
              <a:rPr lang="en-US" sz="4200" b="1" dirty="0">
                <a:solidFill>
                  <a:srgbClr val="0000FF"/>
                </a:solidFill>
                <a:latin typeface="Times New Roman"/>
                <a:cs typeface="Times New Roman"/>
                <a:sym typeface="Gill Sans" charset="0"/>
              </a:rPr>
              <a:t>Network</a:t>
            </a:r>
          </a:p>
        </p:txBody>
      </p:sp>
      <p:pic>
        <p:nvPicPr>
          <p:cNvPr id="23555" name="Picture 5" descr="marcoos_glider_sst_chl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83" t="5562"/>
          <a:stretch>
            <a:fillRect/>
          </a:stretch>
        </p:blipFill>
        <p:spPr bwMode="auto">
          <a:xfrm>
            <a:off x="708287" y="2395540"/>
            <a:ext cx="3577963" cy="313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763" y="2309815"/>
            <a:ext cx="2219326" cy="280987"/>
          </a:xfrm>
          <a:prstGeom prst="rect">
            <a:avLst/>
          </a:prstGeom>
          <a:noFill/>
        </p:spPr>
        <p:txBody>
          <a:bodyPr lIns="64291" tIns="32146" rIns="64291" bIns="32146">
            <a:spAutoFit/>
          </a:bodyPr>
          <a:lstStyle/>
          <a:p>
            <a:pPr eaLnBrk="1" hangingPunct="1">
              <a:defRPr/>
            </a:pPr>
            <a:r>
              <a:rPr lang="en-US" sz="1400" dirty="0">
                <a:solidFill>
                  <a:prstClr val="black"/>
                </a:solidFill>
                <a:latin typeface="Calibri"/>
                <a:ea typeface="ＭＳ Ｐゴシック" charset="-128"/>
                <a:cs typeface="ＭＳ Ｐゴシック" charset="-128"/>
              </a:rPr>
              <a:t>Satellite Ocean Color</a:t>
            </a:r>
          </a:p>
        </p:txBody>
      </p:sp>
      <p:sp>
        <p:nvSpPr>
          <p:cNvPr id="9" name="TextBox 8"/>
          <p:cNvSpPr txBox="1"/>
          <p:nvPr/>
        </p:nvSpPr>
        <p:spPr>
          <a:xfrm>
            <a:off x="0" y="3221040"/>
            <a:ext cx="1416050" cy="280987"/>
          </a:xfrm>
          <a:prstGeom prst="rect">
            <a:avLst/>
          </a:prstGeom>
          <a:noFill/>
        </p:spPr>
        <p:txBody>
          <a:bodyPr lIns="64291" tIns="32146" rIns="64291" bIns="32146">
            <a:spAutoFit/>
          </a:bodyPr>
          <a:lstStyle/>
          <a:p>
            <a:pPr eaLnBrk="1" hangingPunct="1">
              <a:defRPr/>
            </a:pPr>
            <a:r>
              <a:rPr lang="en-US" sz="1400" dirty="0">
                <a:solidFill>
                  <a:prstClr val="black"/>
                </a:solidFill>
                <a:latin typeface="Calibri"/>
                <a:ea typeface="ＭＳ Ｐゴシック" charset="-128"/>
                <a:cs typeface="ＭＳ Ｐゴシック" charset="-128"/>
              </a:rPr>
              <a:t>Satellite SST</a:t>
            </a:r>
          </a:p>
        </p:txBody>
      </p:sp>
      <p:sp>
        <p:nvSpPr>
          <p:cNvPr id="10" name="TextBox 9"/>
          <p:cNvSpPr txBox="1"/>
          <p:nvPr/>
        </p:nvSpPr>
        <p:spPr>
          <a:xfrm>
            <a:off x="-4763" y="4024315"/>
            <a:ext cx="1201738" cy="714375"/>
          </a:xfrm>
          <a:prstGeom prst="rect">
            <a:avLst/>
          </a:prstGeom>
          <a:noFill/>
        </p:spPr>
        <p:txBody>
          <a:bodyPr lIns="64291" tIns="32146" rIns="64291" bIns="32146">
            <a:spAutoFit/>
          </a:bodyPr>
          <a:lstStyle/>
          <a:p>
            <a:pPr eaLnBrk="1" hangingPunct="1">
              <a:defRPr/>
            </a:pPr>
            <a:r>
              <a:rPr lang="en-US" sz="1400" dirty="0">
                <a:solidFill>
                  <a:prstClr val="black"/>
                </a:solidFill>
                <a:latin typeface="Calibri"/>
                <a:ea typeface="ＭＳ Ｐゴシック" charset="-128"/>
                <a:cs typeface="ＭＳ Ｐゴシック" charset="-128"/>
              </a:rPr>
              <a:t>Subsurface </a:t>
            </a:r>
          </a:p>
          <a:p>
            <a:pPr eaLnBrk="1" hangingPunct="1">
              <a:defRPr/>
            </a:pPr>
            <a:r>
              <a:rPr lang="en-US" sz="1400" dirty="0">
                <a:solidFill>
                  <a:prstClr val="black"/>
                </a:solidFill>
                <a:latin typeface="Calibri"/>
                <a:ea typeface="ＭＳ Ｐゴシック" charset="-128"/>
                <a:cs typeface="ＭＳ Ｐゴシック" charset="-128"/>
              </a:rPr>
              <a:t>Glider </a:t>
            </a:r>
          </a:p>
          <a:p>
            <a:pPr eaLnBrk="1" hangingPunct="1">
              <a:defRPr/>
            </a:pPr>
            <a:r>
              <a:rPr lang="en-US" sz="1400" dirty="0">
                <a:solidFill>
                  <a:prstClr val="black"/>
                </a:solidFill>
                <a:latin typeface="Calibri"/>
                <a:ea typeface="ＭＳ Ｐゴシック" charset="-128"/>
                <a:cs typeface="ＭＳ Ｐゴシック" charset="-128"/>
              </a:rPr>
              <a:t>Data</a:t>
            </a:r>
          </a:p>
        </p:txBody>
      </p:sp>
      <p:pic>
        <p:nvPicPr>
          <p:cNvPr id="23559" name="Picture 5"/>
          <p:cNvPicPr>
            <a:picLocks noChangeAspect="1" noChangeArrowheads="1"/>
          </p:cNvPicPr>
          <p:nvPr/>
        </p:nvPicPr>
        <p:blipFill>
          <a:blip r:embed="rId5">
            <a:extLst>
              <a:ext uri="{28A0092B-C50C-407E-A947-70E740481C1C}">
                <a14:useLocalDpi xmlns:a14="http://schemas.microsoft.com/office/drawing/2010/main" val="0"/>
              </a:ext>
            </a:extLst>
          </a:blip>
          <a:srcRect t="43533" b="3500"/>
          <a:stretch>
            <a:fillRect/>
          </a:stretch>
        </p:blipFill>
        <p:spPr bwMode="auto">
          <a:xfrm>
            <a:off x="2332038" y="733425"/>
            <a:ext cx="3883025" cy="15589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3562" name="Picture 12" descr="SideBySideGlider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 y="744538"/>
            <a:ext cx="1795463" cy="1511300"/>
          </a:xfrm>
          <a:prstGeom prst="rect">
            <a:avLst/>
          </a:prstGeom>
          <a:noFill/>
          <a:ln w="28575">
            <a:solidFill>
              <a:srgbClr val="336699"/>
            </a:solidFill>
            <a:miter lim="800000"/>
            <a:headEnd/>
            <a:tailEnd/>
          </a:ln>
          <a:extLst>
            <a:ext uri="{909E8E84-426E-40dd-AFC4-6F175D3DCCD1}">
              <a14:hiddenFill xmlns:a14="http://schemas.microsoft.com/office/drawing/2010/main" xmlns="">
                <a:solidFill>
                  <a:srgbClr val="FFFFFF"/>
                </a:solidFill>
              </a14:hiddenFill>
            </a:ext>
          </a:extLst>
        </p:spPr>
      </p:pic>
      <p:pic>
        <p:nvPicPr>
          <p:cNvPr id="23563" name="Picture 5"/>
          <p:cNvPicPr>
            <a:picLocks noChangeAspect="1"/>
          </p:cNvPicPr>
          <p:nvPr/>
        </p:nvPicPr>
        <p:blipFill>
          <a:blip r:embed="rId7">
            <a:extLst>
              <a:ext uri="{28A0092B-C50C-407E-A947-70E740481C1C}">
                <a14:useLocalDpi xmlns:a14="http://schemas.microsoft.com/office/drawing/2010/main" val="0"/>
              </a:ext>
            </a:extLst>
          </a:blip>
          <a:srcRect l="8661" t="21931"/>
          <a:stretch>
            <a:fillRect/>
          </a:stretch>
        </p:blipFill>
        <p:spPr bwMode="auto">
          <a:xfrm>
            <a:off x="6438900" y="677863"/>
            <a:ext cx="2519363" cy="161448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23564" name="TextBox 1"/>
          <p:cNvSpPr txBox="1">
            <a:spLocks noChangeArrowheads="1"/>
          </p:cNvSpPr>
          <p:nvPr/>
        </p:nvSpPr>
        <p:spPr bwMode="auto">
          <a:xfrm>
            <a:off x="322263" y="744538"/>
            <a:ext cx="12779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RU01</a:t>
            </a:r>
          </a:p>
        </p:txBody>
      </p:sp>
      <p:sp>
        <p:nvSpPr>
          <p:cNvPr id="23565" name="TextBox 19"/>
          <p:cNvSpPr txBox="1">
            <a:spLocks noChangeArrowheads="1"/>
          </p:cNvSpPr>
          <p:nvPr/>
        </p:nvSpPr>
        <p:spPr bwMode="auto">
          <a:xfrm>
            <a:off x="2590800" y="744538"/>
            <a:ext cx="774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rPr>
              <a:t>RU15</a:t>
            </a:r>
          </a:p>
        </p:txBody>
      </p:sp>
      <p:sp>
        <p:nvSpPr>
          <p:cNvPr id="23566" name="TextBox 20"/>
          <p:cNvSpPr txBox="1">
            <a:spLocks noChangeArrowheads="1"/>
          </p:cNvSpPr>
          <p:nvPr/>
        </p:nvSpPr>
        <p:spPr bwMode="auto">
          <a:xfrm>
            <a:off x="6756400" y="744538"/>
            <a:ext cx="7747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RU29</a:t>
            </a:r>
          </a:p>
        </p:txBody>
      </p:sp>
      <p:pic>
        <p:nvPicPr>
          <p:cNvPr id="1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82121" y="5275560"/>
            <a:ext cx="1758950" cy="392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571625" y="1787527"/>
            <a:ext cx="492593" cy="369332"/>
          </a:xfrm>
          <a:prstGeom prst="rect">
            <a:avLst/>
          </a:prstGeom>
          <a:noFill/>
        </p:spPr>
        <p:txBody>
          <a:bodyPr wrap="none" rtlCol="0">
            <a:spAutoFit/>
          </a:bodyPr>
          <a:lstStyle/>
          <a:p>
            <a:pPr eaLnBrk="1" hangingPunct="1"/>
            <a:r>
              <a:rPr lang="en-US" sz="1800" dirty="0" smtClean="0">
                <a:solidFill>
                  <a:prstClr val="white"/>
                </a:solidFill>
                <a:ea typeface="ＭＳ Ｐゴシック" charset="-128"/>
                <a:cs typeface="ＭＳ Ｐゴシック" charset="-128"/>
              </a:rPr>
              <a:t>G1</a:t>
            </a:r>
            <a:endParaRPr lang="en-US" sz="1800" dirty="0">
              <a:solidFill>
                <a:prstClr val="white"/>
              </a:solidFill>
              <a:ea typeface="ＭＳ Ｐゴシック" charset="-128"/>
              <a:cs typeface="ＭＳ Ｐゴシック" charset="-128"/>
            </a:endParaRPr>
          </a:p>
        </p:txBody>
      </p:sp>
      <p:sp>
        <p:nvSpPr>
          <p:cNvPr id="3" name="TextBox 2"/>
          <p:cNvSpPr txBox="1"/>
          <p:nvPr/>
        </p:nvSpPr>
        <p:spPr>
          <a:xfrm>
            <a:off x="4508500" y="1920875"/>
            <a:ext cx="1801507" cy="369332"/>
          </a:xfrm>
          <a:prstGeom prst="rect">
            <a:avLst/>
          </a:prstGeom>
          <a:noFill/>
        </p:spPr>
        <p:txBody>
          <a:bodyPr wrap="none" rtlCol="0">
            <a:spAutoFit/>
          </a:bodyPr>
          <a:lstStyle/>
          <a:p>
            <a:pPr eaLnBrk="1" hangingPunct="1"/>
            <a:r>
              <a:rPr lang="en-US" sz="1800" dirty="0" smtClean="0">
                <a:solidFill>
                  <a:srgbClr val="FFFFFF"/>
                </a:solidFill>
                <a:ea typeface="ＭＳ Ｐゴシック" charset="-128"/>
                <a:cs typeface="ＭＳ Ｐゴシック" charset="-128"/>
              </a:rPr>
              <a:t>G1-Ruggedized</a:t>
            </a:r>
            <a:endParaRPr lang="en-US" sz="1800" dirty="0">
              <a:solidFill>
                <a:srgbClr val="FFFFFF"/>
              </a:solidFill>
              <a:ea typeface="ＭＳ Ｐゴシック" charset="-128"/>
              <a:cs typeface="ＭＳ Ｐゴシック" charset="-128"/>
            </a:endParaRPr>
          </a:p>
        </p:txBody>
      </p:sp>
      <p:sp>
        <p:nvSpPr>
          <p:cNvPr id="4" name="TextBox 3"/>
          <p:cNvSpPr txBox="1"/>
          <p:nvPr/>
        </p:nvSpPr>
        <p:spPr>
          <a:xfrm>
            <a:off x="8413750" y="1936750"/>
            <a:ext cx="492593" cy="369332"/>
          </a:xfrm>
          <a:prstGeom prst="rect">
            <a:avLst/>
          </a:prstGeom>
          <a:noFill/>
        </p:spPr>
        <p:txBody>
          <a:bodyPr wrap="none" rtlCol="0">
            <a:spAutoFit/>
          </a:bodyPr>
          <a:lstStyle/>
          <a:p>
            <a:pPr eaLnBrk="1" hangingPunct="1"/>
            <a:r>
              <a:rPr lang="en-US" sz="1800" dirty="0" smtClean="0">
                <a:solidFill>
                  <a:srgbClr val="FFFFFF"/>
                </a:solidFill>
                <a:ea typeface="ＭＳ Ｐゴシック" charset="-128"/>
                <a:cs typeface="ＭＳ Ｐゴシック" charset="-128"/>
              </a:rPr>
              <a:t>G2</a:t>
            </a:r>
            <a:endParaRPr lang="en-US" sz="1800" dirty="0">
              <a:solidFill>
                <a:srgbClr val="FFFFFF"/>
              </a:solidFill>
              <a:ea typeface="ＭＳ Ｐゴシック" charset="-128"/>
              <a:cs typeface="ＭＳ Ｐゴシック" charset="-128"/>
            </a:endParaRPr>
          </a:p>
        </p:txBody>
      </p:sp>
      <p:sp>
        <p:nvSpPr>
          <p:cNvPr id="22" name="TextBox 21"/>
          <p:cNvSpPr txBox="1"/>
          <p:nvPr/>
        </p:nvSpPr>
        <p:spPr>
          <a:xfrm>
            <a:off x="5505010" y="5253756"/>
            <a:ext cx="2502779" cy="369332"/>
          </a:xfrm>
          <a:prstGeom prst="rect">
            <a:avLst/>
          </a:prstGeom>
          <a:noFill/>
        </p:spPr>
        <p:txBody>
          <a:bodyPr wrap="square" rtlCol="0">
            <a:spAutoFit/>
          </a:bodyPr>
          <a:lstStyle/>
          <a:p>
            <a:r>
              <a:rPr lang="en-US" sz="1800" b="1" smtClean="0"/>
              <a:t>Industry Partner</a:t>
            </a:r>
            <a:endParaRPr lang="en-US" sz="1800" b="1" dirty="0"/>
          </a:p>
        </p:txBody>
      </p:sp>
      <p:pic>
        <p:nvPicPr>
          <p:cNvPr id="1026" name="Picture 2" descr="ttps://marine.rutgers.edu/~kerfoot/slocum/global_maps/rucool_global_map_black_axi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4356" y="2562437"/>
            <a:ext cx="4541538" cy="251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78873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lider_AQ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33788" y="3423652"/>
            <a:ext cx="1907989" cy="170714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65418" y="3669344"/>
            <a:ext cx="2178581" cy="1122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IMG_84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01" y="1591733"/>
            <a:ext cx="2260616" cy="1630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VR2C_glide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247467" y="1295400"/>
            <a:ext cx="1896533" cy="227488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47733" y="0"/>
            <a:ext cx="1947334" cy="1461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3" descr="IMG_781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10400" y="5283199"/>
            <a:ext cx="1896533"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56935" y="963792"/>
            <a:ext cx="2472265" cy="1854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3" descr="SAM_on_Glider_2 00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0" y="4766734"/>
            <a:ext cx="2456346" cy="1854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9" descr="BreveBuste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41600" y="2898420"/>
            <a:ext cx="2427112" cy="182033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0" y="2995997"/>
            <a:ext cx="2472265" cy="1688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4" descr="PumpedCTD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0" y="989988"/>
            <a:ext cx="2387600" cy="18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3" descr="2965403542_248075ea0e"/>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5400000">
            <a:off x="2931620" y="4527099"/>
            <a:ext cx="1926092" cy="2370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descr="IMG_8549"/>
          <p:cNvPicPr>
            <a:picLocks noChangeAspect="1" noChangeArrowheads="1"/>
          </p:cNvPicPr>
          <p:nvPr/>
        </p:nvPicPr>
        <p:blipFill>
          <a:blip r:embed="rId14" cstate="print">
            <a:extLst>
              <a:ext uri="{28A0092B-C50C-407E-A947-70E740481C1C}">
                <a14:useLocalDpi xmlns:a14="http://schemas.microsoft.com/office/drawing/2010/main"/>
              </a:ext>
            </a:extLst>
          </a:blip>
          <a:srcRect l="-3177"/>
          <a:stretch>
            <a:fillRect/>
          </a:stretch>
        </p:blipFill>
        <p:spPr bwMode="auto">
          <a:xfrm>
            <a:off x="7225914" y="0"/>
            <a:ext cx="1918086" cy="948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1" descr="sensor1"/>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779558" y="5173662"/>
            <a:ext cx="600075" cy="168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p:nvPr/>
        </p:nvSpPr>
        <p:spPr>
          <a:xfrm>
            <a:off x="965201" y="0"/>
            <a:ext cx="3691861" cy="1169551"/>
          </a:xfrm>
          <a:prstGeom prst="rect">
            <a:avLst/>
          </a:prstGeom>
          <a:noFill/>
        </p:spPr>
        <p:txBody>
          <a:bodyPr wrap="none" rtlCol="0">
            <a:spAutoFit/>
          </a:bodyPr>
          <a:lstStyle/>
          <a:p>
            <a:pPr eaLnBrk="1" hangingPunct="1"/>
            <a:r>
              <a:rPr lang="en-US" sz="3600" b="1" dirty="0" smtClean="0">
                <a:solidFill>
                  <a:prstClr val="black"/>
                </a:solidFill>
                <a:ea typeface="ＭＳ Ｐゴシック" charset="-128"/>
                <a:cs typeface="ＭＳ Ｐゴシック" charset="-128"/>
              </a:rPr>
              <a:t>Glider Sensors</a:t>
            </a:r>
          </a:p>
          <a:p>
            <a:pPr eaLnBrk="1" hangingPunct="1"/>
            <a:r>
              <a:rPr lang="en-US" sz="2000" dirty="0" smtClean="0">
                <a:solidFill>
                  <a:prstClr val="black"/>
                </a:solidFill>
                <a:ea typeface="ＭＳ Ｐゴシック" charset="-128"/>
                <a:cs typeface="ＭＳ Ｐゴシック" charset="-128"/>
              </a:rPr>
              <a:t>Inside Payload Bay or External</a:t>
            </a:r>
          </a:p>
          <a:p>
            <a:pPr eaLnBrk="1" hangingPunct="1"/>
            <a:endParaRPr lang="en-US" sz="1400" b="1" dirty="0">
              <a:solidFill>
                <a:prstClr val="black"/>
              </a:solidFill>
              <a:ea typeface="ＭＳ Ｐゴシック" charset="-128"/>
              <a:cs typeface="ＭＳ Ｐゴシック" charset="-128"/>
            </a:endParaRPr>
          </a:p>
        </p:txBody>
      </p:sp>
    </p:spTree>
    <p:extLst>
      <p:ext uri="{BB962C8B-B14F-4D97-AF65-F5344CB8AC3E}">
        <p14:creationId xmlns:p14="http://schemas.microsoft.com/office/powerpoint/2010/main" val="1836116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9529</TotalTime>
  <Words>2088</Words>
  <Application>Microsoft Macintosh PowerPoint</Application>
  <PresentationFormat>On-screen Show (4:3)</PresentationFormat>
  <Paragraphs>474</Paragraphs>
  <Slides>48</Slides>
  <Notes>17</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71" baseType="lpstr">
      <vt:lpstr>Calibri</vt:lpstr>
      <vt:lpstr>Calibri Light</vt:lpstr>
      <vt:lpstr>Corbel</vt:lpstr>
      <vt:lpstr>Gill Sans</vt:lpstr>
      <vt:lpstr>HY견고딕</vt:lpstr>
      <vt:lpstr>HY헤드라인M</vt:lpstr>
      <vt:lpstr>Imprint MT Shadow</vt:lpstr>
      <vt:lpstr>Mangal</vt:lpstr>
      <vt:lpstr>MS PGothic</vt:lpstr>
      <vt:lpstr>ＭＳ Ｐゴシック</vt:lpstr>
      <vt:lpstr>News Gothic MT</vt:lpstr>
      <vt:lpstr>Tahoma</vt:lpstr>
      <vt:lpstr>Times New Roman</vt:lpstr>
      <vt:lpstr>Verdana</vt:lpstr>
      <vt:lpstr>Wingdings</vt:lpstr>
      <vt:lpstr>Wingdings 2</vt:lpstr>
      <vt:lpstr>굴림</vt:lpstr>
      <vt:lpstr>맑은 고딕</vt:lpstr>
      <vt:lpstr>서울들국화</vt:lpstr>
      <vt:lpstr>휴먼엑스포</vt:lpstr>
      <vt:lpstr>Arial</vt:lpstr>
      <vt:lpstr>Office Theme</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5000 Virtual Drifters – 24 Hours Into Search</vt:lpstr>
      <vt:lpstr>5000 Virtual Drifters – 48 Hours Into Search</vt:lpstr>
      <vt:lpstr>5000 Virtual Drifters – 96 Hours Into Search</vt:lpstr>
      <vt:lpstr>5000 Virtual Drifters – Search Area After 96 Hours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MARACOOS Korea Collaboration</vt:lpstr>
      <vt:lpstr>High Frequency Radar Networks</vt:lpstr>
      <vt:lpstr>MARACOOS Hosts Korean Visitors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122</cp:revision>
  <cp:lastPrinted>2016-05-09T15:51:05Z</cp:lastPrinted>
  <dcterms:created xsi:type="dcterms:W3CDTF">2016-04-29T17:08:48Z</dcterms:created>
  <dcterms:modified xsi:type="dcterms:W3CDTF">2017-07-07T13:06:49Z</dcterms:modified>
</cp:coreProperties>
</file>