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84" r:id="rId2"/>
    <p:sldId id="385" r:id="rId3"/>
    <p:sldId id="408" r:id="rId4"/>
    <p:sldId id="411" r:id="rId5"/>
    <p:sldId id="406" r:id="rId6"/>
    <p:sldId id="412" r:id="rId7"/>
    <p:sldId id="388" r:id="rId8"/>
    <p:sldId id="427" r:id="rId9"/>
    <p:sldId id="430" r:id="rId10"/>
    <p:sldId id="428" r:id="rId11"/>
    <p:sldId id="376" r:id="rId12"/>
    <p:sldId id="257" r:id="rId13"/>
    <p:sldId id="351" r:id="rId14"/>
    <p:sldId id="316" r:id="rId15"/>
    <p:sldId id="429" r:id="rId16"/>
    <p:sldId id="389" r:id="rId17"/>
    <p:sldId id="390" r:id="rId18"/>
    <p:sldId id="392" r:id="rId19"/>
    <p:sldId id="393" r:id="rId20"/>
    <p:sldId id="401" r:id="rId21"/>
    <p:sldId id="402" r:id="rId22"/>
    <p:sldId id="397" r:id="rId23"/>
    <p:sldId id="398" r:id="rId24"/>
    <p:sldId id="399" r:id="rId25"/>
    <p:sldId id="400" r:id="rId26"/>
    <p:sldId id="34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75" d="100"/>
          <a:sy n="75" d="100"/>
        </p:scale>
        <p:origin x="-2080" y="-10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4262A9-A034-B24F-958E-94DA53E34D80}" type="datetimeFigureOut">
              <a:rPr lang="en-US" smtClean="0"/>
              <a:t>8/6/14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63872F-B7DD-2C4C-AA7E-868F864D1774}" type="slidenum">
              <a:rPr lang="en-US" smtClean="0"/>
              <a:t>‹#›</a:t>
            </a:fld>
            <a:endParaRPr lang="en-US"/>
          </a:p>
        </p:txBody>
      </p:sp>
    </p:spTree>
    <p:extLst>
      <p:ext uri="{BB962C8B-B14F-4D97-AF65-F5344CB8AC3E}">
        <p14:creationId xmlns:p14="http://schemas.microsoft.com/office/powerpoint/2010/main" val="4147266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pPr marL="171450" indent="-171450">
              <a:buFontTx/>
              <a:buChar char="•"/>
            </a:pPr>
            <a:r>
              <a:rPr lang="en-US">
                <a:latin typeface="Calibri" charset="0"/>
                <a:ea typeface="MS PGothic" pitchFamily="34" charset="-128"/>
                <a:cs typeface="MS PGothic" pitchFamily="34" charset="-128"/>
              </a:rPr>
              <a:t>The MAB is a dynamic boundary between cooler arctic waters and warmer tropical waters, with complex seasonal physical dynamics.  </a:t>
            </a:r>
          </a:p>
          <a:p>
            <a:pPr marL="171450" indent="-171450">
              <a:buFontTx/>
              <a:buChar char="•"/>
            </a:pPr>
            <a:r>
              <a:rPr lang="en-US">
                <a:latin typeface="Calibri" charset="0"/>
                <a:ea typeface="MS PGothic" pitchFamily="34" charset="-128"/>
                <a:cs typeface="MS PGothic" pitchFamily="34" charset="-128"/>
              </a:rPr>
              <a:t>Inundation driven by tropical storms and northeasters are year-round threats to the large populations that live on the broad coastal plain.</a:t>
            </a:r>
          </a:p>
          <a:p>
            <a:pPr marL="171450" indent="-171450">
              <a:buFontTx/>
              <a:buChar char="•"/>
            </a:pPr>
            <a:r>
              <a:rPr lang="en-US">
                <a:latin typeface="Calibri" charset="0"/>
                <a:ea typeface="MS PGothic" pitchFamily="34" charset="-128"/>
                <a:cs typeface="MS PGothic" pitchFamily="34" charset="-128"/>
              </a:rPr>
              <a:t>These dynamics structure shellfish and migratory fish habitats that support both commercial and recreational fisheries.   </a:t>
            </a:r>
          </a:p>
          <a:p>
            <a:pPr marL="171450" indent="-171450">
              <a:buFontTx/>
              <a:buChar char="•"/>
            </a:pPr>
            <a:r>
              <a:rPr lang="en-US">
                <a:latin typeface="Calibri" charset="0"/>
                <a:ea typeface="MS PGothic" pitchFamily="34" charset="-128"/>
                <a:cs typeface="MS PGothic" pitchFamily="34" charset="-128"/>
              </a:rPr>
              <a:t>To further compound these challenges, climate warming is altering fish and shellfish habitats in the MAB, and new rainfall patterns with more frequent extremes are impacting homes, farms and reservoirs.</a:t>
            </a:r>
          </a:p>
          <a:p>
            <a:pPr marL="171450" indent="-171450">
              <a:buFontTx/>
              <a:buChar char="•"/>
            </a:pPr>
            <a:r>
              <a:rPr lang="en-US">
                <a:latin typeface="Calibri" charset="0"/>
                <a:ea typeface="MS PGothic" pitchFamily="34" charset="-128"/>
                <a:cs typeface="MS PGothic" pitchFamily="34" charset="-128"/>
              </a:rPr>
              <a:t>Developed watersheds and urban estuaries, impacted by a century of industrialization and growing coastal populations, degrade coastal water quality and diminish recreational economies.</a:t>
            </a:r>
          </a:p>
          <a:p>
            <a:pPr marL="171450" indent="-171450">
              <a:buFontTx/>
              <a:buChar char="•"/>
            </a:pPr>
            <a:r>
              <a:rPr lang="en-US">
                <a:latin typeface="Calibri" charset="0"/>
                <a:ea typeface="MS PGothic" pitchFamily="34" charset="-128"/>
                <a:cs typeface="MS PGothic" pitchFamily="34" charset="-128"/>
              </a:rPr>
              <a:t>This high population density often results in serious pressure and completing demands for marine and coastal resources.  These nearshore waters contain tier-one ports, military bases, and important inshore shellfish and finfish grounds.</a:t>
            </a:r>
          </a:p>
          <a:p>
            <a:pPr marL="171450" indent="-171450">
              <a:buFontTx/>
              <a:buChar char="•"/>
            </a:pPr>
            <a:r>
              <a:rPr lang="en-US">
                <a:latin typeface="Calibri" charset="0"/>
                <a:ea typeface="MS PGothic" pitchFamily="34" charset="-128"/>
                <a:cs typeface="MS PGothic" pitchFamily="34" charset="-128"/>
              </a:rPr>
              <a:t>It is here that economically valuable uses such as recreation, tourism, and fisheries readily conflict with other valuable uses leading to a need for informed coastal and marine spatial planning. </a:t>
            </a:r>
          </a:p>
        </p:txBody>
      </p:sp>
      <p:sp>
        <p:nvSpPr>
          <p:cNvPr id="44035" name="Slide Number Placeholder 3"/>
          <p:cNvSpPr>
            <a:spLocks noGrp="1"/>
          </p:cNvSpPr>
          <p:nvPr>
            <p:ph type="sldNum" sz="quarter" idx="5"/>
          </p:nvPr>
        </p:nvSpPr>
        <p:spPr>
          <a:noFill/>
        </p:spPr>
        <p:txBody>
          <a:bodyPr/>
          <a:lstStyle/>
          <a:p>
            <a:fld id="{6106DEA7-767E-744C-9098-CADBCB679C43}" type="slidenum">
              <a:rPr lang="en-US">
                <a:latin typeface="Calibri" charset="0"/>
                <a:ea typeface="MS PGothic" pitchFamily="34" charset="-128"/>
                <a:cs typeface="MS PGothic" pitchFamily="34" charset="-128"/>
              </a:rPr>
              <a:pPr/>
              <a:t>2</a:t>
            </a:fld>
            <a:endParaRPr lang="en-US">
              <a:latin typeface="Calibri" charset="0"/>
              <a:ea typeface="MS PGothic" pitchFamily="34" charset="-128"/>
              <a:cs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a:bodyPr>
          <a:lstStyle/>
          <a:p>
            <a:pPr marL="171450" indent="-171450">
              <a:buFontTx/>
              <a:buChar char="-"/>
              <a:defRPr/>
            </a:pPr>
            <a:r>
              <a:rPr lang="en-US" dirty="0" smtClean="0"/>
              <a:t>You saw a version of this slide earlier in Rick</a:t>
            </a:r>
            <a:r>
              <a:rPr lang="en-US" baseline="0" dirty="0" smtClean="0"/>
              <a:t> </a:t>
            </a:r>
            <a:r>
              <a:rPr lang="en-US" baseline="0" dirty="0" err="1" smtClean="0"/>
              <a:t>Spinrad’s</a:t>
            </a:r>
            <a:r>
              <a:rPr lang="en-US" baseline="0" dirty="0" smtClean="0"/>
              <a:t> talk; but I wanted to lead off with this, because this is what many folks associate us with:  cool technology.</a:t>
            </a:r>
          </a:p>
          <a:p>
            <a:pPr marL="171450" indent="-171450">
              <a:buFontTx/>
              <a:buChar char="-"/>
              <a:defRPr/>
            </a:pPr>
            <a:endParaRPr lang="en-US" dirty="0" smtClean="0"/>
          </a:p>
          <a:p>
            <a:pPr marL="171450" indent="-171450">
              <a:buFontTx/>
              <a:buChar char="-"/>
              <a:defRPr/>
            </a:pPr>
            <a:r>
              <a:rPr lang="en-US" dirty="0" smtClean="0"/>
              <a:t>We apply a variety of assets and technologies; some owned by the network itself, and some leveraged.</a:t>
            </a:r>
          </a:p>
          <a:p>
            <a:pPr marL="171450" indent="-171450">
              <a:buFontTx/>
              <a:buChar char="-"/>
              <a:defRPr/>
            </a:pPr>
            <a:endParaRPr lang="en-US" dirty="0" smtClean="0"/>
          </a:p>
          <a:p>
            <a:pPr marL="171450" indent="-171450">
              <a:buFontTx/>
              <a:buChar char="-"/>
              <a:defRPr/>
            </a:pPr>
            <a:r>
              <a:rPr lang="en-US" dirty="0" smtClean="0"/>
              <a:t>These help us provide a </a:t>
            </a:r>
            <a:r>
              <a:rPr lang="en-US" u="sng" dirty="0" smtClean="0"/>
              <a:t>real-time picture</a:t>
            </a:r>
            <a:r>
              <a:rPr lang="en-US" dirty="0" smtClean="0"/>
              <a:t>, but also serve to initialize and validate models that underpin</a:t>
            </a:r>
            <a:r>
              <a:rPr lang="en-US" baseline="0" dirty="0" smtClean="0"/>
              <a:t> a variety of predictions (I don’t use “forecast”)</a:t>
            </a:r>
          </a:p>
          <a:p>
            <a:pPr marL="171450" indent="-171450">
              <a:buFontTx/>
              <a:buChar char="-"/>
              <a:defRPr/>
            </a:pPr>
            <a:endParaRPr lang="en-US" dirty="0" smtClean="0"/>
          </a:p>
          <a:p>
            <a:pPr marL="171450" indent="-171450">
              <a:buFontTx/>
              <a:buChar char="-"/>
              <a:defRPr/>
            </a:pPr>
            <a:r>
              <a:rPr lang="en-US" dirty="0" smtClean="0"/>
              <a:t>The choice of technologies is dependent on the regional and local issues being addressed.</a:t>
            </a:r>
          </a:p>
          <a:p>
            <a:pPr marL="171450" indent="-171450">
              <a:buFontTx/>
              <a:buChar char="-"/>
              <a:defRPr/>
            </a:pPr>
            <a:endParaRPr lang="en-US" dirty="0" smtClean="0"/>
          </a:p>
          <a:p>
            <a:pPr marL="171450" indent="-171450">
              <a:buFontTx/>
              <a:buChar char="-"/>
              <a:defRPr/>
            </a:pPr>
            <a:r>
              <a:rPr lang="en-US" dirty="0" smtClean="0"/>
              <a:t>The bottom line is that the user needs drive the process.</a:t>
            </a:r>
          </a:p>
          <a:p>
            <a:pPr marL="171450" indent="-171450">
              <a:buFontTx/>
              <a:buChar char="-"/>
              <a:defRPr/>
            </a:pPr>
            <a:endParaRPr lang="en-US" dirty="0" smtClean="0"/>
          </a:p>
          <a:p>
            <a:pPr marL="171450" indent="-171450">
              <a:buFontTx/>
              <a:buChar char="-"/>
              <a:defRPr/>
            </a:pPr>
            <a:r>
              <a:rPr lang="en-US" dirty="0" smtClean="0"/>
              <a:t>We take a look at what was needed in terms of information and decision tools, what predictions and models would feed into those products, and what observations and technologies would support the models and predictions.</a:t>
            </a:r>
          </a:p>
          <a:p>
            <a:pPr marL="171450" indent="-171450">
              <a:buFontTx/>
              <a:buChar char="-"/>
              <a:defRPr/>
            </a:pPr>
            <a:endParaRPr lang="en-US" dirty="0" smtClean="0"/>
          </a:p>
          <a:p>
            <a:pPr marL="171450" indent="-171450">
              <a:buFontTx/>
              <a:buChar char="-"/>
              <a:defRPr/>
            </a:pPr>
            <a:r>
              <a:rPr lang="en-US" dirty="0" smtClean="0"/>
              <a:t>Of course we have not been able to do everything at once; so we’ve had to prioritize nationally and regionally as to what we will focus on.</a:t>
            </a:r>
          </a:p>
          <a:p>
            <a:pPr marL="171450" indent="-171450">
              <a:buFontTx/>
              <a:buChar char="-"/>
              <a:defRPr/>
            </a:pPr>
            <a:endParaRPr lang="en-US" dirty="0" smtClean="0"/>
          </a:p>
          <a:p>
            <a:pPr marL="171450" indent="-171450">
              <a:buFontTx/>
              <a:buChar char="-"/>
              <a:defRPr/>
            </a:pPr>
            <a:r>
              <a:rPr lang="en-US" dirty="0" smtClean="0"/>
              <a:t>We do that through a consultative process with our stakeholders/users as well as with our regional and national network</a:t>
            </a:r>
          </a:p>
          <a:p>
            <a:pPr>
              <a:defRPr/>
            </a:pPr>
            <a:endParaRPr lang="en-US" dirty="0"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5136F13-C3CB-B44E-93C4-DB543E7D05D0}" type="slidenum">
              <a:rPr lang="en-US" sz="1200"/>
              <a:pPr eaLnBrk="1" hangingPunct="1"/>
              <a:t>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p:spPr>
        <p:txBody>
          <a:bodyPr/>
          <a:lstStyle/>
          <a:p>
            <a:r>
              <a:rPr lang="en-US">
                <a:latin typeface="Calibri" charset="0"/>
                <a:ea typeface="MS PGothic" pitchFamily="34" charset="-128"/>
                <a:cs typeface="MS PGothic" pitchFamily="34" charset="-128"/>
              </a:rPr>
              <a:t>Scott</a:t>
            </a:r>
          </a:p>
        </p:txBody>
      </p:sp>
      <p:sp>
        <p:nvSpPr>
          <p:cNvPr id="53251" name="Slide Number Placeholder 3"/>
          <p:cNvSpPr>
            <a:spLocks noGrp="1"/>
          </p:cNvSpPr>
          <p:nvPr>
            <p:ph type="sldNum" sz="quarter" idx="5"/>
          </p:nvPr>
        </p:nvSpPr>
        <p:spPr>
          <a:noFill/>
        </p:spPr>
        <p:txBody>
          <a:bodyPr/>
          <a:lstStyle/>
          <a:p>
            <a:fld id="{743EE5BE-0C43-E348-9607-9E6DB31D5B97}" type="slidenum">
              <a:rPr lang="en-US">
                <a:latin typeface="Calibri" charset="0"/>
                <a:ea typeface="MS PGothic" pitchFamily="34" charset="-128"/>
                <a:cs typeface="MS PGothic" pitchFamily="34" charset="-128"/>
              </a:rPr>
              <a:pPr/>
              <a:t>7</a:t>
            </a:fld>
            <a:endParaRPr lang="en-US">
              <a:latin typeface="Calibri" charset="0"/>
              <a:ea typeface="MS PGothic" pitchFamily="34" charset="-128"/>
              <a:cs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494B84-7893-D148-A30D-331364185AD5}"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Also</a:t>
            </a:r>
            <a:r>
              <a:rPr lang="en-US" baseline="0" dirty="0" smtClean="0"/>
              <a:t> I want to say that this project is just part of a much larger effort of satellites and NASA and even the sections 6 project.  </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10EBBC8-9B67-BE4E-905A-5EF4CA755CF0}" type="slidenum">
              <a:rPr lang="en-US" smtClean="0"/>
              <a:t>19</a:t>
            </a:fld>
            <a:endParaRPr lang="en-US"/>
          </a:p>
        </p:txBody>
      </p:sp>
    </p:spTree>
    <p:extLst>
      <p:ext uri="{BB962C8B-B14F-4D97-AF65-F5344CB8AC3E}">
        <p14:creationId xmlns:p14="http://schemas.microsoft.com/office/powerpoint/2010/main" val="62792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C3F533-B2CF-1448-8488-E0D2E4CE8741}" type="slidenum">
              <a:rPr lang="en-US" smtClean="0"/>
              <a:t>22</a:t>
            </a:fld>
            <a:endParaRPr lang="en-US"/>
          </a:p>
        </p:txBody>
      </p:sp>
    </p:spTree>
    <p:extLst>
      <p:ext uri="{BB962C8B-B14F-4D97-AF65-F5344CB8AC3E}">
        <p14:creationId xmlns:p14="http://schemas.microsoft.com/office/powerpoint/2010/main" val="47922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C3F533-B2CF-1448-8488-E0D2E4CE8741}" type="slidenum">
              <a:rPr lang="en-US" smtClean="0"/>
              <a:t>23</a:t>
            </a:fld>
            <a:endParaRPr lang="en-US"/>
          </a:p>
        </p:txBody>
      </p:sp>
    </p:spTree>
    <p:extLst>
      <p:ext uri="{BB962C8B-B14F-4D97-AF65-F5344CB8AC3E}">
        <p14:creationId xmlns:p14="http://schemas.microsoft.com/office/powerpoint/2010/main" val="47922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A85A6F-3AD2-584B-91B4-7D37C3A55622}"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532396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85A6F-3AD2-584B-91B4-7D37C3A55622}"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565379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85A6F-3AD2-584B-91B4-7D37C3A55622}"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1928943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F68C85-34C5-45C7-AA83-37489305B3BB}" type="slidenum">
              <a:rPr lang="en-US"/>
              <a:pPr>
                <a:defRPr/>
              </a:pPr>
              <a:t>‹#›</a:t>
            </a:fld>
            <a:endParaRPr lang="en-US"/>
          </a:p>
        </p:txBody>
      </p:sp>
    </p:spTree>
    <p:extLst>
      <p:ext uri="{BB962C8B-B14F-4D97-AF65-F5344CB8AC3E}">
        <p14:creationId xmlns:p14="http://schemas.microsoft.com/office/powerpoint/2010/main" val="3978674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A85A6F-3AD2-584B-91B4-7D37C3A55622}"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1605093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85A6F-3AD2-584B-91B4-7D37C3A55622}"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714975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A85A6F-3AD2-584B-91B4-7D37C3A55622}"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467665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A85A6F-3AD2-584B-91B4-7D37C3A55622}" type="datetimeFigureOut">
              <a:rPr lang="en-US" smtClean="0"/>
              <a:t>8/6/14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970256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A85A6F-3AD2-584B-91B4-7D37C3A55622}" type="datetimeFigureOut">
              <a:rPr lang="en-US" smtClean="0"/>
              <a:t>8/6/14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018098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85A6F-3AD2-584B-91B4-7D37C3A55622}" type="datetimeFigureOut">
              <a:rPr lang="en-US" smtClean="0"/>
              <a:t>8/6/14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704494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85A6F-3AD2-584B-91B4-7D37C3A55622}"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3480748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85A6F-3AD2-584B-91B4-7D37C3A55622}"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F6A069-DD83-024B-B3A2-C2F949DFE4F1}" type="slidenum">
              <a:rPr lang="en-US" smtClean="0"/>
              <a:t>‹#›</a:t>
            </a:fld>
            <a:endParaRPr lang="en-US"/>
          </a:p>
        </p:txBody>
      </p:sp>
    </p:spTree>
    <p:extLst>
      <p:ext uri="{BB962C8B-B14F-4D97-AF65-F5344CB8AC3E}">
        <p14:creationId xmlns:p14="http://schemas.microsoft.com/office/powerpoint/2010/main" val="2451245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85A6F-3AD2-584B-91B4-7D37C3A55622}" type="datetimeFigureOut">
              <a:rPr lang="en-US" smtClean="0"/>
              <a:t>8/6/14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6A069-DD83-024B-B3A2-C2F949DFE4F1}" type="slidenum">
              <a:rPr lang="en-US" smtClean="0"/>
              <a:t>‹#›</a:t>
            </a:fld>
            <a:endParaRPr lang="en-US"/>
          </a:p>
        </p:txBody>
      </p:sp>
    </p:spTree>
    <p:extLst>
      <p:ext uri="{BB962C8B-B14F-4D97-AF65-F5344CB8AC3E}">
        <p14:creationId xmlns:p14="http://schemas.microsoft.com/office/powerpoint/2010/main" val="797239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1.jpg"/><Relationship Id="rId5" Type="http://schemas.openxmlformats.org/officeDocument/2006/relationships/image" Target="../media/image52.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openxmlformats.org/officeDocument/2006/relationships/image" Target="../media/image57.jpeg"/></Relationships>
</file>

<file path=ppt/slides/_rels/slide17.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gif"/><Relationship Id="rId13" Type="http://schemas.openxmlformats.org/officeDocument/2006/relationships/image" Target="../media/image68.jpeg"/><Relationship Id="rId1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5.jpeg"/><Relationship Id="rId13"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gif"/><Relationship Id="rId4" Type="http://schemas.openxmlformats.org/officeDocument/2006/relationships/image" Target="../media/image77.tiff"/><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76.gif"/><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xml.rels><?xml version="1.0" encoding="UTF-8" standalone="yes"?>
<Relationships xmlns="http://schemas.openxmlformats.org/package/2006/relationships"><Relationship Id="rId11" Type="http://schemas.openxmlformats.org/officeDocument/2006/relationships/image" Target="../media/image25.gif"/><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png"/></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18.png"/><Relationship Id="rId13" Type="http://schemas.openxmlformats.org/officeDocument/2006/relationships/image" Target="../media/image19.jpe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oleObject" Target="../embeddings/Microsoft_Word_97_-_2004_Document1.doc"/><Relationship Id="rId9" Type="http://schemas.openxmlformats.org/officeDocument/2006/relationships/image" Target="../media/image29.emf"/><Relationship Id="rId10"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emf"/><Relationship Id="rId9" Type="http://schemas.openxmlformats.org/officeDocument/2006/relationships/image" Target="../media/image5.jpeg"/><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451" y="3200400"/>
            <a:ext cx="3570295" cy="2932742"/>
          </a:xfrm>
          <a:prstGeom prst="rect">
            <a:avLst/>
          </a:prstGeom>
        </p:spPr>
      </p:pic>
      <p:sp>
        <p:nvSpPr>
          <p:cNvPr id="19459" name="TextBox 2"/>
          <p:cNvSpPr txBox="1">
            <a:spLocks noChangeArrowheads="1"/>
          </p:cNvSpPr>
          <p:nvPr/>
        </p:nvSpPr>
        <p:spPr bwMode="auto">
          <a:xfrm>
            <a:off x="5334000" y="2857496"/>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Vessels - </a:t>
            </a:r>
          </a:p>
          <a:p>
            <a:endParaRPr lang="en-US" sz="1400">
              <a:solidFill>
                <a:schemeClr val="bg1"/>
              </a:solidFill>
            </a:endParaRPr>
          </a:p>
          <a:p>
            <a:r>
              <a:rPr lang="en-US" sz="1400">
                <a:solidFill>
                  <a:schemeClr val="bg1"/>
                </a:solidFill>
              </a:rPr>
              <a:t>Satellite</a:t>
            </a:r>
          </a:p>
        </p:txBody>
      </p:sp>
      <p:sp>
        <p:nvSpPr>
          <p:cNvPr id="19460" name="TextBox 7"/>
          <p:cNvSpPr txBox="1">
            <a:spLocks noChangeArrowheads="1"/>
          </p:cNvSpPr>
          <p:nvPr/>
        </p:nvSpPr>
        <p:spPr bwMode="auto">
          <a:xfrm>
            <a:off x="6027738" y="3513134"/>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Satellite</a:t>
            </a:r>
          </a:p>
        </p:txBody>
      </p:sp>
      <p:sp>
        <p:nvSpPr>
          <p:cNvPr id="19461" name="TextBox 8"/>
          <p:cNvSpPr txBox="1">
            <a:spLocks noChangeArrowheads="1"/>
          </p:cNvSpPr>
          <p:nvPr/>
        </p:nvSpPr>
        <p:spPr bwMode="auto">
          <a:xfrm>
            <a:off x="6027738" y="3832221"/>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Ships/ Vessels</a:t>
            </a:r>
          </a:p>
        </p:txBody>
      </p:sp>
      <p:sp>
        <p:nvSpPr>
          <p:cNvPr id="19462" name="TextBox 9"/>
          <p:cNvSpPr txBox="1">
            <a:spLocks noChangeArrowheads="1"/>
          </p:cNvSpPr>
          <p:nvPr/>
        </p:nvSpPr>
        <p:spPr bwMode="auto">
          <a:xfrm>
            <a:off x="6027738" y="4151309"/>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REMUS</a:t>
            </a:r>
          </a:p>
        </p:txBody>
      </p:sp>
      <p:sp>
        <p:nvSpPr>
          <p:cNvPr id="19463" name="TextBox 10"/>
          <p:cNvSpPr txBox="1">
            <a:spLocks noChangeArrowheads="1"/>
          </p:cNvSpPr>
          <p:nvPr/>
        </p:nvSpPr>
        <p:spPr bwMode="auto">
          <a:xfrm>
            <a:off x="6027738" y="4470396"/>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Modeling</a:t>
            </a:r>
          </a:p>
        </p:txBody>
      </p:sp>
      <p:sp>
        <p:nvSpPr>
          <p:cNvPr id="19464" name="TextBox 11"/>
          <p:cNvSpPr txBox="1">
            <a:spLocks noChangeArrowheads="1"/>
          </p:cNvSpPr>
          <p:nvPr/>
        </p:nvSpPr>
        <p:spPr bwMode="auto">
          <a:xfrm>
            <a:off x="6027738" y="4789484"/>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Leadership</a:t>
            </a:r>
          </a:p>
        </p:txBody>
      </p:sp>
      <p:sp>
        <p:nvSpPr>
          <p:cNvPr id="19465" name="TextBox 12"/>
          <p:cNvSpPr txBox="1">
            <a:spLocks noChangeArrowheads="1"/>
          </p:cNvSpPr>
          <p:nvPr/>
        </p:nvSpPr>
        <p:spPr bwMode="auto">
          <a:xfrm>
            <a:off x="7440613" y="3513134"/>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CODAR</a:t>
            </a:r>
          </a:p>
        </p:txBody>
      </p:sp>
      <p:sp>
        <p:nvSpPr>
          <p:cNvPr id="19466" name="TextBox 13"/>
          <p:cNvSpPr txBox="1">
            <a:spLocks noChangeArrowheads="1"/>
          </p:cNvSpPr>
          <p:nvPr/>
        </p:nvSpPr>
        <p:spPr bwMode="auto">
          <a:xfrm>
            <a:off x="7440613" y="3832221"/>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Glider</a:t>
            </a:r>
          </a:p>
        </p:txBody>
      </p:sp>
      <p:sp>
        <p:nvSpPr>
          <p:cNvPr id="19467" name="TextBox 14"/>
          <p:cNvSpPr txBox="1">
            <a:spLocks noChangeArrowheads="1"/>
          </p:cNvSpPr>
          <p:nvPr/>
        </p:nvSpPr>
        <p:spPr bwMode="auto">
          <a:xfrm>
            <a:off x="7440613" y="4151309"/>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Data Vis.</a:t>
            </a:r>
          </a:p>
        </p:txBody>
      </p:sp>
      <p:sp>
        <p:nvSpPr>
          <p:cNvPr id="19468" name="TextBox 15"/>
          <p:cNvSpPr txBox="1">
            <a:spLocks noChangeArrowheads="1"/>
          </p:cNvSpPr>
          <p:nvPr/>
        </p:nvSpPr>
        <p:spPr bwMode="auto">
          <a:xfrm>
            <a:off x="7440613" y="4470396"/>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Security</a:t>
            </a:r>
          </a:p>
        </p:txBody>
      </p:sp>
      <p:sp>
        <p:nvSpPr>
          <p:cNvPr id="19469" name="TextBox 16"/>
          <p:cNvSpPr txBox="1">
            <a:spLocks noChangeArrowheads="1"/>
          </p:cNvSpPr>
          <p:nvPr/>
        </p:nvSpPr>
        <p:spPr bwMode="auto">
          <a:xfrm>
            <a:off x="7440613" y="4789484"/>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Education</a:t>
            </a:r>
          </a:p>
        </p:txBody>
      </p:sp>
      <p:sp>
        <p:nvSpPr>
          <p:cNvPr id="18" name="Rectangle 17"/>
          <p:cNvSpPr/>
          <p:nvPr/>
        </p:nvSpPr>
        <p:spPr>
          <a:xfrm>
            <a:off x="5791200" y="3354384"/>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71" name="TextBox 5"/>
          <p:cNvSpPr txBox="1">
            <a:spLocks noChangeArrowheads="1"/>
          </p:cNvSpPr>
          <p:nvPr/>
        </p:nvSpPr>
        <p:spPr bwMode="auto">
          <a:xfrm>
            <a:off x="5257800" y="465673"/>
            <a:ext cx="3762375" cy="461963"/>
          </a:xfrm>
          <a:prstGeom prst="rect">
            <a:avLst/>
          </a:prstGeom>
          <a:noFill/>
          <a:ln w="9525">
            <a:noFill/>
            <a:miter lim="800000"/>
            <a:headEnd/>
            <a:tailEnd/>
          </a:ln>
        </p:spPr>
        <p:txBody>
          <a:bodyPr>
            <a:prstTxWarp prst="textNoShape">
              <a:avLst/>
            </a:prstTxWarp>
            <a:spAutoFit/>
          </a:bodyPr>
          <a:lstStyle/>
          <a:p>
            <a:r>
              <a:rPr lang="en-US" sz="2400" b="1">
                <a:solidFill>
                  <a:srgbClr val="FFFFFF"/>
                </a:solidFill>
                <a:latin typeface="News Gothic MT" charset="0"/>
              </a:rPr>
              <a:t>IOOS Relationships</a:t>
            </a:r>
          </a:p>
        </p:txBody>
      </p:sp>
      <p:pic>
        <p:nvPicPr>
          <p:cNvPr id="19473" name="Picture 20"/>
          <p:cNvPicPr>
            <a:picLocks noChangeAspect="1"/>
          </p:cNvPicPr>
          <p:nvPr/>
        </p:nvPicPr>
        <p:blipFill>
          <a:blip r:embed="rId3"/>
          <a:srcRect/>
          <a:stretch>
            <a:fillRect/>
          </a:stretch>
        </p:blipFill>
        <p:spPr bwMode="auto">
          <a:xfrm>
            <a:off x="4700588" y="536571"/>
            <a:ext cx="4291012" cy="1971675"/>
          </a:xfrm>
          <a:prstGeom prst="rect">
            <a:avLst/>
          </a:prstGeom>
          <a:noFill/>
          <a:ln w="9525">
            <a:noFill/>
            <a:miter lim="800000"/>
            <a:headEnd/>
            <a:tailEnd/>
          </a:ln>
        </p:spPr>
      </p:pic>
      <p:pic>
        <p:nvPicPr>
          <p:cNvPr id="22" name="Picture 2"/>
          <p:cNvPicPr>
            <a:picLocks noChangeAspect="1" noChangeArrowheads="1"/>
          </p:cNvPicPr>
          <p:nvPr/>
        </p:nvPicPr>
        <p:blipFill>
          <a:blip r:embed="rId4"/>
          <a:srcRect/>
          <a:stretch>
            <a:fillRect/>
          </a:stretch>
        </p:blipFill>
        <p:spPr bwMode="auto">
          <a:xfrm>
            <a:off x="142058" y="778935"/>
            <a:ext cx="2702628" cy="1092201"/>
          </a:xfrm>
          <a:prstGeom prst="rect">
            <a:avLst/>
          </a:prstGeom>
          <a:solidFill>
            <a:schemeClr val="bg1"/>
          </a:solidFill>
          <a:ln w="9525">
            <a:noFill/>
            <a:miter lim="800000"/>
            <a:headEnd/>
            <a:tailEnd/>
          </a:ln>
          <a:effectLst/>
        </p:spPr>
      </p:pic>
      <p:pic>
        <p:nvPicPr>
          <p:cNvPr id="19475" name="Picture 24" descr="Screen shot 2011-09-26 at 6.39.10 AM.png"/>
          <p:cNvPicPr>
            <a:picLocks noChangeAspect="1"/>
          </p:cNvPicPr>
          <p:nvPr/>
        </p:nvPicPr>
        <p:blipFill>
          <a:blip r:embed="rId5"/>
          <a:srcRect r="74925"/>
          <a:stretch>
            <a:fillRect/>
          </a:stretch>
        </p:blipFill>
        <p:spPr bwMode="auto">
          <a:xfrm>
            <a:off x="5235575" y="3155946"/>
            <a:ext cx="3257550" cy="647700"/>
          </a:xfrm>
          <a:prstGeom prst="rect">
            <a:avLst/>
          </a:prstGeom>
          <a:noFill/>
          <a:ln w="9525">
            <a:noFill/>
            <a:miter lim="800000"/>
            <a:headEnd/>
            <a:tailEnd/>
          </a:ln>
        </p:spPr>
      </p:pic>
      <p:pic>
        <p:nvPicPr>
          <p:cNvPr id="19476" name="Picture 25" descr="Screen shot 2011-09-26 at 6.39.10 AM.png"/>
          <p:cNvPicPr>
            <a:picLocks noChangeAspect="1"/>
          </p:cNvPicPr>
          <p:nvPr/>
        </p:nvPicPr>
        <p:blipFill>
          <a:blip r:embed="rId5"/>
          <a:srcRect l="24930" r="53403"/>
          <a:stretch>
            <a:fillRect/>
          </a:stretch>
        </p:blipFill>
        <p:spPr bwMode="auto">
          <a:xfrm>
            <a:off x="5453063" y="3874556"/>
            <a:ext cx="2774950" cy="638175"/>
          </a:xfrm>
          <a:prstGeom prst="rect">
            <a:avLst/>
          </a:prstGeom>
          <a:noFill/>
          <a:ln w="9525">
            <a:noFill/>
            <a:miter lim="800000"/>
            <a:headEnd/>
            <a:tailEnd/>
          </a:ln>
        </p:spPr>
      </p:pic>
      <p:pic>
        <p:nvPicPr>
          <p:cNvPr id="19477" name="Picture 26" descr="Screen shot 2011-09-26 at 6.39.10 AM.png"/>
          <p:cNvPicPr>
            <a:picLocks noChangeAspect="1"/>
          </p:cNvPicPr>
          <p:nvPr/>
        </p:nvPicPr>
        <p:blipFill>
          <a:blip r:embed="rId5"/>
          <a:srcRect l="46544" r="25549"/>
          <a:stretch>
            <a:fillRect/>
          </a:stretch>
        </p:blipFill>
        <p:spPr bwMode="auto">
          <a:xfrm>
            <a:off x="5257800" y="4605334"/>
            <a:ext cx="3267075" cy="582612"/>
          </a:xfrm>
          <a:prstGeom prst="rect">
            <a:avLst/>
          </a:prstGeom>
          <a:noFill/>
          <a:ln w="9525">
            <a:noFill/>
            <a:miter lim="800000"/>
            <a:headEnd/>
            <a:tailEnd/>
          </a:ln>
        </p:spPr>
      </p:pic>
      <p:pic>
        <p:nvPicPr>
          <p:cNvPr id="19478" name="Picture 27" descr="Screen shot 2011-09-26 at 6.39.10 AM.png"/>
          <p:cNvPicPr>
            <a:picLocks noChangeAspect="1"/>
          </p:cNvPicPr>
          <p:nvPr/>
        </p:nvPicPr>
        <p:blipFill>
          <a:blip r:embed="rId5"/>
          <a:srcRect l="74097"/>
          <a:stretch>
            <a:fillRect/>
          </a:stretch>
        </p:blipFill>
        <p:spPr bwMode="auto">
          <a:xfrm>
            <a:off x="5626100" y="5218109"/>
            <a:ext cx="2711450" cy="520700"/>
          </a:xfrm>
          <a:prstGeom prst="rect">
            <a:avLst/>
          </a:prstGeom>
          <a:noFill/>
          <a:ln w="9525">
            <a:noFill/>
            <a:miter lim="800000"/>
            <a:headEnd/>
            <a:tailEnd/>
          </a:ln>
        </p:spPr>
      </p:pic>
      <p:sp>
        <p:nvSpPr>
          <p:cNvPr id="19479" name="TextBox 30"/>
          <p:cNvSpPr txBox="1">
            <a:spLocks noChangeArrowheads="1"/>
          </p:cNvSpPr>
          <p:nvPr/>
        </p:nvSpPr>
        <p:spPr bwMode="auto">
          <a:xfrm>
            <a:off x="2924175" y="906459"/>
            <a:ext cx="1660525" cy="646112"/>
          </a:xfrm>
          <a:prstGeom prst="rect">
            <a:avLst/>
          </a:prstGeom>
          <a:noFill/>
          <a:ln w="9525">
            <a:noFill/>
            <a:miter lim="800000"/>
            <a:headEnd/>
            <a:tailEnd/>
          </a:ln>
        </p:spPr>
        <p:txBody>
          <a:bodyPr>
            <a:prstTxWarp prst="textNoShape">
              <a:avLst/>
            </a:prstTxWarp>
            <a:spAutoFit/>
          </a:bodyPr>
          <a:lstStyle/>
          <a:p>
            <a:pPr algn="ctr"/>
            <a:r>
              <a:rPr lang="en-US" b="1" dirty="0">
                <a:latin typeface="Times New Roman"/>
                <a:cs typeface="Times New Roman"/>
              </a:rPr>
              <a:t>International Component</a:t>
            </a:r>
          </a:p>
        </p:txBody>
      </p:sp>
      <p:sp>
        <p:nvSpPr>
          <p:cNvPr id="19480" name="TextBox 31"/>
          <p:cNvSpPr txBox="1">
            <a:spLocks noChangeArrowheads="1"/>
          </p:cNvSpPr>
          <p:nvPr/>
        </p:nvSpPr>
        <p:spPr bwMode="auto">
          <a:xfrm>
            <a:off x="2562225" y="2003421"/>
            <a:ext cx="1660525" cy="647700"/>
          </a:xfrm>
          <a:prstGeom prst="rect">
            <a:avLst/>
          </a:prstGeom>
          <a:noFill/>
          <a:ln w="9525">
            <a:noFill/>
            <a:miter lim="800000"/>
            <a:headEnd/>
            <a:tailEnd/>
          </a:ln>
        </p:spPr>
        <p:txBody>
          <a:bodyPr>
            <a:prstTxWarp prst="textNoShape">
              <a:avLst/>
            </a:prstTxWarp>
            <a:spAutoFit/>
          </a:bodyPr>
          <a:lstStyle/>
          <a:p>
            <a:pPr algn="ctr"/>
            <a:r>
              <a:rPr lang="en-US" b="1" dirty="0">
                <a:latin typeface="Times New Roman"/>
                <a:cs typeface="Times New Roman"/>
              </a:rPr>
              <a:t>National Component</a:t>
            </a:r>
          </a:p>
        </p:txBody>
      </p:sp>
      <p:sp>
        <p:nvSpPr>
          <p:cNvPr id="19481" name="TextBox 32"/>
          <p:cNvSpPr txBox="1">
            <a:spLocks noChangeArrowheads="1"/>
          </p:cNvSpPr>
          <p:nvPr/>
        </p:nvSpPr>
        <p:spPr bwMode="auto">
          <a:xfrm>
            <a:off x="825500" y="2241546"/>
            <a:ext cx="1662113" cy="646113"/>
          </a:xfrm>
          <a:prstGeom prst="rect">
            <a:avLst/>
          </a:prstGeom>
          <a:noFill/>
          <a:ln w="9525">
            <a:noFill/>
            <a:miter lim="800000"/>
            <a:headEnd/>
            <a:tailEnd/>
          </a:ln>
        </p:spPr>
        <p:txBody>
          <a:bodyPr>
            <a:prstTxWarp prst="textNoShape">
              <a:avLst/>
            </a:prstTxWarp>
            <a:spAutoFit/>
          </a:bodyPr>
          <a:lstStyle/>
          <a:p>
            <a:pPr algn="ctr"/>
            <a:r>
              <a:rPr lang="en-US" b="1" dirty="0">
                <a:latin typeface="Times New Roman"/>
                <a:cs typeface="Times New Roman"/>
              </a:rPr>
              <a:t>Regional Component</a:t>
            </a:r>
          </a:p>
        </p:txBody>
      </p:sp>
      <p:sp>
        <p:nvSpPr>
          <p:cNvPr id="19482" name="TextBox 33"/>
          <p:cNvSpPr txBox="1">
            <a:spLocks noChangeArrowheads="1"/>
          </p:cNvSpPr>
          <p:nvPr/>
        </p:nvSpPr>
        <p:spPr bwMode="auto">
          <a:xfrm>
            <a:off x="0" y="0"/>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rgbClr val="000090"/>
                </a:solidFill>
                <a:latin typeface="Times New Roman"/>
                <a:cs typeface="Times New Roman"/>
              </a:rPr>
              <a:t>U.S. Integrated Ocean Observing System</a:t>
            </a:r>
          </a:p>
        </p:txBody>
      </p:sp>
      <p:sp>
        <p:nvSpPr>
          <p:cNvPr id="35" name="Right Arrow 34"/>
          <p:cNvSpPr/>
          <p:nvPr/>
        </p:nvSpPr>
        <p:spPr>
          <a:xfrm>
            <a:off x="3040063" y="1552571"/>
            <a:ext cx="979487" cy="2825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ight Arrow 35"/>
          <p:cNvSpPr/>
          <p:nvPr/>
        </p:nvSpPr>
        <p:spPr>
          <a:xfrm rot="1837255">
            <a:off x="3530600" y="2882896"/>
            <a:ext cx="977900" cy="239713"/>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ight Arrow 36"/>
          <p:cNvSpPr/>
          <p:nvPr/>
        </p:nvSpPr>
        <p:spPr>
          <a:xfrm rot="5400000">
            <a:off x="196057" y="2518565"/>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86" name="TextBox 37"/>
          <p:cNvSpPr txBox="1">
            <a:spLocks noChangeArrowheads="1"/>
          </p:cNvSpPr>
          <p:nvPr/>
        </p:nvSpPr>
        <p:spPr bwMode="auto">
          <a:xfrm>
            <a:off x="5365750" y="2372782"/>
            <a:ext cx="3390672" cy="369332"/>
          </a:xfrm>
          <a:prstGeom prst="rect">
            <a:avLst/>
          </a:prstGeom>
          <a:noFill/>
          <a:ln w="9525">
            <a:noFill/>
            <a:miter lim="800000"/>
            <a:headEnd/>
            <a:tailEnd/>
          </a:ln>
        </p:spPr>
        <p:txBody>
          <a:bodyPr wrap="none">
            <a:prstTxWarp prst="textNoShape">
              <a:avLst/>
            </a:prstTxWarp>
            <a:spAutoFit/>
          </a:bodyPr>
          <a:lstStyle/>
          <a:p>
            <a:r>
              <a:rPr lang="en-US" b="1" dirty="0">
                <a:latin typeface="Times New Roman"/>
                <a:cs typeface="Times New Roman"/>
              </a:rPr>
              <a:t>Global Ocean Observing System</a:t>
            </a:r>
          </a:p>
        </p:txBody>
      </p:sp>
      <p:sp>
        <p:nvSpPr>
          <p:cNvPr id="19487" name="TextBox 38"/>
          <p:cNvSpPr txBox="1">
            <a:spLocks noChangeArrowheads="1"/>
          </p:cNvSpPr>
          <p:nvPr/>
        </p:nvSpPr>
        <p:spPr bwMode="auto">
          <a:xfrm>
            <a:off x="5765795" y="5789619"/>
            <a:ext cx="2614493" cy="369332"/>
          </a:xfrm>
          <a:prstGeom prst="rect">
            <a:avLst/>
          </a:prstGeom>
          <a:noFill/>
          <a:ln w="9525">
            <a:noFill/>
            <a:miter lim="800000"/>
            <a:headEnd/>
            <a:tailEnd/>
          </a:ln>
        </p:spPr>
        <p:txBody>
          <a:bodyPr wrap="none">
            <a:prstTxWarp prst="textNoShape">
              <a:avLst/>
            </a:prstTxWarp>
            <a:spAutoFit/>
          </a:bodyPr>
          <a:lstStyle/>
          <a:p>
            <a:r>
              <a:rPr lang="en-US" b="1" dirty="0">
                <a:latin typeface="Times New Roman"/>
                <a:cs typeface="Times New Roman"/>
              </a:rPr>
              <a:t>18</a:t>
            </a:r>
            <a:r>
              <a:rPr lang="en-US" b="1" dirty="0" smtClean="0">
                <a:latin typeface="Times New Roman"/>
                <a:cs typeface="Times New Roman"/>
              </a:rPr>
              <a:t> U.S. Federal </a:t>
            </a:r>
            <a:r>
              <a:rPr lang="en-US" b="1" dirty="0">
                <a:latin typeface="Times New Roman"/>
                <a:cs typeface="Times New Roman"/>
              </a:rPr>
              <a:t>Agencies</a:t>
            </a:r>
          </a:p>
        </p:txBody>
      </p:sp>
      <p:sp>
        <p:nvSpPr>
          <p:cNvPr id="19488" name="TextBox 39"/>
          <p:cNvSpPr txBox="1">
            <a:spLocks noChangeArrowheads="1"/>
          </p:cNvSpPr>
          <p:nvPr/>
        </p:nvSpPr>
        <p:spPr bwMode="auto">
          <a:xfrm>
            <a:off x="50799" y="5774795"/>
            <a:ext cx="2595895" cy="369332"/>
          </a:xfrm>
          <a:prstGeom prst="rect">
            <a:avLst/>
          </a:prstGeom>
          <a:noFill/>
          <a:ln w="9525">
            <a:noFill/>
            <a:miter lim="800000"/>
            <a:headEnd/>
            <a:tailEnd/>
          </a:ln>
        </p:spPr>
        <p:txBody>
          <a:bodyPr wrap="none">
            <a:prstTxWarp prst="textNoShape">
              <a:avLst/>
            </a:prstTxWarp>
            <a:spAutoFit/>
          </a:bodyPr>
          <a:lstStyle/>
          <a:p>
            <a:r>
              <a:rPr lang="en-US" b="1" dirty="0">
                <a:latin typeface="Times New Roman"/>
                <a:cs typeface="Times New Roman"/>
              </a:rPr>
              <a:t>11 Regional Associations</a:t>
            </a:r>
          </a:p>
        </p:txBody>
      </p:sp>
      <p:pic>
        <p:nvPicPr>
          <p:cNvPr id="32" name="Picture 3" descr="banner_ioos_1024.jpg"/>
          <p:cNvPicPr>
            <a:picLocks noChangeAspect="1"/>
          </p:cNvPicPr>
          <p:nvPr/>
        </p:nvPicPr>
        <p:blipFill>
          <a:blip r:embed="rId6"/>
          <a:srcRect t="30029"/>
          <a:stretch>
            <a:fillRect/>
          </a:stretch>
        </p:blipFill>
        <p:spPr bwMode="auto">
          <a:xfrm>
            <a:off x="0" y="6197600"/>
            <a:ext cx="9150350" cy="762000"/>
          </a:xfrm>
          <a:prstGeom prst="rect">
            <a:avLst/>
          </a:prstGeom>
          <a:noFill/>
          <a:ln w="9525">
            <a:noFill/>
            <a:miter lim="800000"/>
            <a:headEnd/>
            <a:tailEnd/>
          </a:ln>
        </p:spPr>
      </p:pic>
      <p:pic>
        <p:nvPicPr>
          <p:cNvPr id="33" name="Picture 2" descr="IOOS_white.gif"/>
          <p:cNvPicPr>
            <a:picLocks noChangeAspect="1"/>
          </p:cNvPicPr>
          <p:nvPr/>
        </p:nvPicPr>
        <p:blipFill>
          <a:blip r:embed="rId7"/>
          <a:srcRect/>
          <a:stretch>
            <a:fillRect/>
          </a:stretch>
        </p:blipFill>
        <p:spPr bwMode="auto">
          <a:xfrm>
            <a:off x="7332663" y="6244174"/>
            <a:ext cx="1676400" cy="654050"/>
          </a:xfrm>
          <a:prstGeom prst="rect">
            <a:avLst/>
          </a:prstGeom>
          <a:noFill/>
          <a:ln w="9525">
            <a:noFill/>
            <a:miter lim="800000"/>
            <a:headEnd/>
            <a:tailEnd/>
          </a:ln>
        </p:spPr>
      </p:pic>
    </p:spTree>
    <p:extLst>
      <p:ext uri="{BB962C8B-B14F-4D97-AF65-F5344CB8AC3E}">
        <p14:creationId xmlns:p14="http://schemas.microsoft.com/office/powerpoint/2010/main" val="1296805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4463" y="1216180"/>
            <a:ext cx="5006499" cy="2400657"/>
          </a:xfrm>
          <a:prstGeom prst="rect">
            <a:avLst/>
          </a:prstGeom>
          <a:noFill/>
        </p:spPr>
        <p:txBody>
          <a:bodyPr wrap="none" rtlCol="0">
            <a:spAutoFit/>
          </a:bodyPr>
          <a:lstStyle/>
          <a:p>
            <a:pPr marL="285750" indent="-285750" algn="ctr">
              <a:buFont typeface="Arial"/>
              <a:buChar char="•"/>
            </a:pPr>
            <a:r>
              <a:rPr lang="en-US" sz="2400" dirty="0" smtClean="0">
                <a:solidFill>
                  <a:srgbClr val="FF0000"/>
                </a:solidFill>
              </a:rPr>
              <a:t>Population &amp; Ecosystem assessment</a:t>
            </a:r>
          </a:p>
          <a:p>
            <a:pPr algn="ctr"/>
            <a:endParaRPr lang="en-US" dirty="0" smtClean="0"/>
          </a:p>
          <a:p>
            <a:pPr algn="ctr"/>
            <a:r>
              <a:rPr lang="en-US" dirty="0" smtClean="0"/>
              <a:t>Observation models </a:t>
            </a:r>
          </a:p>
          <a:p>
            <a:pPr algn="ctr"/>
            <a:r>
              <a:rPr lang="en-US" dirty="0" smtClean="0"/>
              <a:t>(migration, availability &amp; </a:t>
            </a:r>
            <a:r>
              <a:rPr lang="en-US" dirty="0" err="1" smtClean="0"/>
              <a:t>detectibility</a:t>
            </a:r>
            <a:r>
              <a:rPr lang="en-US" dirty="0" smtClean="0"/>
              <a:t> to surveys)</a:t>
            </a:r>
          </a:p>
          <a:p>
            <a:pPr algn="ctr"/>
            <a:r>
              <a:rPr lang="en-US" dirty="0" smtClean="0"/>
              <a:t>---------------------------</a:t>
            </a:r>
            <a:endParaRPr lang="en-US" dirty="0"/>
          </a:p>
          <a:p>
            <a:pPr algn="ctr"/>
            <a:r>
              <a:rPr lang="en-US" dirty="0" smtClean="0"/>
              <a:t>Process models  </a:t>
            </a:r>
          </a:p>
          <a:p>
            <a:pPr algn="ctr"/>
            <a:r>
              <a:rPr lang="en-US" dirty="0" smtClean="0"/>
              <a:t>(rates of birth, death, immigration, emigration &amp;</a:t>
            </a:r>
          </a:p>
          <a:p>
            <a:pPr algn="ctr"/>
            <a:r>
              <a:rPr lang="en-US" dirty="0" smtClean="0"/>
              <a:t>Stock structure)</a:t>
            </a:r>
          </a:p>
        </p:txBody>
      </p:sp>
      <p:sp>
        <p:nvSpPr>
          <p:cNvPr id="5" name="TextBox 4"/>
          <p:cNvSpPr txBox="1"/>
          <p:nvPr/>
        </p:nvSpPr>
        <p:spPr>
          <a:xfrm>
            <a:off x="2846411" y="3961839"/>
            <a:ext cx="3826689" cy="1569660"/>
          </a:xfrm>
          <a:prstGeom prst="rect">
            <a:avLst/>
          </a:prstGeom>
          <a:noFill/>
        </p:spPr>
        <p:txBody>
          <a:bodyPr wrap="none" rtlCol="0">
            <a:spAutoFit/>
          </a:bodyPr>
          <a:lstStyle/>
          <a:p>
            <a:pPr marL="285750" indent="-285750" algn="ctr">
              <a:buFont typeface="Arial"/>
              <a:buChar char="•"/>
            </a:pPr>
            <a:r>
              <a:rPr lang="en-US" sz="2400" dirty="0" smtClean="0"/>
              <a:t>Tactical management tools</a:t>
            </a:r>
          </a:p>
          <a:p>
            <a:pPr marL="285750" indent="-285750" algn="ctr">
              <a:buFont typeface="Arial"/>
              <a:buChar char="•"/>
            </a:pPr>
            <a:endParaRPr lang="en-US" dirty="0"/>
          </a:p>
          <a:p>
            <a:pPr algn="ctr"/>
            <a:r>
              <a:rPr lang="en-US" dirty="0" smtClean="0"/>
              <a:t>Dynamic spatial management (GRAs)</a:t>
            </a:r>
          </a:p>
          <a:p>
            <a:pPr algn="ctr"/>
            <a:r>
              <a:rPr lang="en-US" dirty="0" smtClean="0"/>
              <a:t>----------------------------------------</a:t>
            </a:r>
          </a:p>
          <a:p>
            <a:pPr algn="ctr"/>
            <a:r>
              <a:rPr lang="en-US" dirty="0" err="1" smtClean="0"/>
              <a:t>Bicatch</a:t>
            </a:r>
            <a:r>
              <a:rPr lang="en-US" dirty="0" smtClean="0"/>
              <a:t> reduction tools</a:t>
            </a:r>
            <a:endParaRPr lang="en-US" dirty="0"/>
          </a:p>
        </p:txBody>
      </p:sp>
      <p:sp>
        <p:nvSpPr>
          <p:cNvPr id="6" name="TextBox 5"/>
          <p:cNvSpPr txBox="1"/>
          <p:nvPr/>
        </p:nvSpPr>
        <p:spPr>
          <a:xfrm>
            <a:off x="618770" y="249807"/>
            <a:ext cx="7973156" cy="830997"/>
          </a:xfrm>
          <a:prstGeom prst="rect">
            <a:avLst/>
          </a:prstGeom>
          <a:noFill/>
        </p:spPr>
        <p:txBody>
          <a:bodyPr wrap="none" rtlCol="0">
            <a:spAutoFit/>
          </a:bodyPr>
          <a:lstStyle/>
          <a:p>
            <a:pPr algn="ctr"/>
            <a:r>
              <a:rPr lang="en-US" sz="2400" dirty="0" smtClean="0"/>
              <a:t>Some applications of IOOS infrastructure &amp; biophysical models </a:t>
            </a:r>
          </a:p>
          <a:p>
            <a:pPr algn="ctr"/>
            <a:r>
              <a:rPr lang="en-US" sz="2400" dirty="0" smtClean="0"/>
              <a:t>capturing responses to dynamic ocean environment:</a:t>
            </a:r>
            <a:endParaRPr lang="en-US" sz="2400" dirty="0"/>
          </a:p>
        </p:txBody>
      </p:sp>
      <p:sp>
        <p:nvSpPr>
          <p:cNvPr id="7" name="TextBox 6"/>
          <p:cNvSpPr txBox="1"/>
          <p:nvPr/>
        </p:nvSpPr>
        <p:spPr>
          <a:xfrm>
            <a:off x="745735" y="5420868"/>
            <a:ext cx="7404591" cy="1569660"/>
          </a:xfrm>
          <a:prstGeom prst="rect">
            <a:avLst/>
          </a:prstGeom>
          <a:noFill/>
        </p:spPr>
        <p:txBody>
          <a:bodyPr wrap="none" rtlCol="0">
            <a:spAutoFit/>
          </a:bodyPr>
          <a:lstStyle/>
          <a:p>
            <a:pPr algn="ctr"/>
            <a:endParaRPr lang="en-US" dirty="0" smtClean="0"/>
          </a:p>
          <a:p>
            <a:pPr marL="285750" indent="-285750" algn="ctr">
              <a:buFont typeface="Arial"/>
              <a:buChar char="•"/>
            </a:pPr>
            <a:r>
              <a:rPr lang="en-US" sz="2400" dirty="0" smtClean="0"/>
              <a:t>Real &amp; near real time ocean information crowdsourcing</a:t>
            </a:r>
          </a:p>
          <a:p>
            <a:pPr algn="ctr"/>
            <a:r>
              <a:rPr lang="en-US" dirty="0"/>
              <a:t> </a:t>
            </a:r>
            <a:r>
              <a:rPr lang="en-US" dirty="0" smtClean="0"/>
              <a:t>    What’s the reality of the ocean now, not 3 years ago</a:t>
            </a:r>
          </a:p>
          <a:p>
            <a:pPr algn="ctr"/>
            <a:r>
              <a:rPr lang="en-US" i="1" dirty="0" smtClean="0"/>
              <a:t>‘proactive not reactive’</a:t>
            </a:r>
          </a:p>
          <a:p>
            <a:pPr algn="ctr"/>
            <a:endParaRPr lang="en-US" dirty="0"/>
          </a:p>
        </p:txBody>
      </p:sp>
    </p:spTree>
    <p:extLst>
      <p:ext uri="{BB962C8B-B14F-4D97-AF65-F5344CB8AC3E}">
        <p14:creationId xmlns:p14="http://schemas.microsoft.com/office/powerpoint/2010/main" val="1247460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1.png"/>
          <p:cNvPicPr>
            <a:picLocks noChangeAspect="1"/>
          </p:cNvPicPr>
          <p:nvPr/>
        </p:nvPicPr>
        <p:blipFill>
          <a:blip r:embed="rId3"/>
          <a:stretch>
            <a:fillRect/>
          </a:stretch>
        </p:blipFill>
        <p:spPr>
          <a:xfrm>
            <a:off x="656259" y="745087"/>
            <a:ext cx="7961902" cy="5261332"/>
          </a:xfrm>
          <a:prstGeom prst="rect">
            <a:avLst/>
          </a:prstGeom>
          <a:ln>
            <a:solidFill>
              <a:schemeClr val="tx1"/>
            </a:solidFill>
          </a:ln>
        </p:spPr>
      </p:pic>
      <p:sp>
        <p:nvSpPr>
          <p:cNvPr id="3" name="TextBox 2"/>
          <p:cNvSpPr txBox="1"/>
          <p:nvPr/>
        </p:nvSpPr>
        <p:spPr>
          <a:xfrm>
            <a:off x="4492406" y="677047"/>
            <a:ext cx="3566783" cy="707886"/>
          </a:xfrm>
          <a:prstGeom prst="rect">
            <a:avLst/>
          </a:prstGeom>
          <a:noFill/>
        </p:spPr>
        <p:txBody>
          <a:bodyPr wrap="square" rtlCol="0">
            <a:spAutoFit/>
          </a:bodyPr>
          <a:lstStyle/>
          <a:p>
            <a:pPr algn="ctr"/>
            <a:r>
              <a:rPr lang="en-US" sz="2000" b="1" dirty="0" smtClean="0">
                <a:latin typeface="Times New Roman"/>
                <a:cs typeface="Times New Roman"/>
              </a:rPr>
              <a:t>NOAA US Fishery Data</a:t>
            </a:r>
          </a:p>
          <a:p>
            <a:pPr algn="ctr"/>
            <a:r>
              <a:rPr lang="en-US" sz="2000" b="1" dirty="0" smtClean="0">
                <a:latin typeface="Times New Roman"/>
                <a:cs typeface="Times New Roman"/>
              </a:rPr>
              <a:t>Spatial grain = 11km</a:t>
            </a:r>
            <a:endParaRPr lang="en-US" sz="2000" b="1" dirty="0">
              <a:latin typeface="Times New Roman"/>
              <a:cs typeface="Times New Roman"/>
            </a:endParaRPr>
          </a:p>
        </p:txBody>
      </p:sp>
      <p:sp>
        <p:nvSpPr>
          <p:cNvPr id="8" name="TextBox 7"/>
          <p:cNvSpPr txBox="1"/>
          <p:nvPr/>
        </p:nvSpPr>
        <p:spPr>
          <a:xfrm>
            <a:off x="6086689" y="1962713"/>
            <a:ext cx="2648386" cy="1323439"/>
          </a:xfrm>
          <a:prstGeom prst="rect">
            <a:avLst/>
          </a:prstGeom>
          <a:noFill/>
        </p:spPr>
        <p:txBody>
          <a:bodyPr wrap="square" rtlCol="0">
            <a:spAutoFit/>
          </a:bodyPr>
          <a:lstStyle/>
          <a:p>
            <a:pPr algn="ctr"/>
            <a:r>
              <a:rPr lang="en-US" sz="2000" b="1" dirty="0" smtClean="0">
                <a:latin typeface="Times New Roman"/>
                <a:cs typeface="Times New Roman"/>
              </a:rPr>
              <a:t>Ocean</a:t>
            </a:r>
          </a:p>
          <a:p>
            <a:pPr algn="ctr"/>
            <a:r>
              <a:rPr lang="en-US" sz="2000" b="1" dirty="0" smtClean="0">
                <a:latin typeface="Times New Roman"/>
                <a:cs typeface="Times New Roman"/>
              </a:rPr>
              <a:t> Observations</a:t>
            </a:r>
          </a:p>
          <a:p>
            <a:pPr algn="ctr"/>
            <a:r>
              <a:rPr lang="en-US" sz="2000" b="1" dirty="0" smtClean="0">
                <a:latin typeface="Times New Roman"/>
                <a:cs typeface="Times New Roman"/>
              </a:rPr>
              <a:t>+</a:t>
            </a:r>
          </a:p>
          <a:p>
            <a:pPr algn="ctr"/>
            <a:r>
              <a:rPr lang="en-US" sz="2000" b="1" dirty="0" smtClean="0">
                <a:latin typeface="Times New Roman"/>
                <a:cs typeface="Times New Roman"/>
              </a:rPr>
              <a:t>Physical Models</a:t>
            </a:r>
            <a:endParaRPr lang="en-US" sz="2000" b="1" dirty="0">
              <a:latin typeface="Times New Roman"/>
              <a:cs typeface="Times New Roman"/>
            </a:endParaRPr>
          </a:p>
        </p:txBody>
      </p:sp>
      <p:sp>
        <p:nvSpPr>
          <p:cNvPr id="11" name="TextBox 10"/>
          <p:cNvSpPr txBox="1"/>
          <p:nvPr/>
        </p:nvSpPr>
        <p:spPr>
          <a:xfrm>
            <a:off x="1605707" y="5227268"/>
            <a:ext cx="3134066" cy="1015663"/>
          </a:xfrm>
          <a:prstGeom prst="rect">
            <a:avLst/>
          </a:prstGeom>
          <a:noFill/>
        </p:spPr>
        <p:txBody>
          <a:bodyPr wrap="none" rtlCol="0">
            <a:spAutoFit/>
          </a:bodyPr>
          <a:lstStyle/>
          <a:p>
            <a:pPr algn="ctr"/>
            <a:r>
              <a:rPr lang="en-US" sz="2000" b="1" dirty="0" smtClean="0">
                <a:latin typeface="Times New Roman"/>
                <a:cs typeface="Times New Roman"/>
              </a:rPr>
              <a:t>Statistical and Mechanistic</a:t>
            </a:r>
          </a:p>
          <a:p>
            <a:pPr algn="ctr"/>
            <a:r>
              <a:rPr lang="en-US" sz="2000" b="1" dirty="0" smtClean="0">
                <a:latin typeface="Times New Roman"/>
                <a:cs typeface="Times New Roman"/>
              </a:rPr>
              <a:t>“niche” Models</a:t>
            </a:r>
          </a:p>
          <a:p>
            <a:pPr algn="ctr"/>
            <a:endParaRPr lang="en-US" sz="2000" b="1" dirty="0">
              <a:latin typeface="Times New Roman"/>
              <a:cs typeface="Times New Roman"/>
            </a:endParaRPr>
          </a:p>
        </p:txBody>
      </p:sp>
      <p:sp>
        <p:nvSpPr>
          <p:cNvPr id="12" name="TextBox 11"/>
          <p:cNvSpPr txBox="1"/>
          <p:nvPr/>
        </p:nvSpPr>
        <p:spPr>
          <a:xfrm>
            <a:off x="1729668" y="147674"/>
            <a:ext cx="5753799" cy="523220"/>
          </a:xfrm>
          <a:prstGeom prst="rect">
            <a:avLst/>
          </a:prstGeom>
          <a:noFill/>
        </p:spPr>
        <p:txBody>
          <a:bodyPr wrap="none" rtlCol="0">
            <a:spAutoFit/>
          </a:bodyPr>
          <a:lstStyle/>
          <a:p>
            <a:r>
              <a:rPr lang="en-US" sz="2800" b="1" dirty="0" smtClean="0">
                <a:solidFill>
                  <a:srgbClr val="0000FF"/>
                </a:solidFill>
                <a:latin typeface="Times New Roman"/>
                <a:cs typeface="Times New Roman"/>
              </a:rPr>
              <a:t>Approach: Regional Habitat Models</a:t>
            </a:r>
            <a:endParaRPr lang="en-US" sz="2800" b="1" dirty="0">
              <a:solidFill>
                <a:srgbClr val="0000FF"/>
              </a:solidFill>
              <a:latin typeface="Times New Roman"/>
              <a:cs typeface="Times New Roman"/>
            </a:endParaRPr>
          </a:p>
        </p:txBody>
      </p:sp>
      <p:pic>
        <p:nvPicPr>
          <p:cNvPr id="13" name="Picture 10"/>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787606" y="4322844"/>
            <a:ext cx="1411684" cy="735199"/>
          </a:xfrm>
          <a:prstGeom prst="rect">
            <a:avLst/>
          </a:prstGeom>
          <a:noFill/>
          <a:ln w="9525">
            <a:noFill/>
            <a:miter lim="800000"/>
            <a:headEnd/>
            <a:tailEnd/>
          </a:ln>
        </p:spPr>
      </p:pic>
      <p:pic>
        <p:nvPicPr>
          <p:cNvPr id="14" name="Picture 17"/>
          <p:cNvPicPr>
            <a:picLocks noChangeAspect="1" noChangeArrowheads="1"/>
          </p:cNvPicPr>
          <p:nvPr/>
        </p:nvPicPr>
        <p:blipFill>
          <a:blip r:embed="rId5">
            <a:clrChange>
              <a:clrFrom>
                <a:srgbClr val="FFFFF9"/>
              </a:clrFrom>
              <a:clrTo>
                <a:srgbClr val="FFFFF9">
                  <a:alpha val="0"/>
                </a:srgbClr>
              </a:clrTo>
            </a:clrChange>
          </a:blip>
          <a:srcRect/>
          <a:stretch>
            <a:fillRect/>
          </a:stretch>
        </p:blipFill>
        <p:spPr bwMode="auto">
          <a:xfrm>
            <a:off x="611760" y="3426087"/>
            <a:ext cx="1678393" cy="908847"/>
          </a:xfrm>
          <a:prstGeom prst="rect">
            <a:avLst/>
          </a:prstGeom>
          <a:noFill/>
          <a:ln w="9525">
            <a:noFill/>
            <a:miter lim="800000"/>
            <a:headEnd/>
            <a:tailEnd/>
          </a:ln>
        </p:spPr>
      </p:pic>
      <p:pic>
        <p:nvPicPr>
          <p:cNvPr id="15" name="Picture 3" descr="banner_ioos_1024.jpg"/>
          <p:cNvPicPr>
            <a:picLocks noChangeAspect="1"/>
          </p:cNvPicPr>
          <p:nvPr/>
        </p:nvPicPr>
        <p:blipFill>
          <a:blip r:embed="rId6"/>
          <a:srcRect t="30029"/>
          <a:stretch>
            <a:fillRect/>
          </a:stretch>
        </p:blipFill>
        <p:spPr bwMode="auto">
          <a:xfrm>
            <a:off x="0" y="6197600"/>
            <a:ext cx="9150350" cy="762000"/>
          </a:xfrm>
          <a:prstGeom prst="rect">
            <a:avLst/>
          </a:prstGeom>
          <a:noFill/>
          <a:ln w="9525">
            <a:noFill/>
            <a:miter lim="800000"/>
            <a:headEnd/>
            <a:tailEnd/>
          </a:ln>
        </p:spPr>
      </p:pic>
      <p:pic>
        <p:nvPicPr>
          <p:cNvPr id="16" name="Picture 2" descr="IOOS_white.gif"/>
          <p:cNvPicPr>
            <a:picLocks noChangeAspect="1"/>
          </p:cNvPicPr>
          <p:nvPr/>
        </p:nvPicPr>
        <p:blipFill>
          <a:blip r:embed="rId7"/>
          <a:srcRect/>
          <a:stretch>
            <a:fillRect/>
          </a:stretch>
        </p:blipFill>
        <p:spPr bwMode="auto">
          <a:xfrm>
            <a:off x="7332663" y="6211888"/>
            <a:ext cx="1676400" cy="654050"/>
          </a:xfrm>
          <a:prstGeom prst="rect">
            <a:avLst/>
          </a:prstGeom>
          <a:noFill/>
          <a:ln w="9525">
            <a:noFill/>
            <a:miter lim="800000"/>
            <a:headEnd/>
            <a:tailEnd/>
          </a:ln>
        </p:spPr>
      </p:pic>
      <p:pic>
        <p:nvPicPr>
          <p:cNvPr id="17" name="Picture 16" descr="newbt_20070920_strata.png"/>
          <p:cNvPicPr>
            <a:picLocks noChangeAspect="1"/>
          </p:cNvPicPr>
          <p:nvPr/>
        </p:nvPicPr>
        <p:blipFill rotWithShape="1">
          <a:blip r:embed="rId8">
            <a:extLst>
              <a:ext uri="{28A0092B-C50C-407E-A947-70E740481C1C}">
                <a14:useLocalDpi xmlns:a14="http://schemas.microsoft.com/office/drawing/2010/main" val="0"/>
              </a:ext>
            </a:extLst>
          </a:blip>
          <a:srcRect l="16989" t="8063" r="22686" b="25137"/>
          <a:stretch/>
        </p:blipFill>
        <p:spPr>
          <a:xfrm>
            <a:off x="5574221" y="3578485"/>
            <a:ext cx="2923792" cy="2427933"/>
          </a:xfrm>
          <a:prstGeom prst="rect">
            <a:avLst/>
          </a:prstGeom>
          <a:ln>
            <a:solidFill>
              <a:schemeClr val="tx1"/>
            </a:solidFill>
          </a:ln>
        </p:spPr>
      </p:pic>
      <p:sp>
        <p:nvSpPr>
          <p:cNvPr id="9" name="TextBox 8"/>
          <p:cNvSpPr txBox="1"/>
          <p:nvPr/>
        </p:nvSpPr>
        <p:spPr>
          <a:xfrm>
            <a:off x="6702707" y="4956446"/>
            <a:ext cx="2220252" cy="1107996"/>
          </a:xfrm>
          <a:prstGeom prst="rect">
            <a:avLst/>
          </a:prstGeom>
          <a:noFill/>
        </p:spPr>
        <p:txBody>
          <a:bodyPr wrap="square" rtlCol="0">
            <a:spAutoFit/>
          </a:bodyPr>
          <a:lstStyle/>
          <a:p>
            <a:pPr algn="ctr"/>
            <a:r>
              <a:rPr lang="en-US" sz="2200" dirty="0" smtClean="0">
                <a:solidFill>
                  <a:schemeClr val="bg1"/>
                </a:solidFill>
                <a:latin typeface="Times"/>
                <a:cs typeface="Times"/>
              </a:rPr>
              <a:t>Regional</a:t>
            </a:r>
          </a:p>
          <a:p>
            <a:pPr algn="ctr"/>
            <a:r>
              <a:rPr lang="en-US" sz="2200" dirty="0" smtClean="0">
                <a:solidFill>
                  <a:schemeClr val="bg1"/>
                </a:solidFill>
                <a:latin typeface="Times"/>
                <a:cs typeface="Times"/>
              </a:rPr>
              <a:t>Habitat</a:t>
            </a:r>
          </a:p>
          <a:p>
            <a:pPr algn="ctr"/>
            <a:r>
              <a:rPr lang="en-US" sz="2200" dirty="0" smtClean="0">
                <a:solidFill>
                  <a:schemeClr val="bg1"/>
                </a:solidFill>
                <a:latin typeface="Times"/>
                <a:cs typeface="Times"/>
              </a:rPr>
              <a:t>Projection</a:t>
            </a:r>
          </a:p>
        </p:txBody>
      </p:sp>
    </p:spTree>
    <p:extLst>
      <p:ext uri="{BB962C8B-B14F-4D97-AF65-F5344CB8AC3E}">
        <p14:creationId xmlns:p14="http://schemas.microsoft.com/office/powerpoint/2010/main" val="3807105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9115" y="1270115"/>
            <a:ext cx="184666" cy="369332"/>
          </a:xfrm>
          <a:prstGeom prst="rect">
            <a:avLst/>
          </a:prstGeom>
          <a:noFill/>
        </p:spPr>
        <p:txBody>
          <a:bodyPr wrap="none" rtlCol="0">
            <a:spAutoFit/>
          </a:bodyPr>
          <a:lstStyle/>
          <a:p>
            <a:endParaRPr lang="en-US" dirty="0"/>
          </a:p>
        </p:txBody>
      </p:sp>
      <p:pic>
        <p:nvPicPr>
          <p:cNvPr id="7" name="Picture 6" descr="IMG_3354.jpg"/>
          <p:cNvPicPr>
            <a:picLocks noChangeAspect="1"/>
          </p:cNvPicPr>
          <p:nvPr/>
        </p:nvPicPr>
        <p:blipFill>
          <a:blip r:embed="rId2">
            <a:extLst>
              <a:ext uri="{BEBA8EAE-BF5A-486C-A8C5-ECC9F3942E4B}">
                <a14:imgProps xmlns:a14="http://schemas.microsoft.com/office/drawing/2010/main">
                  <a14:imgLayer r:embed="rId3">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2451" y="788376"/>
            <a:ext cx="9144000" cy="6096000"/>
          </a:xfrm>
          <a:prstGeom prst="rect">
            <a:avLst/>
          </a:prstGeom>
        </p:spPr>
      </p:pic>
      <p:pic>
        <p:nvPicPr>
          <p:cNvPr id="8" name="Picture 7" descr="SF_Logo_Final_1110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 y="776946"/>
            <a:ext cx="1944843" cy="1944843"/>
          </a:xfrm>
          <a:prstGeom prst="rect">
            <a:avLst/>
          </a:prstGeom>
        </p:spPr>
      </p:pic>
      <p:sp>
        <p:nvSpPr>
          <p:cNvPr id="12" name="Rectangle 11"/>
          <p:cNvSpPr/>
          <p:nvPr/>
        </p:nvSpPr>
        <p:spPr>
          <a:xfrm>
            <a:off x="2514600" y="872398"/>
            <a:ext cx="3784600" cy="2862323"/>
          </a:xfrm>
          <a:prstGeom prst="rect">
            <a:avLst/>
          </a:prstGeom>
        </p:spPr>
        <p:txBody>
          <a:bodyPr wrap="square">
            <a:spAutoFit/>
          </a:bodyPr>
          <a:lstStyle/>
          <a:p>
            <a:r>
              <a:rPr lang="en-US" b="1" dirty="0" smtClean="0">
                <a:solidFill>
                  <a:srgbClr val="FFFF00"/>
                </a:solidFill>
                <a:latin typeface="Times New Roman"/>
                <a:cs typeface="Times New Roman"/>
              </a:rPr>
              <a:t>Fishery Scientists/Ecologists</a:t>
            </a:r>
            <a:endParaRPr lang="en-US" dirty="0" smtClean="0">
              <a:solidFill>
                <a:srgbClr val="FFFF00"/>
              </a:solidFill>
              <a:latin typeface="Times New Roman"/>
              <a:cs typeface="Times New Roman"/>
            </a:endParaRPr>
          </a:p>
          <a:p>
            <a:r>
              <a:rPr lang="en-US" dirty="0" smtClean="0">
                <a:solidFill>
                  <a:schemeClr val="bg1">
                    <a:lumMod val="85000"/>
                  </a:schemeClr>
                </a:solidFill>
                <a:latin typeface="Times New Roman"/>
                <a:cs typeface="Times New Roman"/>
              </a:rPr>
              <a:t>John Manderson </a:t>
            </a:r>
          </a:p>
          <a:p>
            <a:r>
              <a:rPr lang="en-US" dirty="0" smtClean="0">
                <a:solidFill>
                  <a:schemeClr val="bg1">
                    <a:lumMod val="85000"/>
                  </a:schemeClr>
                </a:solidFill>
                <a:latin typeface="Times New Roman"/>
                <a:cs typeface="Times New Roman"/>
              </a:rPr>
              <a:t>(NOAA/NEFSC)</a:t>
            </a:r>
            <a:endParaRPr lang="en-US" dirty="0">
              <a:solidFill>
                <a:schemeClr val="bg1">
                  <a:lumMod val="85000"/>
                </a:schemeClr>
              </a:solidFill>
              <a:latin typeface="Times New Roman"/>
              <a:cs typeface="Times New Roman"/>
            </a:endParaRPr>
          </a:p>
          <a:p>
            <a:r>
              <a:rPr lang="en-US" dirty="0">
                <a:solidFill>
                  <a:schemeClr val="bg1">
                    <a:lumMod val="85000"/>
                  </a:schemeClr>
                </a:solidFill>
                <a:latin typeface="Times New Roman"/>
                <a:cs typeface="Times New Roman"/>
              </a:rPr>
              <a:t>Laura Palamara (Rutgers</a:t>
            </a:r>
            <a:r>
              <a:rPr lang="en-US" dirty="0" smtClean="0">
                <a:solidFill>
                  <a:schemeClr val="bg1">
                    <a:lumMod val="85000"/>
                  </a:schemeClr>
                </a:solidFill>
                <a:latin typeface="Times New Roman"/>
                <a:cs typeface="Times New Roman"/>
              </a:rPr>
              <a:t>)</a:t>
            </a:r>
          </a:p>
          <a:p>
            <a:r>
              <a:rPr lang="en-US" dirty="0" smtClean="0">
                <a:solidFill>
                  <a:schemeClr val="bg1">
                    <a:lumMod val="85000"/>
                  </a:schemeClr>
                </a:solidFill>
                <a:latin typeface="Times New Roman"/>
                <a:cs typeface="Times New Roman"/>
              </a:rPr>
              <a:t>Olaf Jensen (Rutgers)</a:t>
            </a:r>
          </a:p>
          <a:p>
            <a:r>
              <a:rPr lang="en-US" dirty="0" smtClean="0">
                <a:solidFill>
                  <a:schemeClr val="bg1">
                    <a:lumMod val="85000"/>
                  </a:schemeClr>
                </a:solidFill>
                <a:latin typeface="Times New Roman"/>
                <a:cs typeface="Times New Roman"/>
              </a:rPr>
              <a:t>Tim Miller (NOAA/NEFSC)</a:t>
            </a:r>
          </a:p>
          <a:p>
            <a:r>
              <a:rPr lang="en-US" dirty="0" smtClean="0">
                <a:solidFill>
                  <a:schemeClr val="bg1">
                    <a:lumMod val="85000"/>
                  </a:schemeClr>
                </a:solidFill>
                <a:latin typeface="Times New Roman"/>
                <a:cs typeface="Times New Roman"/>
              </a:rPr>
              <a:t>Chuck Adams (NOAA/NEFSC)</a:t>
            </a:r>
          </a:p>
          <a:p>
            <a:r>
              <a:rPr lang="en-US" dirty="0" smtClean="0">
                <a:solidFill>
                  <a:schemeClr val="bg1">
                    <a:lumMod val="85000"/>
                  </a:schemeClr>
                </a:solidFill>
                <a:latin typeface="Times New Roman"/>
                <a:cs typeface="Times New Roman"/>
              </a:rPr>
              <a:t>Howard Townsend (NOAA/NEFSC)</a:t>
            </a:r>
          </a:p>
          <a:p>
            <a:r>
              <a:rPr lang="en-US" dirty="0" smtClean="0">
                <a:solidFill>
                  <a:schemeClr val="bg1">
                    <a:lumMod val="85000"/>
                  </a:schemeClr>
                </a:solidFill>
                <a:latin typeface="Times New Roman"/>
                <a:cs typeface="Times New Roman"/>
              </a:rPr>
              <a:t>John Quinlan (NOAA/SEFSC)</a:t>
            </a:r>
          </a:p>
          <a:p>
            <a:r>
              <a:rPr lang="en-US" dirty="0" smtClean="0">
                <a:solidFill>
                  <a:schemeClr val="bg1">
                    <a:lumMod val="85000"/>
                  </a:schemeClr>
                </a:solidFill>
                <a:latin typeface="Times New Roman"/>
                <a:cs typeface="Times New Roman"/>
              </a:rPr>
              <a:t>David Richardson (NOAA/NEFSC)</a:t>
            </a:r>
          </a:p>
        </p:txBody>
      </p:sp>
      <p:sp>
        <p:nvSpPr>
          <p:cNvPr id="13" name="TextBox 12"/>
          <p:cNvSpPr txBox="1"/>
          <p:nvPr/>
        </p:nvSpPr>
        <p:spPr>
          <a:xfrm>
            <a:off x="32804" y="2946330"/>
            <a:ext cx="3510496" cy="2862323"/>
          </a:xfrm>
          <a:prstGeom prst="rect">
            <a:avLst/>
          </a:prstGeom>
          <a:noFill/>
        </p:spPr>
        <p:txBody>
          <a:bodyPr wrap="square" rtlCol="0">
            <a:spAutoFit/>
          </a:bodyPr>
          <a:lstStyle/>
          <a:p>
            <a:r>
              <a:rPr lang="en-US" b="1" dirty="0" smtClean="0">
                <a:solidFill>
                  <a:srgbClr val="FFFF00"/>
                </a:solidFill>
                <a:latin typeface="Times New Roman"/>
                <a:cs typeface="Times New Roman"/>
              </a:rPr>
              <a:t>Industry/Outreach</a:t>
            </a:r>
          </a:p>
          <a:p>
            <a:r>
              <a:rPr lang="en-US" dirty="0">
                <a:solidFill>
                  <a:schemeClr val="bg1">
                    <a:lumMod val="85000"/>
                  </a:schemeClr>
                </a:solidFill>
                <a:latin typeface="Times New Roman"/>
                <a:cs typeface="Times New Roman"/>
              </a:rPr>
              <a:t>Chris Roebuck</a:t>
            </a:r>
          </a:p>
          <a:p>
            <a:r>
              <a:rPr lang="en-US" dirty="0">
                <a:solidFill>
                  <a:schemeClr val="bg1">
                    <a:lumMod val="85000"/>
                  </a:schemeClr>
                </a:solidFill>
                <a:latin typeface="Times New Roman"/>
                <a:cs typeface="Times New Roman"/>
              </a:rPr>
              <a:t>Dan &amp; Lars Axelsson</a:t>
            </a:r>
          </a:p>
          <a:p>
            <a:r>
              <a:rPr lang="en-US" dirty="0" smtClean="0">
                <a:solidFill>
                  <a:schemeClr val="bg1">
                    <a:lumMod val="85000"/>
                  </a:schemeClr>
                </a:solidFill>
                <a:latin typeface="Times New Roman"/>
                <a:cs typeface="Times New Roman"/>
              </a:rPr>
              <a:t>Hank Lackner</a:t>
            </a:r>
          </a:p>
          <a:p>
            <a:r>
              <a:rPr lang="en-US" dirty="0">
                <a:solidFill>
                  <a:schemeClr val="bg1">
                    <a:lumMod val="85000"/>
                  </a:schemeClr>
                </a:solidFill>
                <a:latin typeface="Times New Roman"/>
                <a:cs typeface="Times New Roman"/>
              </a:rPr>
              <a:t>Geir </a:t>
            </a:r>
            <a:r>
              <a:rPr lang="en-US" dirty="0" smtClean="0">
                <a:solidFill>
                  <a:schemeClr val="bg1">
                    <a:lumMod val="85000"/>
                  </a:schemeClr>
                </a:solidFill>
                <a:latin typeface="Times New Roman"/>
                <a:cs typeface="Times New Roman"/>
              </a:rPr>
              <a:t>Monsen (</a:t>
            </a:r>
            <a:r>
              <a:rPr lang="en-US" dirty="0" err="1" smtClean="0">
                <a:solidFill>
                  <a:schemeClr val="bg1">
                    <a:lumMod val="85000"/>
                  </a:schemeClr>
                </a:solidFill>
                <a:latin typeface="Times New Roman"/>
                <a:cs typeface="Times New Roman"/>
              </a:rPr>
              <a:t>Seafreeze</a:t>
            </a:r>
            <a:r>
              <a:rPr lang="en-US" dirty="0" smtClean="0">
                <a:solidFill>
                  <a:schemeClr val="bg1">
                    <a:lumMod val="85000"/>
                  </a:schemeClr>
                </a:solidFill>
                <a:latin typeface="Times New Roman"/>
                <a:cs typeface="Times New Roman"/>
              </a:rPr>
              <a:t>)</a:t>
            </a:r>
            <a:endParaRPr lang="en-US" dirty="0">
              <a:solidFill>
                <a:schemeClr val="bg1">
                  <a:lumMod val="85000"/>
                </a:schemeClr>
              </a:solidFill>
              <a:latin typeface="Times New Roman"/>
              <a:cs typeface="Times New Roman"/>
            </a:endParaRPr>
          </a:p>
          <a:p>
            <a:r>
              <a:rPr lang="en-US" dirty="0" smtClean="0">
                <a:solidFill>
                  <a:schemeClr val="bg1">
                    <a:lumMod val="85000"/>
                  </a:schemeClr>
                </a:solidFill>
                <a:latin typeface="Times New Roman"/>
                <a:cs typeface="Times New Roman"/>
              </a:rPr>
              <a:t>Greg DiDomenico  </a:t>
            </a:r>
          </a:p>
          <a:p>
            <a:r>
              <a:rPr lang="en-US" dirty="0" smtClean="0">
                <a:solidFill>
                  <a:schemeClr val="bg1">
                    <a:lumMod val="85000"/>
                  </a:schemeClr>
                </a:solidFill>
                <a:latin typeface="Times New Roman"/>
                <a:cs typeface="Times New Roman"/>
              </a:rPr>
              <a:t>(Garden State Seafood)</a:t>
            </a:r>
          </a:p>
          <a:p>
            <a:r>
              <a:rPr lang="en-US" dirty="0" smtClean="0">
                <a:solidFill>
                  <a:schemeClr val="bg1">
                    <a:lumMod val="85000"/>
                  </a:schemeClr>
                </a:solidFill>
                <a:latin typeface="Times New Roman"/>
                <a:cs typeface="Times New Roman"/>
              </a:rPr>
              <a:t>Lunds </a:t>
            </a:r>
            <a:r>
              <a:rPr lang="en-US" dirty="0">
                <a:solidFill>
                  <a:schemeClr val="bg1">
                    <a:lumMod val="85000"/>
                  </a:schemeClr>
                </a:solidFill>
                <a:latin typeface="Times New Roman"/>
                <a:cs typeface="Times New Roman"/>
              </a:rPr>
              <a:t>Fisheries</a:t>
            </a:r>
          </a:p>
          <a:p>
            <a:r>
              <a:rPr lang="en-US" dirty="0" smtClean="0">
                <a:solidFill>
                  <a:schemeClr val="bg1">
                    <a:lumMod val="85000"/>
                  </a:schemeClr>
                </a:solidFill>
                <a:latin typeface="Times New Roman"/>
                <a:cs typeface="Times New Roman"/>
              </a:rPr>
              <a:t>Eleanor A. Bochenek (Rutgers)</a:t>
            </a:r>
          </a:p>
          <a:p>
            <a:r>
              <a:rPr lang="en-US" dirty="0" smtClean="0">
                <a:solidFill>
                  <a:schemeClr val="bg1">
                    <a:lumMod val="85000"/>
                  </a:schemeClr>
                </a:solidFill>
                <a:latin typeface="Times New Roman"/>
                <a:cs typeface="Times New Roman"/>
              </a:rPr>
              <a:t>John </a:t>
            </a:r>
            <a:r>
              <a:rPr lang="en-US" dirty="0" err="1" smtClean="0">
                <a:solidFill>
                  <a:schemeClr val="bg1">
                    <a:lumMod val="85000"/>
                  </a:schemeClr>
                </a:solidFill>
                <a:latin typeface="Times New Roman"/>
                <a:cs typeface="Times New Roman"/>
              </a:rPr>
              <a:t>Hoey</a:t>
            </a:r>
            <a:r>
              <a:rPr lang="en-US" dirty="0" smtClean="0">
                <a:solidFill>
                  <a:schemeClr val="bg1">
                    <a:lumMod val="85000"/>
                  </a:schemeClr>
                </a:solidFill>
                <a:latin typeface="Times New Roman"/>
                <a:cs typeface="Times New Roman"/>
              </a:rPr>
              <a:t> (NOAA/NEFSC)</a:t>
            </a:r>
          </a:p>
        </p:txBody>
      </p:sp>
      <p:sp>
        <p:nvSpPr>
          <p:cNvPr id="19" name="TextBox 18"/>
          <p:cNvSpPr txBox="1"/>
          <p:nvPr/>
        </p:nvSpPr>
        <p:spPr>
          <a:xfrm>
            <a:off x="6065828" y="872398"/>
            <a:ext cx="3230572" cy="2031325"/>
          </a:xfrm>
          <a:prstGeom prst="rect">
            <a:avLst/>
          </a:prstGeom>
          <a:noFill/>
        </p:spPr>
        <p:txBody>
          <a:bodyPr wrap="square" rtlCol="0">
            <a:spAutoFit/>
          </a:bodyPr>
          <a:lstStyle/>
          <a:p>
            <a:r>
              <a:rPr lang="en-US" b="1" dirty="0" smtClean="0">
                <a:solidFill>
                  <a:srgbClr val="FFFF00"/>
                </a:solidFill>
                <a:latin typeface="Times New Roman"/>
                <a:cs typeface="Times New Roman"/>
              </a:rPr>
              <a:t>Physical and Biological Oceanographers</a:t>
            </a:r>
          </a:p>
          <a:p>
            <a:r>
              <a:rPr lang="en-US" dirty="0" smtClean="0">
                <a:solidFill>
                  <a:srgbClr val="D9D9D9"/>
                </a:solidFill>
                <a:latin typeface="Times New Roman"/>
                <a:cs typeface="Times New Roman"/>
              </a:rPr>
              <a:t>Josh Kohut (Rutgers)</a:t>
            </a:r>
          </a:p>
          <a:p>
            <a:r>
              <a:rPr lang="en-US" dirty="0" smtClean="0">
                <a:solidFill>
                  <a:srgbClr val="D9D9D9"/>
                </a:solidFill>
                <a:latin typeface="Times New Roman"/>
                <a:cs typeface="Times New Roman"/>
              </a:rPr>
              <a:t>Matt Oliver (U. Delaware)</a:t>
            </a:r>
          </a:p>
          <a:p>
            <a:r>
              <a:rPr lang="en-US" dirty="0" smtClean="0">
                <a:solidFill>
                  <a:srgbClr val="D9D9D9"/>
                </a:solidFill>
                <a:latin typeface="Times New Roman"/>
                <a:cs typeface="Times New Roman"/>
              </a:rPr>
              <a:t>Andre Schmidt (SMAST)</a:t>
            </a:r>
          </a:p>
          <a:p>
            <a:r>
              <a:rPr lang="en-US" dirty="0" err="1" smtClean="0">
                <a:solidFill>
                  <a:srgbClr val="D9D9D9"/>
                </a:solidFill>
                <a:latin typeface="Times New Roman"/>
                <a:cs typeface="Times New Roman"/>
              </a:rPr>
              <a:t>Nickitas</a:t>
            </a:r>
            <a:r>
              <a:rPr lang="en-US" dirty="0" smtClean="0">
                <a:solidFill>
                  <a:srgbClr val="D9D9D9"/>
                </a:solidFill>
                <a:latin typeface="Times New Roman"/>
                <a:cs typeface="Times New Roman"/>
              </a:rPr>
              <a:t> Georgas (Stevens Inst.)</a:t>
            </a:r>
          </a:p>
          <a:p>
            <a:r>
              <a:rPr lang="en-US" dirty="0" smtClean="0">
                <a:solidFill>
                  <a:srgbClr val="D9D9D9"/>
                </a:solidFill>
                <a:latin typeface="Times New Roman"/>
                <a:cs typeface="Times New Roman"/>
              </a:rPr>
              <a:t>Enrique </a:t>
            </a:r>
            <a:r>
              <a:rPr lang="en-US" dirty="0" err="1" smtClean="0">
                <a:solidFill>
                  <a:srgbClr val="D9D9D9"/>
                </a:solidFill>
                <a:latin typeface="Times New Roman"/>
                <a:cs typeface="Times New Roman"/>
              </a:rPr>
              <a:t>Curchitser</a:t>
            </a:r>
            <a:r>
              <a:rPr lang="en-US" dirty="0" smtClean="0">
                <a:solidFill>
                  <a:srgbClr val="D9D9D9"/>
                </a:solidFill>
                <a:latin typeface="Times New Roman"/>
                <a:cs typeface="Times New Roman"/>
              </a:rPr>
              <a:t> (Rutgers)</a:t>
            </a:r>
          </a:p>
        </p:txBody>
      </p:sp>
      <p:sp>
        <p:nvSpPr>
          <p:cNvPr id="20" name="Rectangle 19"/>
          <p:cNvSpPr/>
          <p:nvPr/>
        </p:nvSpPr>
        <p:spPr>
          <a:xfrm>
            <a:off x="3114854" y="4450397"/>
            <a:ext cx="2950974" cy="2062103"/>
          </a:xfrm>
          <a:prstGeom prst="rect">
            <a:avLst/>
          </a:prstGeom>
        </p:spPr>
        <p:txBody>
          <a:bodyPr wrap="square">
            <a:spAutoFit/>
          </a:bodyPr>
          <a:lstStyle/>
          <a:p>
            <a:r>
              <a:rPr lang="en-US" b="1" dirty="0" smtClean="0">
                <a:solidFill>
                  <a:srgbClr val="FFFF00"/>
                </a:solidFill>
                <a:latin typeface="Times New Roman"/>
                <a:cs typeface="Times New Roman"/>
              </a:rPr>
              <a:t>Fisheries Management </a:t>
            </a:r>
            <a:endParaRPr lang="en-US" dirty="0" smtClean="0">
              <a:solidFill>
                <a:srgbClr val="FFFF00"/>
              </a:solidFill>
              <a:latin typeface="Times New Roman"/>
              <a:cs typeface="Times New Roman"/>
            </a:endParaRPr>
          </a:p>
          <a:p>
            <a:r>
              <a:rPr lang="en-US" dirty="0" smtClean="0">
                <a:solidFill>
                  <a:srgbClr val="D9D9D9"/>
                </a:solidFill>
                <a:latin typeface="Times New Roman"/>
                <a:cs typeface="Times New Roman"/>
              </a:rPr>
              <a:t>Jason Didden (MAFMC)</a:t>
            </a:r>
          </a:p>
          <a:p>
            <a:r>
              <a:rPr lang="en-US" dirty="0" smtClean="0">
                <a:solidFill>
                  <a:srgbClr val="D9D9D9"/>
                </a:solidFill>
                <a:latin typeface="Times New Roman"/>
                <a:cs typeface="Times New Roman"/>
              </a:rPr>
              <a:t>Rick Seagraves (MAFMC)</a:t>
            </a:r>
            <a:endParaRPr lang="en-US" dirty="0">
              <a:solidFill>
                <a:srgbClr val="D9D9D9"/>
              </a:solidFill>
              <a:latin typeface="Times New Roman"/>
              <a:cs typeface="Times New Roman"/>
            </a:endParaRPr>
          </a:p>
          <a:p>
            <a:endParaRPr lang="en-US" b="1" dirty="0" smtClean="0">
              <a:solidFill>
                <a:srgbClr val="D9D9D9"/>
              </a:solidFill>
              <a:latin typeface="Times New Roman"/>
              <a:cs typeface="Times New Roman"/>
            </a:endParaRPr>
          </a:p>
          <a:p>
            <a:r>
              <a:rPr lang="en-US" b="1" dirty="0" smtClean="0">
                <a:solidFill>
                  <a:srgbClr val="FFFF00"/>
                </a:solidFill>
                <a:latin typeface="Times New Roman"/>
                <a:cs typeface="Times New Roman"/>
              </a:rPr>
              <a:t>Human Dimensions</a:t>
            </a:r>
          </a:p>
          <a:p>
            <a:r>
              <a:rPr lang="en-US" dirty="0" smtClean="0">
                <a:solidFill>
                  <a:srgbClr val="D9D9D9"/>
                </a:solidFill>
                <a:latin typeface="Times New Roman"/>
                <a:cs typeface="Times New Roman"/>
              </a:rPr>
              <a:t>Steven Gray (U Mass.)</a:t>
            </a:r>
          </a:p>
          <a:p>
            <a:endParaRPr lang="en-US" sz="2000" dirty="0" smtClean="0">
              <a:solidFill>
                <a:srgbClr val="D9D9D9"/>
              </a:solidFill>
              <a:latin typeface="Times New Roman"/>
              <a:cs typeface="Times New Roman"/>
            </a:endParaRPr>
          </a:p>
        </p:txBody>
      </p:sp>
      <p:sp>
        <p:nvSpPr>
          <p:cNvPr id="21" name="TextBox 20"/>
          <p:cNvSpPr txBox="1"/>
          <p:nvPr/>
        </p:nvSpPr>
        <p:spPr>
          <a:xfrm>
            <a:off x="2245507" y="96842"/>
            <a:ext cx="4646624" cy="584776"/>
          </a:xfrm>
          <a:prstGeom prst="rect">
            <a:avLst/>
          </a:prstGeom>
          <a:noFill/>
        </p:spPr>
        <p:txBody>
          <a:bodyPr wrap="none" rtlCol="0">
            <a:spAutoFit/>
          </a:bodyPr>
          <a:lstStyle/>
          <a:p>
            <a:r>
              <a:rPr lang="en-US" sz="3200" b="1" dirty="0" err="1" smtClean="0">
                <a:latin typeface="Times New Roman"/>
                <a:cs typeface="Times New Roman"/>
              </a:rPr>
              <a:t>Open</a:t>
            </a:r>
            <a:r>
              <a:rPr lang="en-US" sz="3200" b="1" dirty="0" err="1" smtClean="0">
                <a:solidFill>
                  <a:srgbClr val="0000FF"/>
                </a:solidFill>
                <a:latin typeface="Times New Roman"/>
                <a:cs typeface="Times New Roman"/>
              </a:rPr>
              <a:t>Ocean</a:t>
            </a:r>
            <a:r>
              <a:rPr lang="en-US" sz="3200" b="1" dirty="0">
                <a:latin typeface="Times New Roman"/>
                <a:cs typeface="Times New Roman"/>
              </a:rPr>
              <a:t> </a:t>
            </a:r>
            <a:r>
              <a:rPr lang="en-US" sz="3200" b="1" dirty="0" smtClean="0">
                <a:latin typeface="Times New Roman"/>
                <a:cs typeface="Times New Roman"/>
              </a:rPr>
              <a:t>Study Group</a:t>
            </a:r>
            <a:endParaRPr lang="en-US" sz="3200" b="1" dirty="0">
              <a:latin typeface="Times New Roman"/>
              <a:cs typeface="Times New Roman"/>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346" y="4462645"/>
            <a:ext cx="2829054" cy="2121790"/>
          </a:xfrm>
          <a:prstGeom prst="rect">
            <a:avLst/>
          </a:prstGeom>
          <a:noFill/>
          <a:ln w="127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IOOS_white.gif"/>
          <p:cNvPicPr>
            <a:picLocks noChangeAspect="1"/>
          </p:cNvPicPr>
          <p:nvPr/>
        </p:nvPicPr>
        <p:blipFill>
          <a:blip r:embed="rId6"/>
          <a:srcRect/>
          <a:stretch>
            <a:fillRect/>
          </a:stretch>
        </p:blipFill>
        <p:spPr bwMode="auto">
          <a:xfrm>
            <a:off x="280893" y="6034088"/>
            <a:ext cx="1676400" cy="654050"/>
          </a:xfrm>
          <a:prstGeom prst="rect">
            <a:avLst/>
          </a:prstGeom>
          <a:noFill/>
          <a:ln w="9525">
            <a:noFill/>
            <a:miter lim="800000"/>
            <a:headEnd/>
            <a:tailEnd/>
          </a:ln>
        </p:spPr>
      </p:pic>
    </p:spTree>
    <p:extLst>
      <p:ext uri="{BB962C8B-B14F-4D97-AF65-F5344CB8AC3E}">
        <p14:creationId xmlns:p14="http://schemas.microsoft.com/office/powerpoint/2010/main" val="4078770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Iind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6517"/>
            <a:ext cx="4819663" cy="4819663"/>
          </a:xfrm>
          <a:prstGeom prst="rect">
            <a:avLst/>
          </a:prstGeom>
        </p:spPr>
      </p:pic>
      <p:pic>
        <p:nvPicPr>
          <p:cNvPr id="5" name="Picture 4" descr="newbt_20070920_strata.png"/>
          <p:cNvPicPr>
            <a:picLocks noChangeAspect="1"/>
          </p:cNvPicPr>
          <p:nvPr/>
        </p:nvPicPr>
        <p:blipFill rotWithShape="1">
          <a:blip r:embed="rId3">
            <a:extLst>
              <a:ext uri="{28A0092B-C50C-407E-A947-70E740481C1C}">
                <a14:useLocalDpi xmlns:a14="http://schemas.microsoft.com/office/drawing/2010/main" val="0"/>
              </a:ext>
            </a:extLst>
          </a:blip>
          <a:srcRect l="12553" r="21356"/>
          <a:stretch/>
        </p:blipFill>
        <p:spPr>
          <a:xfrm>
            <a:off x="4978400" y="1571489"/>
            <a:ext cx="3784600" cy="4294216"/>
          </a:xfrm>
          <a:prstGeom prst="rect">
            <a:avLst/>
          </a:prstGeom>
        </p:spPr>
      </p:pic>
      <p:sp>
        <p:nvSpPr>
          <p:cNvPr id="2" name="TextBox 1"/>
          <p:cNvSpPr txBox="1"/>
          <p:nvPr/>
        </p:nvSpPr>
        <p:spPr>
          <a:xfrm>
            <a:off x="3989368" y="2860790"/>
            <a:ext cx="465692" cy="769441"/>
          </a:xfrm>
          <a:prstGeom prst="rect">
            <a:avLst/>
          </a:prstGeom>
          <a:noFill/>
        </p:spPr>
        <p:txBody>
          <a:bodyPr wrap="none" rtlCol="0">
            <a:spAutoFit/>
          </a:bodyPr>
          <a:lstStyle/>
          <a:p>
            <a:r>
              <a:rPr lang="en-US" sz="4400" dirty="0" smtClean="0">
                <a:solidFill>
                  <a:srgbClr val="FF0000"/>
                </a:solidFill>
              </a:rPr>
              <a:t>+</a:t>
            </a:r>
            <a:endParaRPr lang="en-US" sz="4400" dirty="0">
              <a:solidFill>
                <a:srgbClr val="FF0000"/>
              </a:solidFill>
            </a:endParaRPr>
          </a:p>
        </p:txBody>
      </p:sp>
      <p:sp>
        <p:nvSpPr>
          <p:cNvPr id="3" name="TextBox 2"/>
          <p:cNvSpPr txBox="1"/>
          <p:nvPr/>
        </p:nvSpPr>
        <p:spPr>
          <a:xfrm>
            <a:off x="2457139" y="-42648"/>
            <a:ext cx="4255793" cy="553998"/>
          </a:xfrm>
          <a:prstGeom prst="rect">
            <a:avLst/>
          </a:prstGeom>
          <a:noFill/>
        </p:spPr>
        <p:txBody>
          <a:bodyPr wrap="none" rtlCol="0">
            <a:spAutoFit/>
          </a:bodyPr>
          <a:lstStyle/>
          <a:p>
            <a:pPr algn="ctr"/>
            <a:r>
              <a:rPr lang="en-US" sz="3000" b="1" dirty="0" smtClean="0">
                <a:solidFill>
                  <a:srgbClr val="0000FF"/>
                </a:solidFill>
                <a:latin typeface="Times New Roman"/>
                <a:cs typeface="Times New Roman"/>
              </a:rPr>
              <a:t>Mechanistic Model v. 3.0</a:t>
            </a:r>
            <a:endParaRPr lang="en-US" sz="2800" b="1" dirty="0" smtClean="0">
              <a:solidFill>
                <a:srgbClr val="0000FF"/>
              </a:solidFill>
              <a:latin typeface="Times New Roman"/>
              <a:cs typeface="Times New Roman"/>
            </a:endParaRPr>
          </a:p>
        </p:txBody>
      </p:sp>
      <p:sp>
        <p:nvSpPr>
          <p:cNvPr id="14" name="TextBox 13"/>
          <p:cNvSpPr txBox="1"/>
          <p:nvPr/>
        </p:nvSpPr>
        <p:spPr>
          <a:xfrm>
            <a:off x="408378" y="605892"/>
            <a:ext cx="4144584" cy="10156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000" dirty="0" smtClean="0">
                <a:solidFill>
                  <a:srgbClr val="000090"/>
                </a:solidFill>
                <a:latin typeface="Times New Roman"/>
                <a:cs typeface="Times New Roman"/>
              </a:rPr>
              <a:t>Niche model: nonlinear extension of </a:t>
            </a:r>
          </a:p>
          <a:p>
            <a:pPr algn="ctr"/>
            <a:r>
              <a:rPr lang="en-US" sz="2000" dirty="0" smtClean="0">
                <a:solidFill>
                  <a:srgbClr val="000090"/>
                </a:solidFill>
                <a:latin typeface="Times New Roman"/>
                <a:cs typeface="Times New Roman"/>
              </a:rPr>
              <a:t>Boltzmann</a:t>
            </a:r>
            <a:r>
              <a:rPr lang="en-US" sz="2000" dirty="0">
                <a:solidFill>
                  <a:srgbClr val="000090"/>
                </a:solidFill>
                <a:latin typeface="Times New Roman"/>
                <a:cs typeface="Times New Roman"/>
              </a:rPr>
              <a:t>-</a:t>
            </a:r>
            <a:r>
              <a:rPr lang="en-US" sz="2000" dirty="0" smtClean="0">
                <a:solidFill>
                  <a:srgbClr val="000090"/>
                </a:solidFill>
                <a:latin typeface="Times New Roman"/>
                <a:cs typeface="Times New Roman"/>
              </a:rPr>
              <a:t>Arrhenius</a:t>
            </a:r>
            <a:r>
              <a:rPr lang="en-US" sz="2000" dirty="0">
                <a:solidFill>
                  <a:srgbClr val="000090"/>
                </a:solidFill>
                <a:latin typeface="Times New Roman"/>
                <a:cs typeface="Times New Roman"/>
              </a:rPr>
              <a:t> </a:t>
            </a:r>
            <a:r>
              <a:rPr lang="en-US" sz="2000" dirty="0" smtClean="0">
                <a:solidFill>
                  <a:srgbClr val="000090"/>
                </a:solidFill>
                <a:latin typeface="Times New Roman"/>
                <a:cs typeface="Times New Roman"/>
              </a:rPr>
              <a:t>equation</a:t>
            </a:r>
          </a:p>
          <a:p>
            <a:pPr algn="ctr"/>
            <a:r>
              <a:rPr lang="en-US" sz="2000" dirty="0" smtClean="0">
                <a:solidFill>
                  <a:srgbClr val="000090"/>
                </a:solidFill>
                <a:latin typeface="Times New Roman"/>
                <a:cs typeface="Times New Roman"/>
              </a:rPr>
              <a:t>(mechanistic basis in enzyme kinetics)</a:t>
            </a:r>
            <a:endParaRPr lang="en-US" sz="2000" dirty="0">
              <a:solidFill>
                <a:srgbClr val="000090"/>
              </a:solidFill>
              <a:latin typeface="Times New Roman"/>
              <a:cs typeface="Times New Roman"/>
            </a:endParaRPr>
          </a:p>
        </p:txBody>
      </p:sp>
      <p:sp>
        <p:nvSpPr>
          <p:cNvPr id="15" name="TextBox 14"/>
          <p:cNvSpPr txBox="1"/>
          <p:nvPr/>
        </p:nvSpPr>
        <p:spPr>
          <a:xfrm>
            <a:off x="4953000" y="619344"/>
            <a:ext cx="3589275"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srgbClr val="000090"/>
                </a:solidFill>
                <a:latin typeface="Times New Roman"/>
                <a:cs typeface="Times New Roman"/>
              </a:rPr>
              <a:t>Water temperature</a:t>
            </a:r>
          </a:p>
          <a:p>
            <a:pPr algn="ctr"/>
            <a:r>
              <a:rPr lang="en-US" sz="2000" dirty="0" err="1" smtClean="0">
                <a:solidFill>
                  <a:srgbClr val="000090"/>
                </a:solidFill>
                <a:latin typeface="Times New Roman"/>
                <a:cs typeface="Times New Roman"/>
              </a:rPr>
              <a:t>hindcast</a:t>
            </a:r>
            <a:r>
              <a:rPr lang="en-US" sz="2000" dirty="0" smtClean="0">
                <a:solidFill>
                  <a:srgbClr val="000090"/>
                </a:solidFill>
                <a:latin typeface="Times New Roman"/>
                <a:cs typeface="Times New Roman"/>
              </a:rPr>
              <a:t> from </a:t>
            </a:r>
          </a:p>
          <a:p>
            <a:pPr algn="ctr"/>
            <a:r>
              <a:rPr lang="en-US" sz="2000" dirty="0" smtClean="0">
                <a:solidFill>
                  <a:srgbClr val="000090"/>
                </a:solidFill>
                <a:latin typeface="Times New Roman"/>
                <a:cs typeface="Times New Roman"/>
              </a:rPr>
              <a:t>oceanographic model</a:t>
            </a:r>
          </a:p>
        </p:txBody>
      </p:sp>
      <p:pic>
        <p:nvPicPr>
          <p:cNvPr id="17" name="Picture 10"/>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651078" y="1867210"/>
            <a:ext cx="1616957" cy="842105"/>
          </a:xfrm>
          <a:prstGeom prst="rect">
            <a:avLst/>
          </a:prstGeom>
          <a:noFill/>
          <a:ln w="9525">
            <a:noFill/>
            <a:miter lim="800000"/>
            <a:headEnd/>
            <a:tailEnd/>
          </a:ln>
        </p:spPr>
      </p:pic>
      <p:sp>
        <p:nvSpPr>
          <p:cNvPr id="9" name="TextBox 8"/>
          <p:cNvSpPr txBox="1"/>
          <p:nvPr/>
        </p:nvSpPr>
        <p:spPr>
          <a:xfrm>
            <a:off x="5219700" y="2394492"/>
            <a:ext cx="1845878" cy="830997"/>
          </a:xfrm>
          <a:prstGeom prst="rect">
            <a:avLst/>
          </a:prstGeom>
          <a:noFill/>
        </p:spPr>
        <p:txBody>
          <a:bodyPr wrap="none" rtlCol="0">
            <a:spAutoFit/>
          </a:bodyPr>
          <a:lstStyle/>
          <a:p>
            <a:r>
              <a:rPr lang="en-US" sz="1600" b="1" dirty="0" smtClean="0">
                <a:latin typeface="Times New Roman"/>
                <a:cs typeface="Times New Roman"/>
              </a:rPr>
              <a:t>1958-2007 </a:t>
            </a:r>
          </a:p>
          <a:p>
            <a:r>
              <a:rPr lang="en-US" sz="1600" b="1" dirty="0" smtClean="0">
                <a:latin typeface="Times New Roman"/>
                <a:cs typeface="Times New Roman"/>
              </a:rPr>
              <a:t>Daily Temperature</a:t>
            </a:r>
          </a:p>
          <a:p>
            <a:r>
              <a:rPr lang="en-US" sz="1600" b="1" dirty="0" smtClean="0">
                <a:latin typeface="Times New Roman"/>
                <a:cs typeface="Times New Roman"/>
              </a:rPr>
              <a:t>~7 km Resolution</a:t>
            </a:r>
            <a:endParaRPr lang="en-US" sz="1600" b="1" dirty="0">
              <a:latin typeface="Times New Roman"/>
              <a:cs typeface="Times New Roman"/>
            </a:endParaRPr>
          </a:p>
        </p:txBody>
      </p:sp>
      <p:pic>
        <p:nvPicPr>
          <p:cNvPr id="10" name="Picture 3" descr="banner_ioos_1024.jpg"/>
          <p:cNvPicPr>
            <a:picLocks noChangeAspect="1"/>
          </p:cNvPicPr>
          <p:nvPr/>
        </p:nvPicPr>
        <p:blipFill>
          <a:blip r:embed="rId5"/>
          <a:srcRect t="30029"/>
          <a:stretch>
            <a:fillRect/>
          </a:stretch>
        </p:blipFill>
        <p:spPr bwMode="auto">
          <a:xfrm>
            <a:off x="0" y="6197600"/>
            <a:ext cx="9150350" cy="762000"/>
          </a:xfrm>
          <a:prstGeom prst="rect">
            <a:avLst/>
          </a:prstGeom>
          <a:noFill/>
          <a:ln w="9525">
            <a:noFill/>
            <a:miter lim="800000"/>
            <a:headEnd/>
            <a:tailEnd/>
          </a:ln>
        </p:spPr>
      </p:pic>
      <p:pic>
        <p:nvPicPr>
          <p:cNvPr id="11" name="Picture 2" descr="IOOS_white.gif"/>
          <p:cNvPicPr>
            <a:picLocks noChangeAspect="1"/>
          </p:cNvPicPr>
          <p:nvPr/>
        </p:nvPicPr>
        <p:blipFill>
          <a:blip r:embed="rId6"/>
          <a:srcRect/>
          <a:stretch>
            <a:fillRect/>
          </a:stretch>
        </p:blipFill>
        <p:spPr bwMode="auto">
          <a:xfrm>
            <a:off x="7332663" y="6211888"/>
            <a:ext cx="1676400" cy="654050"/>
          </a:xfrm>
          <a:prstGeom prst="rect">
            <a:avLst/>
          </a:prstGeom>
          <a:noFill/>
          <a:ln w="9525">
            <a:noFill/>
            <a:miter lim="800000"/>
            <a:headEnd/>
            <a:tailEnd/>
          </a:ln>
        </p:spPr>
      </p:pic>
      <p:sp>
        <p:nvSpPr>
          <p:cNvPr id="6" name="TextBox 5"/>
          <p:cNvSpPr txBox="1"/>
          <p:nvPr/>
        </p:nvSpPr>
        <p:spPr>
          <a:xfrm>
            <a:off x="6026419" y="5096937"/>
            <a:ext cx="2808690" cy="307777"/>
          </a:xfrm>
          <a:prstGeom prst="rect">
            <a:avLst/>
          </a:prstGeom>
          <a:noFill/>
        </p:spPr>
        <p:txBody>
          <a:bodyPr wrap="none" rtlCol="0">
            <a:spAutoFit/>
          </a:bodyPr>
          <a:lstStyle/>
          <a:p>
            <a:r>
              <a:rPr lang="en-US" sz="1400" b="1" i="1" dirty="0" smtClean="0">
                <a:solidFill>
                  <a:schemeClr val="bg1"/>
                </a:solidFill>
                <a:latin typeface="Times New Roman"/>
                <a:cs typeface="Times New Roman"/>
              </a:rPr>
              <a:t>From Enrique </a:t>
            </a:r>
            <a:r>
              <a:rPr lang="en-US" sz="1400" b="1" i="1" dirty="0" err="1" smtClean="0">
                <a:solidFill>
                  <a:schemeClr val="bg1"/>
                </a:solidFill>
                <a:latin typeface="Times New Roman"/>
                <a:cs typeface="Times New Roman"/>
              </a:rPr>
              <a:t>Curchitser</a:t>
            </a:r>
            <a:r>
              <a:rPr lang="en-US" sz="1400" b="1" i="1" dirty="0" smtClean="0">
                <a:solidFill>
                  <a:schemeClr val="bg1"/>
                </a:solidFill>
                <a:latin typeface="Times New Roman"/>
                <a:cs typeface="Times New Roman"/>
              </a:rPr>
              <a:t>, Rutgers </a:t>
            </a:r>
            <a:endParaRPr lang="en-US" sz="1400" b="1" i="1" dirty="0">
              <a:solidFill>
                <a:schemeClr val="bg1"/>
              </a:solidFill>
              <a:latin typeface="Times New Roman"/>
              <a:cs typeface="Times New Roman"/>
            </a:endParaRPr>
          </a:p>
        </p:txBody>
      </p:sp>
    </p:spTree>
    <p:extLst>
      <p:ext uri="{BB962C8B-B14F-4D97-AF65-F5344CB8AC3E}">
        <p14:creationId xmlns:p14="http://schemas.microsoft.com/office/powerpoint/2010/main" val="2291031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rot="16200000">
            <a:off x="-1492529" y="3074909"/>
            <a:ext cx="3918611" cy="830997"/>
          </a:xfrm>
          <a:prstGeom prst="rect">
            <a:avLst/>
          </a:prstGeom>
          <a:solidFill>
            <a:schemeClr val="bg1"/>
          </a:solidFill>
        </p:spPr>
        <p:txBody>
          <a:bodyPr wrap="none" rtlCol="0">
            <a:spAutoFit/>
          </a:bodyPr>
          <a:lstStyle/>
          <a:p>
            <a:pPr algn="ctr"/>
            <a:r>
              <a:rPr lang="en-US" sz="2400" dirty="0" smtClean="0">
                <a:latin typeface="Times New Roman"/>
                <a:cs typeface="Times New Roman"/>
              </a:rPr>
              <a:t>Availability (</a:t>
            </a:r>
            <a:r>
              <a:rPr lang="en-US" sz="2400" dirty="0" err="1" smtClean="0">
                <a:latin typeface="Times New Roman"/>
                <a:cs typeface="Times New Roman"/>
              </a:rPr>
              <a:t>ρ</a:t>
            </a:r>
            <a:r>
              <a:rPr lang="en-US" sz="2400" dirty="0" smtClean="0">
                <a:latin typeface="Times New Roman"/>
                <a:cs typeface="Times New Roman"/>
              </a:rPr>
              <a:t>) to fall NEFSC</a:t>
            </a:r>
          </a:p>
          <a:p>
            <a:pPr algn="ctr"/>
            <a:r>
              <a:rPr lang="en-US" sz="2400" dirty="0" smtClean="0">
                <a:latin typeface="Times New Roman"/>
                <a:cs typeface="Times New Roman"/>
              </a:rPr>
              <a:t>survey stations offshore</a:t>
            </a:r>
            <a:endParaRPr lang="en-US" sz="2400" dirty="0">
              <a:latin typeface="Times New Roman"/>
              <a:cs typeface="Times New Roman"/>
            </a:endParaRPr>
          </a:p>
        </p:txBody>
      </p:sp>
      <p:sp>
        <p:nvSpPr>
          <p:cNvPr id="16" name="TextBox 15"/>
          <p:cNvSpPr txBox="1"/>
          <p:nvPr/>
        </p:nvSpPr>
        <p:spPr>
          <a:xfrm>
            <a:off x="3684719" y="-42648"/>
            <a:ext cx="1951789" cy="553998"/>
          </a:xfrm>
          <a:prstGeom prst="rect">
            <a:avLst/>
          </a:prstGeom>
          <a:noFill/>
        </p:spPr>
        <p:txBody>
          <a:bodyPr wrap="none" rtlCol="0">
            <a:spAutoFit/>
          </a:bodyPr>
          <a:lstStyle/>
          <a:p>
            <a:pPr algn="ctr"/>
            <a:r>
              <a:rPr lang="en-US" sz="3000" b="1" dirty="0" smtClean="0">
                <a:solidFill>
                  <a:srgbClr val="000090"/>
                </a:solidFill>
                <a:latin typeface="Times New Roman"/>
                <a:cs typeface="Times New Roman"/>
              </a:rPr>
              <a:t>Approach: </a:t>
            </a:r>
          </a:p>
        </p:txBody>
      </p:sp>
      <p:sp>
        <p:nvSpPr>
          <p:cNvPr id="17" name="Rectangle 16"/>
          <p:cNvSpPr/>
          <p:nvPr/>
        </p:nvSpPr>
        <p:spPr>
          <a:xfrm>
            <a:off x="1451376" y="539323"/>
            <a:ext cx="6850804" cy="830997"/>
          </a:xfrm>
          <a:prstGeom prst="rect">
            <a:avLst/>
          </a:prstGeom>
        </p:spPr>
        <p:txBody>
          <a:bodyPr wrap="none">
            <a:spAutoFit/>
          </a:bodyPr>
          <a:lstStyle/>
          <a:p>
            <a:pPr algn="ctr"/>
            <a:r>
              <a:rPr lang="en-US" sz="2400" dirty="0" smtClean="0">
                <a:latin typeface="Times New Roman"/>
                <a:cs typeface="Times New Roman"/>
              </a:rPr>
              <a:t>Use coupled biophysical model to develop</a:t>
            </a:r>
          </a:p>
          <a:p>
            <a:pPr algn="ctr"/>
            <a:r>
              <a:rPr lang="en-US" sz="2400" dirty="0" smtClean="0">
                <a:latin typeface="Times New Roman"/>
                <a:cs typeface="Times New Roman"/>
              </a:rPr>
              <a:t>a habitat based estimate of availability </a:t>
            </a:r>
            <a:r>
              <a:rPr lang="en-US" sz="2400" dirty="0">
                <a:latin typeface="Times New Roman"/>
                <a:cs typeface="Times New Roman"/>
              </a:rPr>
              <a:t>(</a:t>
            </a:r>
            <a:r>
              <a:rPr lang="en-US" sz="2400" dirty="0" err="1" smtClean="0">
                <a:latin typeface="Times New Roman"/>
                <a:cs typeface="Times New Roman"/>
              </a:rPr>
              <a:t>ρ</a:t>
            </a:r>
            <a:r>
              <a:rPr lang="en-US" sz="2400" baseline="-25000" dirty="0" err="1" smtClean="0">
                <a:latin typeface="Times New Roman"/>
                <a:cs typeface="Times New Roman"/>
              </a:rPr>
              <a:t>h</a:t>
            </a:r>
            <a:r>
              <a:rPr lang="en-US" sz="2400" dirty="0" smtClean="0">
                <a:latin typeface="Times New Roman"/>
                <a:cs typeface="Times New Roman"/>
              </a:rPr>
              <a:t>) </a:t>
            </a:r>
            <a:r>
              <a:rPr lang="en-US" sz="2400" dirty="0">
                <a:latin typeface="Times New Roman"/>
                <a:cs typeface="Times New Roman"/>
              </a:rPr>
              <a:t>to surveys </a:t>
            </a:r>
          </a:p>
        </p:txBody>
      </p:sp>
      <p:pic>
        <p:nvPicPr>
          <p:cNvPr id="15" name="Picture 14" descr="DetectAvail.tif"/>
          <p:cNvPicPr>
            <a:picLocks noChangeAspect="1"/>
          </p:cNvPicPr>
          <p:nvPr/>
        </p:nvPicPr>
        <p:blipFill rotWithShape="1">
          <a:blip r:embed="rId2" cstate="print"/>
          <a:srcRect l="6938" r="6955" b="5899"/>
          <a:stretch/>
        </p:blipFill>
        <p:spPr>
          <a:xfrm>
            <a:off x="5918255" y="3853215"/>
            <a:ext cx="2539887" cy="2081769"/>
          </a:xfrm>
          <a:prstGeom prst="rect">
            <a:avLst/>
          </a:prstGeom>
        </p:spPr>
      </p:pic>
      <p:sp>
        <p:nvSpPr>
          <p:cNvPr id="5" name="TextBox 4"/>
          <p:cNvSpPr txBox="1"/>
          <p:nvPr/>
        </p:nvSpPr>
        <p:spPr>
          <a:xfrm rot="16200000">
            <a:off x="4534975" y="4712171"/>
            <a:ext cx="1753730" cy="400110"/>
          </a:xfrm>
          <a:prstGeom prst="rect">
            <a:avLst/>
          </a:prstGeom>
          <a:noFill/>
        </p:spPr>
        <p:txBody>
          <a:bodyPr wrap="none" rtlCol="0">
            <a:spAutoFit/>
          </a:bodyPr>
          <a:lstStyle/>
          <a:p>
            <a:r>
              <a:rPr lang="en-US" sz="2000" dirty="0" smtClean="0">
                <a:solidFill>
                  <a:srgbClr val="FF0000"/>
                </a:solidFill>
                <a:latin typeface="Times New Roman"/>
                <a:cs typeface="Times New Roman"/>
              </a:rPr>
              <a:t>Availability (</a:t>
            </a:r>
            <a:r>
              <a:rPr lang="en-US" sz="2000" dirty="0" err="1" smtClean="0">
                <a:solidFill>
                  <a:srgbClr val="FF0000"/>
                </a:solidFill>
                <a:latin typeface="Times New Roman"/>
                <a:cs typeface="Times New Roman"/>
              </a:rPr>
              <a:t>ρ</a:t>
            </a:r>
            <a:r>
              <a:rPr lang="en-US" sz="2000" dirty="0" smtClean="0">
                <a:solidFill>
                  <a:srgbClr val="FF0000"/>
                </a:solidFill>
                <a:latin typeface="Times New Roman"/>
                <a:cs typeface="Times New Roman"/>
              </a:rPr>
              <a:t>)</a:t>
            </a:r>
            <a:endParaRPr lang="en-US" sz="2000" dirty="0">
              <a:solidFill>
                <a:srgbClr val="FF0000"/>
              </a:solidFill>
              <a:latin typeface="Times New Roman"/>
              <a:cs typeface="Times New Roman"/>
            </a:endParaRPr>
          </a:p>
        </p:txBody>
      </p:sp>
      <p:sp>
        <p:nvSpPr>
          <p:cNvPr id="6" name="Left Brace 5"/>
          <p:cNvSpPr/>
          <p:nvPr/>
        </p:nvSpPr>
        <p:spPr>
          <a:xfrm>
            <a:off x="5594225" y="4210504"/>
            <a:ext cx="321331" cy="649111"/>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rot="5400000">
            <a:off x="7808996" y="4712134"/>
            <a:ext cx="1858426" cy="400110"/>
          </a:xfrm>
          <a:prstGeom prst="rect">
            <a:avLst/>
          </a:prstGeom>
          <a:noFill/>
        </p:spPr>
        <p:txBody>
          <a:bodyPr wrap="none" rtlCol="0">
            <a:spAutoFit/>
          </a:bodyPr>
          <a:lstStyle/>
          <a:p>
            <a:r>
              <a:rPr lang="en-US" sz="2000" dirty="0" err="1" smtClean="0">
                <a:latin typeface="Times New Roman"/>
                <a:cs typeface="Times New Roman"/>
              </a:rPr>
              <a:t>Catchability</a:t>
            </a:r>
            <a:r>
              <a:rPr lang="en-US" sz="2000" dirty="0" smtClean="0">
                <a:latin typeface="Times New Roman"/>
                <a:cs typeface="Times New Roman"/>
              </a:rPr>
              <a:t> (Q)</a:t>
            </a:r>
            <a:endParaRPr lang="en-US" sz="2000" dirty="0">
              <a:latin typeface="Times New Roman"/>
              <a:cs typeface="Times New Roman"/>
            </a:endParaRPr>
          </a:p>
        </p:txBody>
      </p:sp>
      <p:sp>
        <p:nvSpPr>
          <p:cNvPr id="8" name="TextBox 7"/>
          <p:cNvSpPr txBox="1"/>
          <p:nvPr/>
        </p:nvSpPr>
        <p:spPr>
          <a:xfrm>
            <a:off x="6271113" y="5848329"/>
            <a:ext cx="1800944" cy="400110"/>
          </a:xfrm>
          <a:prstGeom prst="rect">
            <a:avLst/>
          </a:prstGeom>
          <a:noFill/>
        </p:spPr>
        <p:txBody>
          <a:bodyPr wrap="none" rtlCol="0">
            <a:spAutoFit/>
          </a:bodyPr>
          <a:lstStyle/>
          <a:p>
            <a:r>
              <a:rPr lang="en-US" sz="2000" dirty="0" smtClean="0">
                <a:latin typeface="Times New Roman"/>
                <a:cs typeface="Times New Roman"/>
              </a:rPr>
              <a:t>Detectability(</a:t>
            </a:r>
            <a:r>
              <a:rPr lang="en-US" sz="2000" dirty="0" err="1" smtClean="0">
                <a:latin typeface="Times New Roman"/>
                <a:cs typeface="Times New Roman"/>
              </a:rPr>
              <a:t>δ</a:t>
            </a:r>
            <a:r>
              <a:rPr lang="en-US" sz="2000" dirty="0" smtClean="0">
                <a:latin typeface="Times New Roman"/>
                <a:cs typeface="Times New Roman"/>
              </a:rPr>
              <a:t>)</a:t>
            </a:r>
            <a:endParaRPr lang="en-US" sz="2000" dirty="0">
              <a:latin typeface="Times New Roman"/>
              <a:cs typeface="Times New Roman"/>
            </a:endParaRPr>
          </a:p>
        </p:txBody>
      </p:sp>
      <p:cxnSp>
        <p:nvCxnSpPr>
          <p:cNvPr id="14" name="Straight Connector 13"/>
          <p:cNvCxnSpPr/>
          <p:nvPr/>
        </p:nvCxnSpPr>
        <p:spPr>
          <a:xfrm flipV="1">
            <a:off x="1429852" y="1372054"/>
            <a:ext cx="6620681" cy="53809"/>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9" name="Picture 8" descr="availabili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96" y="-227475"/>
            <a:ext cx="7724015" cy="7724015"/>
          </a:xfrm>
          <a:prstGeom prst="rect">
            <a:avLst/>
          </a:prstGeom>
        </p:spPr>
      </p:pic>
      <p:cxnSp>
        <p:nvCxnSpPr>
          <p:cNvPr id="24" name="Straight Connector 23"/>
          <p:cNvCxnSpPr/>
          <p:nvPr/>
        </p:nvCxnSpPr>
        <p:spPr>
          <a:xfrm flipV="1">
            <a:off x="1429852" y="3514121"/>
            <a:ext cx="6620681" cy="53809"/>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521324" y="4035360"/>
            <a:ext cx="361804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000090"/>
                </a:solidFill>
                <a:latin typeface="Times New Roman"/>
              </a:rPr>
              <a:t>E</a:t>
            </a:r>
            <a:r>
              <a:rPr lang="en-US" dirty="0" smtClean="0">
                <a:solidFill>
                  <a:srgbClr val="000090"/>
                </a:solidFill>
                <a:latin typeface="Times New Roman"/>
                <a:cs typeface="Times New Roman"/>
              </a:rPr>
              <a:t>stimates </a:t>
            </a:r>
            <a:r>
              <a:rPr lang="en-US" dirty="0" smtClean="0">
                <a:solidFill>
                  <a:srgbClr val="000090"/>
                </a:solidFill>
                <a:latin typeface="Times New Roman"/>
              </a:rPr>
              <a:t>changes in availability (</a:t>
            </a:r>
            <a:r>
              <a:rPr lang="en-US" b="1" i="1" dirty="0" smtClean="0">
                <a:solidFill>
                  <a:srgbClr val="000090"/>
                </a:solidFill>
                <a:latin typeface="Times New Roman"/>
                <a:cs typeface="Times New Roman"/>
              </a:rPr>
              <a:t>ρ) </a:t>
            </a:r>
            <a:r>
              <a:rPr lang="en-US" dirty="0" smtClean="0">
                <a:solidFill>
                  <a:srgbClr val="000090"/>
                </a:solidFill>
                <a:latin typeface="Times New Roman"/>
              </a:rPr>
              <a:t>over time. </a:t>
            </a:r>
          </a:p>
          <a:p>
            <a:endParaRPr lang="en-US" dirty="0">
              <a:solidFill>
                <a:srgbClr val="000090"/>
              </a:solidFill>
              <a:latin typeface="Times New Roman"/>
            </a:endParaRPr>
          </a:p>
          <a:p>
            <a:r>
              <a:rPr lang="en-US" dirty="0" smtClean="0">
                <a:solidFill>
                  <a:srgbClr val="000090"/>
                </a:solidFill>
                <a:latin typeface="Times New Roman"/>
                <a:cs typeface="Times New Roman"/>
              </a:rPr>
              <a:t>Thermal habitat based </a:t>
            </a:r>
            <a:r>
              <a:rPr lang="en-US" b="1" i="1" dirty="0" err="1" smtClean="0">
                <a:solidFill>
                  <a:srgbClr val="000090"/>
                </a:solidFill>
                <a:latin typeface="Times New Roman"/>
                <a:cs typeface="Times New Roman"/>
              </a:rPr>
              <a:t>ρ</a:t>
            </a:r>
            <a:r>
              <a:rPr lang="en-US" dirty="0" smtClean="0">
                <a:solidFill>
                  <a:srgbClr val="000090"/>
                </a:solidFill>
                <a:latin typeface="Times New Roman"/>
              </a:rPr>
              <a:t> accounts for shifts in species distributions associated with climate impacts on ocean temperatures</a:t>
            </a:r>
            <a:endParaRPr lang="en-US" dirty="0">
              <a:solidFill>
                <a:srgbClr val="000090"/>
              </a:solidFill>
              <a:latin typeface="Times New Roman"/>
            </a:endParaRPr>
          </a:p>
        </p:txBody>
      </p:sp>
      <p:grpSp>
        <p:nvGrpSpPr>
          <p:cNvPr id="28" name="Group 27"/>
          <p:cNvGrpSpPr/>
          <p:nvPr/>
        </p:nvGrpSpPr>
        <p:grpSpPr>
          <a:xfrm>
            <a:off x="1419090" y="1522152"/>
            <a:ext cx="6620681" cy="3371580"/>
            <a:chOff x="1419090" y="1522152"/>
            <a:chExt cx="6620681" cy="3371580"/>
          </a:xfrm>
        </p:grpSpPr>
        <p:sp>
          <p:nvSpPr>
            <p:cNvPr id="11" name="TextBox 10"/>
            <p:cNvSpPr txBox="1"/>
            <p:nvPr/>
          </p:nvSpPr>
          <p:spPr>
            <a:xfrm>
              <a:off x="1663043" y="1522152"/>
              <a:ext cx="2095704" cy="707886"/>
            </a:xfrm>
            <a:prstGeom prst="rect">
              <a:avLst/>
            </a:prstGeom>
            <a:noFill/>
          </p:spPr>
          <p:txBody>
            <a:bodyPr wrap="none" rtlCol="0">
              <a:spAutoFit/>
            </a:bodyPr>
            <a:lstStyle/>
            <a:p>
              <a:pPr algn="ctr"/>
              <a:r>
                <a:rPr lang="en-US" sz="2000" dirty="0" smtClean="0">
                  <a:latin typeface="Times New Roman"/>
                  <a:cs typeface="Times New Roman"/>
                </a:rPr>
                <a:t>Median </a:t>
              </a:r>
              <a:r>
                <a:rPr lang="en-US" sz="2000" dirty="0" err="1">
                  <a:latin typeface="Times New Roman"/>
                  <a:cs typeface="Times New Roman"/>
                </a:rPr>
                <a:t>ρ</a:t>
              </a:r>
              <a:r>
                <a:rPr lang="en-US" sz="2000" baseline="-25000" dirty="0" err="1">
                  <a:latin typeface="Times New Roman"/>
                  <a:cs typeface="Times New Roman"/>
                </a:rPr>
                <a:t>h</a:t>
              </a:r>
              <a:r>
                <a:rPr lang="en-US" sz="2000" dirty="0" smtClean="0">
                  <a:latin typeface="Times New Roman"/>
                  <a:cs typeface="Times New Roman"/>
                </a:rPr>
                <a:t>  =  0.68</a:t>
              </a:r>
            </a:p>
            <a:p>
              <a:pPr algn="ctr"/>
              <a:r>
                <a:rPr lang="en-US" sz="2000" dirty="0" smtClean="0">
                  <a:latin typeface="Times New Roman"/>
                  <a:cs typeface="Times New Roman"/>
                </a:rPr>
                <a:t>(0.62-0.75)</a:t>
              </a:r>
              <a:endParaRPr lang="en-US" sz="2000" dirty="0">
                <a:latin typeface="Times New Roman"/>
                <a:cs typeface="Times New Roman"/>
              </a:endParaRPr>
            </a:p>
          </p:txBody>
        </p:sp>
        <p:cxnSp>
          <p:nvCxnSpPr>
            <p:cNvPr id="3" name="Straight Connector 2"/>
            <p:cNvCxnSpPr/>
            <p:nvPr/>
          </p:nvCxnSpPr>
          <p:spPr>
            <a:xfrm flipV="1">
              <a:off x="1419090" y="2185627"/>
              <a:ext cx="6620681" cy="53809"/>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83813" y="4688789"/>
              <a:ext cx="138095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283813" y="4463525"/>
              <a:ext cx="1380950"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419090" y="2869315"/>
              <a:ext cx="6620681" cy="53809"/>
            </a:xfrm>
            <a:prstGeom prst="line">
              <a:avLst/>
            </a:prstGeom>
            <a:ln w="38100" cmpd="sng">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6271113" y="4210504"/>
              <a:ext cx="1393650" cy="2530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283813" y="4688789"/>
              <a:ext cx="1393650" cy="2049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7866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4463" y="1216180"/>
            <a:ext cx="5006499" cy="2400657"/>
          </a:xfrm>
          <a:prstGeom prst="rect">
            <a:avLst/>
          </a:prstGeom>
          <a:noFill/>
        </p:spPr>
        <p:txBody>
          <a:bodyPr wrap="none" rtlCol="0">
            <a:spAutoFit/>
          </a:bodyPr>
          <a:lstStyle/>
          <a:p>
            <a:pPr marL="285750" indent="-285750" algn="ctr">
              <a:buFont typeface="Arial"/>
              <a:buChar char="•"/>
            </a:pPr>
            <a:r>
              <a:rPr lang="en-US" sz="2400" dirty="0" smtClean="0"/>
              <a:t>Population &amp; Ecosystem assessment</a:t>
            </a:r>
          </a:p>
          <a:p>
            <a:pPr algn="ctr"/>
            <a:endParaRPr lang="en-US" dirty="0" smtClean="0"/>
          </a:p>
          <a:p>
            <a:pPr algn="ctr"/>
            <a:r>
              <a:rPr lang="en-US" dirty="0" smtClean="0"/>
              <a:t>Observation models </a:t>
            </a:r>
          </a:p>
          <a:p>
            <a:pPr algn="ctr"/>
            <a:r>
              <a:rPr lang="en-US" dirty="0" smtClean="0"/>
              <a:t>(migration, availability &amp; </a:t>
            </a:r>
            <a:r>
              <a:rPr lang="en-US" dirty="0" err="1" smtClean="0"/>
              <a:t>detectibility</a:t>
            </a:r>
            <a:r>
              <a:rPr lang="en-US" dirty="0" smtClean="0"/>
              <a:t> to surveys)</a:t>
            </a:r>
          </a:p>
          <a:p>
            <a:pPr algn="ctr"/>
            <a:r>
              <a:rPr lang="en-US" dirty="0" smtClean="0"/>
              <a:t>---------------------------</a:t>
            </a:r>
            <a:endParaRPr lang="en-US" dirty="0"/>
          </a:p>
          <a:p>
            <a:pPr algn="ctr"/>
            <a:r>
              <a:rPr lang="en-US" dirty="0" smtClean="0"/>
              <a:t>Process models  </a:t>
            </a:r>
          </a:p>
          <a:p>
            <a:pPr algn="ctr"/>
            <a:r>
              <a:rPr lang="en-US" dirty="0" smtClean="0"/>
              <a:t>(rates of birth, death, immigration</a:t>
            </a:r>
            <a:r>
              <a:rPr lang="en-US" smtClean="0"/>
              <a:t>, emigration &amp;</a:t>
            </a:r>
            <a:endParaRPr lang="en-US" dirty="0" smtClean="0"/>
          </a:p>
          <a:p>
            <a:pPr algn="ctr"/>
            <a:r>
              <a:rPr lang="en-US" dirty="0" smtClean="0"/>
              <a:t>Stock structure)</a:t>
            </a:r>
          </a:p>
        </p:txBody>
      </p:sp>
      <p:sp>
        <p:nvSpPr>
          <p:cNvPr id="5" name="TextBox 4"/>
          <p:cNvSpPr txBox="1"/>
          <p:nvPr/>
        </p:nvSpPr>
        <p:spPr>
          <a:xfrm>
            <a:off x="2846411" y="3961839"/>
            <a:ext cx="3826689" cy="1569660"/>
          </a:xfrm>
          <a:prstGeom prst="rect">
            <a:avLst/>
          </a:prstGeom>
          <a:noFill/>
        </p:spPr>
        <p:txBody>
          <a:bodyPr wrap="none" rtlCol="0">
            <a:spAutoFit/>
          </a:bodyPr>
          <a:lstStyle/>
          <a:p>
            <a:pPr marL="285750" indent="-285750" algn="ctr">
              <a:buFont typeface="Arial"/>
              <a:buChar char="•"/>
            </a:pPr>
            <a:r>
              <a:rPr lang="en-US" sz="2400" dirty="0" smtClean="0">
                <a:solidFill>
                  <a:srgbClr val="FF0000"/>
                </a:solidFill>
              </a:rPr>
              <a:t>Tactical management tools</a:t>
            </a:r>
          </a:p>
          <a:p>
            <a:pPr marL="285750" indent="-285750" algn="ctr">
              <a:buFont typeface="Arial"/>
              <a:buChar char="•"/>
            </a:pPr>
            <a:endParaRPr lang="en-US" dirty="0"/>
          </a:p>
          <a:p>
            <a:pPr algn="ctr"/>
            <a:r>
              <a:rPr lang="en-US" dirty="0" smtClean="0"/>
              <a:t>Dynamic spatial management (GRAs)</a:t>
            </a:r>
          </a:p>
          <a:p>
            <a:pPr algn="ctr"/>
            <a:r>
              <a:rPr lang="en-US" dirty="0" smtClean="0"/>
              <a:t>----------------------------------------</a:t>
            </a:r>
          </a:p>
          <a:p>
            <a:pPr algn="ctr"/>
            <a:r>
              <a:rPr lang="en-US" dirty="0" err="1" smtClean="0"/>
              <a:t>Bicatch</a:t>
            </a:r>
            <a:r>
              <a:rPr lang="en-US" dirty="0" smtClean="0"/>
              <a:t> reduction tools</a:t>
            </a:r>
            <a:endParaRPr lang="en-US" dirty="0"/>
          </a:p>
        </p:txBody>
      </p:sp>
      <p:sp>
        <p:nvSpPr>
          <p:cNvPr id="6" name="TextBox 5"/>
          <p:cNvSpPr txBox="1"/>
          <p:nvPr/>
        </p:nvSpPr>
        <p:spPr>
          <a:xfrm>
            <a:off x="618770" y="249807"/>
            <a:ext cx="7973156" cy="830997"/>
          </a:xfrm>
          <a:prstGeom prst="rect">
            <a:avLst/>
          </a:prstGeom>
          <a:noFill/>
        </p:spPr>
        <p:txBody>
          <a:bodyPr wrap="none" rtlCol="0">
            <a:spAutoFit/>
          </a:bodyPr>
          <a:lstStyle/>
          <a:p>
            <a:pPr algn="ctr"/>
            <a:r>
              <a:rPr lang="en-US" sz="2400" dirty="0" smtClean="0"/>
              <a:t>Some applications of IOOS infrastructure &amp; biophysical models </a:t>
            </a:r>
          </a:p>
          <a:p>
            <a:pPr algn="ctr"/>
            <a:r>
              <a:rPr lang="en-US" sz="2400" dirty="0" smtClean="0"/>
              <a:t>capturing responses to dynamic ocean environment:</a:t>
            </a:r>
            <a:endParaRPr lang="en-US" sz="2400" dirty="0"/>
          </a:p>
        </p:txBody>
      </p:sp>
      <p:sp>
        <p:nvSpPr>
          <p:cNvPr id="7" name="TextBox 6"/>
          <p:cNvSpPr txBox="1"/>
          <p:nvPr/>
        </p:nvSpPr>
        <p:spPr>
          <a:xfrm>
            <a:off x="745735" y="5420868"/>
            <a:ext cx="7404591" cy="1569660"/>
          </a:xfrm>
          <a:prstGeom prst="rect">
            <a:avLst/>
          </a:prstGeom>
          <a:noFill/>
        </p:spPr>
        <p:txBody>
          <a:bodyPr wrap="none" rtlCol="0">
            <a:spAutoFit/>
          </a:bodyPr>
          <a:lstStyle/>
          <a:p>
            <a:pPr algn="ctr"/>
            <a:endParaRPr lang="en-US" dirty="0" smtClean="0"/>
          </a:p>
          <a:p>
            <a:pPr marL="285750" indent="-285750" algn="ctr">
              <a:buFont typeface="Arial"/>
              <a:buChar char="•"/>
            </a:pPr>
            <a:r>
              <a:rPr lang="en-US" sz="2400" dirty="0" smtClean="0"/>
              <a:t>Real &amp; near real time ocean information crowdsourcing</a:t>
            </a:r>
          </a:p>
          <a:p>
            <a:pPr algn="ctr"/>
            <a:r>
              <a:rPr lang="en-US" dirty="0"/>
              <a:t> </a:t>
            </a:r>
            <a:r>
              <a:rPr lang="en-US" dirty="0" smtClean="0"/>
              <a:t>    What’s the reality of the ocean now, not 3 years ago</a:t>
            </a:r>
          </a:p>
          <a:p>
            <a:pPr algn="ctr"/>
            <a:r>
              <a:rPr lang="en-US" i="1" dirty="0" smtClean="0"/>
              <a:t>‘proactive not reactive’</a:t>
            </a:r>
          </a:p>
          <a:p>
            <a:pPr algn="ctr"/>
            <a:endParaRPr lang="en-US" dirty="0"/>
          </a:p>
        </p:txBody>
      </p:sp>
    </p:spTree>
    <p:extLst>
      <p:ext uri="{BB962C8B-B14F-4D97-AF65-F5344CB8AC3E}">
        <p14:creationId xmlns:p14="http://schemas.microsoft.com/office/powerpoint/2010/main" val="124746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3-04-10 08.11.5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4681"/>
            <a:ext cx="9177409" cy="68826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 y="0"/>
            <a:ext cx="9177409" cy="1877580"/>
          </a:xfrm>
          <a:solidFill>
            <a:schemeClr val="bg2">
              <a:alpha val="58000"/>
            </a:schemeClr>
          </a:solidFill>
        </p:spPr>
        <p:txBody>
          <a:bodyPr>
            <a:normAutofit fontScale="90000"/>
          </a:bodyPr>
          <a:lstStyle/>
          <a:p>
            <a:r>
              <a:rPr lang="en-US" sz="3600" b="1" dirty="0">
                <a:solidFill>
                  <a:srgbClr val="0000FF"/>
                </a:solidFill>
                <a:latin typeface="Times New Roman"/>
                <a:cs typeface="Times New Roman"/>
              </a:rPr>
              <a:t>USING SATELLITES AND AUVS IN AN INTEGRATED OCEAN OBSERVATORY TO IDENTIFY ATLANTIC STURGEON HABITAT </a:t>
            </a:r>
          </a:p>
        </p:txBody>
      </p:sp>
      <p:sp>
        <p:nvSpPr>
          <p:cNvPr id="3" name="Subtitle 2"/>
          <p:cNvSpPr>
            <a:spLocks noGrp="1"/>
          </p:cNvSpPr>
          <p:nvPr>
            <p:ph type="subTitle" idx="1"/>
          </p:nvPr>
        </p:nvSpPr>
        <p:spPr>
          <a:xfrm>
            <a:off x="0" y="5533821"/>
            <a:ext cx="9177407" cy="1752600"/>
          </a:xfrm>
        </p:spPr>
        <p:txBody>
          <a:bodyPr>
            <a:normAutofit/>
          </a:bodyPr>
          <a:lstStyle/>
          <a:p>
            <a:r>
              <a:rPr lang="en-US" sz="2800" dirty="0" smtClean="0">
                <a:solidFill>
                  <a:schemeClr val="bg1"/>
                </a:solidFill>
              </a:rPr>
              <a:t>Matthew Breece</a:t>
            </a:r>
            <a:r>
              <a:rPr lang="en-US" sz="2800" baseline="30000" dirty="0" smtClean="0">
                <a:solidFill>
                  <a:schemeClr val="bg1"/>
                </a:solidFill>
              </a:rPr>
              <a:t>1</a:t>
            </a:r>
            <a:r>
              <a:rPr lang="en-US" sz="2800" dirty="0" smtClean="0">
                <a:solidFill>
                  <a:schemeClr val="bg1"/>
                </a:solidFill>
              </a:rPr>
              <a:t>, Keith Dunton</a:t>
            </a:r>
            <a:r>
              <a:rPr lang="en-US" sz="2800" baseline="30000" dirty="0" smtClean="0">
                <a:solidFill>
                  <a:schemeClr val="bg1"/>
                </a:solidFill>
              </a:rPr>
              <a:t>2</a:t>
            </a:r>
            <a:r>
              <a:rPr lang="en-US" sz="2800" dirty="0" smtClean="0">
                <a:solidFill>
                  <a:schemeClr val="bg1"/>
                </a:solidFill>
              </a:rPr>
              <a:t>, Dewayne Fox</a:t>
            </a:r>
            <a:r>
              <a:rPr lang="en-US" sz="2800" baseline="30000" dirty="0" smtClean="0">
                <a:solidFill>
                  <a:schemeClr val="bg1"/>
                </a:solidFill>
              </a:rPr>
              <a:t>3</a:t>
            </a:r>
            <a:r>
              <a:rPr lang="en-US" sz="2800" dirty="0" smtClean="0">
                <a:solidFill>
                  <a:schemeClr val="bg1"/>
                </a:solidFill>
              </a:rPr>
              <a:t>, </a:t>
            </a:r>
            <a:r>
              <a:rPr lang="en-US" sz="2800" dirty="0">
                <a:solidFill>
                  <a:schemeClr val="bg1"/>
                </a:solidFill>
              </a:rPr>
              <a:t>Matthew </a:t>
            </a:r>
            <a:r>
              <a:rPr lang="en-US" sz="2800" dirty="0" smtClean="0">
                <a:solidFill>
                  <a:schemeClr val="bg1"/>
                </a:solidFill>
              </a:rPr>
              <a:t>Oliver</a:t>
            </a:r>
            <a:r>
              <a:rPr lang="en-US" sz="2800" baseline="30000" dirty="0" smtClean="0">
                <a:solidFill>
                  <a:schemeClr val="bg1"/>
                </a:solidFill>
              </a:rPr>
              <a:t>1</a:t>
            </a:r>
            <a:r>
              <a:rPr lang="en-US" sz="2800" dirty="0" smtClean="0">
                <a:solidFill>
                  <a:schemeClr val="bg1"/>
                </a:solidFill>
              </a:rPr>
              <a:t> 1. University of Delaware, 2. Stony Brook University, 3. Delaware State University</a:t>
            </a:r>
            <a:endParaRPr lang="en-US" sz="2800" dirty="0">
              <a:solidFill>
                <a:schemeClr val="bg1"/>
              </a:solidFill>
            </a:endParaRPr>
          </a:p>
        </p:txBody>
      </p:sp>
      <p:pic>
        <p:nvPicPr>
          <p:cNvPr id="6" name="Picture 5" descr="giant sturgeon.jpg"/>
          <p:cNvPicPr>
            <a:picLocks noChangeAspect="1"/>
          </p:cNvPicPr>
          <p:nvPr/>
        </p:nvPicPr>
        <p:blipFill rotWithShape="1">
          <a:blip r:embed="rId3" cstate="screen">
            <a:extLst>
              <a:ext uri="{28A0092B-C50C-407E-A947-70E740481C1C}">
                <a14:useLocalDpi xmlns:a14="http://schemas.microsoft.com/office/drawing/2010/main"/>
              </a:ext>
            </a:extLst>
          </a:blip>
          <a:srcRect b="15421"/>
          <a:stretch/>
        </p:blipFill>
        <p:spPr>
          <a:xfrm>
            <a:off x="-1" y="3522926"/>
            <a:ext cx="3352801" cy="2010895"/>
          </a:xfrm>
          <a:prstGeom prst="rect">
            <a:avLst/>
          </a:prstGeom>
          <a:ln>
            <a:solidFill>
              <a:srgbClr val="000000"/>
            </a:solidFill>
          </a:ln>
        </p:spPr>
      </p:pic>
    </p:spTree>
    <p:extLst>
      <p:ext uri="{BB962C8B-B14F-4D97-AF65-F5344CB8AC3E}">
        <p14:creationId xmlns:p14="http://schemas.microsoft.com/office/powerpoint/2010/main" val="368923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ucool_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0238" y="2436714"/>
            <a:ext cx="2729409" cy="1334378"/>
          </a:xfrm>
          <a:prstGeom prst="rect">
            <a:avLst/>
          </a:prstGeom>
        </p:spPr>
      </p:pic>
      <p:sp>
        <p:nvSpPr>
          <p:cNvPr id="34818" name="Title 1"/>
          <p:cNvSpPr>
            <a:spLocks noGrp="1"/>
          </p:cNvSpPr>
          <p:nvPr>
            <p:ph type="title"/>
          </p:nvPr>
        </p:nvSpPr>
        <p:spPr>
          <a:xfrm>
            <a:off x="533400" y="-228600"/>
            <a:ext cx="8229600" cy="1143000"/>
          </a:xfrm>
        </p:spPr>
        <p:txBody>
          <a:bodyPr/>
          <a:lstStyle/>
          <a:p>
            <a:r>
              <a:rPr lang="en-US" b="1" dirty="0" smtClean="0">
                <a:solidFill>
                  <a:srgbClr val="0000FF"/>
                </a:solidFill>
                <a:latin typeface="Times New Roman"/>
                <a:cs typeface="Times New Roman"/>
              </a:rPr>
              <a:t>Acknowledgements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098" y="3724938"/>
            <a:ext cx="1794959" cy="1904482"/>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68736" y="720165"/>
            <a:ext cx="3570942" cy="813423"/>
          </a:xfrm>
          <a:prstGeom prst="rect">
            <a:avLst/>
          </a:prstGeom>
          <a:ln>
            <a:noFill/>
          </a:ln>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5954" y="1492456"/>
            <a:ext cx="3928444" cy="705981"/>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6106" y="329725"/>
            <a:ext cx="1813541" cy="1850856"/>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84823" y="2436714"/>
            <a:ext cx="3346824" cy="637989"/>
          </a:xfrm>
          <a:prstGeom prst="rect">
            <a:avLst/>
          </a:prstGeom>
        </p:spPr>
      </p:pic>
      <p:pic>
        <p:nvPicPr>
          <p:cNvPr id="10" name="Picture 9" descr="P5092617.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61927" y="3275853"/>
            <a:ext cx="4414371" cy="2487218"/>
          </a:xfrm>
          <a:prstGeom prst="rect">
            <a:avLst/>
          </a:prstGeom>
        </p:spPr>
      </p:pic>
      <p:pic>
        <p:nvPicPr>
          <p:cNvPr id="12" name="Picture 11"/>
          <p:cNvPicPr>
            <a:picLocks noChangeAspect="1"/>
          </p:cNvPicPr>
          <p:nvPr/>
        </p:nvPicPr>
        <p:blipFill>
          <a:blip r:embed="rId10"/>
          <a:stretch>
            <a:fillRect/>
          </a:stretch>
        </p:blipFill>
        <p:spPr>
          <a:xfrm>
            <a:off x="119526" y="1890031"/>
            <a:ext cx="1967531" cy="1568521"/>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30" y="675357"/>
            <a:ext cx="2741574" cy="1117192"/>
          </a:xfrm>
          <a:prstGeom prst="rect">
            <a:avLst/>
          </a:prstGeom>
        </p:spPr>
      </p:pic>
      <p:pic>
        <p:nvPicPr>
          <p:cNvPr id="14" name="Picture 13" descr="ACT_banner.gif"/>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0" y="5921084"/>
            <a:ext cx="7772400" cy="904148"/>
          </a:xfrm>
          <a:prstGeom prst="rect">
            <a:avLst/>
          </a:prstGeom>
        </p:spPr>
      </p:pic>
      <p:pic>
        <p:nvPicPr>
          <p:cNvPr id="5" name="Picture 27" descr="chicknsea"/>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86066" y="3788628"/>
            <a:ext cx="1382805" cy="212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4"/>
          <a:srcRect/>
          <a:stretch>
            <a:fillRect/>
          </a:stretch>
        </p:blipFill>
        <p:spPr bwMode="auto">
          <a:xfrm>
            <a:off x="7166106" y="6061607"/>
            <a:ext cx="1813541" cy="732898"/>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775328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382"/>
            <a:ext cx="3856975" cy="960081"/>
          </a:xfrm>
        </p:spPr>
        <p:txBody>
          <a:bodyPr>
            <a:normAutofit fontScale="90000"/>
          </a:bodyPr>
          <a:lstStyle/>
          <a:p>
            <a:r>
              <a:rPr lang="en-US" b="1" dirty="0" smtClean="0">
                <a:solidFill>
                  <a:srgbClr val="0000FF"/>
                </a:solidFill>
                <a:latin typeface="Times New Roman"/>
                <a:cs typeface="Times New Roman"/>
              </a:rPr>
              <a:t>Telemetered Sturgeon </a:t>
            </a:r>
            <a:endParaRPr lang="en-US" b="1" dirty="0">
              <a:solidFill>
                <a:srgbClr val="0000FF"/>
              </a:solidFill>
              <a:latin typeface="Times New Roman"/>
              <a:cs typeface="Times New Roman"/>
            </a:endParaRPr>
          </a:p>
        </p:txBody>
      </p:sp>
      <p:sp>
        <p:nvSpPr>
          <p:cNvPr id="11" name="Rectangle 3"/>
          <p:cNvSpPr txBox="1">
            <a:spLocks noChangeArrowheads="1"/>
          </p:cNvSpPr>
          <p:nvPr/>
        </p:nvSpPr>
        <p:spPr>
          <a:xfrm>
            <a:off x="94584" y="1171985"/>
            <a:ext cx="4004314"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Times New Roman"/>
                <a:cs typeface="Times New Roman"/>
              </a:rPr>
              <a:t>652 Individuals</a:t>
            </a:r>
          </a:p>
          <a:p>
            <a:pPr lvl="1"/>
            <a:r>
              <a:rPr lang="en-US" dirty="0" smtClean="0">
                <a:latin typeface="Times New Roman"/>
                <a:cs typeface="Times New Roman"/>
              </a:rPr>
              <a:t>Delaware</a:t>
            </a:r>
          </a:p>
          <a:p>
            <a:pPr lvl="1"/>
            <a:r>
              <a:rPr lang="en-US" dirty="0" smtClean="0">
                <a:latin typeface="Times New Roman"/>
                <a:cs typeface="Times New Roman"/>
              </a:rPr>
              <a:t>New York</a:t>
            </a:r>
            <a:endParaRPr lang="en-US" dirty="0">
              <a:latin typeface="Times New Roman"/>
              <a:cs typeface="Times New Roman"/>
            </a:endParaRPr>
          </a:p>
        </p:txBody>
      </p:sp>
      <p:pic>
        <p:nvPicPr>
          <p:cNvPr id="9" name="Picture 8" descr="Acoustic Tag AS _ JPF 201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589" y="2808941"/>
            <a:ext cx="2346053" cy="4009872"/>
          </a:xfrm>
          <a:prstGeom prst="rect">
            <a:avLst/>
          </a:prstGeom>
          <a:ln>
            <a:solidFill>
              <a:srgbClr val="000000"/>
            </a:solidFill>
          </a:ln>
        </p:spPr>
      </p:pic>
      <p:pic>
        <p:nvPicPr>
          <p:cNvPr id="10" name="Picture 9" descr="P420129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3435" y="76969"/>
            <a:ext cx="5045102" cy="3097508"/>
          </a:xfrm>
          <a:prstGeom prst="rect">
            <a:avLst/>
          </a:prstGeom>
          <a:ln>
            <a:solidFill>
              <a:srgbClr val="000000"/>
            </a:solidFill>
          </a:ln>
        </p:spPr>
      </p:pic>
      <p:pic>
        <p:nvPicPr>
          <p:cNvPr id="12" name="Content Placeholder 6" descr="P4200273.JPG"/>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3983435" y="3263071"/>
            <a:ext cx="5045102" cy="3542914"/>
          </a:xfrm>
          <a:prstGeom prst="rect">
            <a:avLst/>
          </a:prstGeom>
          <a:ln>
            <a:solidFill>
              <a:srgbClr val="000000"/>
            </a:solidFill>
          </a:ln>
        </p:spPr>
      </p:pic>
    </p:spTree>
    <p:extLst>
      <p:ext uri="{BB962C8B-B14F-4D97-AF65-F5344CB8AC3E}">
        <p14:creationId xmlns:p14="http://schemas.microsoft.com/office/powerpoint/2010/main" val="2795414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40"/>
            <a:ext cx="4255911" cy="1143000"/>
          </a:xfrm>
        </p:spPr>
        <p:txBody>
          <a:bodyPr>
            <a:normAutofit fontScale="90000"/>
          </a:bodyPr>
          <a:lstStyle/>
          <a:p>
            <a:r>
              <a:rPr lang="en-US" b="1" dirty="0" smtClean="0">
                <a:solidFill>
                  <a:srgbClr val="0000FF"/>
                </a:solidFill>
                <a:latin typeface="Times New Roman"/>
                <a:cs typeface="Times New Roman"/>
              </a:rPr>
              <a:t>Passive Telemetry </a:t>
            </a:r>
            <a:endParaRPr lang="en-US" b="1" dirty="0">
              <a:solidFill>
                <a:srgbClr val="0000FF"/>
              </a:solidFill>
              <a:latin typeface="Times New Roman"/>
              <a:cs typeface="Times New Roman"/>
            </a:endParaRPr>
          </a:p>
        </p:txBody>
      </p:sp>
      <p:pic>
        <p:nvPicPr>
          <p:cNvPr id="3" name="Picture 2" descr="GEreceiv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2352" y="406400"/>
            <a:ext cx="4431816" cy="6194722"/>
          </a:xfrm>
          <a:prstGeom prst="rect">
            <a:avLst/>
          </a:prstGeom>
          <a:ln>
            <a:solidFill>
              <a:srgbClr val="000000"/>
            </a:solidFill>
          </a:ln>
        </p:spPr>
      </p:pic>
      <p:pic>
        <p:nvPicPr>
          <p:cNvPr id="4" name="Picture 3" descr="uw receiver 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28846" y="1916805"/>
            <a:ext cx="4950281" cy="3468435"/>
          </a:xfrm>
          <a:prstGeom prst="rect">
            <a:avLst/>
          </a:prstGeom>
          <a:ln>
            <a:solidFill>
              <a:schemeClr val="tx1"/>
            </a:solidFill>
          </a:ln>
        </p:spPr>
      </p:pic>
      <p:cxnSp>
        <p:nvCxnSpPr>
          <p:cNvPr id="6" name="Straight Connector 5"/>
          <p:cNvCxnSpPr/>
          <p:nvPr/>
        </p:nvCxnSpPr>
        <p:spPr>
          <a:xfrm>
            <a:off x="7382933" y="6126163"/>
            <a:ext cx="1236133"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1" y="6126163"/>
            <a:ext cx="800219" cy="369332"/>
          </a:xfrm>
          <a:prstGeom prst="rect">
            <a:avLst/>
          </a:prstGeom>
          <a:noFill/>
        </p:spPr>
        <p:txBody>
          <a:bodyPr wrap="none" rtlCol="0">
            <a:spAutoFit/>
          </a:bodyPr>
          <a:lstStyle/>
          <a:p>
            <a:r>
              <a:rPr lang="en-US" b="1" dirty="0" smtClean="0">
                <a:solidFill>
                  <a:schemeClr val="bg1"/>
                </a:solidFill>
                <a:latin typeface="Times New Roman"/>
                <a:cs typeface="Times New Roman"/>
              </a:rPr>
              <a:t>50 km</a:t>
            </a:r>
            <a:endParaRPr lang="en-US" b="1" dirty="0">
              <a:solidFill>
                <a:schemeClr val="bg1"/>
              </a:solidFill>
              <a:latin typeface="Times New Roman"/>
              <a:cs typeface="Times New Roman"/>
            </a:endParaRPr>
          </a:p>
        </p:txBody>
      </p:sp>
    </p:spTree>
    <p:extLst>
      <p:ext uri="{BB962C8B-B14F-4D97-AF65-F5344CB8AC3E}">
        <p14:creationId xmlns:p14="http://schemas.microsoft.com/office/powerpoint/2010/main" val="3314926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5"/>
          <p:cNvSpPr txBox="1">
            <a:spLocks noChangeArrowheads="1"/>
          </p:cNvSpPr>
          <p:nvPr/>
        </p:nvSpPr>
        <p:spPr bwMode="auto">
          <a:xfrm>
            <a:off x="0" y="0"/>
            <a:ext cx="9144000" cy="461665"/>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00FF"/>
                </a:solidFill>
                <a:latin typeface="Times New Roman"/>
                <a:ea typeface="MS PGothic" pitchFamily="34" charset="-128"/>
                <a:cs typeface="Times New Roman"/>
              </a:rPr>
              <a:t> MIDDLE  ATLANTIC  REGIONAL  </a:t>
            </a:r>
            <a:r>
              <a:rPr lang="en-US" sz="2400" b="1" dirty="0">
                <a:solidFill>
                  <a:srgbClr val="0000FF"/>
                </a:solidFill>
                <a:latin typeface="Times New Roman"/>
                <a:ea typeface="MS PGothic" pitchFamily="34" charset="-128"/>
                <a:cs typeface="Times New Roman"/>
              </a:rPr>
              <a:t>DRIVERS</a:t>
            </a:r>
          </a:p>
        </p:txBody>
      </p:sp>
      <p:pic>
        <p:nvPicPr>
          <p:cNvPr id="43010" name="Picture 26" descr="Screen shot 2011-05-10 at 4.48.08 PM.png"/>
          <p:cNvPicPr>
            <a:picLocks noChangeAspect="1"/>
          </p:cNvPicPr>
          <p:nvPr/>
        </p:nvPicPr>
        <p:blipFill>
          <a:blip r:embed="rId3"/>
          <a:srcRect l="8676" r="13583"/>
          <a:stretch>
            <a:fillRect/>
          </a:stretch>
        </p:blipFill>
        <p:spPr bwMode="auto">
          <a:xfrm>
            <a:off x="127000" y="657225"/>
            <a:ext cx="3648075" cy="3092450"/>
          </a:xfrm>
          <a:prstGeom prst="rect">
            <a:avLst/>
          </a:prstGeom>
          <a:noFill/>
          <a:ln w="9525">
            <a:noFill/>
            <a:miter lim="800000"/>
            <a:headEnd/>
            <a:tailEnd/>
          </a:ln>
        </p:spPr>
      </p:pic>
      <p:sp>
        <p:nvSpPr>
          <p:cNvPr id="28" name="TextBox 27"/>
          <p:cNvSpPr txBox="1"/>
          <p:nvPr/>
        </p:nvSpPr>
        <p:spPr>
          <a:xfrm>
            <a:off x="2433638" y="2970213"/>
            <a:ext cx="1320800" cy="646112"/>
          </a:xfrm>
          <a:prstGeom prst="rect">
            <a:avLst/>
          </a:prstGeom>
          <a:noFill/>
        </p:spPr>
        <p:txBody>
          <a:bodyPr>
            <a:spAutoFit/>
          </a:bodyPr>
          <a:lstStyle/>
          <a:p>
            <a:pPr algn="r" fontAlgn="auto">
              <a:spcBef>
                <a:spcPts val="0"/>
              </a:spcBef>
              <a:spcAft>
                <a:spcPts val="0"/>
              </a:spcAft>
              <a:defRPr/>
            </a:pPr>
            <a:r>
              <a:rPr lang="en-US" b="1" dirty="0">
                <a:solidFill>
                  <a:srgbClr val="FFFFFF"/>
                </a:solidFill>
                <a:latin typeface="Times New Roman"/>
                <a:ea typeface="+mn-ea"/>
                <a:cs typeface="Times New Roman"/>
              </a:rPr>
              <a:t>Ocean Circulation</a:t>
            </a:r>
          </a:p>
        </p:txBody>
      </p:sp>
      <p:pic>
        <p:nvPicPr>
          <p:cNvPr id="43012" name="Picture 28"/>
          <p:cNvPicPr>
            <a:picLocks noChangeAspect="1"/>
          </p:cNvPicPr>
          <p:nvPr/>
        </p:nvPicPr>
        <p:blipFill>
          <a:blip r:embed="rId4"/>
          <a:srcRect l="4808" t="4295" r="5196" b="4974"/>
          <a:stretch>
            <a:fillRect/>
          </a:stretch>
        </p:blipFill>
        <p:spPr bwMode="auto">
          <a:xfrm>
            <a:off x="3975100" y="492125"/>
            <a:ext cx="2438400" cy="1839913"/>
          </a:xfrm>
          <a:prstGeom prst="rect">
            <a:avLst/>
          </a:prstGeom>
          <a:noFill/>
          <a:ln w="28575">
            <a:solidFill>
              <a:schemeClr val="tx1"/>
            </a:solidFill>
            <a:miter lim="800000"/>
            <a:headEnd/>
            <a:tailEnd/>
          </a:ln>
        </p:spPr>
      </p:pic>
      <p:sp>
        <p:nvSpPr>
          <p:cNvPr id="30" name="TextBox 29"/>
          <p:cNvSpPr txBox="1"/>
          <p:nvPr/>
        </p:nvSpPr>
        <p:spPr>
          <a:xfrm>
            <a:off x="4652436" y="2014537"/>
            <a:ext cx="1772653" cy="369332"/>
          </a:xfrm>
          <a:prstGeom prst="rect">
            <a:avLst/>
          </a:prstGeom>
          <a:noFill/>
        </p:spPr>
        <p:txBody>
          <a:bodyPr wrap="none">
            <a:spAutoFit/>
          </a:bodyPr>
          <a:lstStyle/>
          <a:p>
            <a:pPr fontAlgn="auto">
              <a:spcBef>
                <a:spcPts val="0"/>
              </a:spcBef>
              <a:spcAft>
                <a:spcPts val="0"/>
              </a:spcAft>
              <a:defRPr/>
            </a:pPr>
            <a:r>
              <a:rPr lang="en-US" b="1" dirty="0">
                <a:solidFill>
                  <a:prstClr val="black"/>
                </a:solidFill>
                <a:latin typeface="Times New Roman"/>
                <a:ea typeface="+mn-ea"/>
                <a:cs typeface="Times New Roman"/>
              </a:rPr>
              <a:t>Tropical Storms</a:t>
            </a:r>
          </a:p>
        </p:txBody>
      </p:sp>
      <p:pic>
        <p:nvPicPr>
          <p:cNvPr id="43014" name="Picture 30"/>
          <p:cNvPicPr>
            <a:picLocks noChangeAspect="1"/>
          </p:cNvPicPr>
          <p:nvPr/>
        </p:nvPicPr>
        <p:blipFill>
          <a:blip r:embed="rId5"/>
          <a:srcRect/>
          <a:stretch>
            <a:fillRect/>
          </a:stretch>
        </p:blipFill>
        <p:spPr bwMode="auto">
          <a:xfrm>
            <a:off x="3975100" y="2478088"/>
            <a:ext cx="2438400" cy="1547812"/>
          </a:xfrm>
          <a:prstGeom prst="rect">
            <a:avLst/>
          </a:prstGeom>
          <a:noFill/>
          <a:ln w="28575">
            <a:solidFill>
              <a:schemeClr val="tx1"/>
            </a:solidFill>
            <a:round/>
            <a:headEnd/>
            <a:tailEnd/>
          </a:ln>
        </p:spPr>
      </p:pic>
      <p:pic>
        <p:nvPicPr>
          <p:cNvPr id="43015" name="Picture 31" descr="Screen shot 2011-07-26 at 2.54.31 PM.png"/>
          <p:cNvPicPr>
            <a:picLocks noChangeAspect="1"/>
          </p:cNvPicPr>
          <p:nvPr/>
        </p:nvPicPr>
        <p:blipFill>
          <a:blip r:embed="rId6"/>
          <a:srcRect/>
          <a:stretch>
            <a:fillRect/>
          </a:stretch>
        </p:blipFill>
        <p:spPr bwMode="auto">
          <a:xfrm>
            <a:off x="3343275" y="4025900"/>
            <a:ext cx="3276600" cy="2074863"/>
          </a:xfrm>
          <a:prstGeom prst="rect">
            <a:avLst/>
          </a:prstGeom>
          <a:noFill/>
          <a:ln w="38100">
            <a:solidFill>
              <a:schemeClr val="tx1"/>
            </a:solidFill>
            <a:miter lim="800000"/>
            <a:headEnd/>
            <a:tailEnd/>
          </a:ln>
        </p:spPr>
      </p:pic>
      <p:pic>
        <p:nvPicPr>
          <p:cNvPr id="43016" name="Picture 3"/>
          <p:cNvPicPr>
            <a:picLocks noChangeAspect="1" noChangeArrowheads="1"/>
          </p:cNvPicPr>
          <p:nvPr/>
        </p:nvPicPr>
        <p:blipFill>
          <a:blip r:embed="rId7"/>
          <a:srcRect l="2628" t="17557" r="2792"/>
          <a:stretch>
            <a:fillRect/>
          </a:stretch>
        </p:blipFill>
        <p:spPr bwMode="auto">
          <a:xfrm>
            <a:off x="127000" y="4025900"/>
            <a:ext cx="3200400" cy="2117725"/>
          </a:xfrm>
          <a:prstGeom prst="rect">
            <a:avLst/>
          </a:prstGeom>
          <a:noFill/>
          <a:ln w="9525">
            <a:noFill/>
            <a:miter lim="800000"/>
            <a:headEnd/>
            <a:tailEnd/>
          </a:ln>
        </p:spPr>
      </p:pic>
      <p:pic>
        <p:nvPicPr>
          <p:cNvPr id="43017" name="Picture 33" descr="Screen shot 2011-05-10 at 4.50.59 PM.png"/>
          <p:cNvPicPr>
            <a:picLocks noChangeAspect="1"/>
          </p:cNvPicPr>
          <p:nvPr/>
        </p:nvPicPr>
        <p:blipFill>
          <a:blip r:embed="rId8"/>
          <a:srcRect/>
          <a:stretch>
            <a:fillRect/>
          </a:stretch>
        </p:blipFill>
        <p:spPr bwMode="auto">
          <a:xfrm>
            <a:off x="6642100" y="641350"/>
            <a:ext cx="2344738" cy="1690688"/>
          </a:xfrm>
          <a:prstGeom prst="rect">
            <a:avLst/>
          </a:prstGeom>
          <a:noFill/>
          <a:ln w="9525">
            <a:noFill/>
            <a:miter lim="800000"/>
            <a:headEnd/>
            <a:tailEnd/>
          </a:ln>
        </p:spPr>
      </p:pic>
      <p:grpSp>
        <p:nvGrpSpPr>
          <p:cNvPr id="43018" name="Group 5"/>
          <p:cNvGrpSpPr>
            <a:grpSpLocks/>
          </p:cNvGrpSpPr>
          <p:nvPr/>
        </p:nvGrpSpPr>
        <p:grpSpPr bwMode="auto">
          <a:xfrm>
            <a:off x="6799263" y="2733675"/>
            <a:ext cx="2209800" cy="2921000"/>
            <a:chOff x="2971800" y="347663"/>
            <a:chExt cx="3657600" cy="4757737"/>
          </a:xfrm>
        </p:grpSpPr>
        <p:pic>
          <p:nvPicPr>
            <p:cNvPr id="43024" name="Picture 5"/>
            <p:cNvPicPr>
              <a:picLocks noChangeAspect="1" noChangeArrowheads="1"/>
            </p:cNvPicPr>
            <p:nvPr/>
          </p:nvPicPr>
          <p:blipFill>
            <a:blip r:embed="rId9"/>
            <a:srcRect l="41237" t="15013" r="9277" b="18298"/>
            <a:stretch>
              <a:fillRect/>
            </a:stretch>
          </p:blipFill>
          <p:spPr bwMode="auto">
            <a:xfrm>
              <a:off x="2971800" y="347663"/>
              <a:ext cx="3657600" cy="1752600"/>
            </a:xfrm>
            <a:prstGeom prst="rect">
              <a:avLst/>
            </a:prstGeom>
            <a:noFill/>
            <a:ln w="9525">
              <a:noFill/>
              <a:miter lim="800000"/>
              <a:headEnd/>
              <a:tailEnd/>
            </a:ln>
          </p:spPr>
        </p:pic>
        <p:pic>
          <p:nvPicPr>
            <p:cNvPr id="43025" name="Picture 6"/>
            <p:cNvPicPr>
              <a:picLocks noChangeAspect="1" noChangeArrowheads="1"/>
            </p:cNvPicPr>
            <p:nvPr/>
          </p:nvPicPr>
          <p:blipFill>
            <a:blip r:embed="rId10"/>
            <a:srcRect l="41753" t="10510" r="10309" b="15399"/>
            <a:stretch>
              <a:fillRect/>
            </a:stretch>
          </p:blipFill>
          <p:spPr bwMode="auto">
            <a:xfrm>
              <a:off x="3009900" y="2028825"/>
              <a:ext cx="3543300" cy="1947122"/>
            </a:xfrm>
            <a:prstGeom prst="rect">
              <a:avLst/>
            </a:prstGeom>
            <a:noFill/>
            <a:ln w="9525">
              <a:noFill/>
              <a:miter lim="800000"/>
              <a:headEnd/>
              <a:tailEnd/>
            </a:ln>
          </p:spPr>
        </p:pic>
        <p:pic>
          <p:nvPicPr>
            <p:cNvPr id="43026" name="Picture 7"/>
            <p:cNvPicPr>
              <a:picLocks noChangeAspect="1" noChangeArrowheads="1"/>
            </p:cNvPicPr>
            <p:nvPr/>
          </p:nvPicPr>
          <p:blipFill>
            <a:blip r:embed="rId11"/>
            <a:srcRect l="41237" t="14497" r="10309" b="18814"/>
            <a:stretch>
              <a:fillRect/>
            </a:stretch>
          </p:blipFill>
          <p:spPr bwMode="auto">
            <a:xfrm>
              <a:off x="2971800" y="3352800"/>
              <a:ext cx="3581400" cy="1752600"/>
            </a:xfrm>
            <a:prstGeom prst="rect">
              <a:avLst/>
            </a:prstGeom>
            <a:noFill/>
            <a:ln w="9525">
              <a:noFill/>
              <a:miter lim="800000"/>
              <a:headEnd/>
              <a:tailEnd/>
            </a:ln>
          </p:spPr>
        </p:pic>
      </p:grpSp>
      <p:sp>
        <p:nvSpPr>
          <p:cNvPr id="39" name="TextBox 38"/>
          <p:cNvSpPr txBox="1"/>
          <p:nvPr/>
        </p:nvSpPr>
        <p:spPr>
          <a:xfrm>
            <a:off x="2051050" y="3932239"/>
            <a:ext cx="1262184" cy="369332"/>
          </a:xfrm>
          <a:prstGeom prst="rect">
            <a:avLst/>
          </a:prstGeom>
          <a:noFill/>
        </p:spPr>
        <p:txBody>
          <a:bodyPr wrap="none">
            <a:spAutoFit/>
          </a:bodyPr>
          <a:lstStyle/>
          <a:p>
            <a:pPr fontAlgn="auto">
              <a:spcBef>
                <a:spcPts val="0"/>
              </a:spcBef>
              <a:spcAft>
                <a:spcPts val="0"/>
              </a:spcAft>
              <a:defRPr/>
            </a:pPr>
            <a:r>
              <a:rPr lang="en-US" b="1" dirty="0">
                <a:solidFill>
                  <a:srgbClr val="FFFFFF"/>
                </a:solidFill>
                <a:latin typeface="Times New Roman"/>
                <a:ea typeface="+mn-ea"/>
                <a:cs typeface="Times New Roman"/>
              </a:rPr>
              <a:t>Population</a:t>
            </a:r>
          </a:p>
        </p:txBody>
      </p:sp>
      <p:sp>
        <p:nvSpPr>
          <p:cNvPr id="40" name="TextBox 39"/>
          <p:cNvSpPr txBox="1"/>
          <p:nvPr/>
        </p:nvSpPr>
        <p:spPr>
          <a:xfrm>
            <a:off x="5524500" y="4041775"/>
            <a:ext cx="671513" cy="369888"/>
          </a:xfrm>
          <a:prstGeom prst="rect">
            <a:avLst/>
          </a:prstGeom>
          <a:noFill/>
        </p:spPr>
        <p:txBody>
          <a:bodyPr wrap="none">
            <a:spAutoFit/>
          </a:bodyPr>
          <a:lstStyle/>
          <a:p>
            <a:pPr fontAlgn="auto">
              <a:spcBef>
                <a:spcPts val="0"/>
              </a:spcBef>
              <a:spcAft>
                <a:spcPts val="0"/>
              </a:spcAft>
              <a:defRPr/>
            </a:pPr>
            <a:r>
              <a:rPr lang="en-US" dirty="0">
                <a:solidFill>
                  <a:prstClr val="black"/>
                </a:solidFill>
                <a:latin typeface="Calibri"/>
                <a:ea typeface="+mn-ea"/>
                <a:cs typeface="+mn-cs"/>
              </a:rPr>
              <a:t>Ports</a:t>
            </a:r>
          </a:p>
        </p:txBody>
      </p:sp>
      <p:sp>
        <p:nvSpPr>
          <p:cNvPr id="41" name="TextBox 40"/>
          <p:cNvSpPr txBox="1"/>
          <p:nvPr/>
        </p:nvSpPr>
        <p:spPr>
          <a:xfrm>
            <a:off x="4981575" y="3557588"/>
            <a:ext cx="1466617" cy="369332"/>
          </a:xfrm>
          <a:prstGeom prst="rect">
            <a:avLst/>
          </a:prstGeom>
          <a:noFill/>
        </p:spPr>
        <p:txBody>
          <a:bodyPr wrap="none">
            <a:spAutoFit/>
          </a:bodyPr>
          <a:lstStyle/>
          <a:p>
            <a:pPr fontAlgn="auto">
              <a:spcBef>
                <a:spcPts val="0"/>
              </a:spcBef>
              <a:spcAft>
                <a:spcPts val="0"/>
              </a:spcAft>
              <a:defRPr/>
            </a:pPr>
            <a:r>
              <a:rPr lang="en-US" b="1" dirty="0">
                <a:solidFill>
                  <a:prstClr val="white"/>
                </a:solidFill>
                <a:latin typeface="Times New Roman"/>
                <a:ea typeface="+mn-ea"/>
                <a:cs typeface="Times New Roman"/>
              </a:rPr>
              <a:t>Northeasters</a:t>
            </a:r>
          </a:p>
        </p:txBody>
      </p:sp>
      <p:sp>
        <p:nvSpPr>
          <p:cNvPr id="42" name="TextBox 41"/>
          <p:cNvSpPr txBox="1"/>
          <p:nvPr/>
        </p:nvSpPr>
        <p:spPr>
          <a:xfrm>
            <a:off x="6935788" y="2293938"/>
            <a:ext cx="1781107" cy="369332"/>
          </a:xfrm>
          <a:prstGeom prst="rect">
            <a:avLst/>
          </a:prstGeom>
          <a:noFill/>
        </p:spPr>
        <p:txBody>
          <a:bodyPr wrap="none">
            <a:spAutoFit/>
          </a:bodyPr>
          <a:lstStyle/>
          <a:p>
            <a:pPr fontAlgn="auto">
              <a:spcBef>
                <a:spcPts val="0"/>
              </a:spcBef>
              <a:spcAft>
                <a:spcPts val="0"/>
              </a:spcAft>
              <a:defRPr/>
            </a:pPr>
            <a:r>
              <a:rPr lang="en-US" b="1" dirty="0">
                <a:solidFill>
                  <a:prstClr val="black"/>
                </a:solidFill>
                <a:latin typeface="Times New Roman"/>
                <a:ea typeface="+mn-ea"/>
                <a:cs typeface="Times New Roman"/>
              </a:rPr>
              <a:t>Climate Change</a:t>
            </a:r>
          </a:p>
        </p:txBody>
      </p:sp>
      <p:sp>
        <p:nvSpPr>
          <p:cNvPr id="43" name="TextBox 42"/>
          <p:cNvSpPr txBox="1"/>
          <p:nvPr/>
        </p:nvSpPr>
        <p:spPr>
          <a:xfrm>
            <a:off x="6823075" y="2970213"/>
            <a:ext cx="973138" cy="646112"/>
          </a:xfrm>
          <a:prstGeom prst="rect">
            <a:avLst/>
          </a:prstGeom>
          <a:noFill/>
        </p:spPr>
        <p:txBody>
          <a:bodyPr>
            <a:spAutoFit/>
          </a:bodyPr>
          <a:lstStyle/>
          <a:p>
            <a:pPr fontAlgn="auto">
              <a:spcBef>
                <a:spcPts val="0"/>
              </a:spcBef>
              <a:spcAft>
                <a:spcPts val="0"/>
              </a:spcAft>
              <a:defRPr/>
            </a:pPr>
            <a:r>
              <a:rPr lang="en-US" b="1" dirty="0">
                <a:solidFill>
                  <a:prstClr val="black"/>
                </a:solidFill>
                <a:latin typeface="Times New Roman"/>
                <a:ea typeface="+mn-ea"/>
                <a:cs typeface="Times New Roman"/>
              </a:rPr>
              <a:t>Critical Habitat</a:t>
            </a:r>
          </a:p>
        </p:txBody>
      </p:sp>
      <p:pic>
        <p:nvPicPr>
          <p:cNvPr id="20" name="Picture 3" descr="banner_ioos_1024.jpg"/>
          <p:cNvPicPr>
            <a:picLocks noChangeAspect="1"/>
          </p:cNvPicPr>
          <p:nvPr/>
        </p:nvPicPr>
        <p:blipFill>
          <a:blip r:embed="rId12"/>
          <a:srcRect t="30029"/>
          <a:stretch>
            <a:fillRect/>
          </a:stretch>
        </p:blipFill>
        <p:spPr bwMode="auto">
          <a:xfrm>
            <a:off x="0" y="6197600"/>
            <a:ext cx="9150350" cy="762000"/>
          </a:xfrm>
          <a:prstGeom prst="rect">
            <a:avLst/>
          </a:prstGeom>
          <a:noFill/>
          <a:ln w="9525">
            <a:noFill/>
            <a:miter lim="800000"/>
            <a:headEnd/>
            <a:tailEnd/>
          </a:ln>
        </p:spPr>
      </p:pic>
      <p:pic>
        <p:nvPicPr>
          <p:cNvPr id="21" name="Picture 2" descr="IOOS_white.gif"/>
          <p:cNvPicPr>
            <a:picLocks noChangeAspect="1"/>
          </p:cNvPicPr>
          <p:nvPr/>
        </p:nvPicPr>
        <p:blipFill>
          <a:blip r:embed="rId13"/>
          <a:srcRect/>
          <a:stretch>
            <a:fillRect/>
          </a:stretch>
        </p:blipFill>
        <p:spPr bwMode="auto">
          <a:xfrm>
            <a:off x="7332663" y="6244174"/>
            <a:ext cx="1676400" cy="654050"/>
          </a:xfrm>
          <a:prstGeom prst="rect">
            <a:avLst/>
          </a:prstGeom>
          <a:noFill/>
          <a:ln w="9525">
            <a:noFill/>
            <a:miter lim="800000"/>
            <a:headEnd/>
            <a:tailEnd/>
          </a:ln>
        </p:spPr>
      </p:pic>
    </p:spTree>
    <p:extLst>
      <p:ext uri="{BB962C8B-B14F-4D97-AF65-F5344CB8AC3E}">
        <p14:creationId xmlns:p14="http://schemas.microsoft.com/office/powerpoint/2010/main" val="232444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7732" y="1075277"/>
            <a:ext cx="3654424" cy="4953000"/>
          </a:xfrm>
        </p:spPr>
        <p:txBody>
          <a:bodyPr>
            <a:normAutofit/>
          </a:bodyPr>
          <a:lstStyle/>
          <a:p>
            <a:r>
              <a:rPr lang="en-US" dirty="0" smtClean="0">
                <a:latin typeface="Times New Roman"/>
                <a:cs typeface="Times New Roman"/>
              </a:rPr>
              <a:t>Mobile tracking of offshore environments </a:t>
            </a:r>
          </a:p>
          <a:p>
            <a:endParaRPr lang="en-US" dirty="0" smtClean="0">
              <a:latin typeface="Times New Roman"/>
              <a:cs typeface="Times New Roman"/>
            </a:endParaRPr>
          </a:p>
          <a:p>
            <a:r>
              <a:rPr lang="en-US" dirty="0" smtClean="0">
                <a:latin typeface="Times New Roman"/>
                <a:cs typeface="Times New Roman"/>
              </a:rPr>
              <a:t>Reach currently unmonitored areas</a:t>
            </a:r>
          </a:p>
          <a:p>
            <a:endParaRPr lang="en-US" dirty="0" smtClean="0">
              <a:latin typeface="Times New Roman"/>
              <a:cs typeface="Times New Roman"/>
            </a:endParaRPr>
          </a:p>
          <a:p>
            <a:r>
              <a:rPr lang="en-US" dirty="0" smtClean="0">
                <a:latin typeface="Times New Roman"/>
                <a:cs typeface="Times New Roman"/>
              </a:rPr>
              <a:t>Natural addition to ongoing research</a:t>
            </a:r>
          </a:p>
          <a:p>
            <a:endParaRPr lang="en-US" dirty="0" smtClean="0">
              <a:latin typeface="Times New Roman"/>
              <a:cs typeface="Times New Roman"/>
            </a:endParaRPr>
          </a:p>
          <a:p>
            <a:r>
              <a:rPr lang="en-US" dirty="0" smtClean="0">
                <a:latin typeface="Times New Roman"/>
                <a:cs typeface="Times New Roman"/>
              </a:rPr>
              <a:t>Increase understanding of fisheries interactions</a:t>
            </a:r>
            <a:endParaRPr lang="en-US" dirty="0">
              <a:latin typeface="Times New Roman"/>
              <a:cs typeface="Times New Roman"/>
            </a:endParaRPr>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endParaRPr lang="en-US"/>
          </a:p>
        </p:txBody>
      </p:sp>
      <p:sp>
        <p:nvSpPr>
          <p:cNvPr id="2" name="AutoShape 2" descr="https://mail-attachment.googleusercontent.com/attachment?ui=2&amp;ik=039ccb1299&amp;view=att&amp;th=135157bc4fd94606&amp;attid=0.2&amp;disp=inline&amp;realattid=f_gxuie10k1&amp;safe=1&amp;zw&amp;saduie=AG9B_P-tpOynPIvmuc9J7_6BKj9b&amp;sadet=1327969352230&amp;sads=vJKt2MwCQ8yvTJiABfNYP-ByJ6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Description: Macintosh HD:Users:oliver:Desktop:sturgeon_glider_paper:fig1.png"/>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151477"/>
            <a:ext cx="5257800" cy="4876800"/>
          </a:xfrm>
          <a:prstGeom prst="rect">
            <a:avLst/>
          </a:prstGeom>
          <a:noFill/>
          <a:ln>
            <a:noFill/>
          </a:ln>
        </p:spPr>
      </p:pic>
      <p:pic>
        <p:nvPicPr>
          <p:cNvPr id="10" name="Picture 3" descr="banner_ioos_1024.jpg"/>
          <p:cNvPicPr>
            <a:picLocks noChangeAspect="1"/>
          </p:cNvPicPr>
          <p:nvPr/>
        </p:nvPicPr>
        <p:blipFill>
          <a:blip r:embed="rId3"/>
          <a:srcRect t="30029"/>
          <a:stretch>
            <a:fillRect/>
          </a:stretch>
        </p:blipFill>
        <p:spPr bwMode="auto">
          <a:xfrm>
            <a:off x="0" y="6197600"/>
            <a:ext cx="9150350" cy="762000"/>
          </a:xfrm>
          <a:prstGeom prst="rect">
            <a:avLst/>
          </a:prstGeom>
          <a:noFill/>
          <a:ln w="9525">
            <a:noFill/>
            <a:miter lim="800000"/>
            <a:headEnd/>
            <a:tailEnd/>
          </a:ln>
        </p:spPr>
      </p:pic>
      <p:pic>
        <p:nvPicPr>
          <p:cNvPr id="11" name="Picture 2" descr="IOOS_white.gif"/>
          <p:cNvPicPr>
            <a:picLocks noChangeAspect="1"/>
          </p:cNvPicPr>
          <p:nvPr/>
        </p:nvPicPr>
        <p:blipFill>
          <a:blip r:embed="rId4"/>
          <a:srcRect/>
          <a:stretch>
            <a:fillRect/>
          </a:stretch>
        </p:blipFill>
        <p:spPr bwMode="auto">
          <a:xfrm>
            <a:off x="7332663" y="6211888"/>
            <a:ext cx="1676400" cy="654050"/>
          </a:xfrm>
          <a:prstGeom prst="rect">
            <a:avLst/>
          </a:prstGeom>
          <a:noFill/>
          <a:ln w="9525">
            <a:noFill/>
            <a:miter lim="800000"/>
            <a:headEnd/>
            <a:tailEnd/>
          </a:ln>
        </p:spPr>
      </p:pic>
      <p:sp>
        <p:nvSpPr>
          <p:cNvPr id="12" name="Title 1"/>
          <p:cNvSpPr>
            <a:spLocks noGrp="1"/>
          </p:cNvSpPr>
          <p:nvPr>
            <p:ph type="title"/>
          </p:nvPr>
        </p:nvSpPr>
        <p:spPr>
          <a:xfrm>
            <a:off x="460375" y="0"/>
            <a:ext cx="8229600" cy="812800"/>
          </a:xfrm>
        </p:spPr>
        <p:txBody>
          <a:bodyPr/>
          <a:lstStyle/>
          <a:p>
            <a:r>
              <a:rPr lang="en-US" b="1" dirty="0" smtClean="0">
                <a:solidFill>
                  <a:srgbClr val="0000FF"/>
                </a:solidFill>
                <a:latin typeface="Times New Roman"/>
                <a:cs typeface="Times New Roman"/>
              </a:rPr>
              <a:t>Receiver Integrated Glider (2011)</a:t>
            </a:r>
            <a:endParaRPr lang="en-US" b="1" dirty="0">
              <a:solidFill>
                <a:srgbClr val="0000FF"/>
              </a:solidFill>
              <a:latin typeface="Times New Roman"/>
              <a:cs typeface="Times New Roman"/>
            </a:endParaRPr>
          </a:p>
        </p:txBody>
      </p:sp>
    </p:spTree>
    <p:extLst>
      <p:ext uri="{BB962C8B-B14F-4D97-AF65-F5344CB8AC3E}">
        <p14:creationId xmlns:p14="http://schemas.microsoft.com/office/powerpoint/2010/main" val="18313655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91906" y="1388536"/>
            <a:ext cx="3163711" cy="4525963"/>
          </a:xfrm>
        </p:spPr>
        <p:txBody>
          <a:bodyPr/>
          <a:lstStyle/>
          <a:p>
            <a:r>
              <a:rPr lang="en-US" dirty="0" smtClean="0">
                <a:latin typeface="Times New Roman"/>
                <a:cs typeface="Times New Roman"/>
              </a:rPr>
              <a:t>Enables coupling of data sets </a:t>
            </a:r>
          </a:p>
          <a:p>
            <a:pPr lvl="1"/>
            <a:r>
              <a:rPr lang="en-US" dirty="0" smtClean="0">
                <a:latin typeface="Times New Roman"/>
                <a:cs typeface="Times New Roman"/>
              </a:rPr>
              <a:t>Telemetry data</a:t>
            </a:r>
          </a:p>
          <a:p>
            <a:pPr lvl="1"/>
            <a:r>
              <a:rPr lang="en-US" dirty="0" smtClean="0">
                <a:latin typeface="Times New Roman"/>
                <a:cs typeface="Times New Roman"/>
              </a:rPr>
              <a:t>Temperature</a:t>
            </a:r>
          </a:p>
          <a:p>
            <a:pPr lvl="1"/>
            <a:r>
              <a:rPr lang="en-US" dirty="0" smtClean="0">
                <a:latin typeface="Times New Roman"/>
                <a:cs typeface="Times New Roman"/>
              </a:rPr>
              <a:t>Salinity</a:t>
            </a:r>
          </a:p>
          <a:p>
            <a:pPr lvl="1"/>
            <a:r>
              <a:rPr lang="en-US" dirty="0" smtClean="0">
                <a:latin typeface="Times New Roman"/>
                <a:cs typeface="Times New Roman"/>
              </a:rPr>
              <a:t>Productivity</a:t>
            </a:r>
          </a:p>
          <a:p>
            <a:pPr lvl="1"/>
            <a:endParaRPr lang="en-US" dirty="0" smtClean="0">
              <a:latin typeface="Times New Roman"/>
              <a:cs typeface="Times New Roman"/>
            </a:endParaRPr>
          </a:p>
          <a:p>
            <a:r>
              <a:rPr lang="en-US" dirty="0" smtClean="0">
                <a:latin typeface="Times New Roman"/>
                <a:cs typeface="Times New Roman"/>
              </a:rPr>
              <a:t>Moves us beyond fixed arrays</a:t>
            </a:r>
            <a:endParaRPr lang="en-US" dirty="0">
              <a:latin typeface="Times New Roman"/>
              <a:cs typeface="Times New Roman"/>
            </a:endParaRPr>
          </a:p>
        </p:txBody>
      </p:sp>
      <p:pic>
        <p:nvPicPr>
          <p:cNvPr id="5" name="Picture 4" descr="Description: Macintosh HD:Users:oliver:GLSTUR:fig4.png"/>
          <p:cNvPicPr/>
          <p:nvPr/>
        </p:nvPicPr>
        <p:blipFill>
          <a:blip r:embed="rId2">
            <a:extLst>
              <a:ext uri="{28A0092B-C50C-407E-A947-70E740481C1C}">
                <a14:useLocalDpi xmlns:a14="http://schemas.microsoft.com/office/drawing/2010/main" val="0"/>
              </a:ext>
            </a:extLst>
          </a:blip>
          <a:srcRect/>
          <a:stretch>
            <a:fillRect/>
          </a:stretch>
        </p:blipFill>
        <p:spPr bwMode="auto">
          <a:xfrm>
            <a:off x="3302000" y="648229"/>
            <a:ext cx="5842000" cy="5401734"/>
          </a:xfrm>
          <a:prstGeom prst="rect">
            <a:avLst/>
          </a:prstGeom>
          <a:noFill/>
          <a:ln>
            <a:noFill/>
          </a:ln>
        </p:spPr>
      </p:pic>
      <p:sp>
        <p:nvSpPr>
          <p:cNvPr id="6" name="Title 1"/>
          <p:cNvSpPr>
            <a:spLocks noGrp="1"/>
          </p:cNvSpPr>
          <p:nvPr>
            <p:ph type="title"/>
          </p:nvPr>
        </p:nvSpPr>
        <p:spPr>
          <a:xfrm>
            <a:off x="460375" y="0"/>
            <a:ext cx="8229600" cy="812800"/>
          </a:xfrm>
        </p:spPr>
        <p:txBody>
          <a:bodyPr/>
          <a:lstStyle/>
          <a:p>
            <a:r>
              <a:rPr lang="en-US" b="1" dirty="0" smtClean="0">
                <a:solidFill>
                  <a:srgbClr val="0000FF"/>
                </a:solidFill>
                <a:latin typeface="Times New Roman"/>
                <a:cs typeface="Times New Roman"/>
              </a:rPr>
              <a:t>Receiver Integrated Glider (2011)</a:t>
            </a:r>
            <a:endParaRPr lang="en-US" b="1" dirty="0">
              <a:solidFill>
                <a:srgbClr val="0000FF"/>
              </a:solidFill>
              <a:latin typeface="Times New Roman"/>
              <a:cs typeface="Times New Roman"/>
            </a:endParaRPr>
          </a:p>
        </p:txBody>
      </p:sp>
      <p:pic>
        <p:nvPicPr>
          <p:cNvPr id="7" name="Picture 3" descr="banner_ioos_1024.jpg"/>
          <p:cNvPicPr>
            <a:picLocks noChangeAspect="1"/>
          </p:cNvPicPr>
          <p:nvPr/>
        </p:nvPicPr>
        <p:blipFill>
          <a:blip r:embed="rId3"/>
          <a:srcRect t="30029"/>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p:nvPicPr>
        <p:blipFill>
          <a:blip r:embed="rId4"/>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2369245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3M_WK_animation_8day_col cop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051" y="1587604"/>
            <a:ext cx="5521073" cy="5521073"/>
          </a:xfrm>
          <a:prstGeom prst="rect">
            <a:avLst/>
          </a:prstGeom>
        </p:spPr>
      </p:pic>
      <p:pic>
        <p:nvPicPr>
          <p:cNvPr id="9" name="Picture 8" descr="4_10_wm_otis_star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051" y="1587604"/>
            <a:ext cx="5521075" cy="5521075"/>
          </a:xfrm>
          <a:prstGeom prst="rect">
            <a:avLst/>
          </a:prstGeom>
        </p:spPr>
      </p:pic>
      <p:sp>
        <p:nvSpPr>
          <p:cNvPr id="5" name="Content Placeholder 2"/>
          <p:cNvSpPr>
            <a:spLocks noGrp="1"/>
          </p:cNvSpPr>
          <p:nvPr>
            <p:ph sz="half" idx="4294967295"/>
          </p:nvPr>
        </p:nvSpPr>
        <p:spPr>
          <a:xfrm>
            <a:off x="108093" y="1116582"/>
            <a:ext cx="3715700" cy="5070986"/>
          </a:xfrm>
          <a:prstGeom prst="rect">
            <a:avLst/>
          </a:prstGeom>
        </p:spPr>
        <p:txBody>
          <a:bodyPr>
            <a:noAutofit/>
          </a:bodyPr>
          <a:lstStyle/>
          <a:p>
            <a:r>
              <a:rPr lang="en-US" sz="2400" b="1" dirty="0" smtClean="0">
                <a:latin typeface="Times New Roman"/>
                <a:cs typeface="Times New Roman"/>
              </a:rPr>
              <a:t>79 Days at sea</a:t>
            </a:r>
          </a:p>
          <a:p>
            <a:pPr lvl="1"/>
            <a:r>
              <a:rPr lang="en-US" sz="2400" b="1" dirty="0" smtClean="0">
                <a:latin typeface="Times New Roman"/>
                <a:cs typeface="Times New Roman"/>
              </a:rPr>
              <a:t>10 April  </a:t>
            </a:r>
            <a:r>
              <a:rPr lang="en-US" sz="2400" b="1" dirty="0">
                <a:latin typeface="Times New Roman"/>
                <a:cs typeface="Times New Roman"/>
              </a:rPr>
              <a:t>– </a:t>
            </a:r>
            <a:r>
              <a:rPr lang="en-US" sz="2400" b="1" dirty="0" smtClean="0">
                <a:latin typeface="Times New Roman"/>
                <a:cs typeface="Times New Roman"/>
              </a:rPr>
              <a:t>28 June</a:t>
            </a:r>
          </a:p>
          <a:p>
            <a:pPr lvl="1"/>
            <a:endParaRPr lang="en-US" sz="1200" b="1" dirty="0" smtClean="0">
              <a:latin typeface="Times New Roman"/>
              <a:cs typeface="Times New Roman"/>
            </a:endParaRPr>
          </a:p>
          <a:p>
            <a:r>
              <a:rPr lang="en-US" sz="2400" b="1" dirty="0" smtClean="0">
                <a:latin typeface="Times New Roman"/>
                <a:cs typeface="Times New Roman"/>
              </a:rPr>
              <a:t>1,420 km </a:t>
            </a:r>
          </a:p>
          <a:p>
            <a:endParaRPr lang="en-US" sz="1200" b="1" dirty="0" smtClean="0">
              <a:latin typeface="Times New Roman"/>
              <a:cs typeface="Times New Roman"/>
            </a:endParaRPr>
          </a:p>
          <a:p>
            <a:r>
              <a:rPr lang="en-US" sz="2400" b="1" dirty="0" smtClean="0">
                <a:latin typeface="Times New Roman"/>
                <a:cs typeface="Times New Roman"/>
              </a:rPr>
              <a:t>71,000 Profiles </a:t>
            </a:r>
          </a:p>
          <a:p>
            <a:pPr lvl="1"/>
            <a:r>
              <a:rPr lang="en-US" sz="2400" b="1" dirty="0" smtClean="0">
                <a:latin typeface="Times New Roman"/>
                <a:cs typeface="Times New Roman"/>
              </a:rPr>
              <a:t>Salinity </a:t>
            </a:r>
          </a:p>
          <a:p>
            <a:pPr lvl="1"/>
            <a:r>
              <a:rPr lang="en-US" sz="2400" b="1" dirty="0" smtClean="0">
                <a:latin typeface="Times New Roman"/>
                <a:cs typeface="Times New Roman"/>
              </a:rPr>
              <a:t>CHL </a:t>
            </a:r>
          </a:p>
          <a:p>
            <a:pPr lvl="1"/>
            <a:r>
              <a:rPr lang="en-US" sz="2400" b="1" dirty="0" smtClean="0">
                <a:latin typeface="Times New Roman"/>
                <a:cs typeface="Times New Roman"/>
              </a:rPr>
              <a:t>CDOM</a:t>
            </a:r>
          </a:p>
          <a:p>
            <a:pPr lvl="1"/>
            <a:r>
              <a:rPr lang="en-US" sz="2400" b="1" dirty="0" smtClean="0">
                <a:latin typeface="Times New Roman"/>
                <a:cs typeface="Times New Roman"/>
              </a:rPr>
              <a:t>Temperature</a:t>
            </a:r>
          </a:p>
          <a:p>
            <a:pPr lvl="1"/>
            <a:r>
              <a:rPr lang="en-US" sz="2400" b="1" dirty="0" smtClean="0">
                <a:latin typeface="Times New Roman"/>
                <a:cs typeface="Times New Roman"/>
              </a:rPr>
              <a:t>Oxygen </a:t>
            </a:r>
          </a:p>
          <a:p>
            <a:pPr lvl="1"/>
            <a:endParaRPr lang="en-US" sz="1200" b="1" dirty="0" smtClean="0">
              <a:latin typeface="Times New Roman"/>
              <a:cs typeface="Times New Roman"/>
            </a:endParaRPr>
          </a:p>
          <a:p>
            <a:r>
              <a:rPr lang="en-US" sz="2400" b="1" dirty="0" smtClean="0">
                <a:latin typeface="Times New Roman"/>
                <a:cs typeface="Times New Roman"/>
              </a:rPr>
              <a:t>62 Sturgeon </a:t>
            </a:r>
          </a:p>
          <a:p>
            <a:endParaRPr lang="en-US" sz="1200" b="1" dirty="0" smtClean="0">
              <a:latin typeface="Times New Roman"/>
              <a:cs typeface="Times New Roman"/>
            </a:endParaRPr>
          </a:p>
          <a:p>
            <a:r>
              <a:rPr lang="en-US" sz="2400" b="1" dirty="0" smtClean="0">
                <a:latin typeface="Times New Roman"/>
                <a:cs typeface="Times New Roman"/>
              </a:rPr>
              <a:t>187 Detection </a:t>
            </a:r>
            <a:r>
              <a:rPr lang="en-US" sz="2400" b="1" dirty="0">
                <a:latin typeface="Times New Roman"/>
                <a:cs typeface="Times New Roman"/>
              </a:rPr>
              <a:t>H</a:t>
            </a:r>
            <a:r>
              <a:rPr lang="en-US" sz="2400" b="1" dirty="0" smtClean="0">
                <a:latin typeface="Times New Roman"/>
                <a:cs typeface="Times New Roman"/>
              </a:rPr>
              <a:t>ours </a:t>
            </a:r>
          </a:p>
        </p:txBody>
      </p:sp>
      <p:sp>
        <p:nvSpPr>
          <p:cNvPr id="2" name="Title 1"/>
          <p:cNvSpPr>
            <a:spLocks noGrp="1"/>
          </p:cNvSpPr>
          <p:nvPr>
            <p:ph type="title"/>
          </p:nvPr>
        </p:nvSpPr>
        <p:spPr>
          <a:xfrm>
            <a:off x="-2" y="-64575"/>
            <a:ext cx="4148073" cy="1143000"/>
          </a:xfrm>
        </p:spPr>
        <p:txBody>
          <a:bodyPr>
            <a:normAutofit fontScale="90000"/>
          </a:bodyPr>
          <a:lstStyle/>
          <a:p>
            <a:r>
              <a:rPr lang="en-US" b="1" dirty="0" smtClean="0">
                <a:solidFill>
                  <a:srgbClr val="0000FF"/>
                </a:solidFill>
                <a:latin typeface="Times New Roman"/>
                <a:cs typeface="Times New Roman"/>
              </a:rPr>
              <a:t>Sturgeon Mission</a:t>
            </a:r>
            <a:br>
              <a:rPr lang="en-US" b="1" dirty="0" smtClean="0">
                <a:solidFill>
                  <a:srgbClr val="0000FF"/>
                </a:solidFill>
                <a:latin typeface="Times New Roman"/>
                <a:cs typeface="Times New Roman"/>
              </a:rPr>
            </a:br>
            <a:r>
              <a:rPr lang="en-US" sz="3600" b="1" dirty="0" smtClean="0">
                <a:solidFill>
                  <a:srgbClr val="0000FF"/>
                </a:solidFill>
                <a:latin typeface="Times New Roman"/>
                <a:cs typeface="Times New Roman"/>
              </a:rPr>
              <a:t>(2013) </a:t>
            </a:r>
            <a:endParaRPr lang="en-US" sz="3600" b="1" dirty="0">
              <a:solidFill>
                <a:srgbClr val="0000FF"/>
              </a:solidFill>
              <a:latin typeface="Times New Roman"/>
              <a:cs typeface="Times New Roman"/>
            </a:endParaRPr>
          </a:p>
        </p:txBody>
      </p:sp>
      <p:sp>
        <p:nvSpPr>
          <p:cNvPr id="3" name="TextBox 2"/>
          <p:cNvSpPr txBox="1"/>
          <p:nvPr/>
        </p:nvSpPr>
        <p:spPr>
          <a:xfrm>
            <a:off x="4431089" y="2593915"/>
            <a:ext cx="1621405" cy="821763"/>
          </a:xfrm>
          <a:prstGeom prst="rect">
            <a:avLst/>
          </a:prstGeom>
          <a:solidFill>
            <a:srgbClr val="FFFFFF"/>
          </a:solidFill>
        </p:spPr>
        <p:txBody>
          <a:bodyPr wrap="square" rtlCol="0">
            <a:spAutoFit/>
          </a:bodyPr>
          <a:lstStyle/>
          <a:p>
            <a:r>
              <a:rPr lang="en-US" dirty="0" smtClean="0"/>
              <a:t>No data</a:t>
            </a:r>
          </a:p>
          <a:p>
            <a:pPr>
              <a:lnSpc>
                <a:spcPct val="80000"/>
              </a:lnSpc>
            </a:pPr>
            <a:r>
              <a:rPr lang="en-US" dirty="0" smtClean="0"/>
              <a:t>Unassigned </a:t>
            </a:r>
          </a:p>
          <a:p>
            <a:pPr>
              <a:lnSpc>
                <a:spcPct val="80000"/>
              </a:lnSpc>
            </a:pPr>
            <a:r>
              <a:rPr lang="en-US" dirty="0" smtClean="0"/>
              <a:t>Detection </a:t>
            </a:r>
            <a:endParaRPr lang="en-US" dirty="0"/>
          </a:p>
        </p:txBody>
      </p:sp>
      <p:sp>
        <p:nvSpPr>
          <p:cNvPr id="7" name="Oval 6"/>
          <p:cNvSpPr/>
          <p:nvPr/>
        </p:nvSpPr>
        <p:spPr>
          <a:xfrm>
            <a:off x="4215617" y="3145478"/>
            <a:ext cx="155448" cy="155448"/>
          </a:xfrm>
          <a:prstGeom prst="ellipse">
            <a:avLst/>
          </a:prstGeom>
          <a:solidFill>
            <a:srgbClr val="3FFF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6" descr="P1000142.JPG"/>
          <p:cNvPicPr>
            <a:picLocks noGrp="1" noChangeAspect="1"/>
          </p:cNvPicPr>
          <p:nvPr>
            <p:ph sz="half" idx="4294967295"/>
          </p:nvPr>
        </p:nvPicPr>
        <p:blipFill rotWithShape="1">
          <a:blip r:embed="rId5" cstate="screen">
            <a:extLst>
              <a:ext uri="{28A0092B-C50C-407E-A947-70E740481C1C}">
                <a14:useLocalDpi xmlns:a14="http://schemas.microsoft.com/office/drawing/2010/main"/>
              </a:ext>
            </a:extLst>
          </a:blip>
          <a:srcRect/>
          <a:stretch/>
        </p:blipFill>
        <p:spPr>
          <a:xfrm>
            <a:off x="4170262" y="148610"/>
            <a:ext cx="4601766" cy="1406404"/>
          </a:xfrm>
          <a:prstGeom prst="rect">
            <a:avLst/>
          </a:prstGeom>
          <a:ln>
            <a:solidFill>
              <a:srgbClr val="000000"/>
            </a:solidFill>
          </a:ln>
        </p:spPr>
      </p:pic>
    </p:spTree>
    <p:extLst>
      <p:ext uri="{BB962C8B-B14F-4D97-AF65-F5344CB8AC3E}">
        <p14:creationId xmlns:p14="http://schemas.microsoft.com/office/powerpoint/2010/main" val="757920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3M_WK_animation_8day_col cop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051" y="1587604"/>
            <a:ext cx="5521073" cy="5521073"/>
          </a:xfrm>
          <a:prstGeom prst="rect">
            <a:avLst/>
          </a:prstGeom>
        </p:spPr>
      </p:pic>
      <p:sp>
        <p:nvSpPr>
          <p:cNvPr id="3" name="TextBox 2"/>
          <p:cNvSpPr txBox="1"/>
          <p:nvPr/>
        </p:nvSpPr>
        <p:spPr>
          <a:xfrm>
            <a:off x="4431089" y="2593915"/>
            <a:ext cx="1621405" cy="821763"/>
          </a:xfrm>
          <a:prstGeom prst="rect">
            <a:avLst/>
          </a:prstGeom>
          <a:solidFill>
            <a:srgbClr val="FFFFFF"/>
          </a:solidFill>
        </p:spPr>
        <p:txBody>
          <a:bodyPr wrap="square" rtlCol="0">
            <a:spAutoFit/>
          </a:bodyPr>
          <a:lstStyle/>
          <a:p>
            <a:r>
              <a:rPr lang="en-US" dirty="0" smtClean="0"/>
              <a:t>No data</a:t>
            </a:r>
          </a:p>
          <a:p>
            <a:pPr>
              <a:lnSpc>
                <a:spcPct val="80000"/>
              </a:lnSpc>
            </a:pPr>
            <a:r>
              <a:rPr lang="en-US" dirty="0" smtClean="0"/>
              <a:t>Unassigned </a:t>
            </a:r>
          </a:p>
          <a:p>
            <a:pPr>
              <a:lnSpc>
                <a:spcPct val="80000"/>
              </a:lnSpc>
            </a:pPr>
            <a:r>
              <a:rPr lang="en-US" dirty="0" smtClean="0"/>
              <a:t>Detection </a:t>
            </a:r>
            <a:endParaRPr lang="en-US" dirty="0"/>
          </a:p>
        </p:txBody>
      </p:sp>
      <p:sp>
        <p:nvSpPr>
          <p:cNvPr id="7" name="Oval 6"/>
          <p:cNvSpPr/>
          <p:nvPr/>
        </p:nvSpPr>
        <p:spPr>
          <a:xfrm>
            <a:off x="4215617" y="3145478"/>
            <a:ext cx="155448" cy="155448"/>
          </a:xfrm>
          <a:prstGeom prst="ellipse">
            <a:avLst/>
          </a:prstGeom>
          <a:solidFill>
            <a:srgbClr val="3FFF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6" descr="P1000142.JPG"/>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4170262" y="148610"/>
            <a:ext cx="4601766" cy="1406404"/>
          </a:xfrm>
          <a:prstGeom prst="rect">
            <a:avLst/>
          </a:prstGeom>
          <a:ln>
            <a:solidFill>
              <a:srgbClr val="000000"/>
            </a:solidFill>
          </a:ln>
        </p:spPr>
      </p:pic>
      <p:sp>
        <p:nvSpPr>
          <p:cNvPr id="13" name="Content Placeholder 2"/>
          <p:cNvSpPr>
            <a:spLocks noGrp="1"/>
          </p:cNvSpPr>
          <p:nvPr>
            <p:ph sz="half" idx="4294967295"/>
          </p:nvPr>
        </p:nvSpPr>
        <p:spPr>
          <a:xfrm>
            <a:off x="108093" y="1116582"/>
            <a:ext cx="3715700" cy="5070986"/>
          </a:xfrm>
          <a:prstGeom prst="rect">
            <a:avLst/>
          </a:prstGeom>
        </p:spPr>
        <p:txBody>
          <a:bodyPr>
            <a:noAutofit/>
          </a:bodyPr>
          <a:lstStyle/>
          <a:p>
            <a:r>
              <a:rPr lang="en-US" sz="2400" b="1" dirty="0" smtClean="0">
                <a:latin typeface="Times New Roman"/>
                <a:cs typeface="Times New Roman"/>
              </a:rPr>
              <a:t>79 Days at sea</a:t>
            </a:r>
          </a:p>
          <a:p>
            <a:pPr lvl="1"/>
            <a:r>
              <a:rPr lang="en-US" sz="2400" b="1" dirty="0" smtClean="0">
                <a:latin typeface="Times New Roman"/>
                <a:cs typeface="Times New Roman"/>
              </a:rPr>
              <a:t>10 April  </a:t>
            </a:r>
            <a:r>
              <a:rPr lang="en-US" sz="2400" b="1" dirty="0">
                <a:latin typeface="Times New Roman"/>
                <a:cs typeface="Times New Roman"/>
              </a:rPr>
              <a:t>– </a:t>
            </a:r>
            <a:r>
              <a:rPr lang="en-US" sz="2400" b="1" dirty="0" smtClean="0">
                <a:latin typeface="Times New Roman"/>
                <a:cs typeface="Times New Roman"/>
              </a:rPr>
              <a:t>28 June</a:t>
            </a:r>
          </a:p>
          <a:p>
            <a:pPr lvl="1"/>
            <a:endParaRPr lang="en-US" sz="1200" b="1" dirty="0" smtClean="0">
              <a:latin typeface="Times New Roman"/>
              <a:cs typeface="Times New Roman"/>
            </a:endParaRPr>
          </a:p>
          <a:p>
            <a:r>
              <a:rPr lang="en-US" sz="2400" b="1" dirty="0" smtClean="0">
                <a:latin typeface="Times New Roman"/>
                <a:cs typeface="Times New Roman"/>
              </a:rPr>
              <a:t>1,420 km </a:t>
            </a:r>
          </a:p>
          <a:p>
            <a:endParaRPr lang="en-US" sz="1200" b="1" dirty="0" smtClean="0">
              <a:latin typeface="Times New Roman"/>
              <a:cs typeface="Times New Roman"/>
            </a:endParaRPr>
          </a:p>
          <a:p>
            <a:r>
              <a:rPr lang="en-US" sz="2400" b="1" dirty="0" smtClean="0">
                <a:latin typeface="Times New Roman"/>
                <a:cs typeface="Times New Roman"/>
              </a:rPr>
              <a:t>71,000 Profiles </a:t>
            </a:r>
          </a:p>
          <a:p>
            <a:pPr lvl="1"/>
            <a:r>
              <a:rPr lang="en-US" sz="2400" b="1" dirty="0" smtClean="0">
                <a:latin typeface="Times New Roman"/>
                <a:cs typeface="Times New Roman"/>
              </a:rPr>
              <a:t>Salinity </a:t>
            </a:r>
          </a:p>
          <a:p>
            <a:pPr lvl="1"/>
            <a:r>
              <a:rPr lang="en-US" sz="2400" b="1" dirty="0" smtClean="0">
                <a:latin typeface="Times New Roman"/>
                <a:cs typeface="Times New Roman"/>
              </a:rPr>
              <a:t>CHL </a:t>
            </a:r>
          </a:p>
          <a:p>
            <a:pPr lvl="1"/>
            <a:r>
              <a:rPr lang="en-US" sz="2400" b="1" dirty="0" smtClean="0">
                <a:latin typeface="Times New Roman"/>
                <a:cs typeface="Times New Roman"/>
              </a:rPr>
              <a:t>CDOM</a:t>
            </a:r>
          </a:p>
          <a:p>
            <a:pPr lvl="1"/>
            <a:r>
              <a:rPr lang="en-US" sz="2400" b="1" dirty="0" smtClean="0">
                <a:latin typeface="Times New Roman"/>
                <a:cs typeface="Times New Roman"/>
              </a:rPr>
              <a:t>Temperature</a:t>
            </a:r>
          </a:p>
          <a:p>
            <a:pPr lvl="1"/>
            <a:r>
              <a:rPr lang="en-US" sz="2400" b="1" dirty="0" smtClean="0">
                <a:latin typeface="Times New Roman"/>
                <a:cs typeface="Times New Roman"/>
              </a:rPr>
              <a:t>Oxygen </a:t>
            </a:r>
          </a:p>
          <a:p>
            <a:pPr lvl="1"/>
            <a:endParaRPr lang="en-US" sz="1200" b="1" dirty="0" smtClean="0">
              <a:latin typeface="Times New Roman"/>
              <a:cs typeface="Times New Roman"/>
            </a:endParaRPr>
          </a:p>
          <a:p>
            <a:r>
              <a:rPr lang="en-US" sz="2400" b="1" dirty="0" smtClean="0">
                <a:latin typeface="Times New Roman"/>
                <a:cs typeface="Times New Roman"/>
              </a:rPr>
              <a:t>62 Sturgeon </a:t>
            </a:r>
          </a:p>
          <a:p>
            <a:endParaRPr lang="en-US" sz="1200" b="1" dirty="0" smtClean="0">
              <a:latin typeface="Times New Roman"/>
              <a:cs typeface="Times New Roman"/>
            </a:endParaRPr>
          </a:p>
          <a:p>
            <a:r>
              <a:rPr lang="en-US" sz="2400" b="1" dirty="0" smtClean="0">
                <a:latin typeface="Times New Roman"/>
                <a:cs typeface="Times New Roman"/>
              </a:rPr>
              <a:t>187 Detection </a:t>
            </a:r>
            <a:r>
              <a:rPr lang="en-US" sz="2400" b="1" dirty="0">
                <a:latin typeface="Times New Roman"/>
                <a:cs typeface="Times New Roman"/>
              </a:rPr>
              <a:t>H</a:t>
            </a:r>
            <a:r>
              <a:rPr lang="en-US" sz="2400" b="1" dirty="0" smtClean="0">
                <a:latin typeface="Times New Roman"/>
                <a:cs typeface="Times New Roman"/>
              </a:rPr>
              <a:t>ours </a:t>
            </a:r>
          </a:p>
        </p:txBody>
      </p:sp>
      <p:sp>
        <p:nvSpPr>
          <p:cNvPr id="14" name="Title 1"/>
          <p:cNvSpPr>
            <a:spLocks noGrp="1"/>
          </p:cNvSpPr>
          <p:nvPr>
            <p:ph type="title"/>
          </p:nvPr>
        </p:nvSpPr>
        <p:spPr>
          <a:xfrm>
            <a:off x="-2" y="-64575"/>
            <a:ext cx="4148073" cy="1143000"/>
          </a:xfrm>
        </p:spPr>
        <p:txBody>
          <a:bodyPr>
            <a:normAutofit fontScale="90000"/>
          </a:bodyPr>
          <a:lstStyle/>
          <a:p>
            <a:r>
              <a:rPr lang="en-US" b="1" dirty="0" smtClean="0">
                <a:solidFill>
                  <a:srgbClr val="0000FF"/>
                </a:solidFill>
                <a:latin typeface="Times New Roman"/>
                <a:cs typeface="Times New Roman"/>
              </a:rPr>
              <a:t>Sturgeon Mission</a:t>
            </a:r>
            <a:br>
              <a:rPr lang="en-US" b="1" dirty="0" smtClean="0">
                <a:solidFill>
                  <a:srgbClr val="0000FF"/>
                </a:solidFill>
                <a:latin typeface="Times New Roman"/>
                <a:cs typeface="Times New Roman"/>
              </a:rPr>
            </a:br>
            <a:r>
              <a:rPr lang="en-US" sz="3600" b="1" dirty="0" smtClean="0">
                <a:solidFill>
                  <a:srgbClr val="0000FF"/>
                </a:solidFill>
                <a:latin typeface="Times New Roman"/>
                <a:cs typeface="Times New Roman"/>
              </a:rPr>
              <a:t>(2013) </a:t>
            </a:r>
            <a:endParaRPr lang="en-US" sz="3600" b="1" dirty="0">
              <a:solidFill>
                <a:srgbClr val="0000FF"/>
              </a:solidFill>
              <a:latin typeface="Times New Roman"/>
              <a:cs typeface="Times New Roman"/>
            </a:endParaRPr>
          </a:p>
        </p:txBody>
      </p:sp>
    </p:spTree>
    <p:extLst>
      <p:ext uri="{BB962C8B-B14F-4D97-AF65-F5344CB8AC3E}">
        <p14:creationId xmlns:p14="http://schemas.microsoft.com/office/powerpoint/2010/main" val="39980496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260"/>
            <a:ext cx="8229600" cy="1143000"/>
          </a:xfrm>
        </p:spPr>
        <p:txBody>
          <a:bodyPr>
            <a:normAutofit/>
          </a:bodyPr>
          <a:lstStyle/>
          <a:p>
            <a:r>
              <a:rPr lang="en-US" sz="4000" b="1" dirty="0" smtClean="0">
                <a:solidFill>
                  <a:srgbClr val="0000FF"/>
                </a:solidFill>
                <a:latin typeface="Times New Roman"/>
                <a:cs typeface="Times New Roman"/>
              </a:rPr>
              <a:t>Detections by Water Type  </a:t>
            </a:r>
            <a:endParaRPr lang="en-US" sz="4000" b="1" dirty="0">
              <a:solidFill>
                <a:srgbClr val="0000FF"/>
              </a:solidFill>
              <a:latin typeface="Times New Roman"/>
              <a:cs typeface="Times New Roman"/>
            </a:endParaRPr>
          </a:p>
        </p:txBody>
      </p:sp>
      <p:pic>
        <p:nvPicPr>
          <p:cNvPr id="4" name="Picture 1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3785" y="851049"/>
            <a:ext cx="4149014" cy="5422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stCxn id="15" idx="1"/>
          </p:cNvCxnSpPr>
          <p:nvPr/>
        </p:nvCxnSpPr>
        <p:spPr>
          <a:xfrm flipH="1" flipV="1">
            <a:off x="1027680" y="4367882"/>
            <a:ext cx="1864952" cy="925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14" idx="1"/>
          </p:cNvCxnSpPr>
          <p:nvPr/>
        </p:nvCxnSpPr>
        <p:spPr>
          <a:xfrm flipH="1" flipV="1">
            <a:off x="1688297" y="4112365"/>
            <a:ext cx="1124594" cy="534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12" idx="3"/>
          </p:cNvCxnSpPr>
          <p:nvPr/>
        </p:nvCxnSpPr>
        <p:spPr>
          <a:xfrm flipH="1" flipV="1">
            <a:off x="1649809" y="3495478"/>
            <a:ext cx="727139" cy="2308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1" idx="1"/>
          </p:cNvCxnSpPr>
          <p:nvPr/>
        </p:nvCxnSpPr>
        <p:spPr>
          <a:xfrm flipH="1" flipV="1">
            <a:off x="2048549" y="3160920"/>
            <a:ext cx="1076958" cy="230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3" idx="1"/>
          </p:cNvCxnSpPr>
          <p:nvPr/>
        </p:nvCxnSpPr>
        <p:spPr>
          <a:xfrm flipH="1" flipV="1">
            <a:off x="2236514" y="2757222"/>
            <a:ext cx="807970" cy="320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25507" y="3160919"/>
            <a:ext cx="1106643" cy="461665"/>
          </a:xfrm>
          <a:prstGeom prst="rect">
            <a:avLst/>
          </a:prstGeom>
          <a:noFill/>
        </p:spPr>
        <p:txBody>
          <a:bodyPr wrap="none" rtlCol="0">
            <a:spAutoFit/>
          </a:bodyPr>
          <a:lstStyle/>
          <a:p>
            <a:r>
              <a:rPr lang="en-US" sz="2400" b="1" dirty="0" smtClean="0"/>
              <a:t>22 DSU</a:t>
            </a:r>
            <a:endParaRPr lang="en-US" sz="2400" b="1" dirty="0"/>
          </a:p>
        </p:txBody>
      </p:sp>
      <p:sp>
        <p:nvSpPr>
          <p:cNvPr id="12" name="TextBox 11"/>
          <p:cNvSpPr txBox="1"/>
          <p:nvPr/>
        </p:nvSpPr>
        <p:spPr>
          <a:xfrm flipH="1">
            <a:off x="2376948" y="3495478"/>
            <a:ext cx="2290693" cy="461665"/>
          </a:xfrm>
          <a:prstGeom prst="rect">
            <a:avLst/>
          </a:prstGeom>
          <a:noFill/>
        </p:spPr>
        <p:txBody>
          <a:bodyPr wrap="square" rtlCol="0">
            <a:spAutoFit/>
          </a:bodyPr>
          <a:lstStyle/>
          <a:p>
            <a:r>
              <a:rPr lang="en-US" sz="2400" b="1" dirty="0" smtClean="0"/>
              <a:t>9 VCU/USFWS</a:t>
            </a:r>
            <a:endParaRPr lang="en-US" sz="2400" b="1" dirty="0"/>
          </a:p>
        </p:txBody>
      </p:sp>
      <p:sp>
        <p:nvSpPr>
          <p:cNvPr id="13" name="TextBox 12"/>
          <p:cNvSpPr txBox="1"/>
          <p:nvPr/>
        </p:nvSpPr>
        <p:spPr>
          <a:xfrm>
            <a:off x="3044484" y="2846399"/>
            <a:ext cx="1287532" cy="461665"/>
          </a:xfrm>
          <a:prstGeom prst="rect">
            <a:avLst/>
          </a:prstGeom>
          <a:noFill/>
        </p:spPr>
        <p:txBody>
          <a:bodyPr wrap="none" rtlCol="0">
            <a:spAutoFit/>
          </a:bodyPr>
          <a:lstStyle/>
          <a:p>
            <a:r>
              <a:rPr lang="en-US" sz="2400" b="1" dirty="0" smtClean="0"/>
              <a:t>23 SUNY</a:t>
            </a:r>
            <a:endParaRPr lang="en-US" sz="2400" b="1" dirty="0"/>
          </a:p>
        </p:txBody>
      </p:sp>
      <p:sp>
        <p:nvSpPr>
          <p:cNvPr id="14" name="TextBox 13"/>
          <p:cNvSpPr txBox="1"/>
          <p:nvPr/>
        </p:nvSpPr>
        <p:spPr>
          <a:xfrm>
            <a:off x="2812891" y="4231172"/>
            <a:ext cx="1512403" cy="830997"/>
          </a:xfrm>
          <a:prstGeom prst="rect">
            <a:avLst/>
          </a:prstGeom>
          <a:noFill/>
        </p:spPr>
        <p:txBody>
          <a:bodyPr wrap="none" rtlCol="0">
            <a:spAutoFit/>
          </a:bodyPr>
          <a:lstStyle/>
          <a:p>
            <a:r>
              <a:rPr lang="en-US" sz="2400" b="1" dirty="0" smtClean="0"/>
              <a:t>2 NCDMF/</a:t>
            </a:r>
          </a:p>
          <a:p>
            <a:r>
              <a:rPr lang="en-US" sz="2400" b="1" dirty="0" smtClean="0"/>
              <a:t>NC State</a:t>
            </a:r>
            <a:endParaRPr lang="en-US" sz="2400" b="1" dirty="0"/>
          </a:p>
        </p:txBody>
      </p:sp>
      <p:sp>
        <p:nvSpPr>
          <p:cNvPr id="15" name="TextBox 14"/>
          <p:cNvSpPr txBox="1"/>
          <p:nvPr/>
        </p:nvSpPr>
        <p:spPr>
          <a:xfrm>
            <a:off x="2892632" y="5062169"/>
            <a:ext cx="1288634" cy="461665"/>
          </a:xfrm>
          <a:prstGeom prst="rect">
            <a:avLst/>
          </a:prstGeom>
          <a:noFill/>
        </p:spPr>
        <p:txBody>
          <a:bodyPr wrap="none" rtlCol="0">
            <a:spAutoFit/>
          </a:bodyPr>
          <a:lstStyle/>
          <a:p>
            <a:r>
              <a:rPr lang="en-US" sz="2400" b="1" dirty="0" smtClean="0"/>
              <a:t>2 SCDNR</a:t>
            </a:r>
            <a:endParaRPr lang="en-US" sz="2400" b="1" dirty="0"/>
          </a:p>
        </p:txBody>
      </p:sp>
      <p:sp>
        <p:nvSpPr>
          <p:cNvPr id="16" name="TextBox 15"/>
          <p:cNvSpPr txBox="1"/>
          <p:nvPr/>
        </p:nvSpPr>
        <p:spPr>
          <a:xfrm>
            <a:off x="3308652" y="2526388"/>
            <a:ext cx="767909" cy="461665"/>
          </a:xfrm>
          <a:prstGeom prst="rect">
            <a:avLst/>
          </a:prstGeom>
          <a:noFill/>
        </p:spPr>
        <p:txBody>
          <a:bodyPr wrap="none" rtlCol="0">
            <a:spAutoFit/>
          </a:bodyPr>
          <a:lstStyle/>
          <a:p>
            <a:r>
              <a:rPr lang="en-US" sz="2400" b="1" dirty="0" smtClean="0"/>
              <a:t>4 LIS</a:t>
            </a:r>
            <a:endParaRPr lang="en-US" sz="2400" b="1" dirty="0"/>
          </a:p>
        </p:txBody>
      </p:sp>
      <p:cxnSp>
        <p:nvCxnSpPr>
          <p:cNvPr id="17" name="Straight Arrow Connector 16"/>
          <p:cNvCxnSpPr>
            <a:stCxn id="16" idx="1"/>
          </p:cNvCxnSpPr>
          <p:nvPr/>
        </p:nvCxnSpPr>
        <p:spPr>
          <a:xfrm flipH="1" flipV="1">
            <a:off x="2550770" y="2547797"/>
            <a:ext cx="757882" cy="209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descr="2013-07-07 Det_8da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7470" y="748354"/>
            <a:ext cx="4756530" cy="5238086"/>
          </a:xfrm>
          <a:prstGeom prst="rect">
            <a:avLst/>
          </a:prstGeom>
        </p:spPr>
      </p:pic>
      <p:sp>
        <p:nvSpPr>
          <p:cNvPr id="3" name="TextBox 2"/>
          <p:cNvSpPr txBox="1"/>
          <p:nvPr/>
        </p:nvSpPr>
        <p:spPr>
          <a:xfrm>
            <a:off x="4405020" y="5892327"/>
            <a:ext cx="4634392" cy="707886"/>
          </a:xfrm>
          <a:prstGeom prst="rect">
            <a:avLst/>
          </a:prstGeom>
          <a:noFill/>
        </p:spPr>
        <p:txBody>
          <a:bodyPr wrap="square" rtlCol="0">
            <a:spAutoFit/>
          </a:bodyPr>
          <a:lstStyle/>
          <a:p>
            <a:pPr algn="ctr"/>
            <a:r>
              <a:rPr lang="en-US" sz="2000" i="1" dirty="0" smtClean="0">
                <a:latin typeface="Times New Roman"/>
                <a:cs typeface="Times New Roman"/>
              </a:rPr>
              <a:t>Thanks to Collaborators of Atlantic Cooperative Telemetry Network</a:t>
            </a:r>
            <a:endParaRPr lang="en-US" sz="2000" i="1" dirty="0">
              <a:latin typeface="Times New Roman"/>
              <a:cs typeface="Times New Roman"/>
            </a:endParaRPr>
          </a:p>
        </p:txBody>
      </p:sp>
    </p:spTree>
    <p:extLst>
      <p:ext uri="{BB962C8B-B14F-4D97-AF65-F5344CB8AC3E}">
        <p14:creationId xmlns:p14="http://schemas.microsoft.com/office/powerpoint/2010/main" val="1806930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mp_raw_data_curtain_plot_detections_12_16_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155" y="25656"/>
            <a:ext cx="7319930" cy="2439977"/>
          </a:xfrm>
          <a:prstGeom prst="rect">
            <a:avLst/>
          </a:prstGeom>
        </p:spPr>
      </p:pic>
      <p:pic>
        <p:nvPicPr>
          <p:cNvPr id="3" name="Picture 2" descr="cdom_raw_data_curtain_plot_detections_12_16_1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55" y="2191368"/>
            <a:ext cx="7319929" cy="2439977"/>
          </a:xfrm>
          <a:prstGeom prst="rect">
            <a:avLst/>
          </a:prstGeom>
        </p:spPr>
      </p:pic>
      <p:pic>
        <p:nvPicPr>
          <p:cNvPr id="6" name="Picture 5" descr="chl_raw_data_curtain_plot_detections_12_16_1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155" y="4359473"/>
            <a:ext cx="7319930" cy="2439977"/>
          </a:xfrm>
          <a:prstGeom prst="rect">
            <a:avLst/>
          </a:prstGeom>
        </p:spPr>
      </p:pic>
      <p:sp>
        <p:nvSpPr>
          <p:cNvPr id="2" name="TextBox 1"/>
          <p:cNvSpPr txBox="1"/>
          <p:nvPr/>
        </p:nvSpPr>
        <p:spPr>
          <a:xfrm rot="16200000">
            <a:off x="5669604" y="5408462"/>
            <a:ext cx="2107556" cy="369332"/>
          </a:xfrm>
          <a:prstGeom prst="rect">
            <a:avLst/>
          </a:prstGeom>
          <a:solidFill>
            <a:schemeClr val="bg1"/>
          </a:solidFill>
        </p:spPr>
        <p:txBody>
          <a:bodyPr wrap="square" rtlCol="0">
            <a:spAutoFit/>
          </a:bodyPr>
          <a:lstStyle/>
          <a:p>
            <a:pPr algn="ctr"/>
            <a:r>
              <a:rPr lang="en-US" dirty="0" smtClean="0"/>
              <a:t>Chlorophyll  </a:t>
            </a:r>
            <a:endParaRPr lang="en-US" dirty="0"/>
          </a:p>
        </p:txBody>
      </p:sp>
      <p:sp>
        <p:nvSpPr>
          <p:cNvPr id="9" name="TextBox 8"/>
          <p:cNvSpPr txBox="1"/>
          <p:nvPr/>
        </p:nvSpPr>
        <p:spPr>
          <a:xfrm rot="16200000">
            <a:off x="5669604" y="3179165"/>
            <a:ext cx="2107556" cy="369332"/>
          </a:xfrm>
          <a:prstGeom prst="rect">
            <a:avLst/>
          </a:prstGeom>
          <a:solidFill>
            <a:schemeClr val="bg1"/>
          </a:solidFill>
        </p:spPr>
        <p:txBody>
          <a:bodyPr wrap="square" rtlCol="0">
            <a:spAutoFit/>
          </a:bodyPr>
          <a:lstStyle/>
          <a:p>
            <a:pPr algn="ctr"/>
            <a:r>
              <a:rPr lang="en-US" dirty="0" smtClean="0"/>
              <a:t>CDOM</a:t>
            </a:r>
            <a:endParaRPr lang="en-US" dirty="0"/>
          </a:p>
        </p:txBody>
      </p:sp>
      <p:sp>
        <p:nvSpPr>
          <p:cNvPr id="11" name="TextBox 10"/>
          <p:cNvSpPr txBox="1"/>
          <p:nvPr/>
        </p:nvSpPr>
        <p:spPr>
          <a:xfrm rot="16200000">
            <a:off x="5669604" y="952924"/>
            <a:ext cx="2107556" cy="369332"/>
          </a:xfrm>
          <a:prstGeom prst="rect">
            <a:avLst/>
          </a:prstGeom>
          <a:solidFill>
            <a:schemeClr val="bg1"/>
          </a:solidFill>
        </p:spPr>
        <p:txBody>
          <a:bodyPr wrap="square" rtlCol="0">
            <a:spAutoFit/>
          </a:bodyPr>
          <a:lstStyle/>
          <a:p>
            <a:pPr algn="ctr"/>
            <a:r>
              <a:rPr lang="en-US" dirty="0" smtClean="0"/>
              <a:t>Temperature </a:t>
            </a:r>
            <a:endParaRPr lang="en-US" dirty="0"/>
          </a:p>
        </p:txBody>
      </p:sp>
      <p:sp>
        <p:nvSpPr>
          <p:cNvPr id="12" name="TextBox 11"/>
          <p:cNvSpPr txBox="1"/>
          <p:nvPr/>
        </p:nvSpPr>
        <p:spPr>
          <a:xfrm>
            <a:off x="7412084" y="5746529"/>
            <a:ext cx="1372723" cy="369332"/>
          </a:xfrm>
          <a:prstGeom prst="rect">
            <a:avLst/>
          </a:prstGeom>
          <a:noFill/>
        </p:spPr>
        <p:txBody>
          <a:bodyPr wrap="square" rtlCol="0">
            <a:spAutoFit/>
          </a:bodyPr>
          <a:lstStyle/>
          <a:p>
            <a:r>
              <a:rPr lang="en-US" dirty="0" smtClean="0"/>
              <a:t>= Detections </a:t>
            </a:r>
            <a:endParaRPr lang="en-US" dirty="0"/>
          </a:p>
        </p:txBody>
      </p:sp>
      <p:cxnSp>
        <p:nvCxnSpPr>
          <p:cNvPr id="14" name="Straight Connector 13"/>
          <p:cNvCxnSpPr/>
          <p:nvPr/>
        </p:nvCxnSpPr>
        <p:spPr>
          <a:xfrm>
            <a:off x="7306267" y="5564271"/>
            <a:ext cx="0" cy="797987"/>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874935" y="386440"/>
            <a:ext cx="2213550" cy="1143000"/>
          </a:xfrm>
        </p:spPr>
        <p:txBody>
          <a:bodyPr>
            <a:noAutofit/>
          </a:bodyPr>
          <a:lstStyle/>
          <a:p>
            <a:r>
              <a:rPr lang="en-US" sz="2400" b="1" dirty="0" smtClean="0">
                <a:solidFill>
                  <a:srgbClr val="0000FF"/>
                </a:solidFill>
                <a:latin typeface="Times New Roman"/>
                <a:cs typeface="Times New Roman"/>
              </a:rPr>
              <a:t>Relating to Water Column Habitat</a:t>
            </a:r>
            <a:br>
              <a:rPr lang="en-US" sz="2400" b="1" dirty="0" smtClean="0">
                <a:solidFill>
                  <a:srgbClr val="0000FF"/>
                </a:solidFill>
                <a:latin typeface="Times New Roman"/>
                <a:cs typeface="Times New Roman"/>
              </a:rPr>
            </a:br>
            <a:r>
              <a:rPr lang="en-US" sz="2400" b="1" dirty="0" smtClean="0">
                <a:solidFill>
                  <a:srgbClr val="0000FF"/>
                </a:solidFill>
                <a:latin typeface="Times New Roman"/>
                <a:cs typeface="Times New Roman"/>
              </a:rPr>
              <a:t>Characteristics</a:t>
            </a:r>
            <a:endParaRPr lang="en-US" sz="2400" b="1" dirty="0">
              <a:solidFill>
                <a:srgbClr val="0000FF"/>
              </a:solidFill>
              <a:latin typeface="Times New Roman"/>
              <a:cs typeface="Times New Roman"/>
            </a:endParaRPr>
          </a:p>
        </p:txBody>
      </p:sp>
    </p:spTree>
    <p:extLst>
      <p:ext uri="{BB962C8B-B14F-4D97-AF65-F5344CB8AC3E}">
        <p14:creationId xmlns:p14="http://schemas.microsoft.com/office/powerpoint/2010/main" val="3757614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616.jpg"/>
          <p:cNvPicPr>
            <a:picLocks noChangeAspect="1"/>
          </p:cNvPicPr>
          <p:nvPr/>
        </p:nvPicPr>
        <p:blipFill>
          <a:blip r:embed="rId2">
            <a:alphaModFix amt="22000"/>
            <a:extLst>
              <a:ext uri="{28A0092B-C50C-407E-A947-70E740481C1C}">
                <a14:useLocalDpi xmlns:a14="http://schemas.microsoft.com/office/drawing/2010/main" val="0"/>
              </a:ext>
            </a:extLst>
          </a:blip>
          <a:stretch>
            <a:fillRect/>
          </a:stretch>
        </p:blipFill>
        <p:spPr>
          <a:xfrm>
            <a:off x="-249480" y="-1"/>
            <a:ext cx="10427336" cy="6951557"/>
          </a:xfrm>
          <a:prstGeom prst="rect">
            <a:avLst/>
          </a:prstGeom>
        </p:spPr>
      </p:pic>
      <p:sp>
        <p:nvSpPr>
          <p:cNvPr id="4" name="TextBox 8"/>
          <p:cNvSpPr txBox="1">
            <a:spLocks noChangeArrowheads="1"/>
          </p:cNvSpPr>
          <p:nvPr/>
        </p:nvSpPr>
        <p:spPr bwMode="auto">
          <a:xfrm>
            <a:off x="3531784" y="218932"/>
            <a:ext cx="2133918" cy="646331"/>
          </a:xfrm>
          <a:prstGeom prst="rect">
            <a:avLst/>
          </a:prstGeom>
          <a:noFill/>
          <a:ln w="9525">
            <a:noFill/>
            <a:miter lim="800000"/>
            <a:headEnd/>
            <a:tailEnd/>
          </a:ln>
        </p:spPr>
        <p:txBody>
          <a:bodyPr wrap="none">
            <a:spAutoFit/>
          </a:bodyPr>
          <a:lstStyle/>
          <a:p>
            <a:pPr algn="ctr"/>
            <a:r>
              <a:rPr lang="en-US" sz="3600" b="1" dirty="0" smtClean="0">
                <a:solidFill>
                  <a:srgbClr val="000099"/>
                </a:solidFill>
                <a:latin typeface="Times New Roman" pitchFamily="18" charset="0"/>
                <a:cs typeface="Times New Roman" pitchFamily="18" charset="0"/>
              </a:rPr>
              <a:t>Summary</a:t>
            </a:r>
            <a:endParaRPr lang="en-US" sz="3600" b="1" dirty="0">
              <a:solidFill>
                <a:srgbClr val="000099"/>
              </a:solidFill>
              <a:latin typeface="Times New Roman" pitchFamily="18" charset="0"/>
              <a:cs typeface="Times New Roman" pitchFamily="18" charset="0"/>
            </a:endParaRPr>
          </a:p>
        </p:txBody>
      </p:sp>
      <p:sp>
        <p:nvSpPr>
          <p:cNvPr id="5" name="Rectangle 4"/>
          <p:cNvSpPr/>
          <p:nvPr/>
        </p:nvSpPr>
        <p:spPr>
          <a:xfrm>
            <a:off x="312467" y="1385381"/>
            <a:ext cx="8463233" cy="4601259"/>
          </a:xfrm>
          <a:prstGeom prst="rect">
            <a:avLst/>
          </a:prstGeom>
        </p:spPr>
        <p:txBody>
          <a:bodyPr wrap="square">
            <a:spAutoFit/>
          </a:bodyPr>
          <a:lstStyle/>
          <a:p>
            <a:pPr marL="457200" indent="-457200">
              <a:buFont typeface="Arial"/>
              <a:buChar char="•"/>
            </a:pPr>
            <a:r>
              <a:rPr lang="en-US" sz="2400" dirty="0" smtClean="0">
                <a:solidFill>
                  <a:srgbClr val="000090"/>
                </a:solidFill>
                <a:latin typeface="Times New Roman"/>
                <a:cs typeface="Times New Roman"/>
              </a:rPr>
              <a:t>Ocean observatories capture the dynamics of marine habitats</a:t>
            </a:r>
          </a:p>
          <a:p>
            <a:endParaRPr lang="en-US" sz="2400" dirty="0" smtClean="0">
              <a:solidFill>
                <a:srgbClr val="000090"/>
              </a:solidFill>
              <a:latin typeface="Times New Roman"/>
              <a:cs typeface="Times New Roman"/>
            </a:endParaRPr>
          </a:p>
          <a:p>
            <a:endParaRPr lang="en-US" sz="2400" dirty="0" smtClean="0">
              <a:solidFill>
                <a:srgbClr val="000090"/>
              </a:solidFill>
              <a:latin typeface="Times New Roman"/>
              <a:cs typeface="Times New Roman"/>
            </a:endParaRPr>
          </a:p>
          <a:p>
            <a:pPr marL="457200" indent="-457200">
              <a:buFont typeface="Arial"/>
              <a:buChar char="•"/>
            </a:pPr>
            <a:r>
              <a:rPr lang="en-US" sz="2400" dirty="0" smtClean="0">
                <a:solidFill>
                  <a:srgbClr val="000090"/>
                </a:solidFill>
                <a:latin typeface="Times New Roman"/>
                <a:cs typeface="Times New Roman"/>
              </a:rPr>
              <a:t>Habitat models linked to physical models </a:t>
            </a:r>
            <a:r>
              <a:rPr lang="en-US" sz="2400" b="1" dirty="0" smtClean="0">
                <a:solidFill>
                  <a:srgbClr val="000090"/>
                </a:solidFill>
                <a:latin typeface="Times New Roman"/>
                <a:cs typeface="Times New Roman"/>
              </a:rPr>
              <a:t>co-developed with scientists, managers, and the industry </a:t>
            </a:r>
            <a:r>
              <a:rPr lang="en-US" sz="2400" dirty="0" smtClean="0">
                <a:solidFill>
                  <a:srgbClr val="000090"/>
                </a:solidFill>
                <a:latin typeface="Times New Roman"/>
                <a:cs typeface="Times New Roman"/>
              </a:rPr>
              <a:t>can support fisheries assessment and management.</a:t>
            </a:r>
          </a:p>
          <a:p>
            <a:pPr marL="457200" indent="-457200">
              <a:buFont typeface="Arial"/>
              <a:buChar char="•"/>
            </a:pPr>
            <a:endParaRPr lang="en-US" sz="2400" dirty="0" smtClean="0">
              <a:solidFill>
                <a:srgbClr val="000090"/>
              </a:solidFill>
              <a:latin typeface="Times New Roman"/>
              <a:cs typeface="Times New Roman"/>
            </a:endParaRPr>
          </a:p>
          <a:p>
            <a:pPr marL="457200" indent="-457200">
              <a:buFont typeface="Arial"/>
              <a:buChar char="•"/>
            </a:pPr>
            <a:endParaRPr lang="en-US" sz="2400" dirty="0">
              <a:solidFill>
                <a:srgbClr val="000090"/>
              </a:solidFill>
              <a:latin typeface="Times New Roman"/>
              <a:cs typeface="Times New Roman"/>
            </a:endParaRPr>
          </a:p>
          <a:p>
            <a:pPr marL="457200" indent="-457200">
              <a:buFont typeface="Arial"/>
              <a:buChar char="•"/>
            </a:pPr>
            <a:r>
              <a:rPr lang="en-US" sz="2400" dirty="0" smtClean="0">
                <a:solidFill>
                  <a:srgbClr val="000090"/>
                </a:solidFill>
                <a:latin typeface="Times New Roman"/>
                <a:cs typeface="Times New Roman"/>
              </a:rPr>
              <a:t>These approaches could also support process based studies that develop indices in existing and future single species and ecosystem based assessments. </a:t>
            </a:r>
          </a:p>
          <a:p>
            <a:pPr marL="457200" indent="-457200">
              <a:buFont typeface="Arial"/>
              <a:buChar char="•"/>
            </a:pPr>
            <a:endParaRPr lang="en-US" sz="500" dirty="0" smtClean="0">
              <a:solidFill>
                <a:srgbClr val="000090"/>
              </a:solidFill>
              <a:latin typeface="Times New Roman"/>
              <a:cs typeface="Times New Roman"/>
            </a:endParaRPr>
          </a:p>
          <a:p>
            <a:pPr lvl="1"/>
            <a:r>
              <a:rPr lang="en-US" sz="2400" dirty="0" smtClean="0">
                <a:solidFill>
                  <a:srgbClr val="000090"/>
                </a:solidFill>
                <a:latin typeface="Times New Roman"/>
                <a:cs typeface="Times New Roman"/>
              </a:rPr>
              <a:t>	</a:t>
            </a:r>
            <a:endParaRPr lang="en-US" sz="2400" dirty="0">
              <a:solidFill>
                <a:srgbClr val="000090"/>
              </a:solidFill>
              <a:latin typeface="Times New Roman"/>
              <a:cs typeface="Times New Roman"/>
            </a:endParaRPr>
          </a:p>
        </p:txBody>
      </p:sp>
      <p:pic>
        <p:nvPicPr>
          <p:cNvPr id="7" name="Picture 3" descr="banner_ioos_1024.jpg"/>
          <p:cNvPicPr>
            <a:picLocks noChangeAspect="1"/>
          </p:cNvPicPr>
          <p:nvPr/>
        </p:nvPicPr>
        <p:blipFill>
          <a:blip r:embed="rId3"/>
          <a:srcRect t="30029"/>
          <a:stretch>
            <a:fillRect/>
          </a:stretch>
        </p:blipFill>
        <p:spPr bwMode="auto">
          <a:xfrm>
            <a:off x="0" y="6197600"/>
            <a:ext cx="9150350" cy="762000"/>
          </a:xfrm>
          <a:prstGeom prst="rect">
            <a:avLst/>
          </a:prstGeom>
          <a:noFill/>
          <a:ln w="9525">
            <a:noFill/>
            <a:miter lim="800000"/>
            <a:headEnd/>
            <a:tailEnd/>
          </a:ln>
        </p:spPr>
      </p:pic>
      <p:pic>
        <p:nvPicPr>
          <p:cNvPr id="8" name="Picture 2" descr="IOOS_white.gif"/>
          <p:cNvPicPr>
            <a:picLocks noChangeAspect="1"/>
          </p:cNvPicPr>
          <p:nvPr/>
        </p:nvPicPr>
        <p:blipFill>
          <a:blip r:embed="rId4"/>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393278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9384" y="3141484"/>
            <a:ext cx="4627416" cy="2968694"/>
          </a:xfrm>
        </p:spPr>
        <p:txBody>
          <a:bodyPr>
            <a:normAutofit/>
          </a:bodyPr>
          <a:lstStyle/>
          <a:p>
            <a:pPr marL="0" indent="0" algn="ctr">
              <a:buNone/>
            </a:pPr>
            <a:r>
              <a:rPr lang="en-US" sz="2800" i="1" dirty="0" smtClean="0">
                <a:solidFill>
                  <a:srgbClr val="FFFFFF"/>
                </a:solidFill>
                <a:latin typeface="Times New Roman"/>
                <a:cs typeface="Times New Roman"/>
              </a:rPr>
              <a:t>MARACOOS Mission:</a:t>
            </a:r>
          </a:p>
          <a:p>
            <a:pPr marL="0" indent="0" algn="ctr">
              <a:buNone/>
            </a:pPr>
            <a:r>
              <a:rPr lang="en-US" sz="2800" i="1" dirty="0" smtClean="0">
                <a:solidFill>
                  <a:srgbClr val="FFFFFF"/>
                </a:solidFill>
                <a:latin typeface="Times New Roman"/>
                <a:cs typeface="Times New Roman"/>
              </a:rPr>
              <a:t>To seek, discover, share, and apply new knowledge &amp; understanding of our coastal ocean</a:t>
            </a:r>
            <a:endParaRPr lang="en-US" sz="2800" i="1" dirty="0">
              <a:solidFill>
                <a:srgbClr val="FFFFFF"/>
              </a:solidFill>
              <a:latin typeface="Times New Roman"/>
              <a:cs typeface="Times New Roman"/>
            </a:endParaRPr>
          </a:p>
        </p:txBody>
      </p:sp>
      <p:sp>
        <p:nvSpPr>
          <p:cNvPr id="20" name="TextBox 19"/>
          <p:cNvSpPr txBox="1"/>
          <p:nvPr/>
        </p:nvSpPr>
        <p:spPr>
          <a:xfrm>
            <a:off x="3145803" y="2313990"/>
            <a:ext cx="1827161" cy="400110"/>
          </a:xfrm>
          <a:prstGeom prst="rect">
            <a:avLst/>
          </a:prstGeom>
          <a:noFill/>
        </p:spPr>
        <p:txBody>
          <a:bodyPr wrap="square" rtlCol="0">
            <a:spAutoFit/>
          </a:bodyPr>
          <a:lstStyle/>
          <a:p>
            <a:r>
              <a:rPr lang="en-US" sz="2000" i="1" dirty="0" smtClean="0">
                <a:solidFill>
                  <a:srgbClr val="FFFFFF"/>
                </a:solidFill>
                <a:latin typeface="Times New Roman"/>
                <a:cs typeface="Times New Roman"/>
              </a:rPr>
              <a:t>Region of work</a:t>
            </a:r>
            <a:endParaRPr lang="en-US" sz="2000" i="1" dirty="0">
              <a:solidFill>
                <a:srgbClr val="FFFFFF"/>
              </a:solidFill>
              <a:latin typeface="Times New Roman"/>
              <a:cs typeface="Times New Roman"/>
            </a:endParaRPr>
          </a:p>
        </p:txBody>
      </p:sp>
    </p:spTree>
    <p:extLst>
      <p:ext uri="{BB962C8B-B14F-4D97-AF65-F5344CB8AC3E}">
        <p14:creationId xmlns:p14="http://schemas.microsoft.com/office/powerpoint/2010/main" val="875740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p:cNvGrpSpPr>
            <a:grpSpLocks/>
          </p:cNvGrpSpPr>
          <p:nvPr/>
        </p:nvGrpSpPr>
        <p:grpSpPr bwMode="auto">
          <a:xfrm>
            <a:off x="-36573" y="0"/>
            <a:ext cx="9180573" cy="6858000"/>
            <a:chOff x="571116" y="456424"/>
            <a:chExt cx="8115684" cy="6134874"/>
          </a:xfrm>
        </p:grpSpPr>
        <p:sp>
          <p:nvSpPr>
            <p:cNvPr id="5" name="Rectangle 4"/>
            <p:cNvSpPr/>
            <p:nvPr/>
          </p:nvSpPr>
          <p:spPr>
            <a:xfrm>
              <a:off x="609600" y="456424"/>
              <a:ext cx="8077200" cy="61348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2" name="Picture 2" descr="C:\Documents and Settings\RUCool\Desktop\MARCOOS Years 5-9 Sept 2010\Figures\mab_triangles_grad_bk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76450"/>
              <a:ext cx="6019799" cy="451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pic>
        <p:pic>
          <p:nvPicPr>
            <p:cNvPr id="17" name="Picture 16" descr="map_codar.bmp"/>
            <p:cNvPicPr>
              <a:picLocks noChangeAspect="1"/>
            </p:cNvPicPr>
            <p:nvPr/>
          </p:nvPicPr>
          <p:blipFill>
            <a:blip r:embed="rId4" cstate="print"/>
            <a:stretch>
              <a:fillRect/>
            </a:stretch>
          </p:blipFill>
          <p:spPr>
            <a:xfrm>
              <a:off x="2667000" y="532634"/>
              <a:ext cx="1851025" cy="1967160"/>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16" name="Picture 15" descr="map_satellite.bmp"/>
            <p:cNvPicPr>
              <a:picLocks noChangeAspect="1"/>
            </p:cNvPicPr>
            <p:nvPr/>
          </p:nvPicPr>
          <p:blipFill>
            <a:blip r:embed="rId5" cstate="print"/>
            <a:stretch>
              <a:fillRect/>
            </a:stretch>
          </p:blipFill>
          <p:spPr>
            <a:xfrm>
              <a:off x="609600" y="533400"/>
              <a:ext cx="1850726" cy="1965959"/>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
          <p:nvSpPr>
            <p:cNvPr id="24585" name="TextBox 12"/>
            <p:cNvSpPr txBox="1">
              <a:spLocks noChangeArrowheads="1"/>
            </p:cNvSpPr>
            <p:nvPr/>
          </p:nvSpPr>
          <p:spPr bwMode="auto">
            <a:xfrm>
              <a:off x="571116" y="466046"/>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Satellites</a:t>
              </a:r>
            </a:p>
          </p:txBody>
        </p:sp>
        <p:sp>
          <p:nvSpPr>
            <p:cNvPr id="24586" name="TextBox 11"/>
            <p:cNvSpPr txBox="1">
              <a:spLocks noChangeArrowheads="1"/>
            </p:cNvSpPr>
            <p:nvPr/>
          </p:nvSpPr>
          <p:spPr bwMode="auto">
            <a:xfrm>
              <a:off x="3489300" y="2160804"/>
              <a:ext cx="1099884" cy="30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HF-Radar</a:t>
              </a:r>
            </a:p>
          </p:txBody>
        </p:sp>
        <p:pic>
          <p:nvPicPr>
            <p:cNvPr id="18" name="Picture 17" descr="map_codar.bmp"/>
            <p:cNvPicPr>
              <a:picLocks noChangeAspect="1"/>
            </p:cNvPicPr>
            <p:nvPr/>
          </p:nvPicPr>
          <p:blipFill>
            <a:blip r:embed="rId6" cstate="print"/>
            <a:stretch>
              <a:fillRect/>
            </a:stretch>
          </p:blipFill>
          <p:spPr>
            <a:xfrm>
              <a:off x="3722688" y="4419324"/>
              <a:ext cx="1831975" cy="1965573"/>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pic>
          <p:nvPicPr>
            <p:cNvPr id="19" name="Picture 18" descr="map_codar.bmp"/>
            <p:cNvPicPr>
              <a:picLocks noChangeAspect="1"/>
            </p:cNvPicPr>
            <p:nvPr/>
          </p:nvPicPr>
          <p:blipFill>
            <a:blip r:embed="rId7" cstate="print"/>
            <a:stretch>
              <a:fillRect/>
            </a:stretch>
          </p:blipFill>
          <p:spPr>
            <a:xfrm>
              <a:off x="6743700" y="4419324"/>
              <a:ext cx="1851025" cy="1965573"/>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24589" name="TextBox 13"/>
            <p:cNvSpPr txBox="1">
              <a:spLocks noChangeArrowheads="1"/>
            </p:cNvSpPr>
            <p:nvPr/>
          </p:nvSpPr>
          <p:spPr bwMode="auto">
            <a:xfrm>
              <a:off x="3664458" y="4343151"/>
              <a:ext cx="1752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Ocean Forecast Ensemble</a:t>
              </a:r>
            </a:p>
          </p:txBody>
        </p:sp>
        <p:sp>
          <p:nvSpPr>
            <p:cNvPr id="24590" name="TextBox 14"/>
            <p:cNvSpPr txBox="1">
              <a:spLocks noChangeArrowheads="1"/>
            </p:cNvSpPr>
            <p:nvPr/>
          </p:nvSpPr>
          <p:spPr bwMode="auto">
            <a:xfrm>
              <a:off x="6743316" y="4419324"/>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Weather  Stations</a:t>
              </a:r>
            </a:p>
          </p:txBody>
        </p:sp>
        <p:pic>
          <p:nvPicPr>
            <p:cNvPr id="20" name="Picture 19" descr="MARACOOS_logo_300dpi_transparent.png"/>
            <p:cNvPicPr>
              <a:picLocks noChangeAspect="1"/>
            </p:cNvPicPr>
            <p:nvPr/>
          </p:nvPicPr>
          <p:blipFill>
            <a:blip r:embed="rId8" cstate="print"/>
            <a:stretch>
              <a:fillRect/>
            </a:stretch>
          </p:blipFill>
          <p:spPr>
            <a:xfrm>
              <a:off x="609600" y="2620459"/>
              <a:ext cx="2709863" cy="516003"/>
            </a:xfrm>
            <a:prstGeom prst="rect">
              <a:avLst/>
            </a:prstGeom>
            <a:effectLst>
              <a:outerShdw blurRad="50800" dist="38100" dir="2700000" algn="tl" rotWithShape="0">
                <a:srgbClr val="000000">
                  <a:alpha val="43000"/>
                </a:srgbClr>
              </a:outerShdw>
            </a:effectLst>
          </p:spPr>
        </p:pic>
        <p:sp>
          <p:nvSpPr>
            <p:cNvPr id="21" name="TextBox 20"/>
            <p:cNvSpPr txBox="1"/>
            <p:nvPr/>
          </p:nvSpPr>
          <p:spPr>
            <a:xfrm>
              <a:off x="3754438" y="2695081"/>
              <a:ext cx="1804987" cy="338180"/>
            </a:xfrm>
            <a:prstGeom prst="rect">
              <a:avLst/>
            </a:prstGeom>
            <a:noFill/>
          </p:spPr>
          <p:txBody>
            <a:bodyPr wrap="none">
              <a:spAutoFit/>
            </a:bodyPr>
            <a:lstStyle/>
            <a:p>
              <a:pPr>
                <a:defRPr/>
              </a:pPr>
              <a:r>
                <a:rPr lang="en-US" sz="1600" b="1" dirty="0">
                  <a:solidFill>
                    <a:schemeClr val="tx1">
                      <a:lumMod val="75000"/>
                      <a:lumOff val="25000"/>
                    </a:schemeClr>
                  </a:solidFill>
                </a:rPr>
                <a:t>Population Density</a:t>
              </a:r>
            </a:p>
          </p:txBody>
        </p:sp>
        <p:pic>
          <p:nvPicPr>
            <p:cNvPr id="23" name="Picture 2" descr="C:\Documents and Settings\RUCool\Desktop\marcoos_dot.jpg"/>
            <p:cNvPicPr>
              <a:picLocks noChangeAspect="1" noChangeArrowheads="1"/>
            </p:cNvPicPr>
            <p:nvPr/>
          </p:nvPicPr>
          <p:blipFill>
            <a:blip r:embed="rId9" cstate="print"/>
            <a:srcRect/>
            <a:stretch>
              <a:fillRect/>
            </a:stretch>
          </p:blipFill>
          <p:spPr bwMode="auto">
            <a:xfrm>
              <a:off x="4724400" y="532634"/>
              <a:ext cx="1828800" cy="1981450"/>
            </a:xfrm>
            <a:prstGeom prst="rect">
              <a:avLst/>
            </a:prstGeom>
            <a:noFill/>
            <a:ln w="12700">
              <a:solidFill>
                <a:schemeClr val="tx1">
                  <a:alpha val="20000"/>
                </a:schemeClr>
              </a:solidFill>
            </a:ln>
            <a:effectLst>
              <a:outerShdw blurRad="50800" dist="38100" dir="2700000" algn="ctr" rotWithShape="0">
                <a:srgbClr val="000000">
                  <a:alpha val="43000"/>
                </a:srgbClr>
              </a:outerShdw>
            </a:effectLst>
          </p:spPr>
        </p:pic>
        <p:sp>
          <p:nvSpPr>
            <p:cNvPr id="24594" name="TextBox 23"/>
            <p:cNvSpPr txBox="1">
              <a:spLocks noChangeArrowheads="1"/>
            </p:cNvSpPr>
            <p:nvPr/>
          </p:nvSpPr>
          <p:spPr bwMode="auto">
            <a:xfrm>
              <a:off x="5638800" y="1907173"/>
              <a:ext cx="91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Gliders</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6781800" y="546922"/>
              <a:ext cx="1793875" cy="1984625"/>
            </a:xfrm>
            <a:prstGeom prst="rect">
              <a:avLst/>
            </a:prstGeom>
            <a:ln w="12700">
              <a:solidFill>
                <a:schemeClr val="tx1">
                  <a:alpha val="20000"/>
                </a:schemeClr>
              </a:solidFill>
            </a:ln>
            <a:effectLst>
              <a:outerShdw blurRad="50800" dist="38100" dir="2700000" algn="ctr" rotWithShape="0">
                <a:srgbClr val="000000">
                  <a:alpha val="43000"/>
                </a:srgbClr>
              </a:outerShdw>
            </a:effectLst>
          </p:spPr>
        </p:pic>
        <p:sp>
          <p:nvSpPr>
            <p:cNvPr id="24596" name="TextBox 25"/>
            <p:cNvSpPr txBox="1">
              <a:spLocks noChangeArrowheads="1"/>
            </p:cNvSpPr>
            <p:nvPr/>
          </p:nvSpPr>
          <p:spPr bwMode="auto">
            <a:xfrm>
              <a:off x="6743316" y="475668"/>
              <a:ext cx="91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a:solidFill>
                    <a:schemeClr val="bg1"/>
                  </a:solidFill>
                </a:rPr>
                <a:t>Drifters</a:t>
              </a:r>
            </a:p>
          </p:txBody>
        </p:sp>
        <p:pic>
          <p:nvPicPr>
            <p:cNvPr id="27" name="Picture 26" descr="IOOSlogoWhiteRGB.gif"/>
            <p:cNvPicPr>
              <a:picLocks noChangeAspect="1"/>
            </p:cNvPicPr>
            <p:nvPr/>
          </p:nvPicPr>
          <p:blipFill>
            <a:blip r:embed="rId11" cstate="print"/>
            <a:stretch>
              <a:fillRect/>
            </a:stretch>
          </p:blipFill>
          <p:spPr>
            <a:xfrm>
              <a:off x="7094538" y="2691906"/>
              <a:ext cx="1363662" cy="547756"/>
            </a:xfrm>
            <a:prstGeom prst="rect">
              <a:avLst/>
            </a:prstGeom>
            <a:effectLst>
              <a:outerShdw blurRad="50800" dist="38100" dir="2700000" algn="tl" rotWithShape="0">
                <a:srgbClr val="000000">
                  <a:alpha val="43000"/>
                </a:srgbClr>
              </a:outerShdw>
            </a:effectLst>
          </p:spPr>
        </p:pic>
        <p:pic>
          <p:nvPicPr>
            <p:cNvPr id="24598" name="Picture 21" descr="map_codar.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76387" y="5053013"/>
              <a:ext cx="133350" cy="10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25" name="Picture 24"/>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905" y="4423354"/>
            <a:ext cx="2073623" cy="2230224"/>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24579" name="TextBox 27"/>
          <p:cNvSpPr txBox="1">
            <a:spLocks noChangeArrowheads="1"/>
          </p:cNvSpPr>
          <p:nvPr/>
        </p:nvSpPr>
        <p:spPr bwMode="auto">
          <a:xfrm>
            <a:off x="26905" y="6258022"/>
            <a:ext cx="903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b="1" dirty="0">
                <a:solidFill>
                  <a:schemeClr val="bg1"/>
                </a:solidFill>
              </a:rPr>
              <a:t>Buoys</a:t>
            </a:r>
          </a:p>
        </p:txBody>
      </p:sp>
      <p:pic>
        <p:nvPicPr>
          <p:cNvPr id="24580" name="Picture 2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19963" y="3313113"/>
            <a:ext cx="11382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600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9" name="Picture 15"/>
          <p:cNvPicPr>
            <a:picLocks noChangeAspect="1" noChangeArrowheads="1"/>
          </p:cNvPicPr>
          <p:nvPr/>
        </p:nvPicPr>
        <p:blipFill>
          <a:blip r:embed="rId4"/>
          <a:srcRect/>
          <a:stretch>
            <a:fillRect/>
          </a:stretch>
        </p:blipFill>
        <p:spPr bwMode="auto">
          <a:xfrm>
            <a:off x="4648200" y="1562798"/>
            <a:ext cx="2073275" cy="1250950"/>
          </a:xfrm>
          <a:prstGeom prst="rect">
            <a:avLst/>
          </a:prstGeom>
          <a:noFill/>
          <a:ln w="9525">
            <a:noFill/>
            <a:miter lim="800000"/>
            <a:headEnd/>
            <a:tailEnd/>
          </a:ln>
        </p:spPr>
      </p:pic>
      <p:pic>
        <p:nvPicPr>
          <p:cNvPr id="37900" name="Picture 2" descr="10-27-06 Black Nikon 298"/>
          <p:cNvPicPr>
            <a:picLocks noChangeAspect="1" noChangeArrowheads="1"/>
          </p:cNvPicPr>
          <p:nvPr/>
        </p:nvPicPr>
        <p:blipFill>
          <a:blip r:embed="rId5"/>
          <a:srcRect/>
          <a:stretch>
            <a:fillRect/>
          </a:stretch>
        </p:blipFill>
        <p:spPr bwMode="auto">
          <a:xfrm>
            <a:off x="6934200" y="1192911"/>
            <a:ext cx="2003425" cy="1600200"/>
          </a:xfrm>
          <a:prstGeom prst="rect">
            <a:avLst/>
          </a:prstGeom>
          <a:noFill/>
          <a:ln w="12700">
            <a:solidFill>
              <a:srgbClr val="000000"/>
            </a:solidFill>
            <a:miter lim="800000"/>
            <a:headEnd/>
            <a:tailEnd/>
          </a:ln>
        </p:spPr>
      </p:pic>
      <p:sp>
        <p:nvSpPr>
          <p:cNvPr id="37901" name="Text Box 4"/>
          <p:cNvSpPr txBox="1">
            <a:spLocks noChangeArrowheads="1"/>
          </p:cNvSpPr>
          <p:nvPr/>
        </p:nvSpPr>
        <p:spPr bwMode="auto">
          <a:xfrm>
            <a:off x="610664" y="788097"/>
            <a:ext cx="1167632" cy="400110"/>
          </a:xfrm>
          <a:prstGeom prst="rect">
            <a:avLst/>
          </a:prstGeom>
          <a:noFill/>
          <a:ln w="9525" algn="ctr">
            <a:noFill/>
            <a:miter lim="800000"/>
            <a:headEnd/>
            <a:tailEnd/>
          </a:ln>
        </p:spPr>
        <p:txBody>
          <a:bodyPr wrap="none">
            <a:spAutoFit/>
          </a:bodyPr>
          <a:lstStyle/>
          <a:p>
            <a:r>
              <a:rPr lang="en-US" sz="2000" b="1" dirty="0">
                <a:latin typeface="Times New Roman" pitchFamily="18" charset="0"/>
                <a:cs typeface="Times New Roman" pitchFamily="18" charset="0"/>
              </a:rPr>
              <a:t>Satellites</a:t>
            </a:r>
          </a:p>
        </p:txBody>
      </p:sp>
      <p:sp>
        <p:nvSpPr>
          <p:cNvPr id="37902" name="Text Box 4"/>
          <p:cNvSpPr txBox="1">
            <a:spLocks noChangeArrowheads="1"/>
          </p:cNvSpPr>
          <p:nvPr/>
        </p:nvSpPr>
        <p:spPr bwMode="auto">
          <a:xfrm>
            <a:off x="2759606" y="815615"/>
            <a:ext cx="1217601" cy="400110"/>
          </a:xfrm>
          <a:prstGeom prst="rect">
            <a:avLst/>
          </a:prstGeom>
          <a:noFill/>
          <a:ln w="9525" algn="ctr">
            <a:noFill/>
            <a:miter lim="800000"/>
            <a:headEnd/>
            <a:tailEnd/>
          </a:ln>
        </p:spPr>
        <p:txBody>
          <a:bodyPr wrap="none">
            <a:spAutoFit/>
          </a:bodyPr>
          <a:lstStyle/>
          <a:p>
            <a:r>
              <a:rPr lang="en-US" sz="2000" b="1" dirty="0">
                <a:latin typeface="Times New Roman" pitchFamily="18" charset="0"/>
                <a:cs typeface="Times New Roman" pitchFamily="18" charset="0"/>
              </a:rPr>
              <a:t>HF radar</a:t>
            </a:r>
          </a:p>
        </p:txBody>
      </p:sp>
      <p:sp>
        <p:nvSpPr>
          <p:cNvPr id="37903" name="Text Box 4"/>
          <p:cNvSpPr txBox="1">
            <a:spLocks noChangeArrowheads="1"/>
          </p:cNvSpPr>
          <p:nvPr/>
        </p:nvSpPr>
        <p:spPr bwMode="auto">
          <a:xfrm>
            <a:off x="5135212" y="472470"/>
            <a:ext cx="996812" cy="400110"/>
          </a:xfrm>
          <a:prstGeom prst="rect">
            <a:avLst/>
          </a:prstGeom>
          <a:noFill/>
          <a:ln w="9525" algn="ctr">
            <a:noFill/>
            <a:miter lim="800000"/>
            <a:headEnd/>
            <a:tailEnd/>
          </a:ln>
        </p:spPr>
        <p:txBody>
          <a:bodyPr wrap="none">
            <a:spAutoFit/>
          </a:bodyPr>
          <a:lstStyle/>
          <a:p>
            <a:r>
              <a:rPr lang="en-US" sz="2000" b="1" dirty="0">
                <a:latin typeface="Times New Roman" pitchFamily="18" charset="0"/>
                <a:cs typeface="Times New Roman" pitchFamily="18" charset="0"/>
              </a:rPr>
              <a:t>Gliders</a:t>
            </a:r>
          </a:p>
        </p:txBody>
      </p:sp>
      <p:sp>
        <p:nvSpPr>
          <p:cNvPr id="37904" name="Text Box 4"/>
          <p:cNvSpPr txBox="1">
            <a:spLocks noChangeArrowheads="1"/>
          </p:cNvSpPr>
          <p:nvPr/>
        </p:nvSpPr>
        <p:spPr bwMode="auto">
          <a:xfrm>
            <a:off x="7377113" y="771164"/>
            <a:ext cx="854671" cy="400110"/>
          </a:xfrm>
          <a:prstGeom prst="rect">
            <a:avLst/>
          </a:prstGeom>
          <a:noFill/>
          <a:ln w="9525" algn="ctr">
            <a:noFill/>
            <a:miter lim="800000"/>
            <a:headEnd/>
            <a:tailEnd/>
          </a:ln>
        </p:spPr>
        <p:txBody>
          <a:bodyPr wrap="none">
            <a:spAutoFit/>
          </a:bodyPr>
          <a:lstStyle/>
          <a:p>
            <a:r>
              <a:rPr lang="en-US" sz="2000" b="1" dirty="0">
                <a:latin typeface="Times New Roman" pitchFamily="18" charset="0"/>
                <a:cs typeface="Times New Roman" pitchFamily="18" charset="0"/>
              </a:rPr>
              <a:t>Buoys</a:t>
            </a:r>
          </a:p>
        </p:txBody>
      </p:sp>
      <p:sp>
        <p:nvSpPr>
          <p:cNvPr id="16396" name="Right Arrow 10"/>
          <p:cNvSpPr>
            <a:spLocks noChangeArrowheads="1"/>
          </p:cNvSpPr>
          <p:nvPr/>
        </p:nvSpPr>
        <p:spPr bwMode="auto">
          <a:xfrm rot="2700000">
            <a:off x="1348600" y="3214013"/>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endParaRPr lang="en-US" dirty="0">
              <a:latin typeface="Calibri" pitchFamily="34" charset="0"/>
            </a:endParaRPr>
          </a:p>
        </p:txBody>
      </p:sp>
      <p:sp>
        <p:nvSpPr>
          <p:cNvPr id="16399" name="Text Box 4"/>
          <p:cNvSpPr txBox="1">
            <a:spLocks noChangeArrowheads="1"/>
          </p:cNvSpPr>
          <p:nvPr/>
        </p:nvSpPr>
        <p:spPr bwMode="auto">
          <a:xfrm>
            <a:off x="2995939" y="3432873"/>
            <a:ext cx="3811210" cy="400110"/>
          </a:xfrm>
          <a:prstGeom prst="rect">
            <a:avLst/>
          </a:prstGeom>
          <a:noFill/>
          <a:ln w="9525" algn="ctr">
            <a:noFill/>
            <a:miter lim="800000"/>
            <a:headEnd/>
            <a:tailEnd/>
          </a:ln>
        </p:spPr>
        <p:txBody>
          <a:bodyPr wrap="none">
            <a:spAutoFit/>
          </a:bodyPr>
          <a:lstStyle/>
          <a:p>
            <a:r>
              <a:rPr lang="en-US" sz="2000" b="1" dirty="0">
                <a:latin typeface="Times New Roman" pitchFamily="18" charset="0"/>
                <a:cs typeface="Times New Roman" pitchFamily="18" charset="0"/>
              </a:rPr>
              <a:t>Ensemble of Assimilation Models</a:t>
            </a:r>
            <a:endParaRPr lang="en-US" sz="1600" b="1" dirty="0">
              <a:latin typeface="Times New Roman" pitchFamily="18" charset="0"/>
              <a:cs typeface="Times New Roman" pitchFamily="18" charset="0"/>
            </a:endParaRPr>
          </a:p>
        </p:txBody>
      </p:sp>
      <p:sp>
        <p:nvSpPr>
          <p:cNvPr id="37911" name="TextBox 23"/>
          <p:cNvSpPr txBox="1">
            <a:spLocks noChangeArrowheads="1"/>
          </p:cNvSpPr>
          <p:nvPr/>
        </p:nvSpPr>
        <p:spPr bwMode="auto">
          <a:xfrm>
            <a:off x="1676400" y="5105400"/>
            <a:ext cx="184150" cy="369888"/>
          </a:xfrm>
          <a:prstGeom prst="rect">
            <a:avLst/>
          </a:prstGeom>
          <a:noFill/>
          <a:ln w="9525">
            <a:noFill/>
            <a:miter lim="800000"/>
            <a:headEnd/>
            <a:tailEnd/>
          </a:ln>
        </p:spPr>
        <p:txBody>
          <a:bodyPr wrap="none">
            <a:spAutoFit/>
          </a:bodyPr>
          <a:lstStyle/>
          <a:p>
            <a:endParaRPr lang="en-US" dirty="0">
              <a:latin typeface="Calibri" pitchFamily="34" charset="0"/>
            </a:endParaRPr>
          </a:p>
        </p:txBody>
      </p:sp>
      <p:pic>
        <p:nvPicPr>
          <p:cNvPr id="16402" name="Picture 22" descr="E:\ROMS.jpg"/>
          <p:cNvPicPr>
            <a:picLocks noChangeAspect="1" noChangeArrowheads="1"/>
          </p:cNvPicPr>
          <p:nvPr/>
        </p:nvPicPr>
        <p:blipFill>
          <a:blip r:embed="rId6"/>
          <a:srcRect l="12766" r="13831" b="12131"/>
          <a:stretch>
            <a:fillRect/>
          </a:stretch>
        </p:blipFill>
        <p:spPr bwMode="auto">
          <a:xfrm>
            <a:off x="2159000" y="3779838"/>
            <a:ext cx="2352675" cy="2532062"/>
          </a:xfrm>
          <a:prstGeom prst="rect">
            <a:avLst/>
          </a:prstGeom>
          <a:noFill/>
          <a:ln w="9525">
            <a:noFill/>
            <a:miter lim="800000"/>
            <a:headEnd/>
            <a:tailEnd/>
          </a:ln>
        </p:spPr>
      </p:pic>
      <p:pic>
        <p:nvPicPr>
          <p:cNvPr id="16403" name="Picture 23" descr="E:\Nyhops.jpg"/>
          <p:cNvPicPr>
            <a:picLocks noChangeAspect="1" noChangeArrowheads="1"/>
          </p:cNvPicPr>
          <p:nvPr/>
        </p:nvPicPr>
        <p:blipFill>
          <a:blip r:embed="rId7"/>
          <a:srcRect l="13831" t="18047" r="17021" b="13313"/>
          <a:stretch>
            <a:fillRect/>
          </a:stretch>
        </p:blipFill>
        <p:spPr bwMode="auto">
          <a:xfrm>
            <a:off x="4597400" y="3797300"/>
            <a:ext cx="2838450" cy="2533650"/>
          </a:xfrm>
          <a:prstGeom prst="rect">
            <a:avLst/>
          </a:prstGeom>
          <a:noFill/>
          <a:ln w="9525">
            <a:noFill/>
            <a:miter lim="800000"/>
            <a:headEnd/>
            <a:tailEnd/>
          </a:ln>
        </p:spPr>
      </p:pic>
      <p:sp>
        <p:nvSpPr>
          <p:cNvPr id="37914" name="TextBox 23"/>
          <p:cNvSpPr txBox="1">
            <a:spLocks noChangeArrowheads="1"/>
          </p:cNvSpPr>
          <p:nvPr/>
        </p:nvSpPr>
        <p:spPr bwMode="auto">
          <a:xfrm>
            <a:off x="3922713" y="6248400"/>
            <a:ext cx="877887" cy="369888"/>
          </a:xfrm>
          <a:prstGeom prst="rect">
            <a:avLst/>
          </a:prstGeom>
          <a:noFill/>
          <a:ln w="9525">
            <a:noFill/>
            <a:miter lim="800000"/>
            <a:headEnd/>
            <a:tailEnd/>
          </a:ln>
        </p:spPr>
        <p:txBody>
          <a:bodyPr wrap="none">
            <a:spAutoFit/>
          </a:bodyPr>
          <a:lstStyle/>
          <a:p>
            <a:r>
              <a:rPr lang="en-US" dirty="0">
                <a:solidFill>
                  <a:schemeClr val="bg1"/>
                </a:solidFill>
                <a:latin typeface="Calibri" pitchFamily="34" charset="0"/>
              </a:rPr>
              <a:t>ROMS</a:t>
            </a:r>
          </a:p>
        </p:txBody>
      </p:sp>
      <p:sp>
        <p:nvSpPr>
          <p:cNvPr id="37915" name="TextBox 26"/>
          <p:cNvSpPr txBox="1">
            <a:spLocks noChangeArrowheads="1"/>
          </p:cNvSpPr>
          <p:nvPr/>
        </p:nvSpPr>
        <p:spPr bwMode="auto">
          <a:xfrm>
            <a:off x="6553200" y="6248400"/>
            <a:ext cx="706631" cy="369332"/>
          </a:xfrm>
          <a:prstGeom prst="rect">
            <a:avLst/>
          </a:prstGeom>
          <a:noFill/>
          <a:ln w="9525">
            <a:noFill/>
            <a:miter lim="800000"/>
            <a:headEnd/>
            <a:tailEnd/>
          </a:ln>
        </p:spPr>
        <p:txBody>
          <a:bodyPr wrap="none">
            <a:spAutoFit/>
          </a:bodyPr>
          <a:lstStyle/>
          <a:p>
            <a:r>
              <a:rPr lang="en-US" dirty="0" smtClean="0">
                <a:solidFill>
                  <a:schemeClr val="bg1"/>
                </a:solidFill>
                <a:latin typeface="Calibri" pitchFamily="34" charset="0"/>
              </a:rPr>
              <a:t>HOPS</a:t>
            </a:r>
            <a:endParaRPr lang="en-US" dirty="0">
              <a:solidFill>
                <a:schemeClr val="bg1"/>
              </a:solidFill>
              <a:latin typeface="Calibri" pitchFamily="34" charset="0"/>
            </a:endParaRPr>
          </a:p>
        </p:txBody>
      </p:sp>
      <p:graphicFrame>
        <p:nvGraphicFramePr>
          <p:cNvPr id="37896" name="Object 8"/>
          <p:cNvGraphicFramePr>
            <a:graphicFrameLocks noChangeAspect="1"/>
          </p:cNvGraphicFramePr>
          <p:nvPr>
            <p:extLst>
              <p:ext uri="{D42A27DB-BD31-4B8C-83A1-F6EECF244321}">
                <p14:modId xmlns:p14="http://schemas.microsoft.com/office/powerpoint/2010/main" val="1094734606"/>
              </p:ext>
            </p:extLst>
          </p:nvPr>
        </p:nvGraphicFramePr>
        <p:xfrm>
          <a:off x="4540250" y="832548"/>
          <a:ext cx="2241550" cy="762000"/>
        </p:xfrm>
        <a:graphic>
          <a:graphicData uri="http://schemas.openxmlformats.org/presentationml/2006/ole">
            <mc:AlternateContent xmlns:mc="http://schemas.openxmlformats.org/markup-compatibility/2006">
              <mc:Choice xmlns:v="urn:schemas-microsoft-com:vml" Requires="v">
                <p:oleObj spid="_x0000_s19472" name="Document" r:id="rId8" imgW="3044190" imgH="1226476" progId="Word.Document.8">
                  <p:embed/>
                </p:oleObj>
              </mc:Choice>
              <mc:Fallback>
                <p:oleObj name="Document" r:id="rId8" imgW="3044190" imgH="1226476"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b="3261"/>
                      <a:stretch>
                        <a:fillRect/>
                      </a:stretch>
                    </p:blipFill>
                    <p:spPr bwMode="auto">
                      <a:xfrm>
                        <a:off x="4540250" y="832548"/>
                        <a:ext cx="224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 name="TextBox 1"/>
          <p:cNvSpPr txBox="1"/>
          <p:nvPr/>
        </p:nvSpPr>
        <p:spPr>
          <a:xfrm>
            <a:off x="8531" y="-35883"/>
            <a:ext cx="5480812" cy="523220"/>
          </a:xfrm>
          <a:prstGeom prst="rect">
            <a:avLst/>
          </a:prstGeom>
          <a:noFill/>
        </p:spPr>
        <p:txBody>
          <a:bodyPr wrap="none" rtlCol="0">
            <a:spAutoFit/>
          </a:bodyPr>
          <a:lstStyle/>
          <a:p>
            <a:r>
              <a:rPr lang="en-US" sz="2800" b="1" dirty="0" smtClean="0">
                <a:solidFill>
                  <a:srgbClr val="0000FF"/>
                </a:solidFill>
                <a:latin typeface="Times New Roman"/>
                <a:cs typeface="Times New Roman"/>
              </a:rPr>
              <a:t>Regional Ocean Observing </a:t>
            </a:r>
            <a:r>
              <a:rPr lang="en-US" sz="2800" b="1" dirty="0">
                <a:solidFill>
                  <a:srgbClr val="0000FF"/>
                </a:solidFill>
                <a:latin typeface="Times New Roman"/>
                <a:cs typeface="Times New Roman"/>
              </a:rPr>
              <a:t>S</a:t>
            </a:r>
            <a:r>
              <a:rPr lang="en-US" sz="2800" b="1" dirty="0" smtClean="0">
                <a:solidFill>
                  <a:srgbClr val="0000FF"/>
                </a:solidFill>
                <a:latin typeface="Times New Roman"/>
                <a:cs typeface="Times New Roman"/>
              </a:rPr>
              <a:t>ystem</a:t>
            </a:r>
            <a:endParaRPr lang="en-US" sz="2800" b="1" dirty="0">
              <a:solidFill>
                <a:srgbClr val="0000FF"/>
              </a:solidFill>
              <a:latin typeface="Times New Roman"/>
              <a:cs typeface="Times New Roman"/>
            </a:endParaRPr>
          </a:p>
        </p:txBody>
      </p:sp>
      <p:pic>
        <p:nvPicPr>
          <p:cNvPr id="25" name="Picture 3" descr="banner_ioos_1024.jpg"/>
          <p:cNvPicPr>
            <a:picLocks noChangeAspect="1"/>
          </p:cNvPicPr>
          <p:nvPr/>
        </p:nvPicPr>
        <p:blipFill>
          <a:blip r:embed="rId10"/>
          <a:srcRect t="30029"/>
          <a:stretch>
            <a:fillRect/>
          </a:stretch>
        </p:blipFill>
        <p:spPr bwMode="auto">
          <a:xfrm>
            <a:off x="0" y="6197600"/>
            <a:ext cx="9150350" cy="762000"/>
          </a:xfrm>
          <a:prstGeom prst="rect">
            <a:avLst/>
          </a:prstGeom>
          <a:noFill/>
          <a:ln w="9525">
            <a:noFill/>
            <a:miter lim="800000"/>
            <a:headEnd/>
            <a:tailEnd/>
          </a:ln>
        </p:spPr>
      </p:pic>
      <p:pic>
        <p:nvPicPr>
          <p:cNvPr id="26" name="Picture 2" descr="IOOS_white.gif"/>
          <p:cNvPicPr>
            <a:picLocks noChangeAspect="1"/>
          </p:cNvPicPr>
          <p:nvPr/>
        </p:nvPicPr>
        <p:blipFill>
          <a:blip r:embed="rId11"/>
          <a:srcRect/>
          <a:stretch>
            <a:fillRect/>
          </a:stretch>
        </p:blipFill>
        <p:spPr bwMode="auto">
          <a:xfrm>
            <a:off x="7332663" y="6211888"/>
            <a:ext cx="1676400" cy="654050"/>
          </a:xfrm>
          <a:prstGeom prst="rect">
            <a:avLst/>
          </a:prstGeom>
          <a:noFill/>
          <a:ln w="9525">
            <a:noFill/>
            <a:miter lim="800000"/>
            <a:headEnd/>
            <a:tailEnd/>
          </a:ln>
        </p:spPr>
      </p:pic>
      <p:sp>
        <p:nvSpPr>
          <p:cNvPr id="27" name="Right Arrow 10"/>
          <p:cNvSpPr>
            <a:spLocks noChangeArrowheads="1"/>
          </p:cNvSpPr>
          <p:nvPr/>
        </p:nvSpPr>
        <p:spPr bwMode="auto">
          <a:xfrm rot="2700000">
            <a:off x="2504743" y="3190919"/>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endParaRPr lang="en-US" dirty="0">
              <a:latin typeface="Calibri" pitchFamily="34" charset="0"/>
            </a:endParaRPr>
          </a:p>
        </p:txBody>
      </p:sp>
      <p:sp>
        <p:nvSpPr>
          <p:cNvPr id="28" name="Right Arrow 10"/>
          <p:cNvSpPr>
            <a:spLocks noChangeArrowheads="1"/>
          </p:cNvSpPr>
          <p:nvPr/>
        </p:nvSpPr>
        <p:spPr bwMode="auto">
          <a:xfrm rot="8337405">
            <a:off x="6019540" y="3123547"/>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endParaRPr lang="en-US" dirty="0">
              <a:latin typeface="Calibri" pitchFamily="34" charset="0"/>
            </a:endParaRPr>
          </a:p>
        </p:txBody>
      </p:sp>
      <p:sp>
        <p:nvSpPr>
          <p:cNvPr id="29" name="Right Arrow 10"/>
          <p:cNvSpPr>
            <a:spLocks noChangeArrowheads="1"/>
          </p:cNvSpPr>
          <p:nvPr/>
        </p:nvSpPr>
        <p:spPr bwMode="auto">
          <a:xfrm rot="8337405">
            <a:off x="7565866" y="3225560"/>
            <a:ext cx="655600" cy="212253"/>
          </a:xfrm>
          <a:prstGeom prst="rightArrow">
            <a:avLst>
              <a:gd name="adj1" fmla="val 55213"/>
              <a:gd name="adj2" fmla="val 58160"/>
            </a:avLst>
          </a:prstGeom>
          <a:gradFill rotWithShape="1">
            <a:gsLst>
              <a:gs pos="0">
                <a:schemeClr val="accent1"/>
              </a:gs>
              <a:gs pos="100000">
                <a:schemeClr val="bg1"/>
              </a:gs>
            </a:gsLst>
            <a:lin ang="0" scaled="1"/>
          </a:gradFill>
          <a:ln w="9525" algn="ctr">
            <a:solidFill>
              <a:schemeClr val="tx1"/>
            </a:solidFill>
            <a:round/>
            <a:headEnd/>
            <a:tailEnd/>
          </a:ln>
        </p:spPr>
        <p:txBody>
          <a:bodyPr/>
          <a:lstStyle/>
          <a:p>
            <a:endParaRPr lang="en-US" dirty="0">
              <a:latin typeface="Calibri" pitchFamily="34" charset="0"/>
            </a:endParaRPr>
          </a:p>
        </p:txBody>
      </p:sp>
      <p:pic>
        <p:nvPicPr>
          <p:cNvPr id="30" name="Picture 29" descr="map_codar.bmp"/>
          <p:cNvPicPr>
            <a:picLocks noChangeAspect="1"/>
          </p:cNvPicPr>
          <p:nvPr/>
        </p:nvPicPr>
        <p:blipFill>
          <a:blip r:embed="rId12" cstate="print"/>
          <a:stretch>
            <a:fillRect/>
          </a:stretch>
        </p:blipFill>
        <p:spPr>
          <a:xfrm>
            <a:off x="2525710" y="1192911"/>
            <a:ext cx="1654698" cy="1757727"/>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31" name="Picture 30" descr="map_satellite.bmp"/>
          <p:cNvPicPr>
            <a:picLocks noChangeAspect="1"/>
          </p:cNvPicPr>
          <p:nvPr/>
        </p:nvPicPr>
        <p:blipFill>
          <a:blip r:embed="rId13" cstate="print"/>
          <a:stretch>
            <a:fillRect/>
          </a:stretch>
        </p:blipFill>
        <p:spPr>
          <a:xfrm>
            <a:off x="328533" y="1192910"/>
            <a:ext cx="1654700" cy="1757727"/>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Tree>
    <p:extLst>
      <p:ext uri="{BB962C8B-B14F-4D97-AF65-F5344CB8AC3E}">
        <p14:creationId xmlns:p14="http://schemas.microsoft.com/office/powerpoint/2010/main" val="2971375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594" y="1265249"/>
            <a:ext cx="4427505" cy="3099718"/>
          </a:xfrm>
          <a:prstGeom prst="rect">
            <a:avLst/>
          </a:prstGeom>
          <a:noFill/>
          <a:ln w="349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1266" name="Text Box 3"/>
          <p:cNvSpPr txBox="1">
            <a:spLocks noChangeArrowheads="1"/>
          </p:cNvSpPr>
          <p:nvPr/>
        </p:nvSpPr>
        <p:spPr bwMode="auto">
          <a:xfrm>
            <a:off x="2570130" y="5892930"/>
            <a:ext cx="2035969"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smtClean="0">
                <a:latin typeface="Calibri" charset="0"/>
              </a:rPr>
              <a:t>HF Radar </a:t>
            </a:r>
            <a:r>
              <a:rPr lang="en-US" sz="1400" dirty="0">
                <a:latin typeface="Calibri" charset="0"/>
              </a:rPr>
              <a:t>Network</a:t>
            </a:r>
          </a:p>
        </p:txBody>
      </p:sp>
      <p:sp>
        <p:nvSpPr>
          <p:cNvPr id="11267" name="Text Box 4"/>
          <p:cNvSpPr txBox="1">
            <a:spLocks noChangeArrowheads="1"/>
          </p:cNvSpPr>
          <p:nvPr/>
        </p:nvSpPr>
        <p:spPr bwMode="auto">
          <a:xfrm>
            <a:off x="7014983" y="2709443"/>
            <a:ext cx="1875234"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a:latin typeface="Calibri" charset="0"/>
              </a:rPr>
              <a:t>Glider Fleet</a:t>
            </a:r>
          </a:p>
        </p:txBody>
      </p:sp>
      <p:sp>
        <p:nvSpPr>
          <p:cNvPr id="11268" name="Text Box 5"/>
          <p:cNvSpPr txBox="1">
            <a:spLocks noChangeArrowheads="1"/>
          </p:cNvSpPr>
          <p:nvPr/>
        </p:nvSpPr>
        <p:spPr bwMode="auto">
          <a:xfrm>
            <a:off x="0" y="5893594"/>
            <a:ext cx="3178969"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400">
                <a:latin typeface="Calibri" charset="0"/>
              </a:rPr>
              <a:t>Satellite Data Acquisition Stations</a:t>
            </a:r>
          </a:p>
        </p:txBody>
      </p:sp>
      <p:pic>
        <p:nvPicPr>
          <p:cNvPr id="6" name="Picture 8" descr="SideBySideGliders1"/>
          <p:cNvPicPr>
            <a:picLocks noChangeAspect="1" noChangeArrowheads="1"/>
          </p:cNvPicPr>
          <p:nvPr/>
        </p:nvPicPr>
        <p:blipFill>
          <a:blip r:embed="rId3"/>
          <a:stretch>
            <a:fillRect/>
          </a:stretch>
        </p:blipFill>
        <p:spPr bwMode="auto">
          <a:xfrm>
            <a:off x="7164873" y="1314803"/>
            <a:ext cx="1725344" cy="1301449"/>
          </a:xfrm>
          <a:prstGeom prst="rect">
            <a:avLst/>
          </a:prstGeom>
          <a:noFill/>
          <a:ln w="25400">
            <a:solidFill>
              <a:schemeClr val="tx1">
                <a:lumMod val="85000"/>
              </a:schemeClr>
            </a:solidFill>
            <a:miter lim="800000"/>
            <a:headEnd/>
            <a:tailEnd/>
          </a:ln>
        </p:spPr>
      </p:pic>
      <p:sp>
        <p:nvSpPr>
          <p:cNvPr id="11270" name="Text Box 10"/>
          <p:cNvSpPr txBox="1">
            <a:spLocks noChangeArrowheads="1"/>
          </p:cNvSpPr>
          <p:nvPr/>
        </p:nvSpPr>
        <p:spPr bwMode="auto">
          <a:xfrm>
            <a:off x="5049951" y="2698763"/>
            <a:ext cx="1849562" cy="28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1400" dirty="0">
                <a:latin typeface="Calibri" charset="0"/>
              </a:rPr>
              <a:t>3-D </a:t>
            </a:r>
            <a:r>
              <a:rPr lang="en-US" sz="1400" dirty="0" smtClean="0">
                <a:latin typeface="Calibri" charset="0"/>
              </a:rPr>
              <a:t>Predictions</a:t>
            </a:r>
            <a:endParaRPr lang="en-US" sz="1400" dirty="0">
              <a:latin typeface="Calibri" charset="0"/>
            </a:endParaRPr>
          </a:p>
        </p:txBody>
      </p:sp>
      <p:sp>
        <p:nvSpPr>
          <p:cNvPr id="8" name="Text Box 18"/>
          <p:cNvSpPr txBox="1">
            <a:spLocks noChangeArrowheads="1"/>
          </p:cNvSpPr>
          <p:nvPr/>
        </p:nvSpPr>
        <p:spPr bwMode="auto">
          <a:xfrm>
            <a:off x="0" y="0"/>
            <a:ext cx="9144000" cy="1265249"/>
          </a:xfrm>
          <a:prstGeom prst="rect">
            <a:avLst/>
          </a:prstGeom>
          <a:noFill/>
          <a:ln w="9525">
            <a:noFill/>
            <a:miter lim="800000"/>
            <a:headEnd/>
            <a:tailEnd/>
          </a:ln>
        </p:spPr>
        <p:txBody>
          <a:bodyPr lIns="64291" tIns="32146" rIns="64291" bIns="32146">
            <a:spAutoFit/>
          </a:bodyPr>
          <a:lstStyle/>
          <a:p>
            <a:pPr algn="ctr">
              <a:defRPr/>
            </a:pPr>
            <a:r>
              <a:rPr lang="en-US" sz="4200" dirty="0">
                <a:latin typeface="Times New Roman"/>
                <a:cs typeface="Times New Roman"/>
              </a:rPr>
              <a:t>MARACOOS </a:t>
            </a:r>
            <a:r>
              <a:rPr lang="en-US" sz="3600" dirty="0" smtClean="0">
                <a:latin typeface="Times New Roman"/>
                <a:cs typeface="Times New Roman"/>
              </a:rPr>
              <a:t>Headquarters and Operations Center</a:t>
            </a:r>
            <a:endParaRPr lang="en-US" sz="3600" dirty="0">
              <a:latin typeface="Times New Roman"/>
              <a:cs typeface="Times New Roman"/>
            </a:endParaRPr>
          </a:p>
        </p:txBody>
      </p:sp>
      <p:pic>
        <p:nvPicPr>
          <p:cNvPr id="9" name="Picture 34" descr="XBand_SatelliteDish"/>
          <p:cNvPicPr>
            <a:picLocks noChangeAspect="1" noChangeArrowheads="1"/>
          </p:cNvPicPr>
          <p:nvPr/>
        </p:nvPicPr>
        <p:blipFill>
          <a:blip r:embed="rId4"/>
          <a:stretch>
            <a:fillRect/>
          </a:stretch>
        </p:blipFill>
        <p:spPr bwMode="auto">
          <a:xfrm>
            <a:off x="330675" y="4586625"/>
            <a:ext cx="1753251" cy="1306969"/>
          </a:xfrm>
          <a:prstGeom prst="rect">
            <a:avLst/>
          </a:prstGeom>
          <a:noFill/>
          <a:ln w="25400">
            <a:solidFill>
              <a:schemeClr val="tx1">
                <a:lumMod val="85000"/>
              </a:schemeClr>
            </a:solidFill>
            <a:miter lim="800000"/>
            <a:headEnd/>
            <a:tailEnd/>
          </a:ln>
        </p:spPr>
      </p:pic>
      <p:pic>
        <p:nvPicPr>
          <p:cNvPr id="10" name="Picture 35" descr="1468414560_d638cdb7d2_o"/>
          <p:cNvPicPr>
            <a:picLocks noChangeAspect="1" noChangeArrowheads="1"/>
          </p:cNvPicPr>
          <p:nvPr/>
        </p:nvPicPr>
        <p:blipFill>
          <a:blip r:embed="rId5"/>
          <a:stretch>
            <a:fillRect/>
          </a:stretch>
        </p:blipFill>
        <p:spPr bwMode="auto">
          <a:xfrm>
            <a:off x="2749338" y="4586625"/>
            <a:ext cx="1711505" cy="1283375"/>
          </a:xfrm>
          <a:prstGeom prst="rect">
            <a:avLst/>
          </a:prstGeom>
          <a:noFill/>
          <a:ln w="25400">
            <a:solidFill>
              <a:schemeClr val="tx1">
                <a:lumMod val="85000"/>
              </a:schemeClr>
            </a:solidFill>
            <a:miter lim="800000"/>
            <a:headEnd/>
            <a:tailEnd/>
          </a:ln>
        </p:spPr>
      </p:pic>
      <p:pic>
        <p:nvPicPr>
          <p:cNvPr id="11" name="Picture 36" descr="20070928 093"/>
          <p:cNvPicPr>
            <a:picLocks noChangeAspect="1" noChangeArrowheads="1"/>
          </p:cNvPicPr>
          <p:nvPr/>
        </p:nvPicPr>
        <p:blipFill>
          <a:blip r:embed="rId6"/>
          <a:stretch>
            <a:fillRect/>
          </a:stretch>
        </p:blipFill>
        <p:spPr bwMode="auto">
          <a:xfrm>
            <a:off x="5113746" y="1333633"/>
            <a:ext cx="1711505" cy="1282619"/>
          </a:xfrm>
          <a:prstGeom prst="rect">
            <a:avLst/>
          </a:prstGeom>
          <a:noFill/>
          <a:ln w="25400">
            <a:solidFill>
              <a:schemeClr val="tx1">
                <a:lumMod val="85000"/>
              </a:schemeClr>
            </a:solidFill>
            <a:miter lim="800000"/>
            <a:headEnd/>
            <a:tailEnd/>
          </a:ln>
        </p:spPr>
      </p:pic>
      <p:pic>
        <p:nvPicPr>
          <p:cNvPr id="3" name="Picture 2"/>
          <p:cNvPicPr>
            <a:picLocks noChangeAspect="1"/>
          </p:cNvPicPr>
          <p:nvPr/>
        </p:nvPicPr>
        <p:blipFill>
          <a:blip r:embed="rId7"/>
          <a:stretch>
            <a:fillRect/>
          </a:stretch>
        </p:blipFill>
        <p:spPr>
          <a:xfrm>
            <a:off x="4969456" y="3104146"/>
            <a:ext cx="3920761" cy="3496867"/>
          </a:xfrm>
          <a:prstGeom prst="rect">
            <a:avLst/>
          </a:prstGeom>
          <a:ln w="38100" cmpd="sng">
            <a:solidFill>
              <a:schemeClr val="tx1"/>
            </a:solidFill>
          </a:ln>
          <a:effectLst/>
        </p:spPr>
      </p:pic>
    </p:spTree>
    <p:extLst>
      <p:ext uri="{BB962C8B-B14F-4D97-AF65-F5344CB8AC3E}">
        <p14:creationId xmlns:p14="http://schemas.microsoft.com/office/powerpoint/2010/main" val="1849293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5"/>
          <p:cNvSpPr txBox="1">
            <a:spLocks noChangeArrowheads="1"/>
          </p:cNvSpPr>
          <p:nvPr/>
        </p:nvSpPr>
        <p:spPr bwMode="auto">
          <a:xfrm>
            <a:off x="0" y="-29632"/>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00FF"/>
                </a:solidFill>
                <a:latin typeface="Times New Roman"/>
                <a:ea typeface="MS PGothic" pitchFamily="34" charset="-128"/>
                <a:cs typeface="Times New Roman"/>
              </a:rPr>
              <a:t>MARACOOS REGIONAL THEMES</a:t>
            </a:r>
            <a:endParaRPr lang="en-US" sz="2800" b="1" dirty="0">
              <a:solidFill>
                <a:srgbClr val="0000FF"/>
              </a:solidFill>
              <a:latin typeface="Times New Roman"/>
              <a:ea typeface="MS PGothic" pitchFamily="34" charset="-128"/>
              <a:cs typeface="Times New Roman"/>
            </a:endParaRPr>
          </a:p>
        </p:txBody>
      </p:sp>
      <p:pic>
        <p:nvPicPr>
          <p:cNvPr id="52226" name="Picture 8" descr="Screen shot 2010-11-12 at 4.44.53 PM.png"/>
          <p:cNvPicPr>
            <a:picLocks noChangeAspect="1"/>
          </p:cNvPicPr>
          <p:nvPr/>
        </p:nvPicPr>
        <p:blipFill>
          <a:blip r:embed="rId3"/>
          <a:srcRect/>
          <a:stretch>
            <a:fillRect/>
          </a:stretch>
        </p:blipFill>
        <p:spPr bwMode="auto">
          <a:xfrm>
            <a:off x="204788" y="792163"/>
            <a:ext cx="3713162" cy="2514600"/>
          </a:xfrm>
          <a:prstGeom prst="rect">
            <a:avLst/>
          </a:prstGeom>
          <a:noFill/>
          <a:ln w="9525">
            <a:noFill/>
            <a:miter lim="800000"/>
            <a:headEnd/>
            <a:tailEnd/>
          </a:ln>
        </p:spPr>
      </p:pic>
      <p:sp>
        <p:nvSpPr>
          <p:cNvPr id="7" name="TextBox 6"/>
          <p:cNvSpPr txBox="1"/>
          <p:nvPr/>
        </p:nvSpPr>
        <p:spPr>
          <a:xfrm>
            <a:off x="153988" y="3302528"/>
            <a:ext cx="3471862" cy="584200"/>
          </a:xfrm>
          <a:prstGeom prst="rect">
            <a:avLst/>
          </a:prstGeom>
          <a:noFill/>
        </p:spPr>
        <p:txBody>
          <a:bodyPr>
            <a:spAutoFit/>
          </a:bodyPr>
          <a:lstStyle/>
          <a:p>
            <a:pPr fontAlgn="auto">
              <a:spcBef>
                <a:spcPts val="0"/>
              </a:spcBef>
              <a:spcAft>
                <a:spcPts val="0"/>
              </a:spcAft>
              <a:defRPr/>
            </a:pPr>
            <a:r>
              <a:rPr lang="en-US" sz="1600" b="1" dirty="0">
                <a:solidFill>
                  <a:srgbClr val="FF0000"/>
                </a:solidFill>
                <a:latin typeface="Times New Roman"/>
                <a:ea typeface="+mn-ea"/>
                <a:cs typeface="Times New Roman"/>
              </a:rPr>
              <a:t>2) Ecosystem Decision Support - Fisheries</a:t>
            </a:r>
          </a:p>
        </p:txBody>
      </p:sp>
      <p:pic>
        <p:nvPicPr>
          <p:cNvPr id="52228" name="Picture 7" descr="Screen shot 2011-02-14 at 9.58.30 PM.png"/>
          <p:cNvPicPr>
            <a:picLocks noChangeAspect="1"/>
          </p:cNvPicPr>
          <p:nvPr/>
        </p:nvPicPr>
        <p:blipFill>
          <a:blip r:embed="rId4"/>
          <a:srcRect/>
          <a:stretch>
            <a:fillRect/>
          </a:stretch>
        </p:blipFill>
        <p:spPr bwMode="auto">
          <a:xfrm>
            <a:off x="204788" y="3825875"/>
            <a:ext cx="3268662" cy="2320925"/>
          </a:xfrm>
          <a:prstGeom prst="rect">
            <a:avLst/>
          </a:prstGeom>
          <a:noFill/>
          <a:ln w="9525">
            <a:noFill/>
            <a:miter lim="800000"/>
            <a:headEnd/>
            <a:tailEnd/>
          </a:ln>
        </p:spPr>
      </p:pic>
      <p:pic>
        <p:nvPicPr>
          <p:cNvPr id="52229" name="Picture 9" descr="050409"/>
          <p:cNvPicPr>
            <a:picLocks noChangeAspect="1" noChangeArrowheads="1"/>
          </p:cNvPicPr>
          <p:nvPr/>
        </p:nvPicPr>
        <p:blipFill>
          <a:blip r:embed="rId5"/>
          <a:srcRect l="18108" r="18518"/>
          <a:stretch>
            <a:fillRect/>
          </a:stretch>
        </p:blipFill>
        <p:spPr bwMode="auto">
          <a:xfrm>
            <a:off x="4392613" y="715963"/>
            <a:ext cx="1682750" cy="2557462"/>
          </a:xfrm>
          <a:prstGeom prst="rect">
            <a:avLst/>
          </a:prstGeom>
          <a:noFill/>
          <a:ln w="9525">
            <a:noFill/>
            <a:miter lim="800000"/>
            <a:headEnd/>
            <a:tailEnd/>
          </a:ln>
        </p:spPr>
      </p:pic>
      <p:pic>
        <p:nvPicPr>
          <p:cNvPr id="52230" name="Picture 2" descr="050406"/>
          <p:cNvPicPr>
            <a:picLocks noChangeAspect="1" noChangeArrowheads="1"/>
          </p:cNvPicPr>
          <p:nvPr/>
        </p:nvPicPr>
        <p:blipFill>
          <a:blip r:embed="rId6"/>
          <a:srcRect l="36858" t="19934" r="23128" b="31541"/>
          <a:stretch>
            <a:fillRect/>
          </a:stretch>
        </p:blipFill>
        <p:spPr bwMode="auto">
          <a:xfrm>
            <a:off x="6292850" y="715963"/>
            <a:ext cx="2462213" cy="2590800"/>
          </a:xfrm>
          <a:prstGeom prst="rect">
            <a:avLst/>
          </a:prstGeom>
          <a:noFill/>
          <a:ln w="9525">
            <a:noFill/>
            <a:miter lim="800000"/>
            <a:headEnd/>
            <a:tailEnd/>
          </a:ln>
        </p:spPr>
      </p:pic>
      <p:sp>
        <p:nvSpPr>
          <p:cNvPr id="12" name="TextBox 11"/>
          <p:cNvSpPr txBox="1"/>
          <p:nvPr/>
        </p:nvSpPr>
        <p:spPr>
          <a:xfrm>
            <a:off x="3441700" y="3656013"/>
            <a:ext cx="3046527" cy="338554"/>
          </a:xfrm>
          <a:prstGeom prst="rect">
            <a:avLst/>
          </a:prstGeom>
          <a:noFill/>
        </p:spPr>
        <p:txBody>
          <a:bodyPr wrap="none">
            <a:spAutoFit/>
          </a:bodyPr>
          <a:lstStyle/>
          <a:p>
            <a:pPr fontAlgn="auto">
              <a:spcBef>
                <a:spcPts val="0"/>
              </a:spcBef>
              <a:spcAft>
                <a:spcPts val="0"/>
              </a:spcAft>
              <a:defRPr/>
            </a:pPr>
            <a:r>
              <a:rPr lang="en-US" sz="1600" b="1" dirty="0">
                <a:solidFill>
                  <a:prstClr val="black"/>
                </a:solidFill>
                <a:latin typeface="Times New Roman"/>
                <a:ea typeface="+mn-ea"/>
                <a:cs typeface="Times New Roman"/>
              </a:rPr>
              <a:t>4) Coastal Inundation - Flooding</a:t>
            </a:r>
          </a:p>
        </p:txBody>
      </p:sp>
      <p:pic>
        <p:nvPicPr>
          <p:cNvPr id="52232" name="Picture 12" descr="Screen shot 2011-02-14 at 10.29.08 PM.png"/>
          <p:cNvPicPr>
            <a:picLocks noChangeAspect="1"/>
          </p:cNvPicPr>
          <p:nvPr/>
        </p:nvPicPr>
        <p:blipFill>
          <a:blip r:embed="rId7"/>
          <a:srcRect/>
          <a:stretch>
            <a:fillRect/>
          </a:stretch>
        </p:blipFill>
        <p:spPr bwMode="auto">
          <a:xfrm>
            <a:off x="3563938" y="4140200"/>
            <a:ext cx="2930525" cy="1790700"/>
          </a:xfrm>
          <a:prstGeom prst="rect">
            <a:avLst/>
          </a:prstGeom>
          <a:noFill/>
          <a:ln w="9525">
            <a:noFill/>
            <a:miter lim="800000"/>
            <a:headEnd/>
            <a:tailEnd/>
          </a:ln>
        </p:spPr>
      </p:pic>
      <p:sp>
        <p:nvSpPr>
          <p:cNvPr id="52233" name="TextBox 13"/>
          <p:cNvSpPr txBox="1">
            <a:spLocks noChangeArrowheads="1"/>
          </p:cNvSpPr>
          <p:nvPr/>
        </p:nvSpPr>
        <p:spPr bwMode="auto">
          <a:xfrm>
            <a:off x="6384925" y="3276600"/>
            <a:ext cx="2555908" cy="338554"/>
          </a:xfrm>
          <a:prstGeom prst="rect">
            <a:avLst/>
          </a:prstGeom>
          <a:noFill/>
          <a:ln w="9525">
            <a:noFill/>
            <a:miter lim="800000"/>
            <a:headEnd/>
            <a:tailEnd/>
          </a:ln>
        </p:spPr>
        <p:txBody>
          <a:bodyPr wrap="none">
            <a:prstTxWarp prst="textNoShape">
              <a:avLst/>
            </a:prstTxWarp>
            <a:spAutoFit/>
          </a:bodyPr>
          <a:lstStyle/>
          <a:p>
            <a:r>
              <a:rPr lang="en-US" sz="1600" b="1">
                <a:solidFill>
                  <a:srgbClr val="000000"/>
                </a:solidFill>
                <a:latin typeface="Times New Roman"/>
                <a:ea typeface="MS PGothic" pitchFamily="34" charset="-128"/>
                <a:cs typeface="Times New Roman"/>
              </a:rPr>
              <a:t>5) Energy – Offshore Wind</a:t>
            </a:r>
          </a:p>
        </p:txBody>
      </p:sp>
      <p:pic>
        <p:nvPicPr>
          <p:cNvPr id="52234" name="Picture 14" descr="Areas-Under-Consideration-for-Wind-Energy-Areas.pdf"/>
          <p:cNvPicPr>
            <a:picLocks noChangeAspect="1"/>
          </p:cNvPicPr>
          <p:nvPr/>
        </p:nvPicPr>
        <p:blipFill>
          <a:blip r:embed="rId8"/>
          <a:srcRect/>
          <a:stretch>
            <a:fillRect/>
          </a:stretch>
        </p:blipFill>
        <p:spPr bwMode="auto">
          <a:xfrm>
            <a:off x="6746875" y="3535363"/>
            <a:ext cx="1981200" cy="2563812"/>
          </a:xfrm>
          <a:prstGeom prst="rect">
            <a:avLst/>
          </a:prstGeom>
          <a:noFill/>
          <a:ln w="9525">
            <a:noFill/>
            <a:miter lim="800000"/>
            <a:headEnd/>
            <a:tailEnd/>
          </a:ln>
        </p:spPr>
      </p:pic>
      <p:sp>
        <p:nvSpPr>
          <p:cNvPr id="13" name="TextBox 4"/>
          <p:cNvSpPr txBox="1">
            <a:spLocks noChangeArrowheads="1"/>
          </p:cNvSpPr>
          <p:nvPr/>
        </p:nvSpPr>
        <p:spPr bwMode="auto">
          <a:xfrm>
            <a:off x="0" y="403221"/>
            <a:ext cx="3608680" cy="338554"/>
          </a:xfrm>
          <a:prstGeom prst="rect">
            <a:avLst/>
          </a:prstGeom>
          <a:noFill/>
          <a:ln w="9525">
            <a:noFill/>
            <a:miter lim="800000"/>
            <a:headEnd/>
            <a:tailEnd/>
          </a:ln>
        </p:spPr>
        <p:txBody>
          <a:bodyPr wrap="none">
            <a:prstTxWarp prst="textNoShape">
              <a:avLst/>
            </a:prstTxWarp>
            <a:spAutoFit/>
          </a:bodyPr>
          <a:lstStyle/>
          <a:p>
            <a:pPr defTabSz="914400"/>
            <a:r>
              <a:rPr lang="en-US" sz="1600" b="1" dirty="0">
                <a:latin typeface="Times New Roman"/>
                <a:cs typeface="Times New Roman"/>
              </a:rPr>
              <a:t>1) Maritime Operations – Safety at Sea</a:t>
            </a:r>
          </a:p>
        </p:txBody>
      </p:sp>
      <p:sp>
        <p:nvSpPr>
          <p:cNvPr id="14" name="TextBox 8"/>
          <p:cNvSpPr txBox="1">
            <a:spLocks noChangeArrowheads="1"/>
          </p:cNvSpPr>
          <p:nvPr/>
        </p:nvSpPr>
        <p:spPr bwMode="auto">
          <a:xfrm>
            <a:off x="4241800" y="403221"/>
            <a:ext cx="4581465" cy="307777"/>
          </a:xfrm>
          <a:prstGeom prst="rect">
            <a:avLst/>
          </a:prstGeom>
          <a:noFill/>
          <a:ln w="9525">
            <a:noFill/>
            <a:miter lim="800000"/>
            <a:headEnd/>
            <a:tailEnd/>
          </a:ln>
        </p:spPr>
        <p:txBody>
          <a:bodyPr wrap="none">
            <a:prstTxWarp prst="textNoShape">
              <a:avLst/>
            </a:prstTxWarp>
            <a:spAutoFit/>
          </a:bodyPr>
          <a:lstStyle/>
          <a:p>
            <a:pPr defTabSz="914400"/>
            <a:r>
              <a:rPr lang="en-US" sz="1400" b="1" dirty="0">
                <a:solidFill>
                  <a:srgbClr val="000000"/>
                </a:solidFill>
                <a:latin typeface="Times New Roman"/>
                <a:cs typeface="Times New Roman"/>
              </a:rPr>
              <a:t>3) Water Quality – a) Floatables, </a:t>
            </a:r>
            <a:r>
              <a:rPr lang="en-US" sz="1400" b="1" dirty="0" err="1">
                <a:solidFill>
                  <a:srgbClr val="000000"/>
                </a:solidFill>
                <a:latin typeface="Times New Roman"/>
                <a:cs typeface="Times New Roman"/>
              </a:rPr>
              <a:t>b</a:t>
            </a:r>
            <a:r>
              <a:rPr lang="en-US" sz="1400" b="1" dirty="0">
                <a:solidFill>
                  <a:srgbClr val="000000"/>
                </a:solidFill>
                <a:latin typeface="Times New Roman"/>
                <a:cs typeface="Times New Roman"/>
              </a:rPr>
              <a:t>) Hypoxia, </a:t>
            </a:r>
            <a:r>
              <a:rPr lang="en-US" sz="1400" b="1" dirty="0" err="1">
                <a:solidFill>
                  <a:srgbClr val="000000"/>
                </a:solidFill>
                <a:latin typeface="Times New Roman"/>
                <a:cs typeface="Times New Roman"/>
              </a:rPr>
              <a:t>c</a:t>
            </a:r>
            <a:r>
              <a:rPr lang="en-US" sz="1400" b="1" dirty="0">
                <a:solidFill>
                  <a:srgbClr val="000000"/>
                </a:solidFill>
                <a:latin typeface="Times New Roman"/>
                <a:cs typeface="Times New Roman"/>
              </a:rPr>
              <a:t>) Nutrients</a:t>
            </a:r>
          </a:p>
        </p:txBody>
      </p:sp>
      <p:pic>
        <p:nvPicPr>
          <p:cNvPr id="15" name="Picture 3" descr="banner_ioos_1024.jpg"/>
          <p:cNvPicPr>
            <a:picLocks noChangeAspect="1"/>
          </p:cNvPicPr>
          <p:nvPr/>
        </p:nvPicPr>
        <p:blipFill>
          <a:blip r:embed="rId9"/>
          <a:srcRect t="30029"/>
          <a:stretch>
            <a:fillRect/>
          </a:stretch>
        </p:blipFill>
        <p:spPr bwMode="auto">
          <a:xfrm>
            <a:off x="0" y="6197600"/>
            <a:ext cx="9150350" cy="762000"/>
          </a:xfrm>
          <a:prstGeom prst="rect">
            <a:avLst/>
          </a:prstGeom>
          <a:noFill/>
          <a:ln w="9525">
            <a:noFill/>
            <a:miter lim="800000"/>
            <a:headEnd/>
            <a:tailEnd/>
          </a:ln>
        </p:spPr>
      </p:pic>
      <p:pic>
        <p:nvPicPr>
          <p:cNvPr id="16" name="Picture 2" descr="IOOS_white.gif"/>
          <p:cNvPicPr>
            <a:picLocks noChangeAspect="1"/>
          </p:cNvPicPr>
          <p:nvPr/>
        </p:nvPicPr>
        <p:blipFill>
          <a:blip r:embed="rId10"/>
          <a:srcRect/>
          <a:stretch>
            <a:fillRect/>
          </a:stretch>
        </p:blipFill>
        <p:spPr bwMode="auto">
          <a:xfrm>
            <a:off x="7332663" y="6244174"/>
            <a:ext cx="1676400" cy="654050"/>
          </a:xfrm>
          <a:prstGeom prst="rect">
            <a:avLst/>
          </a:prstGeom>
          <a:noFill/>
          <a:ln w="9525">
            <a:noFill/>
            <a:miter lim="800000"/>
            <a:headEnd/>
            <a:tailEnd/>
          </a:ln>
        </p:spPr>
      </p:pic>
    </p:spTree>
    <p:extLst>
      <p:ext uri="{BB962C8B-B14F-4D97-AF65-F5344CB8AC3E}">
        <p14:creationId xmlns:p14="http://schemas.microsoft.com/office/powerpoint/2010/main" val="455842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399" y="609600"/>
            <a:ext cx="7569201" cy="4955203"/>
          </a:xfrm>
          <a:prstGeom prst="rect">
            <a:avLst/>
          </a:prstGeom>
          <a:noFill/>
        </p:spPr>
        <p:txBody>
          <a:bodyPr wrap="square" rtlCol="0">
            <a:spAutoFit/>
          </a:bodyPr>
          <a:lstStyle/>
          <a:p>
            <a:pPr algn="ctr"/>
            <a:r>
              <a:rPr lang="en-US" sz="3600" b="1" dirty="0" smtClean="0">
                <a:solidFill>
                  <a:srgbClr val="0000FF"/>
                </a:solidFill>
                <a:latin typeface="Times New Roman"/>
                <a:cs typeface="Times New Roman"/>
              </a:rPr>
              <a:t>How can we relate a moving fish to the moving ocean observed and predicted by MARACOOS in a way that is relevant to assessment science and management?</a:t>
            </a:r>
          </a:p>
          <a:p>
            <a:pPr algn="ctr"/>
            <a:endParaRPr lang="en-US" sz="3600" b="1" dirty="0">
              <a:solidFill>
                <a:srgbClr val="0000FF"/>
              </a:solidFill>
              <a:latin typeface="Times New Roman"/>
              <a:cs typeface="Times New Roman"/>
            </a:endParaRPr>
          </a:p>
          <a:p>
            <a:pPr algn="ctr"/>
            <a:endParaRPr lang="en-US" sz="3600" b="1" dirty="0" smtClean="0">
              <a:solidFill>
                <a:srgbClr val="0000FF"/>
              </a:solidFill>
              <a:latin typeface="Times New Roman"/>
              <a:cs typeface="Times New Roman"/>
            </a:endParaRPr>
          </a:p>
          <a:p>
            <a:pPr algn="ctr"/>
            <a:r>
              <a:rPr lang="en-US" sz="3200" b="1" dirty="0" smtClean="0">
                <a:solidFill>
                  <a:srgbClr val="0000FF"/>
                </a:solidFill>
                <a:latin typeface="Times New Roman"/>
                <a:cs typeface="Times New Roman"/>
              </a:rPr>
              <a:t>A couple examples…</a:t>
            </a:r>
          </a:p>
          <a:p>
            <a:pPr algn="ctr"/>
            <a:endParaRPr lang="en-US" sz="3200" b="1" dirty="0">
              <a:solidFill>
                <a:srgbClr val="0000FF"/>
              </a:solidFill>
              <a:latin typeface="Times New Roman"/>
              <a:cs typeface="Times New Roman"/>
            </a:endParaRPr>
          </a:p>
        </p:txBody>
      </p:sp>
      <p:pic>
        <p:nvPicPr>
          <p:cNvPr id="5" name="Picture 3" descr="banner_ioos_1024.jpg"/>
          <p:cNvPicPr>
            <a:picLocks noChangeAspect="1"/>
          </p:cNvPicPr>
          <p:nvPr/>
        </p:nvPicPr>
        <p:blipFill>
          <a:blip r:embed="rId2"/>
          <a:srcRect t="30029"/>
          <a:stretch>
            <a:fillRect/>
          </a:stretch>
        </p:blipFill>
        <p:spPr bwMode="auto">
          <a:xfrm>
            <a:off x="0" y="6197600"/>
            <a:ext cx="9150350" cy="762000"/>
          </a:xfrm>
          <a:prstGeom prst="rect">
            <a:avLst/>
          </a:prstGeom>
          <a:noFill/>
          <a:ln w="9525">
            <a:noFill/>
            <a:miter lim="800000"/>
            <a:headEnd/>
            <a:tailEnd/>
          </a:ln>
        </p:spPr>
      </p:pic>
      <p:pic>
        <p:nvPicPr>
          <p:cNvPr id="6" name="Picture 2" descr="IOOS_white.gif"/>
          <p:cNvPicPr>
            <a:picLocks noChangeAspect="1"/>
          </p:cNvPicPr>
          <p:nvPr/>
        </p:nvPicPr>
        <p:blipFill>
          <a:blip r:embed="rId3"/>
          <a:srcRect/>
          <a:stretch>
            <a:fillRect/>
          </a:stretch>
        </p:blipFill>
        <p:spPr bwMode="auto">
          <a:xfrm>
            <a:off x="7332663" y="6211888"/>
            <a:ext cx="1676400" cy="654050"/>
          </a:xfrm>
          <a:prstGeom prst="rect">
            <a:avLst/>
          </a:prstGeom>
          <a:noFill/>
          <a:ln w="9525">
            <a:noFill/>
            <a:miter lim="800000"/>
            <a:headEnd/>
            <a:tailEnd/>
          </a:ln>
        </p:spPr>
      </p:pic>
    </p:spTree>
    <p:extLst>
      <p:ext uri="{BB962C8B-B14F-4D97-AF65-F5344CB8AC3E}">
        <p14:creationId xmlns:p14="http://schemas.microsoft.com/office/powerpoint/2010/main" val="942015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4463" y="1216180"/>
            <a:ext cx="5006499" cy="2400657"/>
          </a:xfrm>
          <a:prstGeom prst="rect">
            <a:avLst/>
          </a:prstGeom>
          <a:noFill/>
        </p:spPr>
        <p:txBody>
          <a:bodyPr wrap="none" rtlCol="0">
            <a:spAutoFit/>
          </a:bodyPr>
          <a:lstStyle/>
          <a:p>
            <a:pPr marL="285750" indent="-285750" algn="ctr">
              <a:buFont typeface="Arial"/>
              <a:buChar char="•"/>
            </a:pPr>
            <a:r>
              <a:rPr lang="en-US" sz="2400" dirty="0" smtClean="0"/>
              <a:t>Population &amp; Ecosystem assessment</a:t>
            </a:r>
          </a:p>
          <a:p>
            <a:pPr algn="ctr"/>
            <a:endParaRPr lang="en-US" dirty="0" smtClean="0"/>
          </a:p>
          <a:p>
            <a:pPr algn="ctr"/>
            <a:r>
              <a:rPr lang="en-US" dirty="0" smtClean="0"/>
              <a:t>Observation models </a:t>
            </a:r>
          </a:p>
          <a:p>
            <a:pPr algn="ctr"/>
            <a:r>
              <a:rPr lang="en-US" dirty="0" smtClean="0"/>
              <a:t>(migration, availability &amp; </a:t>
            </a:r>
            <a:r>
              <a:rPr lang="en-US" dirty="0" err="1" smtClean="0"/>
              <a:t>detectibility</a:t>
            </a:r>
            <a:r>
              <a:rPr lang="en-US" dirty="0" smtClean="0"/>
              <a:t> to surveys)</a:t>
            </a:r>
          </a:p>
          <a:p>
            <a:pPr algn="ctr"/>
            <a:r>
              <a:rPr lang="en-US" dirty="0" smtClean="0"/>
              <a:t>---------------------------</a:t>
            </a:r>
            <a:endParaRPr lang="en-US" dirty="0"/>
          </a:p>
          <a:p>
            <a:pPr algn="ctr"/>
            <a:r>
              <a:rPr lang="en-US" dirty="0" smtClean="0"/>
              <a:t>Process models  </a:t>
            </a:r>
          </a:p>
          <a:p>
            <a:pPr algn="ctr"/>
            <a:r>
              <a:rPr lang="en-US" dirty="0" smtClean="0"/>
              <a:t>(rates of birth, death, immigration</a:t>
            </a:r>
            <a:r>
              <a:rPr lang="en-US" smtClean="0"/>
              <a:t>, emigration &amp;</a:t>
            </a:r>
            <a:endParaRPr lang="en-US" dirty="0" smtClean="0"/>
          </a:p>
          <a:p>
            <a:pPr algn="ctr"/>
            <a:r>
              <a:rPr lang="en-US" dirty="0" smtClean="0"/>
              <a:t>Stock structure)</a:t>
            </a:r>
          </a:p>
        </p:txBody>
      </p:sp>
      <p:sp>
        <p:nvSpPr>
          <p:cNvPr id="5" name="TextBox 4"/>
          <p:cNvSpPr txBox="1"/>
          <p:nvPr/>
        </p:nvSpPr>
        <p:spPr>
          <a:xfrm>
            <a:off x="2846411" y="3961839"/>
            <a:ext cx="3826689" cy="1569660"/>
          </a:xfrm>
          <a:prstGeom prst="rect">
            <a:avLst/>
          </a:prstGeom>
          <a:noFill/>
        </p:spPr>
        <p:txBody>
          <a:bodyPr wrap="none" rtlCol="0">
            <a:spAutoFit/>
          </a:bodyPr>
          <a:lstStyle/>
          <a:p>
            <a:pPr marL="285750" indent="-285750" algn="ctr">
              <a:buFont typeface="Arial"/>
              <a:buChar char="•"/>
            </a:pPr>
            <a:r>
              <a:rPr lang="en-US" sz="2400" dirty="0" smtClean="0"/>
              <a:t>Tactical management tools</a:t>
            </a:r>
          </a:p>
          <a:p>
            <a:pPr marL="285750" indent="-285750" algn="ctr">
              <a:buFont typeface="Arial"/>
              <a:buChar char="•"/>
            </a:pPr>
            <a:endParaRPr lang="en-US" dirty="0"/>
          </a:p>
          <a:p>
            <a:pPr algn="ctr"/>
            <a:r>
              <a:rPr lang="en-US" dirty="0" smtClean="0"/>
              <a:t>Dynamic spatial management (GRAs)</a:t>
            </a:r>
          </a:p>
          <a:p>
            <a:pPr algn="ctr"/>
            <a:r>
              <a:rPr lang="en-US" dirty="0" smtClean="0"/>
              <a:t>----------------------------------------</a:t>
            </a:r>
          </a:p>
          <a:p>
            <a:pPr algn="ctr"/>
            <a:r>
              <a:rPr lang="en-US" dirty="0" err="1" smtClean="0"/>
              <a:t>Bicatch</a:t>
            </a:r>
            <a:r>
              <a:rPr lang="en-US" dirty="0" smtClean="0"/>
              <a:t> reduction tools</a:t>
            </a:r>
            <a:endParaRPr lang="en-US" dirty="0"/>
          </a:p>
        </p:txBody>
      </p:sp>
      <p:sp>
        <p:nvSpPr>
          <p:cNvPr id="6" name="TextBox 5"/>
          <p:cNvSpPr txBox="1"/>
          <p:nvPr/>
        </p:nvSpPr>
        <p:spPr>
          <a:xfrm>
            <a:off x="618770" y="249807"/>
            <a:ext cx="7973156" cy="830997"/>
          </a:xfrm>
          <a:prstGeom prst="rect">
            <a:avLst/>
          </a:prstGeom>
          <a:noFill/>
        </p:spPr>
        <p:txBody>
          <a:bodyPr wrap="none" rtlCol="0">
            <a:spAutoFit/>
          </a:bodyPr>
          <a:lstStyle/>
          <a:p>
            <a:pPr algn="ctr"/>
            <a:r>
              <a:rPr lang="en-US" sz="2400" dirty="0" smtClean="0"/>
              <a:t>Some applications of IOOS infrastructure &amp; biophysical models </a:t>
            </a:r>
          </a:p>
          <a:p>
            <a:pPr algn="ctr"/>
            <a:r>
              <a:rPr lang="en-US" sz="2400" dirty="0" smtClean="0"/>
              <a:t>capturing responses to dynamic ocean environment:</a:t>
            </a:r>
            <a:endParaRPr lang="en-US" sz="2400" dirty="0"/>
          </a:p>
        </p:txBody>
      </p:sp>
      <p:sp>
        <p:nvSpPr>
          <p:cNvPr id="7" name="TextBox 6"/>
          <p:cNvSpPr txBox="1"/>
          <p:nvPr/>
        </p:nvSpPr>
        <p:spPr>
          <a:xfrm>
            <a:off x="745735" y="5420868"/>
            <a:ext cx="7404591" cy="1569660"/>
          </a:xfrm>
          <a:prstGeom prst="rect">
            <a:avLst/>
          </a:prstGeom>
          <a:noFill/>
        </p:spPr>
        <p:txBody>
          <a:bodyPr wrap="none" rtlCol="0">
            <a:spAutoFit/>
          </a:bodyPr>
          <a:lstStyle/>
          <a:p>
            <a:pPr algn="ctr"/>
            <a:endParaRPr lang="en-US" dirty="0" smtClean="0"/>
          </a:p>
          <a:p>
            <a:pPr marL="285750" indent="-285750" algn="ctr">
              <a:buFont typeface="Arial"/>
              <a:buChar char="•"/>
            </a:pPr>
            <a:r>
              <a:rPr lang="en-US" sz="2400" dirty="0" smtClean="0"/>
              <a:t>Real &amp; near real time ocean information crowdsourcing</a:t>
            </a:r>
          </a:p>
          <a:p>
            <a:pPr algn="ctr"/>
            <a:r>
              <a:rPr lang="en-US" dirty="0"/>
              <a:t> </a:t>
            </a:r>
            <a:r>
              <a:rPr lang="en-US" dirty="0" smtClean="0"/>
              <a:t>    What’s the reality of the ocean now, not 3 years ago</a:t>
            </a:r>
          </a:p>
          <a:p>
            <a:pPr algn="ctr"/>
            <a:r>
              <a:rPr lang="en-US" i="1" dirty="0" smtClean="0"/>
              <a:t>‘proactive not reactive’</a:t>
            </a:r>
          </a:p>
          <a:p>
            <a:pPr algn="ctr"/>
            <a:endParaRPr lang="en-US" dirty="0"/>
          </a:p>
        </p:txBody>
      </p:sp>
    </p:spTree>
    <p:extLst>
      <p:ext uri="{BB962C8B-B14F-4D97-AF65-F5344CB8AC3E}">
        <p14:creationId xmlns:p14="http://schemas.microsoft.com/office/powerpoint/2010/main" val="913490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TotalTime>
  <Words>1643</Words>
  <Application>Microsoft Macintosh PowerPoint</Application>
  <PresentationFormat>On-screen Show (4:3)</PresentationFormat>
  <Paragraphs>309</Paragraphs>
  <Slides>26</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SATELLITES AND AUVS IN AN INTEGRATED OCEAN OBSERVATORY TO IDENTIFY ATLANTIC STURGEON HABITAT </vt:lpstr>
      <vt:lpstr>Acknowledgements</vt:lpstr>
      <vt:lpstr>Telemetered Sturgeon </vt:lpstr>
      <vt:lpstr>Passive Telemetry </vt:lpstr>
      <vt:lpstr>Receiver Integrated Glider (2011)</vt:lpstr>
      <vt:lpstr>Receiver Integrated Glider (2011)</vt:lpstr>
      <vt:lpstr>Sturgeon Mission (2013) </vt:lpstr>
      <vt:lpstr>Sturgeon Mission (2013) </vt:lpstr>
      <vt:lpstr>Detections by Water Type  </vt:lpstr>
      <vt:lpstr>Relating to Water Column Habitat Characteristics</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Josh Kohut</cp:lastModifiedBy>
  <cp:revision>88</cp:revision>
  <dcterms:created xsi:type="dcterms:W3CDTF">2014-02-18T02:52:42Z</dcterms:created>
  <dcterms:modified xsi:type="dcterms:W3CDTF">2014-08-07T01:01:00Z</dcterms:modified>
</cp:coreProperties>
</file>