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341" r:id="rId2"/>
    <p:sldId id="329" r:id="rId3"/>
    <p:sldId id="258" r:id="rId4"/>
    <p:sldId id="340" r:id="rId5"/>
    <p:sldId id="261" r:id="rId6"/>
    <p:sldId id="262" r:id="rId7"/>
    <p:sldId id="333" r:id="rId8"/>
    <p:sldId id="259" r:id="rId9"/>
    <p:sldId id="296" r:id="rId10"/>
    <p:sldId id="330" r:id="rId11"/>
    <p:sldId id="331" r:id="rId12"/>
    <p:sldId id="332" r:id="rId13"/>
    <p:sldId id="273" r:id="rId14"/>
    <p:sldId id="320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7" r:id="rId36"/>
    <p:sldId id="368" r:id="rId37"/>
    <p:sldId id="369" r:id="rId38"/>
    <p:sldId id="370" r:id="rId39"/>
    <p:sldId id="362" r:id="rId40"/>
    <p:sldId id="363" r:id="rId41"/>
    <p:sldId id="364" r:id="rId42"/>
    <p:sldId id="365" r:id="rId43"/>
    <p:sldId id="366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  <p:sldId id="387" r:id="rId6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7"/>
    <p:restoredTop sz="94727"/>
  </p:normalViewPr>
  <p:slideViewPr>
    <p:cSldViewPr snapToGrid="0" snapToObjects="1">
      <p:cViewPr varScale="1">
        <p:scale>
          <a:sx n="140" d="100"/>
          <a:sy n="140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391C2-B32F-44A6-819B-2D74824A61C8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</dgm:pt>
    <dgm:pt modelId="{FA2DC70D-E24E-4689-BF2D-C6DCDBE9ADCF}">
      <dgm:prSet phldrT="[Text]"/>
      <dgm:spPr/>
      <dgm:t>
        <a:bodyPr/>
        <a:lstStyle/>
        <a:p>
          <a:r>
            <a:rPr lang="en-US" dirty="0" smtClean="0"/>
            <a:t>ASCII Log Files</a:t>
          </a:r>
          <a:endParaRPr lang="en-US" i="0" dirty="0"/>
        </a:p>
      </dgm:t>
    </dgm:pt>
    <dgm:pt modelId="{A1BA409C-7812-4E22-8608-DD68F9740BC1}" type="parTrans" cxnId="{0F4BE441-3A16-464E-A1F0-B02CA25B5D0A}">
      <dgm:prSet/>
      <dgm:spPr/>
      <dgm:t>
        <a:bodyPr/>
        <a:lstStyle/>
        <a:p>
          <a:endParaRPr lang="en-US"/>
        </a:p>
      </dgm:t>
    </dgm:pt>
    <dgm:pt modelId="{A527E911-DD71-4235-BF54-E5F872CCFBF5}" type="sibTrans" cxnId="{0F4BE441-3A16-464E-A1F0-B02CA25B5D0A}">
      <dgm:prSet/>
      <dgm:spPr/>
      <dgm:t>
        <a:bodyPr/>
        <a:lstStyle/>
        <a:p>
          <a:endParaRPr lang="en-US"/>
        </a:p>
      </dgm:t>
    </dgm:pt>
    <dgm:pt modelId="{5CD6C74F-E191-47AC-9218-A3BE7816C4EE}">
      <dgm:prSet/>
      <dgm:spPr/>
      <dgm:t>
        <a:bodyPr/>
        <a:lstStyle/>
        <a:p>
          <a:r>
            <a:rPr lang="en-US" dirty="0" smtClean="0"/>
            <a:t>[parsed] GPS Location,  waypoint, surface sensors</a:t>
          </a:r>
          <a:endParaRPr lang="en-US" dirty="0"/>
        </a:p>
      </dgm:t>
    </dgm:pt>
    <dgm:pt modelId="{961F2120-7F7A-4B6F-91EC-8BD451E28ACA}" type="parTrans" cxnId="{1A99E31B-AFB5-457D-9A0E-F2904C6DB577}">
      <dgm:prSet/>
      <dgm:spPr/>
      <dgm:t>
        <a:bodyPr/>
        <a:lstStyle/>
        <a:p>
          <a:endParaRPr lang="en-US"/>
        </a:p>
      </dgm:t>
    </dgm:pt>
    <dgm:pt modelId="{F6CB1689-2A80-49A3-9C0B-B2922BEA418E}" type="sibTrans" cxnId="{1A99E31B-AFB5-457D-9A0E-F2904C6DB577}">
      <dgm:prSet/>
      <dgm:spPr/>
      <dgm:t>
        <a:bodyPr/>
        <a:lstStyle/>
        <a:p>
          <a:endParaRPr lang="en-US"/>
        </a:p>
      </dgm:t>
    </dgm:pt>
    <dgm:pt modelId="{0506BC54-2842-4311-8CC8-942924D6BA92}">
      <dgm:prSet/>
      <dgm:spPr/>
      <dgm:t>
        <a:bodyPr/>
        <a:lstStyle/>
        <a:p>
          <a:r>
            <a:rPr lang="en-US" dirty="0" smtClean="0"/>
            <a:t>SQL Database </a:t>
          </a:r>
          <a:r>
            <a:rPr lang="en-US" dirty="0" smtClean="0">
              <a:sym typeface="Wingdings" panose="05000000000000000000" pitchFamily="2" charset="2"/>
            </a:rPr>
            <a:t> website, Google Earth, </a:t>
          </a:r>
          <a:r>
            <a:rPr lang="en-US" dirty="0" err="1" smtClean="0">
              <a:sym typeface="Wingdings" panose="05000000000000000000" pitchFamily="2" charset="2"/>
            </a:rPr>
            <a:t>etc</a:t>
          </a:r>
          <a:endParaRPr lang="en-US" dirty="0"/>
        </a:p>
      </dgm:t>
    </dgm:pt>
    <dgm:pt modelId="{D9B6CAC7-F364-4002-8AC7-736D7DE541E5}" type="parTrans" cxnId="{83830E9C-BA24-4DFA-BB60-382DD377F58D}">
      <dgm:prSet/>
      <dgm:spPr/>
      <dgm:t>
        <a:bodyPr/>
        <a:lstStyle/>
        <a:p>
          <a:endParaRPr lang="en-US"/>
        </a:p>
      </dgm:t>
    </dgm:pt>
    <dgm:pt modelId="{A2A906FB-6569-4B94-B9C5-52CB15185BC3}" type="sibTrans" cxnId="{83830E9C-BA24-4DFA-BB60-382DD377F58D}">
      <dgm:prSet/>
      <dgm:spPr/>
      <dgm:t>
        <a:bodyPr/>
        <a:lstStyle/>
        <a:p>
          <a:endParaRPr lang="en-US"/>
        </a:p>
      </dgm:t>
    </dgm:pt>
    <dgm:pt modelId="{1E5C3AE6-E918-49CB-89FF-F40378B3FCE6}" type="pres">
      <dgm:prSet presAssocID="{29E391C2-B32F-44A6-819B-2D74824A61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5A67F2D-8009-4E0C-A0B1-84651785FBDE}" type="pres">
      <dgm:prSet presAssocID="{FA2DC70D-E24E-4689-BF2D-C6DCDBE9ADCF}" presName="hierRoot1" presStyleCnt="0">
        <dgm:presLayoutVars>
          <dgm:hierBranch val="init"/>
        </dgm:presLayoutVars>
      </dgm:prSet>
      <dgm:spPr/>
    </dgm:pt>
    <dgm:pt modelId="{E9ECE091-2CE8-4A2C-8594-E131CE5E9AD6}" type="pres">
      <dgm:prSet presAssocID="{FA2DC70D-E24E-4689-BF2D-C6DCDBE9ADCF}" presName="rootComposite1" presStyleCnt="0"/>
      <dgm:spPr/>
    </dgm:pt>
    <dgm:pt modelId="{893D9F4A-17F5-4203-B8D2-0FF777C86570}" type="pres">
      <dgm:prSet presAssocID="{FA2DC70D-E24E-4689-BF2D-C6DCDBE9ADC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9F5228-8418-4A2B-B1B7-A140D6EB467E}" type="pres">
      <dgm:prSet presAssocID="{FA2DC70D-E24E-4689-BF2D-C6DCDBE9ADC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BE1648-91AC-4B44-83FC-62C0C95663F3}" type="pres">
      <dgm:prSet presAssocID="{FA2DC70D-E24E-4689-BF2D-C6DCDBE9ADCF}" presName="hierChild2" presStyleCnt="0"/>
      <dgm:spPr/>
    </dgm:pt>
    <dgm:pt modelId="{E34C748E-CC91-4D9D-9EB0-ABABA80F9B68}" type="pres">
      <dgm:prSet presAssocID="{961F2120-7F7A-4B6F-91EC-8BD451E28ACA}" presName="Name64" presStyleLbl="parChTrans1D2" presStyleIdx="0" presStyleCnt="1"/>
      <dgm:spPr/>
      <dgm:t>
        <a:bodyPr/>
        <a:lstStyle/>
        <a:p>
          <a:endParaRPr lang="en-US"/>
        </a:p>
      </dgm:t>
    </dgm:pt>
    <dgm:pt modelId="{A784B993-D696-49E5-84E1-A900B18FC46B}" type="pres">
      <dgm:prSet presAssocID="{5CD6C74F-E191-47AC-9218-A3BE7816C4EE}" presName="hierRoot2" presStyleCnt="0">
        <dgm:presLayoutVars>
          <dgm:hierBranch val="init"/>
        </dgm:presLayoutVars>
      </dgm:prSet>
      <dgm:spPr/>
    </dgm:pt>
    <dgm:pt modelId="{2E649365-346E-40DC-92E9-B19B9A4EBF23}" type="pres">
      <dgm:prSet presAssocID="{5CD6C74F-E191-47AC-9218-A3BE7816C4EE}" presName="rootComposite" presStyleCnt="0"/>
      <dgm:spPr/>
    </dgm:pt>
    <dgm:pt modelId="{78AA9D8E-05E2-43AD-BD09-B73951C45233}" type="pres">
      <dgm:prSet presAssocID="{5CD6C74F-E191-47AC-9218-A3BE7816C4EE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3E9D3-04C6-4B68-8AA4-C7937556A73C}" type="pres">
      <dgm:prSet presAssocID="{5CD6C74F-E191-47AC-9218-A3BE7816C4EE}" presName="rootConnector" presStyleLbl="node2" presStyleIdx="0" presStyleCnt="1"/>
      <dgm:spPr/>
      <dgm:t>
        <a:bodyPr/>
        <a:lstStyle/>
        <a:p>
          <a:endParaRPr lang="en-US"/>
        </a:p>
      </dgm:t>
    </dgm:pt>
    <dgm:pt modelId="{8ACB58D7-B5CF-4CC6-B56B-34947843539C}" type="pres">
      <dgm:prSet presAssocID="{5CD6C74F-E191-47AC-9218-A3BE7816C4EE}" presName="hierChild4" presStyleCnt="0"/>
      <dgm:spPr/>
    </dgm:pt>
    <dgm:pt modelId="{24E99AD0-D767-4456-8AD5-68E80AF5F423}" type="pres">
      <dgm:prSet presAssocID="{D9B6CAC7-F364-4002-8AC7-736D7DE541E5}" presName="Name64" presStyleLbl="parChTrans1D3" presStyleIdx="0" presStyleCnt="1"/>
      <dgm:spPr/>
      <dgm:t>
        <a:bodyPr/>
        <a:lstStyle/>
        <a:p>
          <a:endParaRPr lang="en-US"/>
        </a:p>
      </dgm:t>
    </dgm:pt>
    <dgm:pt modelId="{3AE54913-8DE8-4693-B167-CEA2113907C0}" type="pres">
      <dgm:prSet presAssocID="{0506BC54-2842-4311-8CC8-942924D6BA92}" presName="hierRoot2" presStyleCnt="0">
        <dgm:presLayoutVars>
          <dgm:hierBranch val="init"/>
        </dgm:presLayoutVars>
      </dgm:prSet>
      <dgm:spPr/>
    </dgm:pt>
    <dgm:pt modelId="{356BF5FC-A4E4-4F6C-9E66-CF05694A3A94}" type="pres">
      <dgm:prSet presAssocID="{0506BC54-2842-4311-8CC8-942924D6BA92}" presName="rootComposite" presStyleCnt="0"/>
      <dgm:spPr/>
    </dgm:pt>
    <dgm:pt modelId="{8B3BD223-548C-4C8F-A959-B2F7D950E543}" type="pres">
      <dgm:prSet presAssocID="{0506BC54-2842-4311-8CC8-942924D6BA92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56377C-81D1-43DD-8F97-6D2739355ABF}" type="pres">
      <dgm:prSet presAssocID="{0506BC54-2842-4311-8CC8-942924D6BA92}" presName="rootConnector" presStyleLbl="node3" presStyleIdx="0" presStyleCnt="1"/>
      <dgm:spPr/>
      <dgm:t>
        <a:bodyPr/>
        <a:lstStyle/>
        <a:p>
          <a:endParaRPr lang="en-US"/>
        </a:p>
      </dgm:t>
    </dgm:pt>
    <dgm:pt modelId="{DBE1FCA1-C0CA-4599-8D8D-AF5CC3DC22DB}" type="pres">
      <dgm:prSet presAssocID="{0506BC54-2842-4311-8CC8-942924D6BA92}" presName="hierChild4" presStyleCnt="0"/>
      <dgm:spPr/>
    </dgm:pt>
    <dgm:pt modelId="{7FBF8E69-C59E-4DEA-9125-DF2744F7BB33}" type="pres">
      <dgm:prSet presAssocID="{0506BC54-2842-4311-8CC8-942924D6BA92}" presName="hierChild5" presStyleCnt="0"/>
      <dgm:spPr/>
    </dgm:pt>
    <dgm:pt modelId="{F592C0D7-04EE-4F6A-9A77-6633D8429C1A}" type="pres">
      <dgm:prSet presAssocID="{5CD6C74F-E191-47AC-9218-A3BE7816C4EE}" presName="hierChild5" presStyleCnt="0"/>
      <dgm:spPr/>
    </dgm:pt>
    <dgm:pt modelId="{6A823238-E223-46B7-A9D9-0D33FC631202}" type="pres">
      <dgm:prSet presAssocID="{FA2DC70D-E24E-4689-BF2D-C6DCDBE9ADCF}" presName="hierChild3" presStyleCnt="0"/>
      <dgm:spPr/>
    </dgm:pt>
  </dgm:ptLst>
  <dgm:cxnLst>
    <dgm:cxn modelId="{0F4BE441-3A16-464E-A1F0-B02CA25B5D0A}" srcId="{29E391C2-B32F-44A6-819B-2D74824A61C8}" destId="{FA2DC70D-E24E-4689-BF2D-C6DCDBE9ADCF}" srcOrd="0" destOrd="0" parTransId="{A1BA409C-7812-4E22-8608-DD68F9740BC1}" sibTransId="{A527E911-DD71-4235-BF54-E5F872CCFBF5}"/>
    <dgm:cxn modelId="{7D5A0BF0-1098-5645-ADCD-DE61DB848097}" type="presOf" srcId="{FA2DC70D-E24E-4689-BF2D-C6DCDBE9ADCF}" destId="{893D9F4A-17F5-4203-B8D2-0FF777C86570}" srcOrd="0" destOrd="0" presId="urn:microsoft.com/office/officeart/2009/3/layout/HorizontalOrganizationChart"/>
    <dgm:cxn modelId="{1EFDFE89-C3B5-EB4A-B3DB-0730EF749828}" type="presOf" srcId="{0506BC54-2842-4311-8CC8-942924D6BA92}" destId="{0356377C-81D1-43DD-8F97-6D2739355ABF}" srcOrd="1" destOrd="0" presId="urn:microsoft.com/office/officeart/2009/3/layout/HorizontalOrganizationChart"/>
    <dgm:cxn modelId="{34E78244-284F-8C47-AF7F-961EC5B053F3}" type="presOf" srcId="{29E391C2-B32F-44A6-819B-2D74824A61C8}" destId="{1E5C3AE6-E918-49CB-89FF-F40378B3FCE6}" srcOrd="0" destOrd="0" presId="urn:microsoft.com/office/officeart/2009/3/layout/HorizontalOrganizationChart"/>
    <dgm:cxn modelId="{90DE08A7-7902-F443-97F3-A0FB5E06A170}" type="presOf" srcId="{5CD6C74F-E191-47AC-9218-A3BE7816C4EE}" destId="{6743E9D3-04C6-4B68-8AA4-C7937556A73C}" srcOrd="1" destOrd="0" presId="urn:microsoft.com/office/officeart/2009/3/layout/HorizontalOrganizationChart"/>
    <dgm:cxn modelId="{7289B1B1-F9E0-CB4B-85F9-F0B6A05B1414}" type="presOf" srcId="{5CD6C74F-E191-47AC-9218-A3BE7816C4EE}" destId="{78AA9D8E-05E2-43AD-BD09-B73951C45233}" srcOrd="0" destOrd="0" presId="urn:microsoft.com/office/officeart/2009/3/layout/HorizontalOrganizationChart"/>
    <dgm:cxn modelId="{1A99E31B-AFB5-457D-9A0E-F2904C6DB577}" srcId="{FA2DC70D-E24E-4689-BF2D-C6DCDBE9ADCF}" destId="{5CD6C74F-E191-47AC-9218-A3BE7816C4EE}" srcOrd="0" destOrd="0" parTransId="{961F2120-7F7A-4B6F-91EC-8BD451E28ACA}" sibTransId="{F6CB1689-2A80-49A3-9C0B-B2922BEA418E}"/>
    <dgm:cxn modelId="{3D4F46A6-F5C0-9F42-AEBF-D176E5A4673C}" type="presOf" srcId="{FA2DC70D-E24E-4689-BF2D-C6DCDBE9ADCF}" destId="{B79F5228-8418-4A2B-B1B7-A140D6EB467E}" srcOrd="1" destOrd="0" presId="urn:microsoft.com/office/officeart/2009/3/layout/HorizontalOrganizationChart"/>
    <dgm:cxn modelId="{4A7E6618-DD0F-CF4E-9AA9-E09252AE65C3}" type="presOf" srcId="{961F2120-7F7A-4B6F-91EC-8BD451E28ACA}" destId="{E34C748E-CC91-4D9D-9EB0-ABABA80F9B68}" srcOrd="0" destOrd="0" presId="urn:microsoft.com/office/officeart/2009/3/layout/HorizontalOrganizationChart"/>
    <dgm:cxn modelId="{83830E9C-BA24-4DFA-BB60-382DD377F58D}" srcId="{5CD6C74F-E191-47AC-9218-A3BE7816C4EE}" destId="{0506BC54-2842-4311-8CC8-942924D6BA92}" srcOrd="0" destOrd="0" parTransId="{D9B6CAC7-F364-4002-8AC7-736D7DE541E5}" sibTransId="{A2A906FB-6569-4B94-B9C5-52CB15185BC3}"/>
    <dgm:cxn modelId="{B8CBD68A-B3B6-204F-AA2A-A7835379C535}" type="presOf" srcId="{0506BC54-2842-4311-8CC8-942924D6BA92}" destId="{8B3BD223-548C-4C8F-A959-B2F7D950E543}" srcOrd="0" destOrd="0" presId="urn:microsoft.com/office/officeart/2009/3/layout/HorizontalOrganizationChart"/>
    <dgm:cxn modelId="{F2BF0FA8-4640-DC47-9EE4-26911A09496E}" type="presOf" srcId="{D9B6CAC7-F364-4002-8AC7-736D7DE541E5}" destId="{24E99AD0-D767-4456-8AD5-68E80AF5F423}" srcOrd="0" destOrd="0" presId="urn:microsoft.com/office/officeart/2009/3/layout/HorizontalOrganizationChart"/>
    <dgm:cxn modelId="{DE30ECAA-A11C-0B4E-B2EF-F3CA0F7D740D}" type="presParOf" srcId="{1E5C3AE6-E918-49CB-89FF-F40378B3FCE6}" destId="{35A67F2D-8009-4E0C-A0B1-84651785FBDE}" srcOrd="0" destOrd="0" presId="urn:microsoft.com/office/officeart/2009/3/layout/HorizontalOrganizationChart"/>
    <dgm:cxn modelId="{BCBC5DC6-A303-9C4F-BF3B-8E6BF57099C3}" type="presParOf" srcId="{35A67F2D-8009-4E0C-A0B1-84651785FBDE}" destId="{E9ECE091-2CE8-4A2C-8594-E131CE5E9AD6}" srcOrd="0" destOrd="0" presId="urn:microsoft.com/office/officeart/2009/3/layout/HorizontalOrganizationChart"/>
    <dgm:cxn modelId="{1301F7C7-9B3C-244C-8455-C9F47A1A7A46}" type="presParOf" srcId="{E9ECE091-2CE8-4A2C-8594-E131CE5E9AD6}" destId="{893D9F4A-17F5-4203-B8D2-0FF777C86570}" srcOrd="0" destOrd="0" presId="urn:microsoft.com/office/officeart/2009/3/layout/HorizontalOrganizationChart"/>
    <dgm:cxn modelId="{A7256222-6BC2-7442-AA57-BB1D4DBA58A8}" type="presParOf" srcId="{E9ECE091-2CE8-4A2C-8594-E131CE5E9AD6}" destId="{B79F5228-8418-4A2B-B1B7-A140D6EB467E}" srcOrd="1" destOrd="0" presId="urn:microsoft.com/office/officeart/2009/3/layout/HorizontalOrganizationChart"/>
    <dgm:cxn modelId="{CF1227DC-7E89-9B43-BB4C-157459AE8B5F}" type="presParOf" srcId="{35A67F2D-8009-4E0C-A0B1-84651785FBDE}" destId="{55BE1648-91AC-4B44-83FC-62C0C95663F3}" srcOrd="1" destOrd="0" presId="urn:microsoft.com/office/officeart/2009/3/layout/HorizontalOrganizationChart"/>
    <dgm:cxn modelId="{1E25F22B-0B03-B54D-9B57-64ECDD141F35}" type="presParOf" srcId="{55BE1648-91AC-4B44-83FC-62C0C95663F3}" destId="{E34C748E-CC91-4D9D-9EB0-ABABA80F9B68}" srcOrd="0" destOrd="0" presId="urn:microsoft.com/office/officeart/2009/3/layout/HorizontalOrganizationChart"/>
    <dgm:cxn modelId="{FE9DAE54-37FB-7349-BDC0-3238C5924EB7}" type="presParOf" srcId="{55BE1648-91AC-4B44-83FC-62C0C95663F3}" destId="{A784B993-D696-49E5-84E1-A900B18FC46B}" srcOrd="1" destOrd="0" presId="urn:microsoft.com/office/officeart/2009/3/layout/HorizontalOrganizationChart"/>
    <dgm:cxn modelId="{D0076AEF-F483-9C47-A9B6-47AA78A952CC}" type="presParOf" srcId="{A784B993-D696-49E5-84E1-A900B18FC46B}" destId="{2E649365-346E-40DC-92E9-B19B9A4EBF23}" srcOrd="0" destOrd="0" presId="urn:microsoft.com/office/officeart/2009/3/layout/HorizontalOrganizationChart"/>
    <dgm:cxn modelId="{9A164E6A-6143-CA46-9245-72B057D790B5}" type="presParOf" srcId="{2E649365-346E-40DC-92E9-B19B9A4EBF23}" destId="{78AA9D8E-05E2-43AD-BD09-B73951C45233}" srcOrd="0" destOrd="0" presId="urn:microsoft.com/office/officeart/2009/3/layout/HorizontalOrganizationChart"/>
    <dgm:cxn modelId="{FDEBF522-59BB-184D-8A06-2DE10001E3E0}" type="presParOf" srcId="{2E649365-346E-40DC-92E9-B19B9A4EBF23}" destId="{6743E9D3-04C6-4B68-8AA4-C7937556A73C}" srcOrd="1" destOrd="0" presId="urn:microsoft.com/office/officeart/2009/3/layout/HorizontalOrganizationChart"/>
    <dgm:cxn modelId="{EF142770-7A73-6A40-8DE7-2A16DFB671AF}" type="presParOf" srcId="{A784B993-D696-49E5-84E1-A900B18FC46B}" destId="{8ACB58D7-B5CF-4CC6-B56B-34947843539C}" srcOrd="1" destOrd="0" presId="urn:microsoft.com/office/officeart/2009/3/layout/HorizontalOrganizationChart"/>
    <dgm:cxn modelId="{C2F0673C-6B14-DB4D-AED4-245D6375EF79}" type="presParOf" srcId="{8ACB58D7-B5CF-4CC6-B56B-34947843539C}" destId="{24E99AD0-D767-4456-8AD5-68E80AF5F423}" srcOrd="0" destOrd="0" presId="urn:microsoft.com/office/officeart/2009/3/layout/HorizontalOrganizationChart"/>
    <dgm:cxn modelId="{BEB0D523-5984-E146-90AC-9041F91A52CB}" type="presParOf" srcId="{8ACB58D7-B5CF-4CC6-B56B-34947843539C}" destId="{3AE54913-8DE8-4693-B167-CEA2113907C0}" srcOrd="1" destOrd="0" presId="urn:microsoft.com/office/officeart/2009/3/layout/HorizontalOrganizationChart"/>
    <dgm:cxn modelId="{EA124F7B-05E3-E044-8650-AE0870EF8246}" type="presParOf" srcId="{3AE54913-8DE8-4693-B167-CEA2113907C0}" destId="{356BF5FC-A4E4-4F6C-9E66-CF05694A3A94}" srcOrd="0" destOrd="0" presId="urn:microsoft.com/office/officeart/2009/3/layout/HorizontalOrganizationChart"/>
    <dgm:cxn modelId="{D2AD248F-FF6C-764C-8731-4EBBF93CE50C}" type="presParOf" srcId="{356BF5FC-A4E4-4F6C-9E66-CF05694A3A94}" destId="{8B3BD223-548C-4C8F-A959-B2F7D950E543}" srcOrd="0" destOrd="0" presId="urn:microsoft.com/office/officeart/2009/3/layout/HorizontalOrganizationChart"/>
    <dgm:cxn modelId="{023E420B-F392-8044-B028-FA48062DA6F1}" type="presParOf" srcId="{356BF5FC-A4E4-4F6C-9E66-CF05694A3A94}" destId="{0356377C-81D1-43DD-8F97-6D2739355ABF}" srcOrd="1" destOrd="0" presId="urn:microsoft.com/office/officeart/2009/3/layout/HorizontalOrganizationChart"/>
    <dgm:cxn modelId="{6D4C80C2-E949-1940-95A5-3767FBDE3CA0}" type="presParOf" srcId="{3AE54913-8DE8-4693-B167-CEA2113907C0}" destId="{DBE1FCA1-C0CA-4599-8D8D-AF5CC3DC22DB}" srcOrd="1" destOrd="0" presId="urn:microsoft.com/office/officeart/2009/3/layout/HorizontalOrganizationChart"/>
    <dgm:cxn modelId="{F7AB387D-58C3-114D-B615-FD7605FC8DAC}" type="presParOf" srcId="{3AE54913-8DE8-4693-B167-CEA2113907C0}" destId="{7FBF8E69-C59E-4DEA-9125-DF2744F7BB33}" srcOrd="2" destOrd="0" presId="urn:microsoft.com/office/officeart/2009/3/layout/HorizontalOrganizationChart"/>
    <dgm:cxn modelId="{85415AC3-BAC7-B24B-B3AB-606C65AB51AE}" type="presParOf" srcId="{A784B993-D696-49E5-84E1-A900B18FC46B}" destId="{F592C0D7-04EE-4F6A-9A77-6633D8429C1A}" srcOrd="2" destOrd="0" presId="urn:microsoft.com/office/officeart/2009/3/layout/HorizontalOrganizationChart"/>
    <dgm:cxn modelId="{9D95FBEC-FDC3-7D40-BB6B-42E264078E66}" type="presParOf" srcId="{35A67F2D-8009-4E0C-A0B1-84651785FBDE}" destId="{6A823238-E223-46B7-A9D9-0D33FC63120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E391C2-B32F-44A6-819B-2D74824A61C8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2_2" csCatId="accent2" phldr="1"/>
      <dgm:spPr/>
    </dgm:pt>
    <dgm:pt modelId="{D4073B6E-8198-42DB-95FD-1B9E8D24546A}">
      <dgm:prSet/>
      <dgm:spPr/>
      <dgm:t>
        <a:bodyPr/>
        <a:lstStyle/>
        <a:p>
          <a:r>
            <a:rPr lang="en-US" dirty="0" smtClean="0"/>
            <a:t>Binary Data Files</a:t>
          </a:r>
          <a:endParaRPr lang="en-US" dirty="0"/>
        </a:p>
      </dgm:t>
    </dgm:pt>
    <dgm:pt modelId="{F846920D-05B5-4FFE-940B-CA595A47970D}" type="parTrans" cxnId="{D30C1DDB-BB6F-4A89-9BD9-187E40785225}">
      <dgm:prSet/>
      <dgm:spPr/>
      <dgm:t>
        <a:bodyPr/>
        <a:lstStyle/>
        <a:p>
          <a:endParaRPr lang="en-US"/>
        </a:p>
      </dgm:t>
    </dgm:pt>
    <dgm:pt modelId="{11CE47B8-7B1F-42B1-AAD8-0BAF3AA96F54}" type="sibTrans" cxnId="{D30C1DDB-BB6F-4A89-9BD9-187E40785225}">
      <dgm:prSet/>
      <dgm:spPr/>
      <dgm:t>
        <a:bodyPr/>
        <a:lstStyle/>
        <a:p>
          <a:endParaRPr lang="en-US"/>
        </a:p>
      </dgm:t>
    </dgm:pt>
    <dgm:pt modelId="{F1BB8F7A-2EA8-41F4-91EC-8FF695329FAD}">
      <dgm:prSet/>
      <dgm:spPr/>
      <dgm:t>
        <a:bodyPr/>
        <a:lstStyle/>
        <a:p>
          <a:r>
            <a:rPr lang="en-US" dirty="0" smtClean="0"/>
            <a:t>QARTOD Tested</a:t>
          </a:r>
          <a:endParaRPr lang="en-US" dirty="0"/>
        </a:p>
      </dgm:t>
    </dgm:pt>
    <dgm:pt modelId="{F4F14CDA-F4B2-4D22-8D03-825F62F8ABCE}" type="parTrans" cxnId="{05BBE33D-B798-4B32-A565-B86F7593BB2E}">
      <dgm:prSet/>
      <dgm:spPr/>
      <dgm:t>
        <a:bodyPr/>
        <a:lstStyle/>
        <a:p>
          <a:endParaRPr lang="en-US"/>
        </a:p>
      </dgm:t>
    </dgm:pt>
    <dgm:pt modelId="{C50D7F9A-589A-4ACE-9D9F-30349593AB2A}" type="sibTrans" cxnId="{05BBE33D-B798-4B32-A565-B86F7593BB2E}">
      <dgm:prSet/>
      <dgm:spPr/>
      <dgm:t>
        <a:bodyPr/>
        <a:lstStyle/>
        <a:p>
          <a:endParaRPr lang="en-US"/>
        </a:p>
      </dgm:t>
    </dgm:pt>
    <dgm:pt modelId="{F1121486-41C2-4112-BA78-A507D260BB5A}">
      <dgm:prSet/>
      <dgm:spPr/>
      <dgm:t>
        <a:bodyPr/>
        <a:lstStyle/>
        <a:p>
          <a:r>
            <a:rPr lang="en-US" dirty="0" err="1" smtClean="0"/>
            <a:t>netCDF</a:t>
          </a:r>
          <a:r>
            <a:rPr lang="en-US" dirty="0" smtClean="0"/>
            <a:t> </a:t>
          </a:r>
          <a:r>
            <a:rPr lang="en-US" dirty="0" smtClean="0">
              <a:sym typeface="Wingdings" panose="05000000000000000000" pitchFamily="2" charset="2"/>
            </a:rPr>
            <a:t> GTS, DAC</a:t>
          </a:r>
          <a:endParaRPr lang="en-US" dirty="0"/>
        </a:p>
      </dgm:t>
    </dgm:pt>
    <dgm:pt modelId="{1B706F2B-BE16-464B-948C-8924B8A77005}" type="parTrans" cxnId="{9B2B131F-4E35-4807-94F3-210287AF9954}">
      <dgm:prSet/>
      <dgm:spPr/>
      <dgm:t>
        <a:bodyPr/>
        <a:lstStyle/>
        <a:p>
          <a:endParaRPr lang="en-US"/>
        </a:p>
      </dgm:t>
    </dgm:pt>
    <dgm:pt modelId="{D26978C4-1189-4217-B941-07F64A9CF9B0}" type="sibTrans" cxnId="{9B2B131F-4E35-4807-94F3-210287AF9954}">
      <dgm:prSet/>
      <dgm:spPr/>
      <dgm:t>
        <a:bodyPr/>
        <a:lstStyle/>
        <a:p>
          <a:endParaRPr lang="en-US"/>
        </a:p>
      </dgm:t>
    </dgm:pt>
    <dgm:pt modelId="{718466FE-5B63-456C-B414-CF32B4540EE2}">
      <dgm:prSet/>
      <dgm:spPr/>
      <dgm:t>
        <a:bodyPr/>
        <a:lstStyle/>
        <a:p>
          <a:r>
            <a:rPr lang="en-US" dirty="0" err="1" smtClean="0"/>
            <a:t>netCDF</a:t>
          </a:r>
          <a:r>
            <a:rPr lang="en-US" dirty="0" smtClean="0"/>
            <a:t> </a:t>
          </a:r>
          <a:r>
            <a:rPr lang="en-US" dirty="0" smtClean="0">
              <a:sym typeface="Wingdings" panose="05000000000000000000" pitchFamily="2" charset="2"/>
            </a:rPr>
            <a:t> ERDDAP</a:t>
          </a:r>
          <a:endParaRPr lang="en-US" dirty="0"/>
        </a:p>
      </dgm:t>
    </dgm:pt>
    <dgm:pt modelId="{A3FB7AE6-2A3A-4CBD-B3AA-D76A7B068139}" type="parTrans" cxnId="{1A556016-DC47-4433-B24B-7C6075B1B1A1}">
      <dgm:prSet/>
      <dgm:spPr/>
      <dgm:t>
        <a:bodyPr/>
        <a:lstStyle/>
        <a:p>
          <a:endParaRPr lang="en-US"/>
        </a:p>
      </dgm:t>
    </dgm:pt>
    <dgm:pt modelId="{417E4DD4-841E-44D5-BDF7-F3E40A02B65C}" type="sibTrans" cxnId="{1A556016-DC47-4433-B24B-7C6075B1B1A1}">
      <dgm:prSet/>
      <dgm:spPr/>
      <dgm:t>
        <a:bodyPr/>
        <a:lstStyle/>
        <a:p>
          <a:endParaRPr lang="en-US"/>
        </a:p>
      </dgm:t>
    </dgm:pt>
    <dgm:pt modelId="{C27FBCCA-C99D-44B3-B27A-C325FC2C6668}">
      <dgm:prSet/>
      <dgm:spPr/>
      <dgm:t>
        <a:bodyPr/>
        <a:lstStyle/>
        <a:p>
          <a:r>
            <a:rPr lang="en-US" dirty="0" smtClean="0"/>
            <a:t>Scientists, diagnostics,  sharing</a:t>
          </a:r>
          <a:endParaRPr lang="en-US" dirty="0"/>
        </a:p>
      </dgm:t>
    </dgm:pt>
    <dgm:pt modelId="{45316762-1B83-470C-9C70-BCA39397CCF1}" type="parTrans" cxnId="{98F7ADEF-C66E-4144-8F9C-C0483F6FD742}">
      <dgm:prSet/>
      <dgm:spPr/>
      <dgm:t>
        <a:bodyPr/>
        <a:lstStyle/>
        <a:p>
          <a:endParaRPr lang="en-US"/>
        </a:p>
      </dgm:t>
    </dgm:pt>
    <dgm:pt modelId="{E7D8550A-4C2D-4FAD-851D-9F678690DB7F}" type="sibTrans" cxnId="{98F7ADEF-C66E-4144-8F9C-C0483F6FD742}">
      <dgm:prSet/>
      <dgm:spPr/>
      <dgm:t>
        <a:bodyPr/>
        <a:lstStyle/>
        <a:p>
          <a:endParaRPr lang="en-US"/>
        </a:p>
      </dgm:t>
    </dgm:pt>
    <dgm:pt modelId="{4B6B64E6-CE9D-4290-BCB2-5E6E8F369C77}" type="pres">
      <dgm:prSet presAssocID="{29E391C2-B32F-44A6-819B-2D74824A61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97A1C9-EFF7-464E-B8C9-CAECE321247E}" type="pres">
      <dgm:prSet presAssocID="{D4073B6E-8198-42DB-95FD-1B9E8D24546A}" presName="hierRoot1" presStyleCnt="0">
        <dgm:presLayoutVars>
          <dgm:hierBranch val="init"/>
        </dgm:presLayoutVars>
      </dgm:prSet>
      <dgm:spPr/>
    </dgm:pt>
    <dgm:pt modelId="{D56F72E4-1136-7840-B4B8-3BDAED7447BF}" type="pres">
      <dgm:prSet presAssocID="{D4073B6E-8198-42DB-95FD-1B9E8D24546A}" presName="rootComposite1" presStyleCnt="0"/>
      <dgm:spPr/>
    </dgm:pt>
    <dgm:pt modelId="{4F9A1F69-A4CD-DC48-91D6-72C1AC7EB5FD}" type="pres">
      <dgm:prSet presAssocID="{D4073B6E-8198-42DB-95FD-1B9E8D24546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9AF63F-CDD8-9546-B793-C17198474A36}" type="pres">
      <dgm:prSet presAssocID="{D4073B6E-8198-42DB-95FD-1B9E8D2454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32F9516-6680-3547-B396-23981822A962}" type="pres">
      <dgm:prSet presAssocID="{D4073B6E-8198-42DB-95FD-1B9E8D24546A}" presName="hierChild2" presStyleCnt="0"/>
      <dgm:spPr/>
    </dgm:pt>
    <dgm:pt modelId="{0BD906D7-4C76-4237-A02F-926637D56B61}" type="pres">
      <dgm:prSet presAssocID="{F4F14CDA-F4B2-4D22-8D03-825F62F8ABCE}" presName="Name64" presStyleLbl="parChTrans1D2" presStyleIdx="0" presStyleCnt="3"/>
      <dgm:spPr/>
      <dgm:t>
        <a:bodyPr/>
        <a:lstStyle/>
        <a:p>
          <a:endParaRPr lang="en-US"/>
        </a:p>
      </dgm:t>
    </dgm:pt>
    <dgm:pt modelId="{E5274C6B-6F5B-46A1-ADCD-A681AB4BF8AA}" type="pres">
      <dgm:prSet presAssocID="{F1BB8F7A-2EA8-41F4-91EC-8FF695329FAD}" presName="hierRoot2" presStyleCnt="0">
        <dgm:presLayoutVars>
          <dgm:hierBranch val="init"/>
        </dgm:presLayoutVars>
      </dgm:prSet>
      <dgm:spPr/>
    </dgm:pt>
    <dgm:pt modelId="{05CA5ACB-387E-4C2A-AB6F-135220B32184}" type="pres">
      <dgm:prSet presAssocID="{F1BB8F7A-2EA8-41F4-91EC-8FF695329FAD}" presName="rootComposite" presStyleCnt="0"/>
      <dgm:spPr/>
    </dgm:pt>
    <dgm:pt modelId="{DCE2B2EE-9B8C-4FBD-A6B9-433DAC6392BD}" type="pres">
      <dgm:prSet presAssocID="{F1BB8F7A-2EA8-41F4-91EC-8FF695329FA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47F52E-FFBE-4BE1-A24D-0D0475C070D3}" type="pres">
      <dgm:prSet presAssocID="{F1BB8F7A-2EA8-41F4-91EC-8FF695329FAD}" presName="rootConnector" presStyleLbl="node2" presStyleIdx="0" presStyleCnt="3"/>
      <dgm:spPr/>
      <dgm:t>
        <a:bodyPr/>
        <a:lstStyle/>
        <a:p>
          <a:endParaRPr lang="en-US"/>
        </a:p>
      </dgm:t>
    </dgm:pt>
    <dgm:pt modelId="{D7281D31-69DC-494A-8FD0-01E1A8FA5D39}" type="pres">
      <dgm:prSet presAssocID="{F1BB8F7A-2EA8-41F4-91EC-8FF695329FAD}" presName="hierChild4" presStyleCnt="0"/>
      <dgm:spPr/>
    </dgm:pt>
    <dgm:pt modelId="{46863BD8-C91E-4498-AD0B-5B5AFCE3065E}" type="pres">
      <dgm:prSet presAssocID="{45316762-1B83-470C-9C70-BCA39397CCF1}" presName="Name64" presStyleLbl="parChTrans1D3" presStyleIdx="0" presStyleCnt="1"/>
      <dgm:spPr/>
      <dgm:t>
        <a:bodyPr/>
        <a:lstStyle/>
        <a:p>
          <a:endParaRPr lang="en-US"/>
        </a:p>
      </dgm:t>
    </dgm:pt>
    <dgm:pt modelId="{1F451579-6385-4E60-9596-B8BF23896CA7}" type="pres">
      <dgm:prSet presAssocID="{C27FBCCA-C99D-44B3-B27A-C325FC2C6668}" presName="hierRoot2" presStyleCnt="0">
        <dgm:presLayoutVars>
          <dgm:hierBranch val="init"/>
        </dgm:presLayoutVars>
      </dgm:prSet>
      <dgm:spPr/>
    </dgm:pt>
    <dgm:pt modelId="{44FFE219-CEF3-41CE-9724-2B67B586D0D5}" type="pres">
      <dgm:prSet presAssocID="{C27FBCCA-C99D-44B3-B27A-C325FC2C6668}" presName="rootComposite" presStyleCnt="0"/>
      <dgm:spPr/>
    </dgm:pt>
    <dgm:pt modelId="{388230D7-A6E5-4752-A76C-49B8E27F80A6}" type="pres">
      <dgm:prSet presAssocID="{C27FBCCA-C99D-44B3-B27A-C325FC2C6668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B0C51C-7084-4D24-880D-888808C69547}" type="pres">
      <dgm:prSet presAssocID="{C27FBCCA-C99D-44B3-B27A-C325FC2C6668}" presName="rootConnector" presStyleLbl="node3" presStyleIdx="0" presStyleCnt="1"/>
      <dgm:spPr/>
      <dgm:t>
        <a:bodyPr/>
        <a:lstStyle/>
        <a:p>
          <a:endParaRPr lang="en-US"/>
        </a:p>
      </dgm:t>
    </dgm:pt>
    <dgm:pt modelId="{619E9E74-DB8B-49C9-88D6-70A2CAACFE6F}" type="pres">
      <dgm:prSet presAssocID="{C27FBCCA-C99D-44B3-B27A-C325FC2C6668}" presName="hierChild4" presStyleCnt="0"/>
      <dgm:spPr/>
    </dgm:pt>
    <dgm:pt modelId="{72704D17-49B1-415B-B3EC-107C557C1456}" type="pres">
      <dgm:prSet presAssocID="{C27FBCCA-C99D-44B3-B27A-C325FC2C6668}" presName="hierChild5" presStyleCnt="0"/>
      <dgm:spPr/>
    </dgm:pt>
    <dgm:pt modelId="{B8FB93C6-475E-4B49-85E2-41C3F03879FD}" type="pres">
      <dgm:prSet presAssocID="{F1BB8F7A-2EA8-41F4-91EC-8FF695329FAD}" presName="hierChild5" presStyleCnt="0"/>
      <dgm:spPr/>
    </dgm:pt>
    <dgm:pt modelId="{EB520D2F-6DEE-4FF2-AC19-209485E36E82}" type="pres">
      <dgm:prSet presAssocID="{1B706F2B-BE16-464B-948C-8924B8A77005}" presName="Name64" presStyleLbl="parChTrans1D2" presStyleIdx="1" presStyleCnt="3"/>
      <dgm:spPr/>
      <dgm:t>
        <a:bodyPr/>
        <a:lstStyle/>
        <a:p>
          <a:endParaRPr lang="en-US"/>
        </a:p>
      </dgm:t>
    </dgm:pt>
    <dgm:pt modelId="{0D230DC5-AD3C-4A87-A00F-A8CF7B26EB30}" type="pres">
      <dgm:prSet presAssocID="{F1121486-41C2-4112-BA78-A507D260BB5A}" presName="hierRoot2" presStyleCnt="0">
        <dgm:presLayoutVars>
          <dgm:hierBranch val="init"/>
        </dgm:presLayoutVars>
      </dgm:prSet>
      <dgm:spPr/>
    </dgm:pt>
    <dgm:pt modelId="{53644274-3332-4407-A3E2-C3F30284782B}" type="pres">
      <dgm:prSet presAssocID="{F1121486-41C2-4112-BA78-A507D260BB5A}" presName="rootComposite" presStyleCnt="0"/>
      <dgm:spPr/>
    </dgm:pt>
    <dgm:pt modelId="{378AE2D8-4BFB-46C3-A823-B81D3DF7E710}" type="pres">
      <dgm:prSet presAssocID="{F1121486-41C2-4112-BA78-A507D260BB5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606ED9-4210-46F2-AF98-2EF3CB85E5BF}" type="pres">
      <dgm:prSet presAssocID="{F1121486-41C2-4112-BA78-A507D260BB5A}" presName="rootConnector" presStyleLbl="node2" presStyleIdx="1" presStyleCnt="3"/>
      <dgm:spPr/>
      <dgm:t>
        <a:bodyPr/>
        <a:lstStyle/>
        <a:p>
          <a:endParaRPr lang="en-US"/>
        </a:p>
      </dgm:t>
    </dgm:pt>
    <dgm:pt modelId="{A0E69386-BA3B-4D35-AB89-269E1760D9DD}" type="pres">
      <dgm:prSet presAssocID="{F1121486-41C2-4112-BA78-A507D260BB5A}" presName="hierChild4" presStyleCnt="0"/>
      <dgm:spPr/>
    </dgm:pt>
    <dgm:pt modelId="{2EEE0F61-173C-43F0-AFE4-793FCA6EE79A}" type="pres">
      <dgm:prSet presAssocID="{F1121486-41C2-4112-BA78-A507D260BB5A}" presName="hierChild5" presStyleCnt="0"/>
      <dgm:spPr/>
    </dgm:pt>
    <dgm:pt modelId="{72E710C5-4408-49D8-B964-AB56418AE87B}" type="pres">
      <dgm:prSet presAssocID="{A3FB7AE6-2A3A-4CBD-B3AA-D76A7B068139}" presName="Name64" presStyleLbl="parChTrans1D2" presStyleIdx="2" presStyleCnt="3"/>
      <dgm:spPr/>
      <dgm:t>
        <a:bodyPr/>
        <a:lstStyle/>
        <a:p>
          <a:endParaRPr lang="en-US"/>
        </a:p>
      </dgm:t>
    </dgm:pt>
    <dgm:pt modelId="{3534C84B-9C47-4F23-B056-1FC77056FD1A}" type="pres">
      <dgm:prSet presAssocID="{718466FE-5B63-456C-B414-CF32B4540EE2}" presName="hierRoot2" presStyleCnt="0">
        <dgm:presLayoutVars>
          <dgm:hierBranch val="init"/>
        </dgm:presLayoutVars>
      </dgm:prSet>
      <dgm:spPr/>
    </dgm:pt>
    <dgm:pt modelId="{392722D6-2D03-4AE7-8D4B-D9BDD86D3CDC}" type="pres">
      <dgm:prSet presAssocID="{718466FE-5B63-456C-B414-CF32B4540EE2}" presName="rootComposite" presStyleCnt="0"/>
      <dgm:spPr/>
    </dgm:pt>
    <dgm:pt modelId="{4C126E2C-BD54-4E03-8F15-49301F601C28}" type="pres">
      <dgm:prSet presAssocID="{718466FE-5B63-456C-B414-CF32B4540EE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A3D4E8-8140-4094-81D3-E8C6AFC91D10}" type="pres">
      <dgm:prSet presAssocID="{718466FE-5B63-456C-B414-CF32B4540EE2}" presName="rootConnector" presStyleLbl="node2" presStyleIdx="2" presStyleCnt="3"/>
      <dgm:spPr/>
      <dgm:t>
        <a:bodyPr/>
        <a:lstStyle/>
        <a:p>
          <a:endParaRPr lang="en-US"/>
        </a:p>
      </dgm:t>
    </dgm:pt>
    <dgm:pt modelId="{AC198BF6-FA65-463A-B42C-19964E7405B1}" type="pres">
      <dgm:prSet presAssocID="{718466FE-5B63-456C-B414-CF32B4540EE2}" presName="hierChild4" presStyleCnt="0"/>
      <dgm:spPr/>
    </dgm:pt>
    <dgm:pt modelId="{5CBFE352-70AF-4F78-8860-7C4B15D12229}" type="pres">
      <dgm:prSet presAssocID="{718466FE-5B63-456C-B414-CF32B4540EE2}" presName="hierChild5" presStyleCnt="0"/>
      <dgm:spPr/>
    </dgm:pt>
    <dgm:pt modelId="{E10143EA-2F1B-5D48-801F-51614C965690}" type="pres">
      <dgm:prSet presAssocID="{D4073B6E-8198-42DB-95FD-1B9E8D24546A}" presName="hierChild3" presStyleCnt="0"/>
      <dgm:spPr/>
    </dgm:pt>
  </dgm:ptLst>
  <dgm:cxnLst>
    <dgm:cxn modelId="{05BBE33D-B798-4B32-A565-B86F7593BB2E}" srcId="{D4073B6E-8198-42DB-95FD-1B9E8D24546A}" destId="{F1BB8F7A-2EA8-41F4-91EC-8FF695329FAD}" srcOrd="0" destOrd="0" parTransId="{F4F14CDA-F4B2-4D22-8D03-825F62F8ABCE}" sibTransId="{C50D7F9A-589A-4ACE-9D9F-30349593AB2A}"/>
    <dgm:cxn modelId="{62801C3C-2596-E34A-9B16-70516DC8DBB9}" type="presOf" srcId="{F1BB8F7A-2EA8-41F4-91EC-8FF695329FAD}" destId="{DCE2B2EE-9B8C-4FBD-A6B9-433DAC6392BD}" srcOrd="0" destOrd="0" presId="urn:microsoft.com/office/officeart/2009/3/layout/HorizontalOrganizationChart"/>
    <dgm:cxn modelId="{1A556016-DC47-4433-B24B-7C6075B1B1A1}" srcId="{D4073B6E-8198-42DB-95FD-1B9E8D24546A}" destId="{718466FE-5B63-456C-B414-CF32B4540EE2}" srcOrd="2" destOrd="0" parTransId="{A3FB7AE6-2A3A-4CBD-B3AA-D76A7B068139}" sibTransId="{417E4DD4-841E-44D5-BDF7-F3E40A02B65C}"/>
    <dgm:cxn modelId="{8D76713D-2355-0640-B5F0-E3BE3C9C77D3}" type="presOf" srcId="{D4073B6E-8198-42DB-95FD-1B9E8D24546A}" destId="{4F9A1F69-A4CD-DC48-91D6-72C1AC7EB5FD}" srcOrd="0" destOrd="0" presId="urn:microsoft.com/office/officeart/2009/3/layout/HorizontalOrganizationChart"/>
    <dgm:cxn modelId="{D30C1DDB-BB6F-4A89-9BD9-187E40785225}" srcId="{29E391C2-B32F-44A6-819B-2D74824A61C8}" destId="{D4073B6E-8198-42DB-95FD-1B9E8D24546A}" srcOrd="0" destOrd="0" parTransId="{F846920D-05B5-4FFE-940B-CA595A47970D}" sibTransId="{11CE47B8-7B1F-42B1-AAD8-0BAF3AA96F54}"/>
    <dgm:cxn modelId="{31D999C7-AFAD-8A4A-A140-4D7E10D06253}" type="presOf" srcId="{1B706F2B-BE16-464B-948C-8924B8A77005}" destId="{EB520D2F-6DEE-4FF2-AC19-209485E36E82}" srcOrd="0" destOrd="0" presId="urn:microsoft.com/office/officeart/2009/3/layout/HorizontalOrganizationChart"/>
    <dgm:cxn modelId="{06399C22-E07E-8746-8D18-31B292F4F1FF}" type="presOf" srcId="{29E391C2-B32F-44A6-819B-2D74824A61C8}" destId="{4B6B64E6-CE9D-4290-BCB2-5E6E8F369C77}" srcOrd="0" destOrd="0" presId="urn:microsoft.com/office/officeart/2009/3/layout/HorizontalOrganizationChart"/>
    <dgm:cxn modelId="{98F7ADEF-C66E-4144-8F9C-C0483F6FD742}" srcId="{F1BB8F7A-2EA8-41F4-91EC-8FF695329FAD}" destId="{C27FBCCA-C99D-44B3-B27A-C325FC2C6668}" srcOrd="0" destOrd="0" parTransId="{45316762-1B83-470C-9C70-BCA39397CCF1}" sibTransId="{E7D8550A-4C2D-4FAD-851D-9F678690DB7F}"/>
    <dgm:cxn modelId="{CD76CAA2-3E7A-1D40-ADB0-C43BC929F52F}" type="presOf" srcId="{D4073B6E-8198-42DB-95FD-1B9E8D24546A}" destId="{D89AF63F-CDD8-9546-B793-C17198474A36}" srcOrd="1" destOrd="0" presId="urn:microsoft.com/office/officeart/2009/3/layout/HorizontalOrganizationChart"/>
    <dgm:cxn modelId="{5A9F5B0E-9BFC-CC4D-9944-6943926BDE1C}" type="presOf" srcId="{F1121486-41C2-4112-BA78-A507D260BB5A}" destId="{DF606ED9-4210-46F2-AF98-2EF3CB85E5BF}" srcOrd="1" destOrd="0" presId="urn:microsoft.com/office/officeart/2009/3/layout/HorizontalOrganizationChart"/>
    <dgm:cxn modelId="{67F05858-62EB-BD48-8BC0-187B7FE25597}" type="presOf" srcId="{A3FB7AE6-2A3A-4CBD-B3AA-D76A7B068139}" destId="{72E710C5-4408-49D8-B964-AB56418AE87B}" srcOrd="0" destOrd="0" presId="urn:microsoft.com/office/officeart/2009/3/layout/HorizontalOrganizationChart"/>
    <dgm:cxn modelId="{522203AD-AF07-284B-A3D7-D991A4C226F7}" type="presOf" srcId="{F1BB8F7A-2EA8-41F4-91EC-8FF695329FAD}" destId="{F547F52E-FFBE-4BE1-A24D-0D0475C070D3}" srcOrd="1" destOrd="0" presId="urn:microsoft.com/office/officeart/2009/3/layout/HorizontalOrganizationChart"/>
    <dgm:cxn modelId="{C153C8CC-E3C9-CC4A-8D43-8D929FB4C7B7}" type="presOf" srcId="{718466FE-5B63-456C-B414-CF32B4540EE2}" destId="{A4A3D4E8-8140-4094-81D3-E8C6AFC91D10}" srcOrd="1" destOrd="0" presId="urn:microsoft.com/office/officeart/2009/3/layout/HorizontalOrganizationChart"/>
    <dgm:cxn modelId="{931DA7F9-B497-F144-8E28-739028128A4E}" type="presOf" srcId="{C27FBCCA-C99D-44B3-B27A-C325FC2C6668}" destId="{388230D7-A6E5-4752-A76C-49B8E27F80A6}" srcOrd="0" destOrd="0" presId="urn:microsoft.com/office/officeart/2009/3/layout/HorizontalOrganizationChart"/>
    <dgm:cxn modelId="{FC4354F5-44BC-6141-A1E0-06E80D377657}" type="presOf" srcId="{F1121486-41C2-4112-BA78-A507D260BB5A}" destId="{378AE2D8-4BFB-46C3-A823-B81D3DF7E710}" srcOrd="0" destOrd="0" presId="urn:microsoft.com/office/officeart/2009/3/layout/HorizontalOrganizationChart"/>
    <dgm:cxn modelId="{FB2454CE-38FD-7945-BA05-249FAE7C51E4}" type="presOf" srcId="{718466FE-5B63-456C-B414-CF32B4540EE2}" destId="{4C126E2C-BD54-4E03-8F15-49301F601C28}" srcOrd="0" destOrd="0" presId="urn:microsoft.com/office/officeart/2009/3/layout/HorizontalOrganizationChart"/>
    <dgm:cxn modelId="{3930D344-DF2E-B24D-B3E1-7929647F1269}" type="presOf" srcId="{F4F14CDA-F4B2-4D22-8D03-825F62F8ABCE}" destId="{0BD906D7-4C76-4237-A02F-926637D56B61}" srcOrd="0" destOrd="0" presId="urn:microsoft.com/office/officeart/2009/3/layout/HorizontalOrganizationChart"/>
    <dgm:cxn modelId="{BE276A41-B92C-7042-AC13-175E2E649071}" type="presOf" srcId="{45316762-1B83-470C-9C70-BCA39397CCF1}" destId="{46863BD8-C91E-4498-AD0B-5B5AFCE3065E}" srcOrd="0" destOrd="0" presId="urn:microsoft.com/office/officeart/2009/3/layout/HorizontalOrganizationChart"/>
    <dgm:cxn modelId="{2BC7311D-8B3A-7044-8F0D-C178E79652BC}" type="presOf" srcId="{C27FBCCA-C99D-44B3-B27A-C325FC2C6668}" destId="{8CB0C51C-7084-4D24-880D-888808C69547}" srcOrd="1" destOrd="0" presId="urn:microsoft.com/office/officeart/2009/3/layout/HorizontalOrganizationChart"/>
    <dgm:cxn modelId="{9B2B131F-4E35-4807-94F3-210287AF9954}" srcId="{D4073B6E-8198-42DB-95FD-1B9E8D24546A}" destId="{F1121486-41C2-4112-BA78-A507D260BB5A}" srcOrd="1" destOrd="0" parTransId="{1B706F2B-BE16-464B-948C-8924B8A77005}" sibTransId="{D26978C4-1189-4217-B941-07F64A9CF9B0}"/>
    <dgm:cxn modelId="{A66EE7EB-CA8F-CD4B-B9A2-37CE985C1E15}" type="presParOf" srcId="{4B6B64E6-CE9D-4290-BCB2-5E6E8F369C77}" destId="{E897A1C9-EFF7-464E-B8C9-CAECE321247E}" srcOrd="0" destOrd="0" presId="urn:microsoft.com/office/officeart/2009/3/layout/HorizontalOrganizationChart"/>
    <dgm:cxn modelId="{BF2C6EAC-F3F0-8C44-A67E-9490FA13B1FB}" type="presParOf" srcId="{E897A1C9-EFF7-464E-B8C9-CAECE321247E}" destId="{D56F72E4-1136-7840-B4B8-3BDAED7447BF}" srcOrd="0" destOrd="0" presId="urn:microsoft.com/office/officeart/2009/3/layout/HorizontalOrganizationChart"/>
    <dgm:cxn modelId="{890DEE7E-C809-B945-9797-E1E3B5A41968}" type="presParOf" srcId="{D56F72E4-1136-7840-B4B8-3BDAED7447BF}" destId="{4F9A1F69-A4CD-DC48-91D6-72C1AC7EB5FD}" srcOrd="0" destOrd="0" presId="urn:microsoft.com/office/officeart/2009/3/layout/HorizontalOrganizationChart"/>
    <dgm:cxn modelId="{7774FAEA-E219-F846-A6BA-3B6D05FDDC2E}" type="presParOf" srcId="{D56F72E4-1136-7840-B4B8-3BDAED7447BF}" destId="{D89AF63F-CDD8-9546-B793-C17198474A36}" srcOrd="1" destOrd="0" presId="urn:microsoft.com/office/officeart/2009/3/layout/HorizontalOrganizationChart"/>
    <dgm:cxn modelId="{8192574D-4806-AF4E-8E96-8AF9145D58FF}" type="presParOf" srcId="{E897A1C9-EFF7-464E-B8C9-CAECE321247E}" destId="{E32F9516-6680-3547-B396-23981822A962}" srcOrd="1" destOrd="0" presId="urn:microsoft.com/office/officeart/2009/3/layout/HorizontalOrganizationChart"/>
    <dgm:cxn modelId="{8DB55E10-FA66-F746-AEFE-61CEDB209667}" type="presParOf" srcId="{E32F9516-6680-3547-B396-23981822A962}" destId="{0BD906D7-4C76-4237-A02F-926637D56B61}" srcOrd="0" destOrd="0" presId="urn:microsoft.com/office/officeart/2009/3/layout/HorizontalOrganizationChart"/>
    <dgm:cxn modelId="{C2561EF8-D34B-C54B-BC2A-700005770BD3}" type="presParOf" srcId="{E32F9516-6680-3547-B396-23981822A962}" destId="{E5274C6B-6F5B-46A1-ADCD-A681AB4BF8AA}" srcOrd="1" destOrd="0" presId="urn:microsoft.com/office/officeart/2009/3/layout/HorizontalOrganizationChart"/>
    <dgm:cxn modelId="{060DD518-37AC-A84D-97F4-BCFE19828E90}" type="presParOf" srcId="{E5274C6B-6F5B-46A1-ADCD-A681AB4BF8AA}" destId="{05CA5ACB-387E-4C2A-AB6F-135220B32184}" srcOrd="0" destOrd="0" presId="urn:microsoft.com/office/officeart/2009/3/layout/HorizontalOrganizationChart"/>
    <dgm:cxn modelId="{8DA97BEB-82C1-5046-9421-4989C0DA462D}" type="presParOf" srcId="{05CA5ACB-387E-4C2A-AB6F-135220B32184}" destId="{DCE2B2EE-9B8C-4FBD-A6B9-433DAC6392BD}" srcOrd="0" destOrd="0" presId="urn:microsoft.com/office/officeart/2009/3/layout/HorizontalOrganizationChart"/>
    <dgm:cxn modelId="{CB2790C8-8EBA-C748-B034-9CEB70E5EA91}" type="presParOf" srcId="{05CA5ACB-387E-4C2A-AB6F-135220B32184}" destId="{F547F52E-FFBE-4BE1-A24D-0D0475C070D3}" srcOrd="1" destOrd="0" presId="urn:microsoft.com/office/officeart/2009/3/layout/HorizontalOrganizationChart"/>
    <dgm:cxn modelId="{D0417DC5-47D3-7241-97B7-1FDDE7F6FDF4}" type="presParOf" srcId="{E5274C6B-6F5B-46A1-ADCD-A681AB4BF8AA}" destId="{D7281D31-69DC-494A-8FD0-01E1A8FA5D39}" srcOrd="1" destOrd="0" presId="urn:microsoft.com/office/officeart/2009/3/layout/HorizontalOrganizationChart"/>
    <dgm:cxn modelId="{B4ECBF04-918A-C846-9DF1-F5125BF64E50}" type="presParOf" srcId="{D7281D31-69DC-494A-8FD0-01E1A8FA5D39}" destId="{46863BD8-C91E-4498-AD0B-5B5AFCE3065E}" srcOrd="0" destOrd="0" presId="urn:microsoft.com/office/officeart/2009/3/layout/HorizontalOrganizationChart"/>
    <dgm:cxn modelId="{D768E810-5B68-524D-8475-518E8557F0BE}" type="presParOf" srcId="{D7281D31-69DC-494A-8FD0-01E1A8FA5D39}" destId="{1F451579-6385-4E60-9596-B8BF23896CA7}" srcOrd="1" destOrd="0" presId="urn:microsoft.com/office/officeart/2009/3/layout/HorizontalOrganizationChart"/>
    <dgm:cxn modelId="{85282638-249F-4845-A090-9F1405BC35B1}" type="presParOf" srcId="{1F451579-6385-4E60-9596-B8BF23896CA7}" destId="{44FFE219-CEF3-41CE-9724-2B67B586D0D5}" srcOrd="0" destOrd="0" presId="urn:microsoft.com/office/officeart/2009/3/layout/HorizontalOrganizationChart"/>
    <dgm:cxn modelId="{CC1F9FF6-4A3A-9C44-87CC-7E9C9AA78605}" type="presParOf" srcId="{44FFE219-CEF3-41CE-9724-2B67B586D0D5}" destId="{388230D7-A6E5-4752-A76C-49B8E27F80A6}" srcOrd="0" destOrd="0" presId="urn:microsoft.com/office/officeart/2009/3/layout/HorizontalOrganizationChart"/>
    <dgm:cxn modelId="{9C1697A6-A92E-F444-ACCD-623BF7E97CAD}" type="presParOf" srcId="{44FFE219-CEF3-41CE-9724-2B67B586D0D5}" destId="{8CB0C51C-7084-4D24-880D-888808C69547}" srcOrd="1" destOrd="0" presId="urn:microsoft.com/office/officeart/2009/3/layout/HorizontalOrganizationChart"/>
    <dgm:cxn modelId="{C0A542A9-4BEB-6F4F-A6B6-A5C5B4CE46AC}" type="presParOf" srcId="{1F451579-6385-4E60-9596-B8BF23896CA7}" destId="{619E9E74-DB8B-49C9-88D6-70A2CAACFE6F}" srcOrd="1" destOrd="0" presId="urn:microsoft.com/office/officeart/2009/3/layout/HorizontalOrganizationChart"/>
    <dgm:cxn modelId="{5BC0CDB1-8E29-8343-BF7B-164D18C9F97F}" type="presParOf" srcId="{1F451579-6385-4E60-9596-B8BF23896CA7}" destId="{72704D17-49B1-415B-B3EC-107C557C1456}" srcOrd="2" destOrd="0" presId="urn:microsoft.com/office/officeart/2009/3/layout/HorizontalOrganizationChart"/>
    <dgm:cxn modelId="{82371B7E-A930-954B-ACD4-26A11D60AFAE}" type="presParOf" srcId="{E5274C6B-6F5B-46A1-ADCD-A681AB4BF8AA}" destId="{B8FB93C6-475E-4B49-85E2-41C3F03879FD}" srcOrd="2" destOrd="0" presId="urn:microsoft.com/office/officeart/2009/3/layout/HorizontalOrganizationChart"/>
    <dgm:cxn modelId="{53E1A324-3DAB-2B4C-AE90-8B108CC07402}" type="presParOf" srcId="{E32F9516-6680-3547-B396-23981822A962}" destId="{EB520D2F-6DEE-4FF2-AC19-209485E36E82}" srcOrd="2" destOrd="0" presId="urn:microsoft.com/office/officeart/2009/3/layout/HorizontalOrganizationChart"/>
    <dgm:cxn modelId="{50E8991F-CCC9-3843-A277-E49ECA3A6CF8}" type="presParOf" srcId="{E32F9516-6680-3547-B396-23981822A962}" destId="{0D230DC5-AD3C-4A87-A00F-A8CF7B26EB30}" srcOrd="3" destOrd="0" presId="urn:microsoft.com/office/officeart/2009/3/layout/HorizontalOrganizationChart"/>
    <dgm:cxn modelId="{3B83ADAE-19AD-C648-AC0F-37EFCD79F210}" type="presParOf" srcId="{0D230DC5-AD3C-4A87-A00F-A8CF7B26EB30}" destId="{53644274-3332-4407-A3E2-C3F30284782B}" srcOrd="0" destOrd="0" presId="urn:microsoft.com/office/officeart/2009/3/layout/HorizontalOrganizationChart"/>
    <dgm:cxn modelId="{389174F3-CE9E-824D-90A4-C1417EEE677F}" type="presParOf" srcId="{53644274-3332-4407-A3E2-C3F30284782B}" destId="{378AE2D8-4BFB-46C3-A823-B81D3DF7E710}" srcOrd="0" destOrd="0" presId="urn:microsoft.com/office/officeart/2009/3/layout/HorizontalOrganizationChart"/>
    <dgm:cxn modelId="{26819A7B-F505-4644-8537-DFD88D4E3A27}" type="presParOf" srcId="{53644274-3332-4407-A3E2-C3F30284782B}" destId="{DF606ED9-4210-46F2-AF98-2EF3CB85E5BF}" srcOrd="1" destOrd="0" presId="urn:microsoft.com/office/officeart/2009/3/layout/HorizontalOrganizationChart"/>
    <dgm:cxn modelId="{6CF1003A-1048-E54C-BA92-BEF6ECE6010E}" type="presParOf" srcId="{0D230DC5-AD3C-4A87-A00F-A8CF7B26EB30}" destId="{A0E69386-BA3B-4D35-AB89-269E1760D9DD}" srcOrd="1" destOrd="0" presId="urn:microsoft.com/office/officeart/2009/3/layout/HorizontalOrganizationChart"/>
    <dgm:cxn modelId="{84E00C9D-230E-494A-A747-3FCFE67AAD2A}" type="presParOf" srcId="{0D230DC5-AD3C-4A87-A00F-A8CF7B26EB30}" destId="{2EEE0F61-173C-43F0-AFE4-793FCA6EE79A}" srcOrd="2" destOrd="0" presId="urn:microsoft.com/office/officeart/2009/3/layout/HorizontalOrganizationChart"/>
    <dgm:cxn modelId="{35CDD727-A3D1-1A42-8FEC-A34FAF1B2C49}" type="presParOf" srcId="{E32F9516-6680-3547-B396-23981822A962}" destId="{72E710C5-4408-49D8-B964-AB56418AE87B}" srcOrd="4" destOrd="0" presId="urn:microsoft.com/office/officeart/2009/3/layout/HorizontalOrganizationChart"/>
    <dgm:cxn modelId="{BEE7875F-9926-104E-95EC-7C555CF0B80C}" type="presParOf" srcId="{E32F9516-6680-3547-B396-23981822A962}" destId="{3534C84B-9C47-4F23-B056-1FC77056FD1A}" srcOrd="5" destOrd="0" presId="urn:microsoft.com/office/officeart/2009/3/layout/HorizontalOrganizationChart"/>
    <dgm:cxn modelId="{C1C4E767-58EE-0F4A-AD70-5D726273D2D4}" type="presParOf" srcId="{3534C84B-9C47-4F23-B056-1FC77056FD1A}" destId="{392722D6-2D03-4AE7-8D4B-D9BDD86D3CDC}" srcOrd="0" destOrd="0" presId="urn:microsoft.com/office/officeart/2009/3/layout/HorizontalOrganizationChart"/>
    <dgm:cxn modelId="{3977E4D2-9E44-0445-9220-56664BF04A0E}" type="presParOf" srcId="{392722D6-2D03-4AE7-8D4B-D9BDD86D3CDC}" destId="{4C126E2C-BD54-4E03-8F15-49301F601C28}" srcOrd="0" destOrd="0" presId="urn:microsoft.com/office/officeart/2009/3/layout/HorizontalOrganizationChart"/>
    <dgm:cxn modelId="{D2D12961-77FB-024B-B0DF-1002791A4161}" type="presParOf" srcId="{392722D6-2D03-4AE7-8D4B-D9BDD86D3CDC}" destId="{A4A3D4E8-8140-4094-81D3-E8C6AFC91D10}" srcOrd="1" destOrd="0" presId="urn:microsoft.com/office/officeart/2009/3/layout/HorizontalOrganizationChart"/>
    <dgm:cxn modelId="{8FE70861-63B3-3E47-AE59-F6AF533B7A2D}" type="presParOf" srcId="{3534C84B-9C47-4F23-B056-1FC77056FD1A}" destId="{AC198BF6-FA65-463A-B42C-19964E7405B1}" srcOrd="1" destOrd="0" presId="urn:microsoft.com/office/officeart/2009/3/layout/HorizontalOrganizationChart"/>
    <dgm:cxn modelId="{FCFE8C62-D91C-B74D-8336-D2A1F87AAFCA}" type="presParOf" srcId="{3534C84B-9C47-4F23-B056-1FC77056FD1A}" destId="{5CBFE352-70AF-4F78-8860-7C4B15D12229}" srcOrd="2" destOrd="0" presId="urn:microsoft.com/office/officeart/2009/3/layout/HorizontalOrganizationChart"/>
    <dgm:cxn modelId="{41C58688-FE87-7146-8DBE-804EF6B8C4B6}" type="presParOf" srcId="{E897A1C9-EFF7-464E-B8C9-CAECE321247E}" destId="{E10143EA-2F1B-5D48-801F-51614C96569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99AD0-D767-4456-8AD5-68E80AF5F423}">
      <dsp:nvSpPr>
        <dsp:cNvPr id="0" name=""/>
        <dsp:cNvSpPr/>
      </dsp:nvSpPr>
      <dsp:spPr>
        <a:xfrm>
          <a:off x="4423789" y="717589"/>
          <a:ext cx="4019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1916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C748E-CC91-4D9D-9EB0-ABABA80F9B68}">
      <dsp:nvSpPr>
        <dsp:cNvPr id="0" name=""/>
        <dsp:cNvSpPr/>
      </dsp:nvSpPr>
      <dsp:spPr>
        <a:xfrm>
          <a:off x="2012292" y="717589"/>
          <a:ext cx="4019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191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D9F4A-17F5-4203-B8D2-0FF777C86570}">
      <dsp:nvSpPr>
        <dsp:cNvPr id="0" name=""/>
        <dsp:cNvSpPr/>
      </dsp:nvSpPr>
      <dsp:spPr>
        <a:xfrm>
          <a:off x="2712" y="456848"/>
          <a:ext cx="2009580" cy="612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ASCII Log Files</a:t>
          </a:r>
          <a:endParaRPr lang="en-US" sz="1400" i="0" kern="1200" dirty="0"/>
        </a:p>
      </dsp:txBody>
      <dsp:txXfrm>
        <a:off x="2712" y="456848"/>
        <a:ext cx="2009580" cy="612921"/>
      </dsp:txXfrm>
    </dsp:sp>
    <dsp:sp modelId="{78AA9D8E-05E2-43AD-BD09-B73951C45233}">
      <dsp:nvSpPr>
        <dsp:cNvPr id="0" name=""/>
        <dsp:cNvSpPr/>
      </dsp:nvSpPr>
      <dsp:spPr>
        <a:xfrm>
          <a:off x="2414208" y="456848"/>
          <a:ext cx="2009580" cy="612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[parsed] GPS Location,  waypoint, surface sensors</a:t>
          </a:r>
          <a:endParaRPr lang="en-US" sz="1400" kern="1200" dirty="0"/>
        </a:p>
      </dsp:txBody>
      <dsp:txXfrm>
        <a:off x="2414208" y="456848"/>
        <a:ext cx="2009580" cy="612921"/>
      </dsp:txXfrm>
    </dsp:sp>
    <dsp:sp modelId="{8B3BD223-548C-4C8F-A959-B2F7D950E543}">
      <dsp:nvSpPr>
        <dsp:cNvPr id="0" name=""/>
        <dsp:cNvSpPr/>
      </dsp:nvSpPr>
      <dsp:spPr>
        <a:xfrm>
          <a:off x="4825705" y="456848"/>
          <a:ext cx="2009580" cy="612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SQL Database </a:t>
          </a:r>
          <a:r>
            <a:rPr lang="en-US" sz="1400" kern="1200" dirty="0" smtClean="0">
              <a:sym typeface="Wingdings" panose="05000000000000000000" pitchFamily="2" charset="2"/>
            </a:rPr>
            <a:t> website, Google Earth, </a:t>
          </a:r>
          <a:r>
            <a:rPr lang="en-US" sz="1400" kern="1200" dirty="0" err="1" smtClean="0">
              <a:sym typeface="Wingdings" panose="05000000000000000000" pitchFamily="2" charset="2"/>
            </a:rPr>
            <a:t>etc</a:t>
          </a:r>
          <a:endParaRPr lang="en-US" sz="1400" kern="1200" dirty="0"/>
        </a:p>
      </dsp:txBody>
      <dsp:txXfrm>
        <a:off x="4825705" y="456848"/>
        <a:ext cx="2009580" cy="612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710C5-4408-49D8-B964-AB56418AE87B}">
      <dsp:nvSpPr>
        <dsp:cNvPr id="0" name=""/>
        <dsp:cNvSpPr/>
      </dsp:nvSpPr>
      <dsp:spPr>
        <a:xfrm>
          <a:off x="2991323" y="1088708"/>
          <a:ext cx="373653" cy="803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826" y="0"/>
              </a:lnTo>
              <a:lnTo>
                <a:pt x="186826" y="803354"/>
              </a:lnTo>
              <a:lnTo>
                <a:pt x="373653" y="8033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20D2F-6DEE-4FF2-AC19-209485E36E82}">
      <dsp:nvSpPr>
        <dsp:cNvPr id="0" name=""/>
        <dsp:cNvSpPr/>
      </dsp:nvSpPr>
      <dsp:spPr>
        <a:xfrm>
          <a:off x="2991323" y="1042988"/>
          <a:ext cx="373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3653" y="4572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63BD8-C91E-4498-AD0B-5B5AFCE3065E}">
      <dsp:nvSpPr>
        <dsp:cNvPr id="0" name=""/>
        <dsp:cNvSpPr/>
      </dsp:nvSpPr>
      <dsp:spPr>
        <a:xfrm>
          <a:off x="5233241" y="239633"/>
          <a:ext cx="373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3653" y="4572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906D7-4C76-4237-A02F-926637D56B61}">
      <dsp:nvSpPr>
        <dsp:cNvPr id="0" name=""/>
        <dsp:cNvSpPr/>
      </dsp:nvSpPr>
      <dsp:spPr>
        <a:xfrm>
          <a:off x="2991323" y="285353"/>
          <a:ext cx="373653" cy="803354"/>
        </a:xfrm>
        <a:custGeom>
          <a:avLst/>
          <a:gdLst/>
          <a:ahLst/>
          <a:cxnLst/>
          <a:rect l="0" t="0" r="0" b="0"/>
          <a:pathLst>
            <a:path>
              <a:moveTo>
                <a:pt x="0" y="803354"/>
              </a:moveTo>
              <a:lnTo>
                <a:pt x="186826" y="803354"/>
              </a:lnTo>
              <a:lnTo>
                <a:pt x="186826" y="0"/>
              </a:lnTo>
              <a:lnTo>
                <a:pt x="373653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A1F69-A4CD-DC48-91D6-72C1AC7EB5FD}">
      <dsp:nvSpPr>
        <dsp:cNvPr id="0" name=""/>
        <dsp:cNvSpPr/>
      </dsp:nvSpPr>
      <dsp:spPr>
        <a:xfrm>
          <a:off x="1123058" y="803797"/>
          <a:ext cx="1868265" cy="569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Binary Data Files</a:t>
          </a:r>
          <a:endParaRPr lang="en-US" sz="1700" kern="1200" dirty="0"/>
        </a:p>
      </dsp:txBody>
      <dsp:txXfrm>
        <a:off x="1123058" y="803797"/>
        <a:ext cx="1868265" cy="569820"/>
      </dsp:txXfrm>
    </dsp:sp>
    <dsp:sp modelId="{DCE2B2EE-9B8C-4FBD-A6B9-433DAC6392BD}">
      <dsp:nvSpPr>
        <dsp:cNvPr id="0" name=""/>
        <dsp:cNvSpPr/>
      </dsp:nvSpPr>
      <dsp:spPr>
        <a:xfrm>
          <a:off x="3364976" y="443"/>
          <a:ext cx="1868265" cy="569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QARTOD Tested</a:t>
          </a:r>
          <a:endParaRPr lang="en-US" sz="1700" kern="1200" dirty="0"/>
        </a:p>
      </dsp:txBody>
      <dsp:txXfrm>
        <a:off x="3364976" y="443"/>
        <a:ext cx="1868265" cy="569820"/>
      </dsp:txXfrm>
    </dsp:sp>
    <dsp:sp modelId="{388230D7-A6E5-4752-A76C-49B8E27F80A6}">
      <dsp:nvSpPr>
        <dsp:cNvPr id="0" name=""/>
        <dsp:cNvSpPr/>
      </dsp:nvSpPr>
      <dsp:spPr>
        <a:xfrm>
          <a:off x="5606894" y="443"/>
          <a:ext cx="1868265" cy="569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Scientists, diagnostics,  sharing</a:t>
          </a:r>
          <a:endParaRPr lang="en-US" sz="1700" kern="1200" dirty="0"/>
        </a:p>
      </dsp:txBody>
      <dsp:txXfrm>
        <a:off x="5606894" y="443"/>
        <a:ext cx="1868265" cy="569820"/>
      </dsp:txXfrm>
    </dsp:sp>
    <dsp:sp modelId="{378AE2D8-4BFB-46C3-A823-B81D3DF7E710}">
      <dsp:nvSpPr>
        <dsp:cNvPr id="0" name=""/>
        <dsp:cNvSpPr/>
      </dsp:nvSpPr>
      <dsp:spPr>
        <a:xfrm>
          <a:off x="3364976" y="803797"/>
          <a:ext cx="1868265" cy="569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netCDF</a:t>
          </a:r>
          <a:r>
            <a:rPr lang="en-US" sz="1700" kern="1200" dirty="0" smtClean="0"/>
            <a:t> </a:t>
          </a:r>
          <a:r>
            <a:rPr lang="en-US" sz="1700" kern="1200" dirty="0" smtClean="0">
              <a:sym typeface="Wingdings" panose="05000000000000000000" pitchFamily="2" charset="2"/>
            </a:rPr>
            <a:t> GTS, DAC</a:t>
          </a:r>
          <a:endParaRPr lang="en-US" sz="1700" kern="1200" dirty="0"/>
        </a:p>
      </dsp:txBody>
      <dsp:txXfrm>
        <a:off x="3364976" y="803797"/>
        <a:ext cx="1868265" cy="569820"/>
      </dsp:txXfrm>
    </dsp:sp>
    <dsp:sp modelId="{4C126E2C-BD54-4E03-8F15-49301F601C28}">
      <dsp:nvSpPr>
        <dsp:cNvPr id="0" name=""/>
        <dsp:cNvSpPr/>
      </dsp:nvSpPr>
      <dsp:spPr>
        <a:xfrm>
          <a:off x="3364976" y="1607151"/>
          <a:ext cx="1868265" cy="569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netCDF</a:t>
          </a:r>
          <a:r>
            <a:rPr lang="en-US" sz="1700" kern="1200" dirty="0" smtClean="0"/>
            <a:t> </a:t>
          </a:r>
          <a:r>
            <a:rPr lang="en-US" sz="1700" kern="1200" dirty="0" smtClean="0">
              <a:sym typeface="Wingdings" panose="05000000000000000000" pitchFamily="2" charset="2"/>
            </a:rPr>
            <a:t> ERDDAP</a:t>
          </a:r>
          <a:endParaRPr lang="en-US" sz="1700" kern="1200" dirty="0"/>
        </a:p>
      </dsp:txBody>
      <dsp:txXfrm>
        <a:off x="3364976" y="1607151"/>
        <a:ext cx="1868265" cy="569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F391-B55F-B047-BCE8-81674AF45F1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7B187-FEBE-C04E-B952-5AC277D3B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0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5BE1-E050-4AAF-A054-67D4DDBF07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4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4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Highlighted</a:t>
            </a:r>
            <a:r>
              <a:rPr lang="en-US" baseline="0" dirty="0" smtClean="0"/>
              <a:t> best spike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3A1E3-99DB-534B-9790-465D9FAA83B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55BE1-E050-4AAF-A054-67D4DDBF07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A2B60-A597-5046-AF1F-99C5D7496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8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</a:t>
            </a:r>
            <a:r>
              <a:rPr lang="en-US" baseline="0" dirty="0" smtClean="0"/>
              <a:t> Research and Forecasting Innovation Act: 2017 – Improve forecast intensities </a:t>
            </a:r>
          </a:p>
          <a:p>
            <a:r>
              <a:rPr lang="en-US" baseline="0" dirty="0" smtClean="0"/>
              <a:t>Was supposed to be submitted April 2018 – Was it submitted? Do you have a copy? Do you know what was written?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7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represented over 20 communities varying</a:t>
            </a:r>
            <a:r>
              <a:rPr lang="en-US" baseline="0" dirty="0" smtClean="0"/>
              <a:t> from fed agencies to universities.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5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877300" y="646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1722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Webb Research Corporation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0637"/>
            <a:ext cx="2362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6679" y="6613525"/>
            <a:ext cx="375136" cy="244475"/>
          </a:xfrm>
          <a:prstGeom prst="rect">
            <a:avLst/>
          </a:prstGeom>
        </p:spPr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63878"/>
            <a:ext cx="9144000" cy="12708"/>
          </a:xfrm>
          <a:prstGeom prst="line">
            <a:avLst/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68FE4C-F3CA-074F-90FF-26B9C85130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126163"/>
            <a:ext cx="1524000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623" y="6266823"/>
            <a:ext cx="2873977" cy="450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05" y="6322567"/>
            <a:ext cx="2354382" cy="449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922" y="6254123"/>
            <a:ext cx="577227" cy="5832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62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gif"/><Relationship Id="rId5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tiff"/><Relationship Id="rId7" Type="http://schemas.openxmlformats.org/officeDocument/2006/relationships/image" Target="../media/image51.jp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tif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tiff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tiff"/><Relationship Id="rId5" Type="http://schemas.openxmlformats.org/officeDocument/2006/relationships/hyperlink" Target="https://www.ncdc.noaa.gov/billion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g"/><Relationship Id="rId5" Type="http://schemas.openxmlformats.org/officeDocument/2006/relationships/image" Target="../media/image96.tiff"/><Relationship Id="rId6" Type="http://schemas.openxmlformats.org/officeDocument/2006/relationships/image" Target="../media/image97.jpg"/><Relationship Id="rId7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emf"/><Relationship Id="rId11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tiff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5" Type="http://schemas.openxmlformats.org/officeDocument/2006/relationships/image" Target="../media/image112.jpeg"/><Relationship Id="rId16" Type="http://schemas.openxmlformats.org/officeDocument/2006/relationships/image" Target="../media/image113.jpe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jpe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Relationship Id="rId3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jpe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jpeg"/><Relationship Id="rId9" Type="http://schemas.openxmlformats.org/officeDocument/2006/relationships/image" Target="../media/image113.jpe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Relationship Id="rId3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4" Type="http://schemas.openxmlformats.org/officeDocument/2006/relationships/image" Target="../media/image41.jpeg"/><Relationship Id="rId1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wmf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_20150113150137-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92"/>
            <a:ext cx="9144000" cy="6258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015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Observing Our Ocean Planet:</a:t>
            </a:r>
          </a:p>
          <a:p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800" b="1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8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800" b="1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8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1000" b="1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sz="10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sz="1000" b="1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sz="1000" b="1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24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The Use of Ocean Gliders</a:t>
            </a:r>
            <a:endParaRPr lang="en-US" sz="24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97053"/>
            <a:ext cx="5571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Josh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Kohut</a:t>
            </a:r>
            <a:endParaRPr lang="en-US" sz="20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Rutgers University, 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 </a:t>
            </a:r>
          </a:p>
          <a:p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and MANY MANY MANY Others</a:t>
            </a:r>
            <a:endParaRPr lang="en-US" sz="20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43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550" y="600164"/>
            <a:ext cx="2960914" cy="222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38" y="2060159"/>
            <a:ext cx="1443268" cy="657488"/>
          </a:xfrm>
          <a:prstGeom prst="rect">
            <a:avLst/>
          </a:prstGeom>
        </p:spPr>
      </p:pic>
      <p:pic>
        <p:nvPicPr>
          <p:cNvPr id="7" name="Picture 6" descr="S:\Sequoia logos\ssi-logo-clear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2"/>
          <a:stretch/>
        </p:blipFill>
        <p:spPr bwMode="auto">
          <a:xfrm>
            <a:off x="277838" y="1179634"/>
            <a:ext cx="1612900" cy="6144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183404" y="663849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Suspended Particles </a:t>
            </a:r>
            <a:r>
              <a:rPr lang="en-US" b="1" smtClean="0">
                <a:solidFill>
                  <a:srgbClr val="0000FF"/>
                </a:solidFill>
                <a:latin typeface="Times New Roman"/>
                <a:cs typeface="Times New Roman"/>
              </a:rPr>
              <a:t>- LISST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Jose </a:t>
            </a:r>
            <a:r>
              <a:rPr lang="mr-IN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September 2017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1579" y="2575201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  <a:latin typeface="Times New Roman"/>
                <a:cs typeface="Times New Roman"/>
              </a:rPr>
              <a:t>Suspended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Sediment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83701"/>
            <a:ext cx="9109718" cy="2770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364" y="5666749"/>
            <a:ext cx="799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16                                    17                                    18                                    19                                    20                                    21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6683" y="5873101"/>
            <a:ext cx="1767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charset="0"/>
                <a:ea typeface="Times New Roman" charset="0"/>
                <a:cs typeface="Times New Roman" charset="0"/>
              </a:rPr>
              <a:t>Days in September 2017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609" y="4186726"/>
            <a:ext cx="8043692" cy="35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799" y="3189249"/>
            <a:ext cx="1639229" cy="2477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6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charset="0"/>
                <a:ea typeface="Times New Roman" charset="0"/>
                <a:cs typeface="Times New Roman" charset="0"/>
              </a:rPr>
              <a:t>Development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&amp; Testing of New Glider Sensors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78593" y="525065"/>
            <a:ext cx="540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pH for Ocean Acidification Monitoring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99A367E-EEA8-A042-8725-8AF5AA7602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" y="686192"/>
            <a:ext cx="2738046" cy="18513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EF1B4DD-D3C5-A947-AA2E-2441311E3C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" y="2585579"/>
            <a:ext cx="2738046" cy="17914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7FA938-CF37-2C45-AFB6-ADEF0CADFD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3" y="4417286"/>
            <a:ext cx="2738045" cy="189219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74EADE0-C4B0-C84C-97CC-FA2E424DCB03}"/>
              </a:ext>
            </a:extLst>
          </p:cNvPr>
          <p:cNvGrpSpPr/>
          <p:nvPr/>
        </p:nvGrpSpPr>
        <p:grpSpPr>
          <a:xfrm>
            <a:off x="2648125" y="2100624"/>
            <a:ext cx="3058718" cy="3726180"/>
            <a:chOff x="2486335" y="1967803"/>
            <a:chExt cx="3259470" cy="3842931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0A87D26A-1F04-5743-9000-DCBC36819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5599" y="1967803"/>
              <a:ext cx="2519033" cy="384293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7A435BBE-AFEE-1241-B46F-603B2E7E2136}"/>
                </a:ext>
              </a:extLst>
            </p:cNvPr>
            <p:cNvCxnSpPr/>
            <p:nvPr/>
          </p:nvCxnSpPr>
          <p:spPr>
            <a:xfrm>
              <a:off x="4116070" y="3449320"/>
              <a:ext cx="444500" cy="1270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D173D931-E7CB-D842-87D5-C60F71E28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9539" y="3576320"/>
              <a:ext cx="0" cy="437512"/>
            </a:xfrm>
            <a:prstGeom prst="straightConnector1">
              <a:avLst/>
            </a:prstGeom>
            <a:ln w="69850">
              <a:solidFill>
                <a:srgbClr val="FFC0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B20B677-8BCC-FD41-A146-9479FC81D930}"/>
                </a:ext>
              </a:extLst>
            </p:cNvPr>
            <p:cNvSpPr txBox="1"/>
            <p:nvPr/>
          </p:nvSpPr>
          <p:spPr>
            <a:xfrm>
              <a:off x="2486335" y="4030203"/>
              <a:ext cx="3259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000"/>
                  </a:solidFill>
                </a:rPr>
                <a:t>May 2018 Deployment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9EB9EDC-FA37-934D-9CD7-C44F6B365FC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70" y="1213222"/>
            <a:ext cx="3641183" cy="49903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A956CF9-C56B-0E4E-90FF-45887167F6BA}"/>
              </a:ext>
            </a:extLst>
          </p:cNvPr>
          <p:cNvSpPr txBox="1"/>
          <p:nvPr/>
        </p:nvSpPr>
        <p:spPr>
          <a:xfrm>
            <a:off x="5460870" y="851212"/>
            <a:ext cx="3641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May 2018 – NJ cross-shelf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1D41AAC-1EF3-BB41-88B6-88282BCF8A15}"/>
              </a:ext>
            </a:extLst>
          </p:cNvPr>
          <p:cNvSpPr txBox="1"/>
          <p:nvPr/>
        </p:nvSpPr>
        <p:spPr>
          <a:xfrm>
            <a:off x="2971809" y="5940050"/>
            <a:ext cx="241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Helvetica"/>
              </a:rPr>
              <a:t>NSF OTIC Program (OCE #1634520)</a:t>
            </a:r>
            <a:endParaRPr lang="en-US" sz="12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6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charset="0"/>
                <a:ea typeface="Times New Roman" charset="0"/>
                <a:cs typeface="Times New Roman" charset="0"/>
              </a:rPr>
              <a:t>Development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&amp; Testing of New Glider Sensors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0" name="Picture 2" descr="ea-Bi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9" y="1271723"/>
            <a:ext cx="1464252" cy="5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572000" y="1099212"/>
            <a:ext cx="811159" cy="816045"/>
            <a:chOff x="9334500" y="3194050"/>
            <a:chExt cx="2108200" cy="2120900"/>
          </a:xfrm>
        </p:grpSpPr>
        <p:sp>
          <p:nvSpPr>
            <p:cNvPr id="20" name="Oval 19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9690" y="515348"/>
            <a:ext cx="638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Acoustic Zooplankton Fish Profiler </a:t>
            </a:r>
            <a:r>
              <a:rPr lang="en-US" b="1" i="1" dirty="0" err="1">
                <a:solidFill>
                  <a:srgbClr val="0432FF"/>
                </a:solidFill>
              </a:rPr>
              <a:t>Echosounder</a:t>
            </a:r>
            <a:endParaRPr lang="en-US" b="1" i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2D63B5-F832-BF4B-979D-E97AC2A3B553}"/>
              </a:ext>
            </a:extLst>
          </p:cNvPr>
          <p:cNvSpPr txBox="1"/>
          <p:nvPr/>
        </p:nvSpPr>
        <p:spPr>
          <a:xfrm>
            <a:off x="0" y="55329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Ability to examine the interactions </a:t>
            </a:r>
            <a:r>
              <a:rPr lang="en-US" sz="1600"/>
              <a:t>between </a:t>
            </a:r>
            <a:r>
              <a:rPr lang="en-US" sz="1600" smtClean="0"/>
              <a:t>multiple </a:t>
            </a:r>
            <a:r>
              <a:rPr lang="en-US" sz="1600" dirty="0"/>
              <a:t>trophic levels (phytoplankton, zooplankton and fish) and their relationships to the physical hydrographic driving forces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361746-29E7-F144-95BC-C7AABD6B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93" y="2368181"/>
            <a:ext cx="5704017" cy="3170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E8EB2A-4CC2-E941-9E58-9BB3FD0FCF5F}"/>
              </a:ext>
            </a:extLst>
          </p:cNvPr>
          <p:cNvSpPr txBox="1"/>
          <p:nvPr/>
        </p:nvSpPr>
        <p:spPr>
          <a:xfrm>
            <a:off x="3306726" y="5027855"/>
            <a:ext cx="241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Helvetica"/>
              </a:rPr>
              <a:t>NSF Polar Programs</a:t>
            </a:r>
          </a:p>
          <a:p>
            <a:r>
              <a:rPr lang="en-US" sz="1000" b="1" dirty="0">
                <a:solidFill>
                  <a:schemeClr val="bg1"/>
                </a:solidFill>
                <a:cs typeface="Helvetica"/>
              </a:rPr>
              <a:t>(OPP #1743035)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>
          <a:xfrm>
            <a:off x="5548896" y="943279"/>
            <a:ext cx="3451214" cy="2063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6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charset="0"/>
                <a:ea typeface="Times New Roman" charset="0"/>
                <a:cs typeface="Times New Roman" charset="0"/>
              </a:rPr>
              <a:t>Development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&amp; Testing of New Glider Sensors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 descr="figure1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42" t="12547" r="17878" b="62945"/>
          <a:stretch/>
        </p:blipFill>
        <p:spPr>
          <a:xfrm>
            <a:off x="226877" y="922462"/>
            <a:ext cx="2760872" cy="2791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6" name="Picture 2" descr="hoto: Corie Charpentier, post-doc research associate at Rutgers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77" y="3794794"/>
            <a:ext cx="2760872" cy="1687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363" y="1718951"/>
            <a:ext cx="1264618" cy="452707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646429" y="1590590"/>
            <a:ext cx="668552" cy="672579"/>
            <a:chOff x="9334500" y="3194050"/>
            <a:chExt cx="2108200" cy="2120900"/>
          </a:xfrm>
        </p:grpSpPr>
        <p:sp>
          <p:nvSpPr>
            <p:cNvPr id="14" name="Oval 13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8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Piloting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035407"/>
            <a:ext cx="7442200" cy="49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7229"/>
            <a:ext cx="7772400" cy="5114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Piloting</a:t>
            </a:r>
          </a:p>
        </p:txBody>
      </p:sp>
    </p:spTree>
    <p:extLst>
      <p:ext uri="{BB962C8B-B14F-4D97-AF65-F5344CB8AC3E}">
        <p14:creationId xmlns:p14="http://schemas.microsoft.com/office/powerpoint/2010/main" val="402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marine.rutgers.edu/~kerfoot/slocum/global_maps/rucool_global_map_black_axi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39" y="954107"/>
            <a:ext cx="8808522" cy="48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screen">
            <a:lum bright="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26" y="3232081"/>
            <a:ext cx="1744407" cy="1162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Sustained Subsurface Profile Observations </a:t>
            </a:r>
          </a:p>
          <a:p>
            <a:pPr algn="ctr"/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 Operations Center, Gliders RU01-RU33</a:t>
            </a:r>
            <a:endParaRPr lang="en-US" sz="24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944" y="1410960"/>
            <a:ext cx="1849695" cy="9945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962656" y="2405467"/>
            <a:ext cx="201168" cy="2554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302" y="3760086"/>
            <a:ext cx="1210748" cy="1311644"/>
          </a:xfrm>
          <a:prstGeom prst="rect">
            <a:avLst/>
          </a:prstGeom>
          <a:noFill/>
          <a:ln w="12700">
            <a:solidFill>
              <a:schemeClr val="tx1">
                <a:alpha val="20000"/>
              </a:schemeClr>
            </a:solidFill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9842" y="276447"/>
            <a:ext cx="5158976" cy="55584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3729841" y="276446"/>
            <a:ext cx="1129237" cy="14191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MARACOOS</a:t>
            </a:r>
          </a:p>
          <a:p>
            <a:pPr eaLnBrk="1" hangingPunct="1"/>
            <a:r>
              <a:rPr lang="en-US" sz="1100" dirty="0">
                <a:solidFill>
                  <a:srgbClr val="00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MURI</a:t>
            </a:r>
          </a:p>
          <a:p>
            <a:pPr eaLnBrk="1" hangingPunct="1"/>
            <a:r>
              <a:rPr lang="en-US" sz="1100" dirty="0">
                <a:solidFill>
                  <a:srgbClr val="FF0066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Intl. Missions</a:t>
            </a:r>
          </a:p>
          <a:p>
            <a:pPr eaLnBrk="1" hangingPunct="1"/>
            <a:r>
              <a:rPr lang="en-US" sz="1100" dirty="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EPA &amp; NJDEP</a:t>
            </a:r>
          </a:p>
          <a:p>
            <a:pPr eaLnBrk="1" hangingPunct="1"/>
            <a:r>
              <a:rPr lang="en-US" sz="1100" dirty="0" err="1">
                <a:solidFill>
                  <a:srgbClr val="00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Cblast</a:t>
            </a:r>
            <a:endParaRPr lang="en-US" sz="1100" dirty="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eaLnBrk="1" hangingPunct="1"/>
            <a:r>
              <a:rPr lang="en-US" sz="1100" dirty="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Endurance</a:t>
            </a:r>
          </a:p>
          <a:p>
            <a:pPr eaLnBrk="1" hangingPunct="1"/>
            <a:r>
              <a:rPr lang="en-US" sz="1100" dirty="0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OSSE</a:t>
            </a:r>
          </a:p>
          <a:p>
            <a:pPr eaLnBrk="1" hangingPunct="1"/>
            <a:r>
              <a:rPr lang="en-US" sz="1100" dirty="0">
                <a:solidFill>
                  <a:srgbClr val="FF33CC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SW06</a:t>
            </a:r>
            <a:endParaRPr lang="en-US" sz="1100" dirty="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00" y="946298"/>
            <a:ext cx="33865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Testbed off the US East Coast</a:t>
            </a:r>
          </a:p>
          <a:p>
            <a:pPr algn="ctr"/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Multiple Projects</a:t>
            </a:r>
          </a:p>
          <a:p>
            <a:pPr algn="ctr"/>
            <a:endParaRPr lang="en-US" sz="2000" b="1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Multiple Partners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0"/>
            <a:ext cx="3975100" cy="6223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568386" y="0"/>
            <a:ext cx="357561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Autonomous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Platforms:</a:t>
            </a:r>
          </a:p>
          <a:p>
            <a:pPr algn="r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Dissolved Oxygen</a:t>
            </a:r>
          </a:p>
          <a:p>
            <a:pPr algn="r"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Shallow Water (5-30m)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4730186" y="-11650"/>
            <a:ext cx="711200" cy="704362"/>
            <a:chOff x="4416" y="1872"/>
            <a:chExt cx="672" cy="665"/>
          </a:xfrm>
        </p:grpSpPr>
        <p:sp>
          <p:nvSpPr>
            <p:cNvPr id="9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19" descr="dep_small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0"/>
            <a:ext cx="673100" cy="67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601560"/>
            <a:ext cx="5105400" cy="2565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143000"/>
            <a:ext cx="5105400" cy="255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17937" y="5537197"/>
            <a:ext cx="27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Dissolved Oxygen (mg/L)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037" y="3046968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Temperature (°C)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019" y="3601560"/>
            <a:ext cx="2576295" cy="2621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glider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424" y="2580598"/>
            <a:ext cx="1823890" cy="1020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03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47483" y="134471"/>
            <a:ext cx="3568700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Hurricane Irene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August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612635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2125147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33485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350000" y="5791201"/>
            <a:ext cx="196850" cy="203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3318034"/>
            <a:ext cx="1168400" cy="10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9" name="Picture 8" descr="8209356886_4c69c3222f_b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1898433"/>
            <a:ext cx="1694022" cy="12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8" y="247662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47662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247662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160636" y="730262"/>
            <a:ext cx="16970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1800" b="1" u="sng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1800" dirty="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18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1800" dirty="0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133362"/>
            <a:ext cx="208597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2 Days After Irene</a:t>
            </a:r>
            <a:endParaRPr lang="en-US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476374" y="133362"/>
            <a:ext cx="21050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000000"/>
                </a:solidFill>
              </a:rPr>
              <a:t>2 </a:t>
            </a:r>
            <a:r>
              <a:rPr lang="en-US" altLang="en-US" sz="1600" smtClean="0">
                <a:solidFill>
                  <a:srgbClr val="000000"/>
                </a:solidFill>
              </a:rPr>
              <a:t>Days Before Irene </a:t>
            </a:r>
            <a:endParaRPr lang="en-US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23837"/>
            <a:ext cx="207327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000000"/>
                </a:solidFill>
              </a:rPr>
              <a:t>Difference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88962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 smtClean="0">
                <a:solidFill>
                  <a:srgbClr val="000000"/>
                </a:solidFill>
              </a:rPr>
              <a:t>11C max cooling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95525" y="1457325"/>
            <a:ext cx="4906963" cy="4686312"/>
            <a:chOff x="2295525" y="1457325"/>
            <a:chExt cx="4906963" cy="4686312"/>
          </a:xfrm>
        </p:grpSpPr>
        <p:pic>
          <p:nvPicPr>
            <p:cNvPr id="5" name="Picture 4" descr="pres_irene_temp-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2" t="3519" r="7715" b="33888"/>
            <a:stretch>
              <a:fillRect/>
            </a:stretch>
          </p:blipFill>
          <p:spPr bwMode="auto">
            <a:xfrm>
              <a:off x="2609850" y="3484575"/>
              <a:ext cx="4592638" cy="265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Box 1"/>
            <p:cNvSpPr txBox="1">
              <a:spLocks noChangeArrowheads="1"/>
            </p:cNvSpPr>
            <p:nvPr/>
          </p:nvSpPr>
          <p:spPr bwMode="auto">
            <a:xfrm>
              <a:off x="2419350" y="3171837"/>
              <a:ext cx="4724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b="1" u="sng" smtClean="0">
                  <a:solidFill>
                    <a:srgbClr val="000000"/>
                  </a:solidFill>
                </a:rPr>
                <a:t>WHEN?</a:t>
              </a:r>
              <a:r>
                <a:rPr lang="en-US" altLang="en-US" sz="2000" b="1" smtClean="0">
                  <a:solidFill>
                    <a:srgbClr val="000000"/>
                  </a:solidFill>
                </a:rPr>
                <a:t> </a:t>
              </a:r>
              <a:r>
                <a:rPr lang="en-US" altLang="en-US" sz="2000" smtClean="0">
                  <a:solidFill>
                    <a:srgbClr val="000000"/>
                  </a:solidFill>
                </a:rPr>
                <a:t> Rutgers Glider Temperature</a:t>
              </a:r>
            </a:p>
            <a:p>
              <a:r>
                <a:rPr lang="en-US" altLang="en-US" sz="2000" smtClean="0">
                  <a:solidFill>
                    <a:srgbClr val="000000"/>
                  </a:solidFill>
                </a:rPr>
                <a:t>                           </a:t>
              </a:r>
              <a:endParaRPr lang="en-US" altLang="en-US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5086350" y="4154500"/>
              <a:ext cx="13938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smtClean="0">
                  <a:solidFill>
                    <a:srgbClr val="FF0000"/>
                  </a:solidFill>
                </a:rPr>
                <a:t>Eye Passage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295525" y="1457325"/>
              <a:ext cx="123825" cy="12382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62500" y="1485900"/>
              <a:ext cx="123825" cy="12382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1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309" y="4715961"/>
            <a:ext cx="1983616" cy="1487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mage result for john kerfoot rut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716" y="4520122"/>
            <a:ext cx="2011942" cy="1488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7" y="4027157"/>
            <a:ext cx="2213695" cy="1473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2" name="Picture 8" descr="mage result for oscar schofield rutg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600" y="4253158"/>
            <a:ext cx="2611131" cy="1468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9" y="2714882"/>
            <a:ext cx="2278804" cy="1468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92" y="968232"/>
            <a:ext cx="2847619" cy="18950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061" y="2567537"/>
            <a:ext cx="2204656" cy="1468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ru27_chi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6964" y="202660"/>
            <a:ext cx="2372609" cy="15773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dave aragon rutge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3318" y="1720006"/>
            <a:ext cx="2354768" cy="15819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063" y="1300791"/>
            <a:ext cx="1938528" cy="1577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453" y="5213"/>
            <a:ext cx="9144000" cy="83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  <a:sym typeface="Gill Sans" charset="0"/>
              </a:rPr>
              <a:t>Rutgers Glider Team </a:t>
            </a:r>
          </a:p>
          <a:p>
            <a:pPr eaLnBrk="1" hangingPunct="1"/>
            <a:r>
              <a:rPr lang="en-US" sz="1800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  <a:sym typeface="Gill Sans" charset="0"/>
              </a:rPr>
              <a:t>and </a:t>
            </a:r>
            <a:r>
              <a:rPr lang="en-US" sz="1800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  <a:sym typeface="Gill Sans" charset="0"/>
              </a:rPr>
              <a:t>MANY MANY </a:t>
            </a:r>
            <a:r>
              <a:rPr lang="en-US" sz="1800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  <a:sym typeface="Gill Sans" charset="0"/>
              </a:rPr>
              <a:t>more students and collaborators</a:t>
            </a:r>
            <a:endParaRPr lang="en-US" sz="1800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974" y="4158410"/>
            <a:ext cx="877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Josh Kohut</a:t>
            </a:r>
            <a:endParaRPr lang="en-US" sz="1100" b="1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3077" y="5494437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Oscar Schofield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0572" y="2531146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Grace Saba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9074" y="2821461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Travis Miles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43817" y="889868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Scott Glenn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8300" y="221613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Chip Haldeman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3029" y="2646962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Nicole Waite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7598" y="3058596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Dave Aragon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9653" y="4468754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John </a:t>
            </a:r>
            <a:r>
              <a:rPr lang="en-US" sz="1100" b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Kerfoot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95260" y="5978639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Laura </a:t>
            </a:r>
            <a:r>
              <a:rPr lang="en-US" sz="1100" b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Nazzaro</a:t>
            </a:r>
            <a:r>
              <a:rPr lang="en-US" sz="11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11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390" y="5525580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Project Leads</a:t>
            </a:r>
            <a:endParaRPr lang="en-US" sz="16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5433" y="530304"/>
            <a:ext cx="1149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Glider </a:t>
            </a:r>
          </a:p>
          <a:p>
            <a:pPr algn="ctr"/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Hardware </a:t>
            </a:r>
          </a:p>
          <a:p>
            <a:pPr algn="ctr"/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&amp; Software</a:t>
            </a:r>
            <a:endParaRPr lang="en-US" sz="16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84955" y="393835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Science Data Quality Control, </a:t>
            </a:r>
          </a:p>
          <a:p>
            <a:pPr algn="ctr"/>
            <a:r>
              <a:rPr lang="en-US" sz="1600" b="1" i="1" dirty="0" smtClean="0">
                <a:latin typeface="Times New Roman" charset="0"/>
                <a:ea typeface="Times New Roman" charset="0"/>
                <a:cs typeface="Times New Roman" charset="0"/>
              </a:rPr>
              <a:t>Post Processing &amp; Sharing</a:t>
            </a:r>
            <a:endParaRPr lang="en-US" sz="16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729710" y="1792896"/>
            <a:ext cx="268779" cy="195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725310" y="1106414"/>
            <a:ext cx="224915" cy="1629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859" y="4103195"/>
            <a:ext cx="1531740" cy="19295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" y="-6414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Hurricane Intensity depends on the Ocean Forecast</a:t>
            </a:r>
            <a:endParaRPr lang="en-US" sz="3200" i="1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554" y="3478244"/>
            <a:ext cx="61206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Over 130 model runs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Model sensitivities identify ahead-of-eye cooling as the missing process for rapid de-intensification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Observatory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dentifies processes responsible for rapid ahead-of-eye cooling.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 descr="miami_heral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23" y="628213"/>
            <a:ext cx="3713629" cy="2195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406" y="520635"/>
            <a:ext cx="4172381" cy="33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creen shot 2013-06-13 at 4.05.28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0"/>
            <a:ext cx="4876800" cy="2945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45146"/>
            <a:ext cx="9144001" cy="396643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3349619"/>
            <a:ext cx="3568700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One year later</a:t>
            </a:r>
            <a:r>
              <a:rPr lang="mr-IN" sz="32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US" sz="3200" b="1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Superstorm Sandy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October 2012</a:t>
            </a:r>
            <a:endParaRPr lang="en-US" sz="2000" b="1" i="1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upload.wikimedia.org/wikipedia/commons/2/23/Global_tropical_cyclone_tracks-edit2.jpg">
            <a:extLst>
              <a:ext uri="{FF2B5EF4-FFF2-40B4-BE49-F238E27FC236}">
                <a16:creationId xmlns="" xmlns:a16="http://schemas.microsoft.com/office/drawing/2014/main" id="{23DB2430-F238-5246-A8FB-3299A673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13" y="741827"/>
            <a:ext cx="9123587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95AAEC-F223-124E-BEAE-0F21B33C1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78" y="1013109"/>
            <a:ext cx="7330443" cy="45987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20413" y="5957671"/>
            <a:ext cx="9123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NOAA National Centers for Environmental Information (NCEI) U.S. Billion-Dollar Weather and Climate Disasters (2018). </a:t>
            </a:r>
            <a:r>
              <a:rPr lang="en-US" sz="1400" dirty="0" smtClean="0">
                <a:hlinkClick r:id="rId5"/>
              </a:rPr>
              <a:t>/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-9144" y="46038"/>
            <a:ext cx="91531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600" spc="30" dirty="0" smtClean="0">
                <a:latin typeface="Rockwell"/>
                <a:ea typeface="+mj-ea"/>
                <a:cs typeface="+mj-cs"/>
              </a:rPr>
              <a:t>Why Study Tropical Cyclones?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352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-10502" y="474307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Track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087208" y="5843913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=""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98" y="1093354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00622" y="474307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Intensity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=""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1165" y="1093354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139861" y="4819501"/>
            <a:ext cx="9004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Intensity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331" y="4082952"/>
            <a:ext cx="26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of </a:t>
            </a:r>
            <a:r>
              <a:rPr lang="en-US" smtClean="0"/>
              <a:t>2-4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7964" y="4017475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0%-30% improvement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" y="24655"/>
            <a:ext cx="91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NOAA Annual Operational Suite Review</a:t>
            </a:r>
            <a:endParaRPr lang="en-US" sz="32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791"/>
            <a:ext cx="9173612" cy="5598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799"/>
            <a:ext cx="9161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NOAA Historical Hurricane Tracks: 1851 - previous season</a:t>
            </a:r>
            <a:endParaRPr lang="en-US" sz="24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Oval 4"/>
          <p:cNvSpPr/>
          <p:nvPr/>
        </p:nvSpPr>
        <p:spPr>
          <a:xfrm rot="21167457">
            <a:off x="6730209" y="4462854"/>
            <a:ext cx="171357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47940">
            <a:off x="3880527" y="4180858"/>
            <a:ext cx="1132733" cy="58152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18626">
            <a:off x="3591365" y="4761113"/>
            <a:ext cx="1246340" cy="5669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735949">
            <a:off x="1244208" y="3078239"/>
            <a:ext cx="2019006" cy="6738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8732692">
            <a:off x="2373793" y="2593597"/>
            <a:ext cx="2232080" cy="72300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817721">
            <a:off x="2133012" y="4057809"/>
            <a:ext cx="1566169" cy="93883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9718"/>
            <a:ext cx="917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North Atlantic Testbed for the Hurricane Sentinel Glider Lines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6"/>
          <a:stretch/>
        </p:blipFill>
        <p:spPr>
          <a:xfrm>
            <a:off x="0" y="0"/>
            <a:ext cx="9144000" cy="115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6447"/>
            <a:ext cx="4122912" cy="3251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948" y="1156447"/>
            <a:ext cx="4890269" cy="3251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6447"/>
            <a:ext cx="4143695" cy="3261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75" y="4495800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</a:t>
            </a:r>
          </a:p>
          <a:p>
            <a:r>
              <a:rPr lang="en-US" dirty="0" smtClean="0"/>
              <a:t>1946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1531" y="4448079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Hurricane Sentinels </a:t>
            </a:r>
            <a:r>
              <a:rPr lang="en-US" dirty="0" smtClean="0"/>
              <a:t>- 2018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166624"/>
            <a:ext cx="9143999" cy="673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35" y="4458547"/>
            <a:ext cx="3072177" cy="2304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4909744"/>
            <a:ext cx="4608834" cy="1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44" y="46038"/>
            <a:ext cx="9153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spc="30" dirty="0" smtClean="0">
                <a:latin typeface="Rockwell"/>
                <a:ea typeface="+mj-ea"/>
                <a:cs typeface="+mj-cs"/>
              </a:rPr>
              <a:t>2018 Demonstration: Hurricane Sentinel Glider Picket Lines</a:t>
            </a:r>
          </a:p>
          <a:p>
            <a:pPr>
              <a:defRPr/>
            </a:pPr>
            <a:r>
              <a:rPr lang="en-US" sz="2400" spc="30" dirty="0" smtClean="0">
                <a:solidFill>
                  <a:srgbClr val="0432FF"/>
                </a:solidFill>
                <a:latin typeface="Rockwell"/>
                <a:ea typeface="+mj-ea"/>
                <a:cs typeface="+mj-cs"/>
              </a:rPr>
              <a:t>Atlantic Basin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927" y="840378"/>
            <a:ext cx="8795002" cy="50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6080" y="5939926"/>
            <a:ext cx="34654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Multi-institutional 30+ 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US" dirty="0" smtClean="0">
                <a:solidFill>
                  <a:srgbClr val="0070C0"/>
                </a:solidFill>
              </a:rPr>
              <a:t>lider fleet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026965" y="3557736"/>
            <a:ext cx="705679" cy="2047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030848">
            <a:off x="3351349" y="3408992"/>
            <a:ext cx="705679" cy="2047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3235392">
            <a:off x="2095348" y="643278"/>
            <a:ext cx="705679" cy="3755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34" y="6084277"/>
            <a:ext cx="9122066" cy="810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4" y="630564"/>
            <a:ext cx="4628919" cy="3078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2018 Hurricane Season </a:t>
            </a:r>
            <a:r>
              <a:rPr lang="mr-IN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61 Gliders in IOOS Glider DAC </a:t>
            </a:r>
            <a:r>
              <a:rPr lang="en-US" sz="28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22"/>
          <a:stretch/>
        </p:blipFill>
        <p:spPr>
          <a:xfrm>
            <a:off x="5045674" y="673969"/>
            <a:ext cx="3543888" cy="2780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345" y="3815461"/>
            <a:ext cx="3679261" cy="3042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5" y="3800440"/>
            <a:ext cx="3715589" cy="3072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9862" y="5160946"/>
            <a:ext cx="75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2945</a:t>
            </a:r>
          </a:p>
          <a:p>
            <a:r>
              <a:rPr lang="en-US" dirty="0" smtClean="0"/>
              <a:t>Glider</a:t>
            </a:r>
          </a:p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6426" y="5160946"/>
            <a:ext cx="94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123,205</a:t>
            </a:r>
          </a:p>
          <a:p>
            <a:r>
              <a:rPr lang="en-US" dirty="0" smtClean="0"/>
              <a:t>Glider </a:t>
            </a:r>
          </a:p>
          <a:p>
            <a:r>
              <a:rPr lang="en-US" dirty="0" smtClean="0"/>
              <a:t>Profiles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22872" y="3561374"/>
            <a:ext cx="812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Florence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2414" y="3563544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Michael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288889" y="3421599"/>
            <a:ext cx="289782" cy="28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7821572" y="3421599"/>
            <a:ext cx="500842" cy="295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96320" y="3353795"/>
            <a:ext cx="3542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Times New Roman" charset="0"/>
                <a:ea typeface="Times New Roman" charset="0"/>
                <a:cs typeface="Times New Roman" charset="0"/>
              </a:rPr>
              <a:t>Jun.                       Aug.                      Oct.                    Dec.</a:t>
            </a:r>
            <a:endParaRPr lang="en-US" sz="11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540973" y="1894052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latin typeface="Times New Roman" charset="0"/>
                <a:ea typeface="Times New Roman" charset="0"/>
                <a:cs typeface="Times New Roman" charset="0"/>
              </a:rPr>
              <a:t>Glider Name</a:t>
            </a:r>
            <a:endParaRPr lang="en-US" sz="1100" b="1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44" y="46038"/>
            <a:ext cx="91531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600" spc="30" dirty="0" smtClean="0">
                <a:latin typeface="Rockwell"/>
                <a:ea typeface="+mj-ea"/>
                <a:cs typeface="+mj-cs"/>
              </a:rPr>
              <a:t>Atlantic Hurricanes 2018</a:t>
            </a:r>
            <a:endParaRPr lang="en-US" sz="2600" dirty="0"/>
          </a:p>
        </p:txBody>
      </p:sp>
      <p:pic>
        <p:nvPicPr>
          <p:cNvPr id="1026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848" y="538481"/>
            <a:ext cx="4890855" cy="51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AB56FC-2C6B-3A48-BAF2-8DD2CBD9588A}"/>
              </a:ext>
            </a:extLst>
          </p:cNvPr>
          <p:cNvSpPr txBox="1"/>
          <p:nvPr/>
        </p:nvSpPr>
        <p:spPr>
          <a:xfrm>
            <a:off x="0" y="523860"/>
            <a:ext cx="41617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&gt;30 </a:t>
            </a:r>
            <a:r>
              <a:rPr lang="en-US" sz="2000" b="1" dirty="0">
                <a:solidFill>
                  <a:srgbClr val="0070C0"/>
                </a:solidFill>
              </a:rPr>
              <a:t>gliders deployed </a:t>
            </a:r>
            <a:r>
              <a:rPr lang="en-US" sz="2000" dirty="0"/>
              <a:t>along the Atlantic Coast, Caribbean and Gulf of Mexico in advance of </a:t>
            </a:r>
            <a:r>
              <a:rPr lang="en-US" sz="2000" dirty="0" smtClean="0"/>
              <a:t>hurricane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Glider </a:t>
            </a:r>
            <a:r>
              <a:rPr lang="en-US" sz="2000" b="1" dirty="0">
                <a:solidFill>
                  <a:srgbClr val="0070C0"/>
                </a:solidFill>
              </a:rPr>
              <a:t>observations assimilated </a:t>
            </a:r>
            <a:r>
              <a:rPr lang="en-US" sz="2000" dirty="0"/>
              <a:t>into Navy </a:t>
            </a:r>
            <a:r>
              <a:rPr lang="en-US" sz="2000" dirty="0" smtClean="0"/>
              <a:t>NCODA for initial conditions of GOFS 3.0 and 3.1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Glider data </a:t>
            </a:r>
            <a:r>
              <a:rPr lang="en-US" sz="2000" b="1" dirty="0">
                <a:solidFill>
                  <a:srgbClr val="0070C0"/>
                </a:solidFill>
              </a:rPr>
              <a:t>used by U.S. National Hurricane Center (NHC) </a:t>
            </a:r>
            <a:r>
              <a:rPr lang="en-US" sz="2000" dirty="0"/>
              <a:t>in Ocean Heat Content estimates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Ocean Heat information from NCODA </a:t>
            </a:r>
            <a:r>
              <a:rPr lang="en-US" sz="2000" b="1" dirty="0">
                <a:solidFill>
                  <a:srgbClr val="0070C0"/>
                </a:solidFill>
              </a:rPr>
              <a:t>used to help with Florence forecast intensity decision-making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640" y="5540618"/>
            <a:ext cx="30444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Times New Roman" charset="0"/>
                <a:ea typeface="Times New Roman" charset="0"/>
                <a:cs typeface="Times New Roman" charset="0"/>
              </a:rPr>
              <a:t>RTOFS: Real Time ocean forecast system</a:t>
            </a:r>
          </a:p>
          <a:p>
            <a:r>
              <a:rPr lang="en-US" sz="1100" i="1" dirty="0" smtClean="0">
                <a:latin typeface="Times New Roman" charset="0"/>
                <a:ea typeface="Times New Roman" charset="0"/>
                <a:cs typeface="Times New Roman" charset="0"/>
              </a:rPr>
              <a:t>GOFS: Global Ocean Forecast system</a:t>
            </a:r>
          </a:p>
          <a:p>
            <a:r>
              <a:rPr lang="en-US" sz="1100" i="1" dirty="0" smtClean="0">
                <a:latin typeface="Times New Roman" charset="0"/>
                <a:ea typeface="Times New Roman" charset="0"/>
                <a:cs typeface="Times New Roman" charset="0"/>
              </a:rPr>
              <a:t>NCODA: Navy Coupled Ocean Data Assimilation </a:t>
            </a:r>
            <a:endParaRPr lang="en-US" sz="11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marine.rutgers.edu/~kerfoot/slocum/global_maps/rucool_global_map_black_axi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739" y="954107"/>
            <a:ext cx="8808522" cy="48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screen">
            <a:lum bright="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64" y="3246830"/>
            <a:ext cx="1744407" cy="1162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Sustained Subsurface Profile Observations </a:t>
            </a:r>
          </a:p>
          <a:p>
            <a:pPr algn="ctr"/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 Operations Center, Gliders RU01-RU33</a:t>
            </a:r>
            <a:endParaRPr lang="en-US" sz="24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944" y="1410960"/>
            <a:ext cx="1849695" cy="9945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834640" y="4672584"/>
            <a:ext cx="777240" cy="4937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is an AUV/glider?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79" y="1497736"/>
            <a:ext cx="7886700" cy="326350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Autonomous Underwater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Vehicle</a:t>
            </a: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Remotely controlled through satellites (Iridium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Connection available when glider is at the surface </a:t>
            </a:r>
            <a:endParaRPr lang="en-US" sz="1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Sampling devices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CTD (standard)</a:t>
            </a: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Optics : Chlorophyll, Turbidity, CDOM</a:t>
            </a: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Dissolved Oxygen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Currents</a:t>
            </a: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Suspended Sediment</a:t>
            </a: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Waves</a:t>
            </a:r>
          </a:p>
          <a:p>
            <a:pPr lvl="1"/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Echosounder</a:t>
            </a: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Many others</a:t>
            </a:r>
            <a:r>
              <a:rPr lang="mr-IN" sz="1600" dirty="0" smtClean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..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7" descr="ru27_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328" y="3451413"/>
            <a:ext cx="4349085" cy="244636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4625" y="3683000"/>
            <a:ext cx="5159375" cy="317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829" y="0"/>
            <a:ext cx="4059171" cy="3681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29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9800"/>
            <a:ext cx="9144000" cy="60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Western Antarctic Peninsula Canyons are </a:t>
            </a:r>
          </a:p>
          <a:p>
            <a:pPr algn="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800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Biological Hotspots</a:t>
            </a:r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endParaRPr lang="en-US" sz="28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786353" y="1459453"/>
            <a:ext cx="4255387" cy="41920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Deep undersea canyons link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the ACC to coastal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“Biological Hotspots”.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(Martinson and McKee, 2012).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Upwelling of deep water (UCDW)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in these canyons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supports local phytoplankton growth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Prézelin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et al., 2004). 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Predictable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and elevated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plankton availability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1800" dirty="0" err="1" smtClean="0">
                <a:latin typeface="Times New Roman" charset="0"/>
                <a:ea typeface="Times New Roman" charset="0"/>
                <a:cs typeface="Times New Roman" charset="0"/>
              </a:rPr>
              <a:t>Kavanaugh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et al., 2015).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Despite 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variation in climate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Domack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et al., 2001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penguin 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colonies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have persisted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in these hotspots for 1,000s of years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(Emslie et al., 1998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22" y="4986485"/>
            <a:ext cx="956570" cy="956570"/>
          </a:xfrm>
          <a:prstGeom prst="ellipse">
            <a:avLst/>
          </a:prstGeom>
        </p:spPr>
      </p:pic>
      <p:pic>
        <p:nvPicPr>
          <p:cNvPr id="13" name="Picture 12" descr="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5" name="Oval 14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18" name="Picture 51" descr="rucool_logo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 descr="UDPrimaryLogo2945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68" t="7846" b="10683"/>
          <a:stretch/>
        </p:blipFill>
        <p:spPr>
          <a:xfrm>
            <a:off x="1397786" y="1688459"/>
            <a:ext cx="3160819" cy="4323168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51" t="85513"/>
          <a:stretch/>
        </p:blipFill>
        <p:spPr>
          <a:xfrm>
            <a:off x="116959" y="2577519"/>
            <a:ext cx="846550" cy="337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 b="11458"/>
          <a:stretch/>
        </p:blipFill>
        <p:spPr>
          <a:xfrm>
            <a:off x="126531" y="111543"/>
            <a:ext cx="2664170" cy="2582891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 rot="18735238">
            <a:off x="978253" y="1121415"/>
            <a:ext cx="148957" cy="261855"/>
          </a:xfrm>
          <a:prstGeom prst="rect">
            <a:avLst/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242637"/>
            <a:ext cx="9144001" cy="610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28678"/>
            <a:ext cx="9144001" cy="610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322" y="4289063"/>
            <a:ext cx="3133997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9" y="422469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042" y="4289063"/>
            <a:ext cx="3148281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9" y="2401322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" y="4397894"/>
            <a:ext cx="2971799" cy="183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" y="4137058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580" y="5661936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001" y="5542107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Screen Shot 2016-02-26 at 2.07.30 AM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336" y="408511"/>
            <a:ext cx="6186771" cy="39540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379" y="9213"/>
            <a:ext cx="1927622" cy="1982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-52432"/>
            <a:ext cx="5273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 Integrated </a:t>
            </a:r>
            <a:r>
              <a:rPr lang="en-US" sz="2800" b="1" smtClean="0">
                <a:solidFill>
                  <a:srgbClr val="0000FF"/>
                </a:solidFill>
                <a:latin typeface="Times New Roman"/>
                <a:cs typeface="Times New Roman"/>
              </a:rPr>
              <a:t>Polar Observatory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4" name="Oval 23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7" name="Picture 51" descr="rucool_logo.jpg"/>
          <p:cNvPicPr>
            <a:picLocks noChangeAspect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3" descr="UDPrimaryLogo2945.jpg"/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9800"/>
            <a:ext cx="9144000" cy="60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1627"/>
            <a:ext cx="9102620" cy="532317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9828" y="0"/>
            <a:ext cx="64743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West Antarctic Peninsula Glider Deployments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未标题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1693">
            <a:off x="5697944" y="56442"/>
            <a:ext cx="3332122" cy="2408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9973" y="6361458"/>
            <a:ext cx="552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30,000 individual glider profiles in the canyon alone</a:t>
            </a:r>
          </a:p>
        </p:txBody>
      </p:sp>
    </p:spTree>
    <p:extLst>
      <p:ext uri="{BB962C8B-B14F-4D97-AF65-F5344CB8AC3E}">
        <p14:creationId xmlns:p14="http://schemas.microsoft.com/office/powerpoint/2010/main" val="9656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J_07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50" y="0"/>
            <a:ext cx="4651350" cy="311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IMG_086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90585" cy="3136900"/>
          </a:xfrm>
          <a:prstGeom prst="rect">
            <a:avLst/>
          </a:prstGeom>
        </p:spPr>
      </p:pic>
      <p:pic>
        <p:nvPicPr>
          <p:cNvPr id="4" name="Picture 3" descr="CPJ_076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816" y="3052506"/>
            <a:ext cx="4618183" cy="3175001"/>
          </a:xfrm>
          <a:prstGeom prst="rect">
            <a:avLst/>
          </a:prstGeom>
        </p:spPr>
      </p:pic>
      <p:pic>
        <p:nvPicPr>
          <p:cNvPr id="3" name="Picture 2" descr="20110122-_DSC002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82002"/>
            <a:ext cx="4590586" cy="313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571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Glider deployments 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in a unique ecosystem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75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21 at 4.25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b="8551"/>
          <a:stretch/>
        </p:blipFill>
        <p:spPr>
          <a:xfrm>
            <a:off x="520810" y="1306520"/>
            <a:ext cx="8623190" cy="4889500"/>
          </a:xfrm>
          <a:prstGeom prst="rect">
            <a:avLst/>
          </a:prstGeom>
        </p:spPr>
      </p:pic>
      <p:pic>
        <p:nvPicPr>
          <p:cNvPr id="7" name="Picture 6" descr="Screen Shot 2015-02-02 at 4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98741"/>
            <a:ext cx="3242768" cy="21789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53790" y="98741"/>
            <a:ext cx="461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coordinated fleet of gliders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0400" y="4432300"/>
            <a:ext cx="2074606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CA113"/>
                </a:solidFill>
                <a:latin typeface="Times New Roman"/>
                <a:cs typeface="Times New Roman"/>
              </a:rPr>
              <a:t>Along Canyon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Cross Canyon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endParaRPr lang="en-US" sz="2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Stationary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400" y="2126734"/>
            <a:ext cx="185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Anvers Island</a:t>
            </a:r>
            <a:endParaRPr lang="en-US" sz="2400" dirty="0"/>
          </a:p>
        </p:txBody>
      </p:sp>
      <p:pic>
        <p:nvPicPr>
          <p:cNvPr id="9" name="Picture 8" descr="cl_201501131445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2277664"/>
            <a:ext cx="3242767" cy="2162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7174597" y="911927"/>
            <a:ext cx="1842403" cy="5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UDPrimaryLogo294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34" y="863984"/>
            <a:ext cx="1500461" cy="6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38" y="937327"/>
            <a:ext cx="1635904" cy="3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3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b="4066"/>
          <a:stretch/>
        </p:blipFill>
        <p:spPr>
          <a:xfrm>
            <a:off x="3348990" y="703819"/>
            <a:ext cx="5204750" cy="5219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4080" y="7545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398770" y="7533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70669" y="624656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13079" y="3305234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740" y="33395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66160" y="940199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86501" y="940394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3589020" y="3637280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86499" y="3637280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80846" y="620662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55093" y="549858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96900" y="197583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7812" y="5847358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48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b="4066"/>
          <a:stretch/>
        </p:blipFill>
        <p:spPr>
          <a:xfrm>
            <a:off x="3337560" y="698231"/>
            <a:ext cx="5212188" cy="5219461"/>
          </a:xfrm>
          <a:prstGeom prst="rect">
            <a:avLst/>
          </a:prstGeom>
        </p:spPr>
      </p:pic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434080" y="77187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8770" y="77060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72380" y="3292141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67740" y="3333936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34080" y="77187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98770" y="77060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70669" y="61906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13079" y="3299646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67740" y="3333936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80846" y="600370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755093" y="553630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66160" y="934611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86501" y="934806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3589020" y="3631692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86499" y="3631692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0" name="Picture 49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96900" y="197583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57812" y="5847358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85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b="3856"/>
          <a:stretch/>
        </p:blipFill>
        <p:spPr>
          <a:xfrm>
            <a:off x="3337560" y="701121"/>
            <a:ext cx="5216180" cy="5230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4080" y="75190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398770" y="75063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2380" y="3295031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740" y="3336826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6900" y="197583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34080" y="75190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98770" y="750631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670669" y="62195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13079" y="3302536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267740" y="3336826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957812" y="5847358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0846" y="603260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55093" y="556520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66160" y="937501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86501" y="937696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3589020" y="3634582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86499" y="3634582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143750" y="1447800"/>
            <a:ext cx="342900" cy="419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67600" y="1060450"/>
            <a:ext cx="0" cy="4064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l_201501131445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381" y="0"/>
            <a:ext cx="10281978" cy="6858000"/>
          </a:xfrm>
          <a:prstGeom prst="rect">
            <a:avLst/>
          </a:prstGeom>
        </p:spPr>
      </p:pic>
      <p:pic>
        <p:nvPicPr>
          <p:cNvPr id="2" name="Picture 1" descr="cl_20150113134827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69" y="5053738"/>
            <a:ext cx="2705069" cy="18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Freeform 3"/>
          <p:cNvSpPr>
            <a:spLocks/>
          </p:cNvSpPr>
          <p:nvPr/>
        </p:nvSpPr>
        <p:spPr bwMode="auto">
          <a:xfrm>
            <a:off x="241300" y="1549400"/>
            <a:ext cx="4612859" cy="3813175"/>
          </a:xfrm>
          <a:custGeom>
            <a:avLst/>
            <a:gdLst>
              <a:gd name="T0" fmla="*/ 0 w 3670"/>
              <a:gd name="T1" fmla="*/ 81 h 2724"/>
              <a:gd name="T2" fmla="*/ 857 w 3670"/>
              <a:gd name="T3" fmla="*/ 2698 h 2724"/>
              <a:gd name="T4" fmla="*/ 1757 w 3670"/>
              <a:gd name="T5" fmla="*/ 3 h 2724"/>
              <a:gd name="T6" fmla="*/ 2717 w 3670"/>
              <a:gd name="T7" fmla="*/ 2714 h 2724"/>
              <a:gd name="T8" fmla="*/ 3670 w 3670"/>
              <a:gd name="T9" fmla="*/ 66 h 2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0" h="2724">
                <a:moveTo>
                  <a:pt x="0" y="81"/>
                </a:moveTo>
                <a:cubicBezTo>
                  <a:pt x="143" y="517"/>
                  <a:pt x="564" y="2711"/>
                  <a:pt x="857" y="2698"/>
                </a:cubicBezTo>
                <a:cubicBezTo>
                  <a:pt x="1150" y="2685"/>
                  <a:pt x="1447" y="0"/>
                  <a:pt x="1757" y="3"/>
                </a:cubicBezTo>
                <a:cubicBezTo>
                  <a:pt x="2067" y="6"/>
                  <a:pt x="2398" y="2703"/>
                  <a:pt x="2717" y="2714"/>
                </a:cubicBezTo>
                <a:cubicBezTo>
                  <a:pt x="3037" y="2724"/>
                  <a:pt x="3511" y="507"/>
                  <a:pt x="3670" y="66"/>
                </a:cubicBezTo>
              </a:path>
            </a:pathLst>
          </a:cu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-63500" y="822325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Garamond" charset="0"/>
              </a:rPr>
              <a:t>Buoyancy pump in </a:t>
            </a:r>
            <a:r>
              <a:rPr lang="en-US" dirty="0">
                <a:latin typeface="Garamond" charset="0"/>
                <a:sym typeface="Wingdings" charset="0"/>
              </a:rPr>
              <a:t> the glider </a:t>
            </a:r>
            <a:r>
              <a:rPr lang="en-US" dirty="0">
                <a:latin typeface="Garamond" charset="0"/>
              </a:rPr>
              <a:t>pulls in 0.5 L of water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17500" y="2006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latin typeface="Garamond" charset="0"/>
              </a:rPr>
              <a:t>Glider begins to dive downward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3500" y="5365750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latin typeface="Garamond" charset="0"/>
              </a:rPr>
              <a:t>Push pump out </a:t>
            </a:r>
            <a:r>
              <a:rPr lang="en-US" dirty="0">
                <a:latin typeface="Garamond" charset="0"/>
                <a:sym typeface="Wingdings" charset="0"/>
              </a:rPr>
              <a:t></a:t>
            </a:r>
            <a:r>
              <a:rPr lang="en-US" dirty="0">
                <a:latin typeface="Garamond" charset="0"/>
              </a:rPr>
              <a:t> glider inflects and begins to climb to the surface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-748948">
            <a:off x="2645135" y="2471579"/>
            <a:ext cx="381000" cy="2542210"/>
          </a:xfrm>
          <a:prstGeom prst="downArrow">
            <a:avLst>
              <a:gd name="adj1" fmla="val 50000"/>
              <a:gd name="adj2" fmla="val 210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 rot="11719445">
            <a:off x="3906808" y="2192315"/>
            <a:ext cx="381000" cy="2776126"/>
          </a:xfrm>
          <a:prstGeom prst="downArrow">
            <a:avLst>
              <a:gd name="adj1" fmla="val 50000"/>
              <a:gd name="adj2" fmla="val 205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3098800" y="749300"/>
            <a:ext cx="2378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Garamond" charset="0"/>
              </a:rPr>
              <a:t>When surfacing to connect glider inflates air bladder</a:t>
            </a:r>
          </a:p>
        </p:txBody>
      </p:sp>
      <p:sp>
        <p:nvSpPr>
          <p:cNvPr id="82968" name="Text Box 24"/>
          <p:cNvSpPr txBox="1">
            <a:spLocks noChangeArrowheads="1"/>
          </p:cNvSpPr>
          <p:nvPr/>
        </p:nvSpPr>
        <p:spPr bwMode="auto">
          <a:xfrm>
            <a:off x="76200" y="44450"/>
            <a:ext cx="361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charset="0"/>
              </a:rPr>
              <a:t>How gliders </a:t>
            </a:r>
            <a:r>
              <a:rPr lang="ja-JP" altLang="en-US" sz="3600" b="1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3600" b="1" dirty="0">
                <a:solidFill>
                  <a:schemeClr val="accent2"/>
                </a:solidFill>
                <a:latin typeface="Times New Roman" charset="0"/>
              </a:rPr>
              <a:t>fly</a:t>
            </a:r>
            <a:r>
              <a:rPr lang="ja-JP" altLang="en-US" sz="3600" b="1" dirty="0">
                <a:solidFill>
                  <a:schemeClr val="accent2"/>
                </a:solidFill>
                <a:latin typeface="Arial"/>
              </a:rPr>
              <a:t>”</a:t>
            </a:r>
            <a:endParaRPr lang="en-US" sz="36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4" name="AUV-1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2133" y="2946400"/>
            <a:ext cx="4275667" cy="3206750"/>
          </a:xfrm>
        </p:spPr>
      </p:pic>
      <p:pic>
        <p:nvPicPr>
          <p:cNvPr id="14" name="Picture 5" descr="20041007T072359_s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99" y="114300"/>
            <a:ext cx="3449901" cy="271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183" y="2304519"/>
            <a:ext cx="8721550" cy="3922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2699" y="248390"/>
            <a:ext cx="1429665" cy="20448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10" descr="IMGP01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569" y="338266"/>
            <a:ext cx="2255164" cy="19168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30" y="160466"/>
            <a:ext cx="4913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Penguin Tagging and Tracking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Times New Roman"/>
                <a:cs typeface="Times New Roman"/>
              </a:rPr>
              <a:t>What is special about the ocean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where they feed?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28678"/>
            <a:ext cx="9144001" cy="610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9" name="Oval 8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12" name="Picture 51" descr="rucool_logo.jpg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3" descr="UDPrimaryLogo2945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633"/>
            <a:ext cx="58320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Masters in Integrated Ocean Observing</a:t>
            </a:r>
            <a:endParaRPr lang="en-US" sz="26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647" y="3170488"/>
            <a:ext cx="87938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432FF"/>
                </a:solidFill>
              </a:rPr>
              <a:t>Training a workforce </a:t>
            </a:r>
            <a:r>
              <a:rPr lang="mr-IN" sz="2000" b="1" i="1" dirty="0" smtClean="0">
                <a:solidFill>
                  <a:srgbClr val="0432FF"/>
                </a:solidFill>
              </a:rPr>
              <a:t>–</a:t>
            </a:r>
            <a:r>
              <a:rPr lang="en-US" sz="2000" b="1" i="1" dirty="0" smtClean="0">
                <a:solidFill>
                  <a:srgbClr val="0432FF"/>
                </a:solidFill>
              </a:rPr>
              <a:t> Based on lessons learned: </a:t>
            </a:r>
            <a:endParaRPr lang="en-US" dirty="0" smtClean="0">
              <a:solidFill>
                <a:srgbClr val="0432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Residency in an operational ocean observatory </a:t>
            </a:r>
            <a:r>
              <a:rPr lang="mr-IN" dirty="0" smtClean="0"/>
              <a:t>–</a:t>
            </a:r>
            <a:r>
              <a:rPr lang="en-US" dirty="0" smtClean="0"/>
              <a:t> build community through grand challenges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Work together as a team to operate new observing technologies in frontier areas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urate </a:t>
            </a:r>
            <a:r>
              <a:rPr lang="en-US" dirty="0"/>
              <a:t>the data </a:t>
            </a:r>
            <a:r>
              <a:rPr lang="en-US" dirty="0" smtClean="0"/>
              <a:t>flow from collection to use in forecasts that inform decisions makers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Senior students mentor junior students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408" y="580414"/>
            <a:ext cx="2848043" cy="2136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77" y="580414"/>
            <a:ext cx="3200000" cy="213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98" y="596176"/>
            <a:ext cx="2529191" cy="2119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14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4472"/>
            <a:ext cx="91440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Masters in Integrated Ocean Observatories</a:t>
            </a:r>
          </a:p>
          <a:p>
            <a:endParaRPr lang="en-US" sz="11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1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1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1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7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Software Bootcamp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Analysis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Tools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Common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File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Formats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QA/QC</a:t>
            </a:r>
            <a:endParaRPr lang="en-US" b="1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Course Work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Integrated Ocean Observing I &amp; II (platforms and sensors)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Ocean Observing Field Lab I &amp; II (field course,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repare, deploy, operate)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Ocean Cyber-Lab I &amp; II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ata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nalysis, visualization,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orecast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odel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perations)</a:t>
            </a:r>
          </a:p>
          <a:p>
            <a:pPr marL="1257300" lvl="2" indent="-342900">
              <a:buFont typeface="Arial" charset="0"/>
              <a:buChar char="•"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57300" lvl="2" indent="-342900">
              <a:buFont typeface="Arial" charset="0"/>
              <a:buChar char="•"/>
            </a:pPr>
            <a:endParaRPr lang="en-US" sz="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Capstone Thesis </a:t>
            </a:r>
            <a:r>
              <a:rPr lang="mr-IN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Leverage the MTS/IEEE Oceans Process 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hesis Proposal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Submit Abstract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Thesis Manuscript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Submit Paper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Thesis Defense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Presentation at Oceans Conference</a:t>
            </a:r>
          </a:p>
        </p:txBody>
      </p:sp>
      <p:pic>
        <p:nvPicPr>
          <p:cNvPr id="3" name="Picture 4" descr="Undergrads in COOLroo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3"/>
          <a:stretch>
            <a:fillRect/>
          </a:stretch>
        </p:blipFill>
        <p:spPr bwMode="auto">
          <a:xfrm>
            <a:off x="3609140" y="634689"/>
            <a:ext cx="3456792" cy="20364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640" y="634689"/>
            <a:ext cx="1798652" cy="2693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7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96468" y="1374415"/>
            <a:ext cx="394753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charset="0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Integrated Approach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Times New Roman"/>
              <a:cs typeface="Times New Roman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Enabled by New Technologies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Times New Roman"/>
              <a:cs typeface="Times New Roman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Requires Partnerships</a:t>
            </a:r>
          </a:p>
          <a:p>
            <a:pPr marL="1028700" lvl="1" indent="-571500">
              <a:buFont typeface="Arial"/>
              <a:buChar char="•"/>
            </a:pPr>
            <a:endParaRPr lang="en-US" sz="2000" b="1" dirty="0">
              <a:latin typeface="Times New Roman"/>
              <a:cs typeface="Times New Roman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Supports scientific and societal goals</a:t>
            </a:r>
          </a:p>
          <a:p>
            <a:pPr marL="1028700" lvl="1" indent="-571500">
              <a:buFont typeface="Arial"/>
              <a:buChar char="•"/>
            </a:pPr>
            <a:endParaRPr lang="en-US" sz="2000" b="1" dirty="0">
              <a:latin typeface="Times New Roman"/>
              <a:cs typeface="Times New Roman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We aim to train an experienced and inspired workforce</a:t>
            </a:r>
          </a:p>
          <a:p>
            <a:pPr marL="285750" indent="-285750">
              <a:buFont typeface="Arial"/>
              <a:buChar char="•"/>
            </a:pPr>
            <a:endParaRPr lang="en-US" sz="11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5507" y="482600"/>
            <a:ext cx="3648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lang="en-US" sz="28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cl_201101220109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95508" cy="6235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4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41205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Examples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0" name="Picture 2" descr="ttps://data.ioos.us/gliders/erddap/tabledap/ru29-20180812T0220.png?longitude,latitude,time&amp;.draw=ma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56656"/>
            <a:ext cx="2772424" cy="338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tps://data.ioos.us/gliders/erddap/tabledap/ru29-20180812T0220.png?temperature,depth&amp;time%3E=2018-10-20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24" y="2456656"/>
            <a:ext cx="3067267" cy="374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tps://data.ioos.us/gliders/erddap/tabledap/ru29-20180812T0220.png?time,depth,temperature&amp;time%3E=2018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91" y="2456656"/>
            <a:ext cx="2860099" cy="34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900" y="227199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latin typeface="Times New Roman" charset="0"/>
                <a:ea typeface="Times New Roman" charset="0"/>
                <a:cs typeface="Times New Roman" charset="0"/>
              </a:rPr>
              <a:t>Maps</a:t>
            </a:r>
            <a:endParaRPr lang="en-US" b="1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5307" y="227199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latin typeface="Times New Roman" charset="0"/>
                <a:ea typeface="Times New Roman" charset="0"/>
                <a:cs typeface="Times New Roman" charset="0"/>
              </a:rPr>
              <a:t>Profiles</a:t>
            </a:r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5714" y="2271990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Transects</a:t>
            </a:r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191" y="274638"/>
            <a:ext cx="2768600" cy="18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86" y="15263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Real-Time Data Stream</a:t>
            </a:r>
            <a:b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100137" y="2125266"/>
          <a:ext cx="6837998" cy="1526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10026" y="3447097"/>
          <a:ext cx="8598218" cy="217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/>
          <p:cNvSpPr/>
          <p:nvPr/>
        </p:nvSpPr>
        <p:spPr>
          <a:xfrm>
            <a:off x="575786" y="1201936"/>
            <a:ext cx="8060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Glider provides 2 data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Phone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call </a:t>
            </a:r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log file (Basic information: Location, glider health, status)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Binary science data files (Detailed information: Glider engineering and science data)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" y="762000"/>
            <a:ext cx="9144000" cy="5368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4495800"/>
            <a:ext cx="447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ioos.noaa.gov</a:t>
            </a:r>
            <a:r>
              <a:rPr lang="en-US" dirty="0"/>
              <a:t>/project/</a:t>
            </a:r>
            <a:r>
              <a:rPr lang="en-US" dirty="0" err="1"/>
              <a:t>qartod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31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7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Data QA/QC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08"/>
          <a:stretch/>
        </p:blipFill>
        <p:spPr>
          <a:xfrm>
            <a:off x="203200" y="985395"/>
            <a:ext cx="2472267" cy="3161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36532" y="928407"/>
            <a:ext cx="473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EPA Quality Assurance Project Plan:</a:t>
            </a:r>
          </a:p>
          <a:p>
            <a:endParaRPr lang="en-US" sz="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Glider Mission Planning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SeaBird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CTD 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Aanderra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Optode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3835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Documents for  pre- and </a:t>
            </a:r>
          </a:p>
          <a:p>
            <a:pPr marL="520700"/>
            <a:r>
              <a:rPr lang="en-US" sz="1600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post- deployment glider, CTD  and DO QA</a:t>
            </a:r>
            <a:endParaRPr lang="en-US"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28" y="3252691"/>
            <a:ext cx="3987372" cy="269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1" y="2569017"/>
            <a:ext cx="2745531" cy="3526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5846" y="2867399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QARTOD</a:t>
            </a:r>
          </a:p>
        </p:txBody>
      </p:sp>
    </p:spTree>
    <p:extLst>
      <p:ext uri="{BB962C8B-B14F-4D97-AF65-F5344CB8AC3E}">
        <p14:creationId xmlns:p14="http://schemas.microsoft.com/office/powerpoint/2010/main" val="3183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923"/>
            <a:ext cx="5854700" cy="49403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097741" y="1326741"/>
            <a:ext cx="3294530" cy="8651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097741" y="2219886"/>
            <a:ext cx="3294530" cy="17614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97741" y="4115522"/>
            <a:ext cx="3294530" cy="13889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0912" y="620662"/>
            <a:ext cx="3289300" cy="830997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Was file received in reasonable amount of time compared to previous file?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0912" y="1543992"/>
            <a:ext cx="3289300" cy="338554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file formatted correctly?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912" y="1918234"/>
            <a:ext cx="3289300" cy="58477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Did glider surface in reasonable location?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912" y="2564565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within range the sensor can measure?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0912" y="3221229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Does profile go continuously up or continuously down?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0912" y="3867560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reasonable for given region and season?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912" y="4513891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point much higher/lower than surrounding points?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912" y="5169694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Does data increase/decrease too rapidly?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0912" y="5816025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there too little (or no) variability in a series of data points (stuck sensor)?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867835" y="823173"/>
            <a:ext cx="933077" cy="646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43400" y="1728094"/>
            <a:ext cx="1457512" cy="63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5" idx="1"/>
          </p:cNvCxnSpPr>
          <p:nvPr/>
        </p:nvCxnSpPr>
        <p:spPr>
          <a:xfrm>
            <a:off x="4486540" y="2028608"/>
            <a:ext cx="1314372" cy="182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67835" y="2469213"/>
            <a:ext cx="933077" cy="32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85447" y="2673689"/>
            <a:ext cx="1269253" cy="690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06710" y="3091264"/>
            <a:ext cx="728756" cy="941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72156" y="3418061"/>
            <a:ext cx="728756" cy="1283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0" idx="1"/>
          </p:cNvCxnSpPr>
          <p:nvPr/>
        </p:nvCxnSpPr>
        <p:spPr>
          <a:xfrm>
            <a:off x="5072156" y="3834454"/>
            <a:ext cx="728756" cy="1627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1" idx="1"/>
          </p:cNvCxnSpPr>
          <p:nvPr/>
        </p:nvCxnSpPr>
        <p:spPr>
          <a:xfrm>
            <a:off x="4779348" y="3833169"/>
            <a:ext cx="1021564" cy="2275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0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30 at 4.01.0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7" y="0"/>
            <a:ext cx="9160933" cy="6248399"/>
          </a:xfrm>
          <a:prstGeom prst="rect">
            <a:avLst/>
          </a:prstGeom>
        </p:spPr>
      </p:pic>
      <p:pic>
        <p:nvPicPr>
          <p:cNvPr id="7" name="Picture 6" descr="Screen Shot 2015-05-30 at 3.59.1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4800"/>
            <a:ext cx="3049741" cy="1981200"/>
          </a:xfrm>
          <a:prstGeom prst="rect">
            <a:avLst/>
          </a:prstGeom>
        </p:spPr>
      </p:pic>
      <p:pic>
        <p:nvPicPr>
          <p:cNvPr id="8" name="Picture 7" descr="Screen Shot 2015-05-30 at 4.14.2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3033030" cy="195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571715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How an underwater Glider works…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7050" y="4816475"/>
            <a:ext cx="21145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2. At depth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pump/diaphragm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Glider ascends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787" y="4100494"/>
            <a:ext cx="370419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3.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Glider flies a saw tooth pattern,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collecting environmental data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along it’s path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3200400"/>
            <a:ext cx="838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71600" y="27432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81600" y="34290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0" y="3048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203185" y="2544220"/>
            <a:ext cx="7344444" cy="2034905"/>
          </a:xfrm>
          <a:custGeom>
            <a:avLst/>
            <a:gdLst>
              <a:gd name="connsiteX0" fmla="*/ 0 w 7344444"/>
              <a:gd name="connsiteY0" fmla="*/ 271675 h 2034905"/>
              <a:gd name="connsiteX1" fmla="*/ 626659 w 7344444"/>
              <a:gd name="connsiteY1" fmla="*/ 1215877 h 2034905"/>
              <a:gd name="connsiteX2" fmla="*/ 1470560 w 7344444"/>
              <a:gd name="connsiteY2" fmla="*/ 455502 h 2034905"/>
              <a:gd name="connsiteX3" fmla="*/ 2055442 w 7344444"/>
              <a:gd name="connsiteY3" fmla="*/ 539060 h 2034905"/>
              <a:gd name="connsiteX4" fmla="*/ 3158362 w 7344444"/>
              <a:gd name="connsiteY4" fmla="*/ 1875983 h 2034905"/>
              <a:gd name="connsiteX5" fmla="*/ 4069106 w 7344444"/>
              <a:gd name="connsiteY5" fmla="*/ 1859272 h 2034905"/>
              <a:gd name="connsiteX6" fmla="*/ 5773619 w 7344444"/>
              <a:gd name="connsiteY6" fmla="*/ 522348 h 2034905"/>
              <a:gd name="connsiteX7" fmla="*/ 6458766 w 7344444"/>
              <a:gd name="connsiteY7" fmla="*/ 163050 h 2034905"/>
              <a:gd name="connsiteX8" fmla="*/ 7344444 w 7344444"/>
              <a:gd name="connsiteY8" fmla="*/ 71137 h 203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4444" h="2034905">
                <a:moveTo>
                  <a:pt x="0" y="271675"/>
                </a:moveTo>
                <a:cubicBezTo>
                  <a:pt x="190783" y="728457"/>
                  <a:pt x="381566" y="1185239"/>
                  <a:pt x="626659" y="1215877"/>
                </a:cubicBezTo>
                <a:cubicBezTo>
                  <a:pt x="871752" y="1246515"/>
                  <a:pt x="1232430" y="568305"/>
                  <a:pt x="1470560" y="455502"/>
                </a:cubicBezTo>
                <a:cubicBezTo>
                  <a:pt x="1708690" y="342699"/>
                  <a:pt x="1774142" y="302313"/>
                  <a:pt x="2055442" y="539060"/>
                </a:cubicBezTo>
                <a:cubicBezTo>
                  <a:pt x="2336742" y="775807"/>
                  <a:pt x="2822752" y="1655948"/>
                  <a:pt x="3158362" y="1875983"/>
                </a:cubicBezTo>
                <a:cubicBezTo>
                  <a:pt x="3493972" y="2096018"/>
                  <a:pt x="3633230" y="2084878"/>
                  <a:pt x="4069106" y="1859272"/>
                </a:cubicBezTo>
                <a:cubicBezTo>
                  <a:pt x="4504982" y="1633666"/>
                  <a:pt x="5375342" y="805052"/>
                  <a:pt x="5773619" y="522348"/>
                </a:cubicBezTo>
                <a:cubicBezTo>
                  <a:pt x="6171896" y="239644"/>
                  <a:pt x="6196962" y="238252"/>
                  <a:pt x="6458766" y="163050"/>
                </a:cubicBezTo>
                <a:cubicBezTo>
                  <a:pt x="6720570" y="87848"/>
                  <a:pt x="7075677" y="-102942"/>
                  <a:pt x="7344444" y="7113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66800" y="13716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38200" y="4800600"/>
            <a:ext cx="838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gli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46622" flipH="1" flipV="1">
            <a:off x="6061426" y="2494640"/>
            <a:ext cx="1802277" cy="878924"/>
          </a:xfrm>
          <a:prstGeom prst="rect">
            <a:avLst/>
          </a:prstGeom>
        </p:spPr>
      </p:pic>
      <p:pic>
        <p:nvPicPr>
          <p:cNvPr id="21" name="Picture 20" descr="Screen Shot 2015-06-02 at 10.17.09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329" y="457200"/>
            <a:ext cx="3412160" cy="19468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1200" y="609600"/>
            <a:ext cx="2921482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4.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Glider surfaces,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cquires GPS,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ommunicates to 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hore via satellite</a:t>
            </a: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23" name="Picture 22" descr="RU27_y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146" y="5088466"/>
            <a:ext cx="2840854" cy="11113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3983" y="609600"/>
            <a:ext cx="22669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 surface,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ump/diaphragm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decreases volume,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Glider descends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2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53" y="1707643"/>
            <a:ext cx="5029200" cy="139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5153" y="3429000"/>
            <a:ext cx="8128000" cy="2654300"/>
            <a:chOff x="346635" y="3776382"/>
            <a:chExt cx="8128000" cy="2654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5" y="3776382"/>
              <a:ext cx="8128000" cy="26543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3718" y="3814482"/>
              <a:ext cx="49564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67753" y="3814481"/>
              <a:ext cx="567143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53963" y="3814481"/>
              <a:ext cx="52700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Temp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23898" y="3814480"/>
              <a:ext cx="94634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Climate Flag</a:t>
              </a:r>
              <a:endParaRPr lang="en-US" sz="1200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44221" y="3814481"/>
              <a:ext cx="70583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Flat Line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54841" y="3814480"/>
              <a:ext cx="95686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Gross Range</a:t>
              </a:r>
              <a:endParaRPr lang="en-US" sz="12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6866" y="3814480"/>
              <a:ext cx="450957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ROC</a:t>
              </a:r>
              <a:endParaRPr lang="en-US" sz="12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90933" y="3814480"/>
              <a:ext cx="51315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Spike</a:t>
              </a:r>
              <a:endParaRPr lang="en-US" sz="1200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5995" y="88900"/>
            <a:ext cx="759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lags are added as new sensors in glider deployment </a:t>
            </a:r>
            <a:r>
              <a:rPr lang="en-US" sz="2400" b="1" dirty="0" err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matlab</a:t>
            </a:r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file (</a:t>
            </a:r>
            <a:r>
              <a:rPr lang="en-US" sz="2400" b="1" dirty="0" err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dbd</a:t>
            </a:r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group)</a:t>
            </a:r>
            <a:endParaRPr lang="en-US" sz="24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67"/>
          <a:stretch/>
        </p:blipFill>
        <p:spPr>
          <a:xfrm>
            <a:off x="241300" y="142880"/>
            <a:ext cx="8661400" cy="3587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62000"/>
            <a:ext cx="7721600" cy="54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60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spc="3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Data Assembly Center</a:t>
            </a:r>
            <a:endParaRPr lang="en-US" sz="28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88" y="2694710"/>
            <a:ext cx="3983807" cy="3332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22" y="935658"/>
            <a:ext cx="3841096" cy="3906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3200" y="871393"/>
            <a:ext cx="6775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Users: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Federal, State and local gov’t, public</a:t>
            </a:r>
          </a:p>
          <a:p>
            <a:endParaRPr lang="en-US" dirty="0" smtClean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 all glider data into one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data available to the GTS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data to the world!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4929" y="502437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ERDDAP Server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5595" y="5595340"/>
            <a:ext cx="4568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b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gliders.ioos.us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96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" y="1051818"/>
            <a:ext cx="8400097" cy="5079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-25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Map Interface</a:t>
            </a:r>
          </a:p>
          <a:p>
            <a:pPr algn="ct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https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://</a:t>
            </a:r>
            <a:r>
              <a:rPr lang="en-US" sz="28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gliders.ioos.us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/map/</a:t>
            </a:r>
            <a:endParaRPr lang="en-US" sz="2800" b="1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5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Interface: </a:t>
            </a:r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https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://</a:t>
            </a:r>
            <a:r>
              <a:rPr lang="en-US" sz="28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data.ioos.us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/gliders/</a:t>
            </a:r>
            <a:r>
              <a:rPr lang="en-US" sz="28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erddap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/info/</a:t>
            </a:r>
            <a:r>
              <a:rPr lang="en-US" sz="28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index.html</a:t>
            </a:r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600" b="1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" y="1244600"/>
            <a:ext cx="7773625" cy="4754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24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" y="1244600"/>
            <a:ext cx="7773625" cy="4754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1371600" y="5054600"/>
            <a:ext cx="292100" cy="25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63700" y="736600"/>
            <a:ext cx="3479800" cy="4318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-25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Graph Interface:</a:t>
            </a:r>
            <a:endParaRPr lang="en-US" sz="3600" b="1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864"/>
            <a:ext cx="9144000" cy="5413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5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Graph Interface:</a:t>
            </a:r>
            <a:endParaRPr lang="en-US" sz="3600" b="1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13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5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Access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" y="1244600"/>
            <a:ext cx="7773625" cy="4754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1104900" y="5054600"/>
            <a:ext cx="292100" cy="25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97000" y="736600"/>
            <a:ext cx="3479800" cy="4318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6" y="607959"/>
            <a:ext cx="7172304" cy="5488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-25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Access</a:t>
            </a:r>
          </a:p>
        </p:txBody>
      </p:sp>
    </p:spTree>
    <p:extLst>
      <p:ext uri="{BB962C8B-B14F-4D97-AF65-F5344CB8AC3E}">
        <p14:creationId xmlns:p14="http://schemas.microsoft.com/office/powerpoint/2010/main" val="18328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0" y="762000"/>
            <a:ext cx="8804539" cy="5270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127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Access</a:t>
            </a:r>
          </a:p>
        </p:txBody>
      </p:sp>
      <p:sp>
        <p:nvSpPr>
          <p:cNvPr id="7" name="Oval 6"/>
          <p:cNvSpPr/>
          <p:nvPr/>
        </p:nvSpPr>
        <p:spPr>
          <a:xfrm>
            <a:off x="3670300" y="1790700"/>
            <a:ext cx="965200" cy="33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-3383170" y="-3746500"/>
            <a:ext cx="11498470" cy="129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46600" y="762000"/>
            <a:ext cx="1346200" cy="10287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49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tps://marine.rutgers.edu/~kerfoot/slocum/global_maps/rucool_global_map_black_ax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5" t="6528" b="4982"/>
          <a:stretch/>
        </p:blipFill>
        <p:spPr bwMode="auto">
          <a:xfrm>
            <a:off x="414863" y="1181100"/>
            <a:ext cx="8499312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52" y="3217333"/>
            <a:ext cx="1524000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952" y="1361566"/>
            <a:ext cx="2133749" cy="11472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Sustained Subsurface Profile Observations </a:t>
            </a:r>
          </a:p>
          <a:p>
            <a:pPr algn="ct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 Operations Center, Gliders RU01-RU31</a:t>
            </a:r>
            <a:endParaRPr lang="en-US" sz="28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52" y="3217333"/>
            <a:ext cx="1524000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952" y="1437766"/>
            <a:ext cx="2133749" cy="11472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27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Data Access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6" y="773331"/>
            <a:ext cx="6784039" cy="5118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2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748" cy="61058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490" y="1366685"/>
            <a:ext cx="3214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charset="0"/>
                <a:ea typeface="Times New Roman" charset="0"/>
                <a:cs typeface="Times New Roman" charset="0"/>
              </a:rPr>
              <a:t>Glider Hardware</a:t>
            </a:r>
            <a:endParaRPr lang="en-US" sz="3200" b="1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836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625" y="2432385"/>
            <a:ext cx="7881311" cy="24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6862910" y="2432384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 rot="19961347">
            <a:off x="7645281" y="1621426"/>
            <a:ext cx="340445" cy="786682"/>
          </a:xfrm>
          <a:prstGeom prst="downArrow">
            <a:avLst>
              <a:gd name="adj1" fmla="val 50000"/>
              <a:gd name="adj2" fmla="val 60059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49" name="AutoShape 6"/>
          <p:cNvSpPr>
            <a:spLocks noChangeArrowheads="1"/>
          </p:cNvSpPr>
          <p:nvPr/>
        </p:nvSpPr>
        <p:spPr bwMode="auto">
          <a:xfrm>
            <a:off x="5637306" y="2090382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0" name="AutoShape 7"/>
          <p:cNvSpPr>
            <a:spLocks noChangeArrowheads="1"/>
          </p:cNvSpPr>
          <p:nvPr/>
        </p:nvSpPr>
        <p:spPr bwMode="auto">
          <a:xfrm>
            <a:off x="3866990" y="1953582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1" name="AutoShape 8"/>
          <p:cNvSpPr>
            <a:spLocks noChangeArrowheads="1"/>
          </p:cNvSpPr>
          <p:nvPr/>
        </p:nvSpPr>
        <p:spPr bwMode="auto">
          <a:xfrm>
            <a:off x="1393087" y="1953583"/>
            <a:ext cx="340445" cy="1286781"/>
          </a:xfrm>
          <a:prstGeom prst="downArrow">
            <a:avLst>
              <a:gd name="adj1" fmla="val 50000"/>
              <a:gd name="adj2" fmla="val 60008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2" name="AutoShape 9"/>
          <p:cNvSpPr>
            <a:spLocks noChangeArrowheads="1"/>
          </p:cNvSpPr>
          <p:nvPr/>
        </p:nvSpPr>
        <p:spPr bwMode="auto">
          <a:xfrm rot="10800000">
            <a:off x="666803" y="3458388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3" name="AutoShape 10"/>
          <p:cNvSpPr>
            <a:spLocks noChangeArrowheads="1"/>
          </p:cNvSpPr>
          <p:nvPr/>
        </p:nvSpPr>
        <p:spPr bwMode="auto">
          <a:xfrm rot="10800000">
            <a:off x="3798901" y="3663589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4" name="AutoShape 11"/>
          <p:cNvSpPr>
            <a:spLocks noChangeArrowheads="1"/>
          </p:cNvSpPr>
          <p:nvPr/>
        </p:nvSpPr>
        <p:spPr bwMode="auto">
          <a:xfrm rot="10800000">
            <a:off x="7884246" y="3047987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5" name="AutoShape 12"/>
          <p:cNvSpPr>
            <a:spLocks noChangeArrowheads="1"/>
          </p:cNvSpPr>
          <p:nvPr/>
        </p:nvSpPr>
        <p:spPr bwMode="auto">
          <a:xfrm rot="10800000">
            <a:off x="7135266" y="4826394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6" name="AutoShape 13"/>
          <p:cNvSpPr>
            <a:spLocks noChangeArrowheads="1"/>
          </p:cNvSpPr>
          <p:nvPr/>
        </p:nvSpPr>
        <p:spPr bwMode="auto">
          <a:xfrm rot="10800000">
            <a:off x="5364950" y="4826394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7" name="AutoShape 14"/>
          <p:cNvSpPr>
            <a:spLocks noChangeArrowheads="1"/>
          </p:cNvSpPr>
          <p:nvPr/>
        </p:nvSpPr>
        <p:spPr bwMode="auto">
          <a:xfrm rot="10800000">
            <a:off x="2232852" y="4826394"/>
            <a:ext cx="340445" cy="820803"/>
          </a:xfrm>
          <a:prstGeom prst="downArrow">
            <a:avLst>
              <a:gd name="adj1" fmla="val 50000"/>
              <a:gd name="adj2" fmla="val 6000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8" name="Text Box 15"/>
          <p:cNvSpPr txBox="1">
            <a:spLocks noChangeArrowheads="1"/>
          </p:cNvSpPr>
          <p:nvPr/>
        </p:nvSpPr>
        <p:spPr bwMode="auto">
          <a:xfrm>
            <a:off x="3322277" y="4484394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CTD</a:t>
            </a:r>
          </a:p>
        </p:txBody>
      </p:sp>
      <p:sp>
        <p:nvSpPr>
          <p:cNvPr id="6159" name="Text Box 16"/>
          <p:cNvSpPr txBox="1">
            <a:spLocks noChangeArrowheads="1"/>
          </p:cNvSpPr>
          <p:nvPr/>
        </p:nvSpPr>
        <p:spPr bwMode="auto">
          <a:xfrm>
            <a:off x="1756229" y="5647198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Fore Hull</a:t>
            </a:r>
          </a:p>
        </p:txBody>
      </p:sp>
      <p:sp>
        <p:nvSpPr>
          <p:cNvPr id="6160" name="Text Box 17"/>
          <p:cNvSpPr txBox="1">
            <a:spLocks noChangeArrowheads="1"/>
          </p:cNvSpPr>
          <p:nvPr/>
        </p:nvSpPr>
        <p:spPr bwMode="auto">
          <a:xfrm>
            <a:off x="394447" y="4279193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Altimeter</a:t>
            </a:r>
          </a:p>
        </p:txBody>
      </p:sp>
      <p:sp>
        <p:nvSpPr>
          <p:cNvPr id="6161" name="Text Box 18"/>
          <p:cNvSpPr txBox="1">
            <a:spLocks noChangeArrowheads="1"/>
          </p:cNvSpPr>
          <p:nvPr/>
        </p:nvSpPr>
        <p:spPr bwMode="auto">
          <a:xfrm>
            <a:off x="6454375" y="2090383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Air Bladder</a:t>
            </a: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5160683" y="1474780"/>
            <a:ext cx="1225603" cy="6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Control Board</a:t>
            </a:r>
          </a:p>
        </p:txBody>
      </p:sp>
      <p:sp>
        <p:nvSpPr>
          <p:cNvPr id="6163" name="Text Box 20"/>
          <p:cNvSpPr txBox="1">
            <a:spLocks noChangeArrowheads="1"/>
          </p:cNvSpPr>
          <p:nvPr/>
        </p:nvSpPr>
        <p:spPr bwMode="auto">
          <a:xfrm>
            <a:off x="3262699" y="1329430"/>
            <a:ext cx="1497960" cy="6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Science Payload Bay</a:t>
            </a:r>
          </a:p>
        </p:txBody>
      </p:sp>
      <p:sp>
        <p:nvSpPr>
          <p:cNvPr id="6164" name="Text Box 21"/>
          <p:cNvSpPr txBox="1">
            <a:spLocks noChangeArrowheads="1"/>
          </p:cNvSpPr>
          <p:nvPr/>
        </p:nvSpPr>
        <p:spPr bwMode="auto">
          <a:xfrm>
            <a:off x="7475711" y="3868792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Rudder</a:t>
            </a:r>
          </a:p>
        </p:txBody>
      </p:sp>
      <p:sp>
        <p:nvSpPr>
          <p:cNvPr id="6165" name="Text Box 22"/>
          <p:cNvSpPr txBox="1">
            <a:spLocks noChangeArrowheads="1"/>
          </p:cNvSpPr>
          <p:nvPr/>
        </p:nvSpPr>
        <p:spPr bwMode="auto">
          <a:xfrm>
            <a:off x="6726731" y="5647199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Cowling</a:t>
            </a:r>
          </a:p>
        </p:txBody>
      </p:sp>
      <p:sp>
        <p:nvSpPr>
          <p:cNvPr id="6166" name="Text Box 23"/>
          <p:cNvSpPr txBox="1">
            <a:spLocks noChangeArrowheads="1"/>
          </p:cNvSpPr>
          <p:nvPr/>
        </p:nvSpPr>
        <p:spPr bwMode="auto">
          <a:xfrm>
            <a:off x="4888326" y="5647199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Aft Hull</a:t>
            </a:r>
          </a:p>
        </p:txBody>
      </p:sp>
      <p:sp>
        <p:nvSpPr>
          <p:cNvPr id="6167" name="Text Box 24"/>
          <p:cNvSpPr txBox="1">
            <a:spLocks noChangeArrowheads="1"/>
          </p:cNvSpPr>
          <p:nvPr/>
        </p:nvSpPr>
        <p:spPr bwMode="auto">
          <a:xfrm>
            <a:off x="950508" y="1206879"/>
            <a:ext cx="1225603" cy="6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 dirty="0"/>
              <a:t>Buoyancy Pump</a:t>
            </a:r>
          </a:p>
        </p:txBody>
      </p:sp>
      <p:sp>
        <p:nvSpPr>
          <p:cNvPr id="6168" name="Text Box 25"/>
          <p:cNvSpPr txBox="1">
            <a:spLocks noChangeArrowheads="1"/>
          </p:cNvSpPr>
          <p:nvPr/>
        </p:nvSpPr>
        <p:spPr bwMode="auto">
          <a:xfrm>
            <a:off x="6113930" y="1045963"/>
            <a:ext cx="2859741" cy="6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 dirty="0"/>
              <a:t>Antenna (Iridium, </a:t>
            </a:r>
            <a:r>
              <a:rPr lang="en-US" altLang="en-US" sz="1350" dirty="0" err="1"/>
              <a:t>Freewave</a:t>
            </a:r>
            <a:r>
              <a:rPr lang="en-US" altLang="en-US" sz="1350" dirty="0"/>
              <a:t>, GPS &amp; Argos)</a:t>
            </a:r>
          </a:p>
        </p:txBody>
      </p:sp>
      <p:sp>
        <p:nvSpPr>
          <p:cNvPr id="6169" name="Text Box 24"/>
          <p:cNvSpPr txBox="1">
            <a:spLocks noChangeArrowheads="1"/>
          </p:cNvSpPr>
          <p:nvPr/>
        </p:nvSpPr>
        <p:spPr bwMode="auto">
          <a:xfrm>
            <a:off x="1937799" y="1943606"/>
            <a:ext cx="1225603" cy="3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/>
              <a:t>Pitch Motor</a:t>
            </a:r>
          </a:p>
        </p:txBody>
      </p:sp>
      <p:sp>
        <p:nvSpPr>
          <p:cNvPr id="6170" name="AutoShape 8"/>
          <p:cNvSpPr>
            <a:spLocks noChangeArrowheads="1"/>
          </p:cNvSpPr>
          <p:nvPr/>
        </p:nvSpPr>
        <p:spPr bwMode="auto">
          <a:xfrm>
            <a:off x="2380378" y="2281334"/>
            <a:ext cx="340445" cy="629853"/>
          </a:xfrm>
          <a:prstGeom prst="downArrow">
            <a:avLst>
              <a:gd name="adj1" fmla="val 50000"/>
              <a:gd name="adj2" fmla="val 5998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0" y="51791"/>
            <a:ext cx="7886700" cy="99417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Anatomy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982726"/>
            <a:ext cx="9144000" cy="87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95"/>
          <a:stretch/>
        </p:blipFill>
        <p:spPr bwMode="auto">
          <a:xfrm>
            <a:off x="7106853" y="3736190"/>
            <a:ext cx="2037146" cy="9628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8668" y="0"/>
            <a:ext cx="33858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Glider Sensors</a:t>
            </a:r>
          </a:p>
          <a:p>
            <a:pPr eaLnBrk="1" hangingPunct="1"/>
            <a:r>
              <a:rPr lang="en-US" sz="2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Inside Payload Bay or External</a:t>
            </a:r>
          </a:p>
          <a:p>
            <a:pPr eaLnBrk="1" hangingPunct="1"/>
            <a:endParaRPr lang="en-US" sz="1400" b="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1473</Words>
  <Application>Microsoft Macintosh PowerPoint</Application>
  <PresentationFormat>Letter Paper (8.5x11 in)</PresentationFormat>
  <Paragraphs>357</Paragraphs>
  <Slides>60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Calibri</vt:lpstr>
      <vt:lpstr>Cooper Black</vt:lpstr>
      <vt:lpstr>Garamond</vt:lpstr>
      <vt:lpstr>Gill Sans</vt:lpstr>
      <vt:lpstr>Helvetica</vt:lpstr>
      <vt:lpstr>Mangal</vt:lpstr>
      <vt:lpstr>ＭＳ Ｐゴシック</vt:lpstr>
      <vt:lpstr>Rockwell</vt:lpstr>
      <vt:lpstr>Times New Roman</vt:lpstr>
      <vt:lpstr>Wingdings</vt:lpstr>
      <vt:lpstr>ヒラギノ角ゴ ProN W3</vt:lpstr>
      <vt:lpstr>Arial</vt:lpstr>
      <vt:lpstr>1_Office Theme</vt:lpstr>
      <vt:lpstr>PowerPoint Presentation</vt:lpstr>
      <vt:lpstr>PowerPoint Presentation</vt:lpstr>
      <vt:lpstr>What is an AUV/glider?</vt:lpstr>
      <vt:lpstr>PowerPoint Presentation</vt:lpstr>
      <vt:lpstr>PowerPoint Presentation</vt:lpstr>
      <vt:lpstr>PowerPoint Presentation</vt:lpstr>
      <vt:lpstr>PowerPoint Presentation</vt:lpstr>
      <vt:lpstr>Glider Anatomy</vt:lpstr>
      <vt:lpstr>PowerPoint Presentation</vt:lpstr>
      <vt:lpstr>PowerPoint Presentation</vt:lpstr>
      <vt:lpstr>PowerPoint Presentation</vt:lpstr>
      <vt:lpstr>PowerPoint Presentation</vt:lpstr>
      <vt:lpstr>Piloting</vt:lpstr>
      <vt:lpstr>Piloting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Antarctic Peninsula Glider Deployments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Examples</vt:lpstr>
      <vt:lpstr>Glider Real-Time Data Stream </vt:lpstr>
      <vt:lpstr>PowerPoint Presentation</vt:lpstr>
      <vt:lpstr>PowerPoint Presentation</vt:lpstr>
      <vt:lpstr>Glider Data QA/QC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Kohut</dc:creator>
  <cp:lastModifiedBy>Kohut</cp:lastModifiedBy>
  <cp:revision>53</cp:revision>
  <cp:lastPrinted>2018-12-05T14:26:36Z</cp:lastPrinted>
  <dcterms:created xsi:type="dcterms:W3CDTF">2018-11-29T17:44:00Z</dcterms:created>
  <dcterms:modified xsi:type="dcterms:W3CDTF">2019-02-25T21:44:25Z</dcterms:modified>
</cp:coreProperties>
</file>