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48" r:id="rId2"/>
  </p:sldMasterIdLst>
  <p:notesMasterIdLst>
    <p:notesMasterId r:id="rId34"/>
  </p:notesMasterIdLst>
  <p:sldIdLst>
    <p:sldId id="424" r:id="rId3"/>
    <p:sldId id="418" r:id="rId4"/>
    <p:sldId id="462" r:id="rId5"/>
    <p:sldId id="463" r:id="rId6"/>
    <p:sldId id="397" r:id="rId7"/>
    <p:sldId id="479" r:id="rId8"/>
    <p:sldId id="471" r:id="rId9"/>
    <p:sldId id="435" r:id="rId10"/>
    <p:sldId id="441" r:id="rId11"/>
    <p:sldId id="473" r:id="rId12"/>
    <p:sldId id="474" r:id="rId13"/>
    <p:sldId id="475" r:id="rId14"/>
    <p:sldId id="476" r:id="rId15"/>
    <p:sldId id="478" r:id="rId16"/>
    <p:sldId id="489" r:id="rId17"/>
    <p:sldId id="417" r:id="rId18"/>
    <p:sldId id="425" r:id="rId19"/>
    <p:sldId id="460" r:id="rId20"/>
    <p:sldId id="461" r:id="rId21"/>
    <p:sldId id="351" r:id="rId22"/>
    <p:sldId id="361" r:id="rId23"/>
    <p:sldId id="329" r:id="rId24"/>
    <p:sldId id="480" r:id="rId25"/>
    <p:sldId id="488" r:id="rId26"/>
    <p:sldId id="482" r:id="rId27"/>
    <p:sldId id="483" r:id="rId28"/>
    <p:sldId id="485" r:id="rId29"/>
    <p:sldId id="486" r:id="rId30"/>
    <p:sldId id="487" r:id="rId31"/>
    <p:sldId id="442" r:id="rId32"/>
    <p:sldId id="403" r:id="rId3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 snapToObjects="1">
      <p:cViewPr>
        <p:scale>
          <a:sx n="100" d="100"/>
          <a:sy n="100" d="100"/>
        </p:scale>
        <p:origin x="-2696" y="-11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slide" Target="slides/slide31.xml"/><Relationship Id="rId34" Type="http://schemas.openxmlformats.org/officeDocument/2006/relationships/notesMaster" Target="notesMasters/notesMaster1.xml"/><Relationship Id="rId35" Type="http://schemas.openxmlformats.org/officeDocument/2006/relationships/printerSettings" Target="printerSettings/printerSettings1.bin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20C13C-F89B-1B44-9639-1EC3B0CF1E1B}" type="datetimeFigureOut">
              <a:rPr lang="en-US" smtClean="0"/>
              <a:t>11/20/14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289D6-5990-5441-B9C3-1982553482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4524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3ED8EF-07B8-1F48-9E3E-2F49E442C485}" type="slidenum">
              <a:rPr lang="en-US"/>
              <a:pPr>
                <a:defRPr/>
              </a:pPr>
              <a:t>2</a:t>
            </a:fld>
            <a:endParaRPr lang="en-US"/>
          </a:p>
        </p:txBody>
      </p:sp>
      <p:sp>
        <p:nvSpPr>
          <p:cNvPr id="3481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E0216EA3-99B4-2C42-B476-3C6382405169}" type="slidenum">
              <a:rPr lang="en-US" sz="1200"/>
              <a:pPr algn="r" eaLnBrk="1" hangingPunct="1"/>
              <a:t>2</a:t>
            </a:fld>
            <a:endParaRPr lang="en-US" sz="120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1435" tIns="45718" rIns="91435" bIns="45718"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AC0C1D8-34BD-0D44-880D-5B547616F6A8}" type="slidenum">
              <a:rPr lang="en-US">
                <a:latin typeface="Calibri" charset="0"/>
                <a:ea typeface="MS PGothic" pitchFamily="34" charset="-128"/>
                <a:cs typeface="MS PGothic" pitchFamily="34" charset="-128"/>
              </a:rPr>
              <a:pPr/>
              <a:t>3</a:t>
            </a:fld>
            <a:endParaRPr lang="en-US">
              <a:latin typeface="Calibri" charset="0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3883025" y="8685213"/>
            <a:ext cx="29733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3" tIns="45712" rIns="91423" bIns="45712" anchor="b">
            <a:prstTxWarp prst="textNoShape">
              <a:avLst/>
            </a:prstTxWarp>
          </a:bodyPr>
          <a:lstStyle/>
          <a:p>
            <a:pPr algn="r"/>
            <a:fld id="{66835B52-7C0C-9842-BDCA-0B853CAAF8F8}" type="slidenum">
              <a:rPr lang="en-US" sz="1200">
                <a:latin typeface="Calibri" charset="0"/>
                <a:ea typeface="MS PGothic" pitchFamily="34" charset="-128"/>
                <a:cs typeface="MS PGothic" pitchFamily="34" charset="-128"/>
              </a:rPr>
              <a:pPr algn="r"/>
              <a:t>3</a:t>
            </a:fld>
            <a:endParaRPr lang="en-US" sz="1200">
              <a:latin typeface="Calibri" charset="0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7388" y="4343400"/>
            <a:ext cx="5483225" cy="4114800"/>
          </a:xfrm>
          <a:noFill/>
          <a:ln/>
        </p:spPr>
        <p:txBody>
          <a:bodyPr lIns="91423" tIns="45712" rIns="91423" bIns="45712"/>
          <a:lstStyle/>
          <a:p>
            <a:endParaRPr lang="en-US">
              <a:latin typeface="Calibri" charset="0"/>
              <a:ea typeface="MS PGothic" pitchFamily="34" charset="-128"/>
              <a:cs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E912530-19A6-AE43-A1D7-5980712225A4}" type="slidenum">
              <a:rPr lang="en-US">
                <a:solidFill>
                  <a:srgbClr val="000000"/>
                </a:solidFill>
              </a:rPr>
              <a:pPr/>
              <a:t>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96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6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1621E8D-0A19-8B41-809B-8CB352A4BD02}" type="slidenum">
              <a:rPr lang="en-US">
                <a:solidFill>
                  <a:srgbClr val="000000"/>
                </a:solidFill>
              </a:rPr>
              <a:pPr/>
              <a:t>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09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9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79957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3FCA36A-3C95-A243-9186-14DBD83B910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7272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1B3E2BF-24EB-EF47-B487-DCAC9161331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6935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D9E318E-1124-AF4C-A3F2-5DF0DAF96EC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1067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C3B72-50DD-F94D-8708-A804E6A20D55}" type="datetimeFigureOut">
              <a:rPr lang="en-US" smtClean="0"/>
              <a:t>11/20/14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B320E-558A-2C4D-84C5-DDBD579DCD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5774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C3B72-50DD-F94D-8708-A804E6A20D55}" type="datetimeFigureOut">
              <a:rPr lang="en-US" smtClean="0"/>
              <a:t>11/20/14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B320E-558A-2C4D-84C5-DDBD579DCD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9156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C3B72-50DD-F94D-8708-A804E6A20D55}" type="datetimeFigureOut">
              <a:rPr lang="en-US" smtClean="0"/>
              <a:t>11/20/14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B320E-558A-2C4D-84C5-DDBD579DCD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4769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C3B72-50DD-F94D-8708-A804E6A20D55}" type="datetimeFigureOut">
              <a:rPr lang="en-US" smtClean="0"/>
              <a:t>11/20/14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B320E-558A-2C4D-84C5-DDBD579DCD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3126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C3B72-50DD-F94D-8708-A804E6A20D55}" type="datetimeFigureOut">
              <a:rPr lang="en-US" smtClean="0"/>
              <a:t>11/20/14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B320E-558A-2C4D-84C5-DDBD579DCD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8592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B74806-90AF-A444-A21A-672F1DFD433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4006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9C05D1-4233-FD4F-A74F-ABDB2D3AE2B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6826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1CC36F-F71E-5F49-854E-D011402708A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2487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6143C0-1B7B-0A46-9C9C-A3F890ECA39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9768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ED2BF7E-B71A-7948-A9C5-526797D3FC3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3952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9C318C-C379-D349-A5DC-262463F0DF4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9540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A208AF-3321-674A-A685-BE72B22E7A7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1529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9DD3863-58BF-3D43-8C31-0541CCEE82E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7191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D7A138-3B0F-E64D-A264-84592C24745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9768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dirty="0" smtClean="0">
                <a:solidFill>
                  <a:schemeClr val="bg1"/>
                </a:solidFill>
                <a:ea typeface="Geneva" pitchFamily="-65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solidFill>
                  <a:schemeClr val="bg1"/>
                </a:solidFill>
                <a:ea typeface="Geneva" pitchFamily="-65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B15AFA6C-E3D4-1145-9391-3E122593D11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153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+mj-lt"/>
          <a:ea typeface="ＭＳ Ｐゴシック" charset="0"/>
          <a:cs typeface="Geneva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charset="0"/>
          <a:cs typeface="Geneva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charset="0"/>
          <a:cs typeface="Geneva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charset="0"/>
          <a:cs typeface="Geneva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charset="0"/>
          <a:cs typeface="Geneva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ＭＳ Ｐゴシック" charset="0"/>
          <a:cs typeface="Geneva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  <a:ea typeface="Geneva" charset="-128"/>
          <a:cs typeface="Geneva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Geneva" charset="-128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AC3B72-50DD-F94D-8708-A804E6A20D55}" type="datetimeFigureOut">
              <a:rPr lang="en-US" smtClean="0"/>
              <a:t>11/20/14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1B320E-558A-2C4D-84C5-DDBD579DCD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423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72" r:id="rId6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6" Type="http://schemas.openxmlformats.org/officeDocument/2006/relationships/image" Target="../media/image6.jpeg"/><Relationship Id="rId7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8.jpeg"/><Relationship Id="rId3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0.jpeg"/><Relationship Id="rId3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1.jpeg"/><Relationship Id="rId3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2.jpeg"/><Relationship Id="rId3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7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0.png"/><Relationship Id="rId3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2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jpe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4" Type="http://schemas.openxmlformats.org/officeDocument/2006/relationships/image" Target="../media/image56.jpg"/><Relationship Id="rId5" Type="http://schemas.openxmlformats.org/officeDocument/2006/relationships/image" Target="../media/image57.jp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4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4" Type="http://schemas.openxmlformats.org/officeDocument/2006/relationships/image" Target="../media/image60.png"/><Relationship Id="rId5" Type="http://schemas.openxmlformats.org/officeDocument/2006/relationships/image" Target="../media/image61.png"/><Relationship Id="rId6" Type="http://schemas.openxmlformats.org/officeDocument/2006/relationships/image" Target="../media/image62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4" Type="http://schemas.openxmlformats.org/officeDocument/2006/relationships/image" Target="../media/image65.jpeg"/><Relationship Id="rId5" Type="http://schemas.openxmlformats.org/officeDocument/2006/relationships/image" Target="../media/image66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4" Type="http://schemas.openxmlformats.org/officeDocument/2006/relationships/image" Target="../media/image69.png"/><Relationship Id="rId5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4" Type="http://schemas.openxmlformats.org/officeDocument/2006/relationships/image" Target="../media/image72.png"/><Relationship Id="rId5" Type="http://schemas.openxmlformats.org/officeDocument/2006/relationships/image" Target="../media/image73.jpeg"/><Relationship Id="rId6" Type="http://schemas.openxmlformats.org/officeDocument/2006/relationships/image" Target="../media/image74.png"/><Relationship Id="rId7" Type="http://schemas.openxmlformats.org/officeDocument/2006/relationships/image" Target="../media/image75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4" Type="http://schemas.openxmlformats.org/officeDocument/2006/relationships/image" Target="../media/image78.jpeg"/><Relationship Id="rId5" Type="http://schemas.openxmlformats.org/officeDocument/2006/relationships/image" Target="../media/image79.jpg"/><Relationship Id="rId6" Type="http://schemas.openxmlformats.org/officeDocument/2006/relationships/image" Target="../media/image80.png"/><Relationship Id="rId7" Type="http://schemas.openxmlformats.org/officeDocument/2006/relationships/image" Target="../media/image81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6.png"/></Relationships>
</file>

<file path=ppt/slides/_rels/slide2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1.png"/><Relationship Id="rId12" Type="http://schemas.openxmlformats.org/officeDocument/2006/relationships/image" Target="../media/image92.jpe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82.jpg"/><Relationship Id="rId3" Type="http://schemas.openxmlformats.org/officeDocument/2006/relationships/image" Target="../media/image83.jpeg"/><Relationship Id="rId4" Type="http://schemas.openxmlformats.org/officeDocument/2006/relationships/image" Target="../media/image84.jpeg"/><Relationship Id="rId5" Type="http://schemas.openxmlformats.org/officeDocument/2006/relationships/image" Target="../media/image85.jpeg"/><Relationship Id="rId6" Type="http://schemas.openxmlformats.org/officeDocument/2006/relationships/image" Target="../media/image86.png"/><Relationship Id="rId7" Type="http://schemas.openxmlformats.org/officeDocument/2006/relationships/image" Target="../media/image87.png"/><Relationship Id="rId8" Type="http://schemas.openxmlformats.org/officeDocument/2006/relationships/image" Target="../media/image88.jpg"/><Relationship Id="rId9" Type="http://schemas.openxmlformats.org/officeDocument/2006/relationships/image" Target="../media/image89.png"/><Relationship Id="rId10" Type="http://schemas.openxmlformats.org/officeDocument/2006/relationships/image" Target="../media/image90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emf"/><Relationship Id="rId4" Type="http://schemas.openxmlformats.org/officeDocument/2006/relationships/image" Target="../media/image95.emf"/><Relationship Id="rId5" Type="http://schemas.openxmlformats.org/officeDocument/2006/relationships/image" Target="../media/image96.emf"/><Relationship Id="rId6" Type="http://schemas.openxmlformats.org/officeDocument/2006/relationships/image" Target="../media/image97.emf"/><Relationship Id="rId7" Type="http://schemas.openxmlformats.org/officeDocument/2006/relationships/image" Target="../media/image98.emf"/><Relationship Id="rId8" Type="http://schemas.openxmlformats.org/officeDocument/2006/relationships/image" Target="../media/image99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93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0.jpg"/><Relationship Id="rId3" Type="http://schemas.openxmlformats.org/officeDocument/2006/relationships/image" Target="../media/image10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jpeg"/><Relationship Id="rId5" Type="http://schemas.openxmlformats.org/officeDocument/2006/relationships/image" Target="../media/image13.jpeg"/><Relationship Id="rId6" Type="http://schemas.openxmlformats.org/officeDocument/2006/relationships/image" Target="../media/image14.jpeg"/><Relationship Id="rId7" Type="http://schemas.openxmlformats.org/officeDocument/2006/relationships/image" Target="../media/image15.jpeg"/><Relationship Id="rId8" Type="http://schemas.openxmlformats.org/officeDocument/2006/relationships/image" Target="../media/image16.jpeg"/><Relationship Id="rId9" Type="http://schemas.openxmlformats.org/officeDocument/2006/relationships/image" Target="../media/image17.png"/><Relationship Id="rId10" Type="http://schemas.openxmlformats.org/officeDocument/2006/relationships/image" Target="../media/image18.jpeg"/><Relationship Id="rId11" Type="http://schemas.openxmlformats.org/officeDocument/2006/relationships/image" Target="../media/image19.jpe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4" Type="http://schemas.openxmlformats.org/officeDocument/2006/relationships/image" Target="../media/image104.jpeg"/><Relationship Id="rId5" Type="http://schemas.openxmlformats.org/officeDocument/2006/relationships/image" Target="../media/image105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0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22.jpg"/><Relationship Id="rId5" Type="http://schemas.openxmlformats.org/officeDocument/2006/relationships/image" Target="../media/image23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extBox 2"/>
          <p:cNvSpPr txBox="1">
            <a:spLocks noChangeArrowheads="1"/>
          </p:cNvSpPr>
          <p:nvPr/>
        </p:nvSpPr>
        <p:spPr bwMode="auto">
          <a:xfrm>
            <a:off x="5308597" y="2505605"/>
            <a:ext cx="990600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Calibri" charset="0"/>
                <a:ea typeface="MS PGothic" pitchFamily="34" charset="-128"/>
                <a:cs typeface="MS PGothic" pitchFamily="34" charset="-128"/>
              </a:rPr>
              <a:t>Vessels - </a:t>
            </a:r>
          </a:p>
          <a:p>
            <a:endParaRPr lang="en-US" sz="1400">
              <a:solidFill>
                <a:schemeClr val="bg1"/>
              </a:solidFill>
              <a:latin typeface="Calibri" charset="0"/>
              <a:ea typeface="MS PGothic" pitchFamily="34" charset="-128"/>
              <a:cs typeface="MS PGothic" pitchFamily="34" charset="-128"/>
            </a:endParaRPr>
          </a:p>
          <a:p>
            <a:r>
              <a:rPr lang="en-US" sz="1400">
                <a:solidFill>
                  <a:schemeClr val="bg1"/>
                </a:solidFill>
                <a:latin typeface="Calibri" charset="0"/>
                <a:ea typeface="MS PGothic" pitchFamily="34" charset="-128"/>
                <a:cs typeface="MS PGothic" pitchFamily="34" charset="-128"/>
              </a:rPr>
              <a:t>Satellite</a:t>
            </a:r>
          </a:p>
        </p:txBody>
      </p:sp>
      <p:sp>
        <p:nvSpPr>
          <p:cNvPr id="20482" name="TextBox 7"/>
          <p:cNvSpPr txBox="1">
            <a:spLocks noChangeArrowheads="1"/>
          </p:cNvSpPr>
          <p:nvPr/>
        </p:nvSpPr>
        <p:spPr bwMode="auto">
          <a:xfrm>
            <a:off x="6002335" y="3161242"/>
            <a:ext cx="1492250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Calibri" charset="0"/>
                <a:ea typeface="MS PGothic" pitchFamily="34" charset="-128"/>
                <a:cs typeface="MS PGothic" pitchFamily="34" charset="-128"/>
              </a:rPr>
              <a:t>Satellite</a:t>
            </a:r>
          </a:p>
        </p:txBody>
      </p:sp>
      <p:sp>
        <p:nvSpPr>
          <p:cNvPr id="20483" name="TextBox 8"/>
          <p:cNvSpPr txBox="1">
            <a:spLocks noChangeArrowheads="1"/>
          </p:cNvSpPr>
          <p:nvPr/>
        </p:nvSpPr>
        <p:spPr bwMode="auto">
          <a:xfrm>
            <a:off x="6002335" y="3480330"/>
            <a:ext cx="1177925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Calibri" charset="0"/>
                <a:ea typeface="MS PGothic" pitchFamily="34" charset="-128"/>
                <a:cs typeface="MS PGothic" pitchFamily="34" charset="-128"/>
              </a:rPr>
              <a:t>Ships/ Vessels</a:t>
            </a:r>
          </a:p>
        </p:txBody>
      </p:sp>
      <p:sp>
        <p:nvSpPr>
          <p:cNvPr id="20484" name="TextBox 9"/>
          <p:cNvSpPr txBox="1">
            <a:spLocks noChangeArrowheads="1"/>
          </p:cNvSpPr>
          <p:nvPr/>
        </p:nvSpPr>
        <p:spPr bwMode="auto">
          <a:xfrm>
            <a:off x="5951535" y="4193117"/>
            <a:ext cx="1100137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Calibri" charset="0"/>
                <a:ea typeface="MS PGothic" pitchFamily="34" charset="-128"/>
                <a:cs typeface="MS PGothic" pitchFamily="34" charset="-128"/>
              </a:rPr>
              <a:t>REMUS</a:t>
            </a:r>
          </a:p>
        </p:txBody>
      </p:sp>
      <p:sp>
        <p:nvSpPr>
          <p:cNvPr id="20485" name="TextBox 10"/>
          <p:cNvSpPr txBox="1">
            <a:spLocks noChangeArrowheads="1"/>
          </p:cNvSpPr>
          <p:nvPr/>
        </p:nvSpPr>
        <p:spPr bwMode="auto">
          <a:xfrm>
            <a:off x="5951535" y="4512205"/>
            <a:ext cx="86360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Calibri" charset="0"/>
                <a:ea typeface="MS PGothic" pitchFamily="34" charset="-128"/>
                <a:cs typeface="MS PGothic" pitchFamily="34" charset="-128"/>
              </a:rPr>
              <a:t>Modeling</a:t>
            </a:r>
          </a:p>
        </p:txBody>
      </p:sp>
      <p:sp>
        <p:nvSpPr>
          <p:cNvPr id="20486" name="TextBox 11"/>
          <p:cNvSpPr txBox="1">
            <a:spLocks noChangeArrowheads="1"/>
          </p:cNvSpPr>
          <p:nvPr/>
        </p:nvSpPr>
        <p:spPr bwMode="auto">
          <a:xfrm>
            <a:off x="5951535" y="4831292"/>
            <a:ext cx="1020762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Calibri" charset="0"/>
                <a:ea typeface="MS PGothic" pitchFamily="34" charset="-128"/>
                <a:cs typeface="MS PGothic" pitchFamily="34" charset="-128"/>
              </a:rPr>
              <a:t>Leadership</a:t>
            </a:r>
          </a:p>
        </p:txBody>
      </p:sp>
      <p:sp>
        <p:nvSpPr>
          <p:cNvPr id="20487" name="TextBox 12"/>
          <p:cNvSpPr txBox="1">
            <a:spLocks noChangeArrowheads="1"/>
          </p:cNvSpPr>
          <p:nvPr/>
        </p:nvSpPr>
        <p:spPr bwMode="auto">
          <a:xfrm>
            <a:off x="7415210" y="3161242"/>
            <a:ext cx="708025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Calibri" charset="0"/>
                <a:ea typeface="MS PGothic" pitchFamily="34" charset="-128"/>
                <a:cs typeface="MS PGothic" pitchFamily="34" charset="-128"/>
              </a:rPr>
              <a:t>CODAR</a:t>
            </a:r>
          </a:p>
        </p:txBody>
      </p:sp>
      <p:sp>
        <p:nvSpPr>
          <p:cNvPr id="20488" name="TextBox 13"/>
          <p:cNvSpPr txBox="1">
            <a:spLocks noChangeArrowheads="1"/>
          </p:cNvSpPr>
          <p:nvPr/>
        </p:nvSpPr>
        <p:spPr bwMode="auto">
          <a:xfrm>
            <a:off x="7415210" y="3480330"/>
            <a:ext cx="708025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Calibri" charset="0"/>
                <a:ea typeface="MS PGothic" pitchFamily="34" charset="-128"/>
                <a:cs typeface="MS PGothic" pitchFamily="34" charset="-128"/>
              </a:rPr>
              <a:t>Glider</a:t>
            </a:r>
          </a:p>
        </p:txBody>
      </p:sp>
      <p:sp>
        <p:nvSpPr>
          <p:cNvPr id="20489" name="TextBox 14"/>
          <p:cNvSpPr txBox="1">
            <a:spLocks noChangeArrowheads="1"/>
          </p:cNvSpPr>
          <p:nvPr/>
        </p:nvSpPr>
        <p:spPr bwMode="auto">
          <a:xfrm>
            <a:off x="7364410" y="4193117"/>
            <a:ext cx="78740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Calibri" charset="0"/>
                <a:ea typeface="MS PGothic" pitchFamily="34" charset="-128"/>
                <a:cs typeface="MS PGothic" pitchFamily="34" charset="-128"/>
              </a:rPr>
              <a:t>Data Vis.</a:t>
            </a:r>
          </a:p>
        </p:txBody>
      </p:sp>
      <p:sp>
        <p:nvSpPr>
          <p:cNvPr id="20490" name="TextBox 15"/>
          <p:cNvSpPr txBox="1">
            <a:spLocks noChangeArrowheads="1"/>
          </p:cNvSpPr>
          <p:nvPr/>
        </p:nvSpPr>
        <p:spPr bwMode="auto">
          <a:xfrm>
            <a:off x="7364410" y="4512205"/>
            <a:ext cx="708025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Calibri" charset="0"/>
                <a:ea typeface="MS PGothic" pitchFamily="34" charset="-128"/>
                <a:cs typeface="MS PGothic" pitchFamily="34" charset="-128"/>
              </a:rPr>
              <a:t>Security</a:t>
            </a:r>
          </a:p>
        </p:txBody>
      </p:sp>
      <p:sp>
        <p:nvSpPr>
          <p:cNvPr id="20491" name="TextBox 16"/>
          <p:cNvSpPr txBox="1">
            <a:spLocks noChangeArrowheads="1"/>
          </p:cNvSpPr>
          <p:nvPr/>
        </p:nvSpPr>
        <p:spPr bwMode="auto">
          <a:xfrm>
            <a:off x="7364410" y="4831292"/>
            <a:ext cx="865187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Calibri" charset="0"/>
                <a:ea typeface="MS PGothic" pitchFamily="34" charset="-128"/>
                <a:cs typeface="MS PGothic" pitchFamily="34" charset="-128"/>
              </a:rPr>
              <a:t>Education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765797" y="3002492"/>
            <a:ext cx="2436813" cy="183356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0493" name="Picture 1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0210" y="984780"/>
            <a:ext cx="8132762" cy="2874962"/>
          </a:xfrm>
          <a:prstGeom prst="rect">
            <a:avLst/>
          </a:prstGeom>
          <a:noFill/>
          <a:ln w="34925">
            <a:solidFill>
              <a:schemeClr val="tx1"/>
            </a:solidFill>
            <a:round/>
            <a:headEnd/>
            <a:tailEnd/>
          </a:ln>
        </p:spPr>
      </p:pic>
      <p:sp>
        <p:nvSpPr>
          <p:cNvPr id="20494" name="Text Box 3"/>
          <p:cNvSpPr txBox="1">
            <a:spLocks noChangeArrowheads="1"/>
          </p:cNvSpPr>
          <p:nvPr/>
        </p:nvSpPr>
        <p:spPr bwMode="auto">
          <a:xfrm>
            <a:off x="76197" y="5618692"/>
            <a:ext cx="18288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latin typeface="Calibri" charset="0"/>
                <a:ea typeface="MS PGothic" pitchFamily="34" charset="-128"/>
                <a:cs typeface="MS PGothic" pitchFamily="34" charset="-128"/>
              </a:rPr>
              <a:t>CODAR Network</a:t>
            </a:r>
          </a:p>
        </p:txBody>
      </p:sp>
      <p:sp>
        <p:nvSpPr>
          <p:cNvPr id="20495" name="Text Box 4"/>
          <p:cNvSpPr txBox="1">
            <a:spLocks noChangeArrowheads="1"/>
          </p:cNvSpPr>
          <p:nvPr/>
        </p:nvSpPr>
        <p:spPr bwMode="auto">
          <a:xfrm>
            <a:off x="5380035" y="5594880"/>
            <a:ext cx="144145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latin typeface="Calibri" charset="0"/>
                <a:ea typeface="MS PGothic" pitchFamily="34" charset="-128"/>
                <a:cs typeface="MS PGothic" pitchFamily="34" charset="-128"/>
              </a:rPr>
              <a:t>Glider Fleet</a:t>
            </a:r>
          </a:p>
        </p:txBody>
      </p:sp>
      <p:sp>
        <p:nvSpPr>
          <p:cNvPr id="20496" name="Text Box 5"/>
          <p:cNvSpPr txBox="1">
            <a:spLocks noChangeArrowheads="1"/>
          </p:cNvSpPr>
          <p:nvPr/>
        </p:nvSpPr>
        <p:spPr bwMode="auto">
          <a:xfrm>
            <a:off x="2057397" y="5618692"/>
            <a:ext cx="29337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latin typeface="Calibri" charset="0"/>
                <a:ea typeface="MS PGothic" pitchFamily="34" charset="-128"/>
                <a:cs typeface="MS PGothic" pitchFamily="34" charset="-128"/>
              </a:rPr>
              <a:t>L-Band &amp; X-Band Satellite Receivers</a:t>
            </a:r>
          </a:p>
        </p:txBody>
      </p:sp>
      <p:pic>
        <p:nvPicPr>
          <p:cNvPr id="21" name="Picture 8" descr="SideBySideGliders1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5237160" y="4313767"/>
            <a:ext cx="1739900" cy="1312863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  <a:miter lim="800000"/>
            <a:headEnd/>
            <a:tailEnd/>
          </a:ln>
        </p:spPr>
      </p:pic>
      <p:sp>
        <p:nvSpPr>
          <p:cNvPr id="20498" name="Text Box 10"/>
          <p:cNvSpPr txBox="1">
            <a:spLocks noChangeArrowheads="1"/>
          </p:cNvSpPr>
          <p:nvPr/>
        </p:nvSpPr>
        <p:spPr bwMode="auto">
          <a:xfrm>
            <a:off x="7191372" y="5618692"/>
            <a:ext cx="18764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latin typeface="Calibri" charset="0"/>
                <a:ea typeface="MS PGothic" pitchFamily="34" charset="-128"/>
                <a:cs typeface="MS PGothic" pitchFamily="34" charset="-128"/>
              </a:rPr>
              <a:t>3-D Nowcasts</a:t>
            </a:r>
          </a:p>
          <a:p>
            <a:pPr algn="ctr"/>
            <a:r>
              <a:rPr lang="en-US" sz="1600">
                <a:latin typeface="Calibri" charset="0"/>
                <a:ea typeface="MS PGothic" pitchFamily="34" charset="-128"/>
                <a:cs typeface="MS PGothic" pitchFamily="34" charset="-128"/>
              </a:rPr>
              <a:t>&amp; Forecasts</a:t>
            </a:r>
          </a:p>
        </p:txBody>
      </p:sp>
      <p:sp>
        <p:nvSpPr>
          <p:cNvPr id="20499" name="Text Box 18"/>
          <p:cNvSpPr txBox="1">
            <a:spLocks noChangeArrowheads="1"/>
          </p:cNvSpPr>
          <p:nvPr/>
        </p:nvSpPr>
        <p:spPr bwMode="auto">
          <a:xfrm>
            <a:off x="0" y="165100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 dirty="0">
                <a:solidFill>
                  <a:schemeClr val="accent2"/>
                </a:solidFill>
                <a:latin typeface="Times New Roman"/>
                <a:ea typeface="MS PGothic" pitchFamily="34" charset="-128"/>
                <a:cs typeface="Times New Roman"/>
              </a:rPr>
              <a:t>Rutgers University - Coastal Ocean Observation </a:t>
            </a:r>
            <a:r>
              <a:rPr lang="en-US" sz="2800" b="1" dirty="0" smtClean="0">
                <a:solidFill>
                  <a:schemeClr val="accent2"/>
                </a:solidFill>
                <a:latin typeface="Times New Roman"/>
                <a:ea typeface="MS PGothic" pitchFamily="34" charset="-128"/>
                <a:cs typeface="Times New Roman"/>
              </a:rPr>
              <a:t>Lab</a:t>
            </a:r>
          </a:p>
        </p:txBody>
      </p:sp>
      <p:pic>
        <p:nvPicPr>
          <p:cNvPr id="24" name="Picture 34" descr="XBand_SatelliteDish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3279772" y="4337580"/>
            <a:ext cx="1765300" cy="1316037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  <a:miter lim="800000"/>
            <a:headEnd/>
            <a:tailEnd/>
          </a:ln>
        </p:spPr>
      </p:pic>
      <p:pic>
        <p:nvPicPr>
          <p:cNvPr id="25" name="Picture 35" descr="1468414560_d638cdb7d2_o"/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80960" y="4340755"/>
            <a:ext cx="1746250" cy="1309687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  <a:miter lim="800000"/>
            <a:headEnd/>
            <a:tailEnd/>
          </a:ln>
        </p:spPr>
      </p:pic>
      <p:pic>
        <p:nvPicPr>
          <p:cNvPr id="26" name="Picture 36" descr="20070928 093"/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7238997" y="4337580"/>
            <a:ext cx="1755775" cy="1316037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  <a:miter lim="800000"/>
            <a:headEnd/>
            <a:tailEnd/>
          </a:ln>
        </p:spPr>
      </p:pic>
      <p:pic>
        <p:nvPicPr>
          <p:cNvPr id="27" name="Picture 6" descr="jen"/>
          <p:cNvPicPr>
            <a:picLocks noChangeAspect="1" noChangeArrowheads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2016122" y="4337580"/>
            <a:ext cx="1079500" cy="1316037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4374361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3" descr="sandy1027a_cone_codar_glider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23"/>
          <a:stretch/>
        </p:blipFill>
        <p:spPr bwMode="auto">
          <a:xfrm>
            <a:off x="0" y="0"/>
            <a:ext cx="9144000" cy="621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2" name="TextBox 2"/>
          <p:cNvSpPr txBox="1">
            <a:spLocks noChangeArrowheads="1"/>
          </p:cNvSpPr>
          <p:nvPr/>
        </p:nvSpPr>
        <p:spPr bwMode="auto">
          <a:xfrm>
            <a:off x="2133600" y="0"/>
            <a:ext cx="66294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600" b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Superstorm Sandy: 2 Days Before Landfall</a:t>
            </a:r>
            <a:endParaRPr lang="en-US" sz="2600" b="1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pic>
        <p:nvPicPr>
          <p:cNvPr id="4" name="Picture 7" descr="RU23_temp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5" r="5105"/>
          <a:stretch/>
        </p:blipFill>
        <p:spPr bwMode="auto">
          <a:xfrm>
            <a:off x="4909705" y="4495800"/>
            <a:ext cx="4208895" cy="1752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/>
          <p:cNvCxnSpPr/>
          <p:nvPr/>
        </p:nvCxnSpPr>
        <p:spPr bwMode="auto">
          <a:xfrm flipV="1">
            <a:off x="6134100" y="4724400"/>
            <a:ext cx="0" cy="9144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8156537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1" descr="sandy1028b_radar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1"/>
          <a:stretch/>
        </p:blipFill>
        <p:spPr bwMode="auto">
          <a:xfrm>
            <a:off x="0" y="0"/>
            <a:ext cx="9144000" cy="6248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2133600" y="0"/>
            <a:ext cx="66294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600" b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Superstorm Sandy: 1 Day Before Landfall</a:t>
            </a:r>
            <a:endParaRPr lang="en-US" sz="2600" b="1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pic>
        <p:nvPicPr>
          <p:cNvPr id="7" name="Picture 7" descr="RU23_temp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5" r="5105"/>
          <a:stretch/>
        </p:blipFill>
        <p:spPr bwMode="auto">
          <a:xfrm>
            <a:off x="4909705" y="4495800"/>
            <a:ext cx="4208895" cy="1752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/>
          <p:cNvCxnSpPr/>
          <p:nvPr/>
        </p:nvCxnSpPr>
        <p:spPr bwMode="auto">
          <a:xfrm flipV="1">
            <a:off x="6451600" y="4711700"/>
            <a:ext cx="0" cy="9144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6630380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1" descr="sandy1029c_MAB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1"/>
          <a:stretch/>
        </p:blipFill>
        <p:spPr bwMode="auto">
          <a:xfrm>
            <a:off x="0" y="0"/>
            <a:ext cx="914400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1828800" y="0"/>
            <a:ext cx="66294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600" b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Superstorm Sandy: Morning Before Landfall</a:t>
            </a:r>
            <a:endParaRPr lang="en-US" sz="2600" b="1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pic>
        <p:nvPicPr>
          <p:cNvPr id="7" name="Picture 7" descr="RU23_temp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5" r="5105"/>
          <a:stretch/>
        </p:blipFill>
        <p:spPr bwMode="auto">
          <a:xfrm>
            <a:off x="4909705" y="4495800"/>
            <a:ext cx="4208895" cy="1752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/>
          <p:cNvCxnSpPr/>
          <p:nvPr/>
        </p:nvCxnSpPr>
        <p:spPr bwMode="auto">
          <a:xfrm flipV="1">
            <a:off x="6604000" y="4724400"/>
            <a:ext cx="0" cy="9144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1192629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1" descr="sandy1029f_landfall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61"/>
          <a:stretch/>
        </p:blipFill>
        <p:spPr bwMode="auto">
          <a:xfrm>
            <a:off x="-1" y="0"/>
            <a:ext cx="9144001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1828800" y="0"/>
            <a:ext cx="66294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600" b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Superstorm Sandy: Landfall (20:00 Local)</a:t>
            </a:r>
            <a:endParaRPr lang="en-US" sz="2600" b="1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pic>
        <p:nvPicPr>
          <p:cNvPr id="8" name="Picture 7" descr="RU23_temp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5" r="5105"/>
          <a:stretch/>
        </p:blipFill>
        <p:spPr bwMode="auto">
          <a:xfrm>
            <a:off x="4909705" y="4495800"/>
            <a:ext cx="4208895" cy="1752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 bwMode="auto">
          <a:xfrm flipV="1">
            <a:off x="6781800" y="4724400"/>
            <a:ext cx="0" cy="9144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2407478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531556" cy="31115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0400" y="2743200"/>
            <a:ext cx="4673600" cy="35052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/>
          <a:srcRect l="1715" r="1"/>
          <a:stretch/>
        </p:blipFill>
        <p:spPr>
          <a:xfrm>
            <a:off x="0" y="3124200"/>
            <a:ext cx="4495800" cy="312420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2834" y="0"/>
            <a:ext cx="4391166" cy="274319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057108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" y="723900"/>
            <a:ext cx="8887466" cy="4870085"/>
          </a:xfrm>
          <a:prstGeom prst="rect">
            <a:avLst/>
          </a:prstGeom>
        </p:spPr>
      </p:pic>
      <p:sp>
        <p:nvSpPr>
          <p:cNvPr id="19459" name="TextBox 7"/>
          <p:cNvSpPr txBox="1">
            <a:spLocks noChangeArrowheads="1"/>
          </p:cNvSpPr>
          <p:nvPr/>
        </p:nvSpPr>
        <p:spPr bwMode="auto">
          <a:xfrm>
            <a:off x="0" y="0"/>
            <a:ext cx="9144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algn="ctr" eaLnBrk="1" hangingPunct="1"/>
            <a:r>
              <a:rPr lang="en-US" b="1" dirty="0">
                <a:solidFill>
                  <a:srgbClr val="333399"/>
                </a:solidFill>
              </a:rPr>
              <a:t>RU-COOL Global Slocum Glider Fleet Deployments</a:t>
            </a:r>
          </a:p>
        </p:txBody>
      </p:sp>
      <p:pic>
        <p:nvPicPr>
          <p:cNvPr id="19461" name="Picture 3"/>
          <p:cNvPicPr>
            <a:picLocks noChangeAspect="1" noChangeArrowheads="1"/>
          </p:cNvPicPr>
          <p:nvPr/>
        </p:nvPicPr>
        <p:blipFill>
          <a:blip r:embed="rId3">
            <a:lum bright="10000" contras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" y="3022600"/>
            <a:ext cx="2019300" cy="13462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155700"/>
            <a:ext cx="2432948" cy="13081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60" name="TextBox 9"/>
          <p:cNvSpPr txBox="1">
            <a:spLocks noChangeArrowheads="1"/>
          </p:cNvSpPr>
          <p:nvPr/>
        </p:nvSpPr>
        <p:spPr bwMode="auto">
          <a:xfrm>
            <a:off x="228600" y="5534026"/>
            <a:ext cx="839216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/>
            <a:r>
              <a:rPr lang="en-US" sz="2000" b="1" dirty="0" smtClean="0">
                <a:latin typeface="Times New Roman"/>
                <a:cs typeface="Times New Roman"/>
              </a:rPr>
              <a:t>Hurricanes and Nor’easters</a:t>
            </a:r>
          </a:p>
          <a:p>
            <a:pPr eaLnBrk="1" hangingPunct="1"/>
            <a:r>
              <a:rPr lang="en-US" sz="20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Extreme Environments – Antarctica</a:t>
            </a:r>
            <a:r>
              <a:rPr lang="en-US" sz="2000" b="1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                       </a:t>
            </a:r>
            <a:r>
              <a:rPr lang="en-US" sz="2000" b="1" dirty="0" smtClean="0">
                <a:latin typeface="Times New Roman"/>
                <a:cs typeface="Times New Roman"/>
              </a:rPr>
              <a:t>Long Duration Missions</a:t>
            </a:r>
            <a:endParaRPr lang="en-US" sz="2000" b="1" dirty="0">
              <a:latin typeface="Times New Roman"/>
              <a:cs typeface="Times New Roman"/>
            </a:endParaRPr>
          </a:p>
        </p:txBody>
      </p:sp>
      <p:sp>
        <p:nvSpPr>
          <p:cNvPr id="3" name="Oval 2"/>
          <p:cNvSpPr/>
          <p:nvPr/>
        </p:nvSpPr>
        <p:spPr>
          <a:xfrm>
            <a:off x="2921000" y="2146300"/>
            <a:ext cx="228600" cy="228600"/>
          </a:xfrm>
          <a:prstGeom prst="ellipse">
            <a:avLst/>
          </a:prstGeom>
          <a:noFill/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3048000" y="1295400"/>
            <a:ext cx="2362200" cy="3175000"/>
          </a:xfrm>
          <a:prstGeom prst="ellipse">
            <a:avLst/>
          </a:prstGeom>
          <a:noFill/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1037070" y="4495800"/>
            <a:ext cx="7850396" cy="749300"/>
          </a:xfrm>
          <a:prstGeom prst="ellipse">
            <a:avLst/>
          </a:prstGeom>
          <a:noFill/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9739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83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3300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465" b="9455"/>
          <a:stretch/>
        </p:blipFill>
        <p:spPr bwMode="auto">
          <a:xfrm>
            <a:off x="0" y="1"/>
            <a:ext cx="914400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3301" name="Rectangle 5"/>
          <p:cNvSpPr>
            <a:spLocks noChangeArrowheads="1"/>
          </p:cNvSpPr>
          <p:nvPr/>
        </p:nvSpPr>
        <p:spPr bwMode="auto">
          <a:xfrm>
            <a:off x="74613" y="30163"/>
            <a:ext cx="338455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 b="1"/>
              <a:t>Monitoring our </a:t>
            </a:r>
          </a:p>
          <a:p>
            <a:r>
              <a:rPr lang="en-US" sz="3200" b="1"/>
              <a:t>Changing Planet</a:t>
            </a:r>
          </a:p>
        </p:txBody>
      </p:sp>
      <p:pic>
        <p:nvPicPr>
          <p:cNvPr id="183312" name="Picture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93700"/>
            <a:ext cx="3302000" cy="3238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7400" y="3276600"/>
            <a:ext cx="3276600" cy="297136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29368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6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5" t="5729" r="7074" b="6771"/>
          <a:stretch/>
        </p:blipFill>
        <p:spPr bwMode="auto">
          <a:xfrm>
            <a:off x="3832225" y="177800"/>
            <a:ext cx="5159375" cy="3175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21512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63F7E-84E3-C941-9142-329A8111E998}" type="slidenum">
              <a:rPr lang="en-US">
                <a:solidFill>
                  <a:srgbClr val="000000"/>
                </a:solidFill>
              </a:rPr>
              <a:pPr/>
              <a:t>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48483" name="Text Box 3"/>
          <p:cNvSpPr txBox="1">
            <a:spLocks noChangeArrowheads="1"/>
          </p:cNvSpPr>
          <p:nvPr/>
        </p:nvSpPr>
        <p:spPr bwMode="auto">
          <a:xfrm>
            <a:off x="131763" y="6288088"/>
            <a:ext cx="2322512" cy="396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smtClean="0">
                <a:solidFill>
                  <a:srgbClr val="000000"/>
                </a:solidFill>
                <a:latin typeface="Arial Rounded MT Bold" charset="0"/>
                <a:ea typeface="ＭＳ Ｐゴシック" charset="0"/>
              </a:rPr>
              <a:t>ARSV LM GOULD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BA9D0-50D6-ED4D-86F0-8CA9B82D40C6}" type="slidenum">
              <a:rPr lang="en-US">
                <a:solidFill>
                  <a:srgbClr val="000000"/>
                </a:solidFill>
              </a:rPr>
              <a:pPr/>
              <a:t>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44386" name="Text Box 2"/>
          <p:cNvSpPr txBox="1">
            <a:spLocks noChangeArrowheads="1"/>
          </p:cNvSpPr>
          <p:nvPr/>
        </p:nvSpPr>
        <p:spPr bwMode="auto">
          <a:xfrm>
            <a:off x="4181475" y="6302375"/>
            <a:ext cx="48609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smtClean="0">
                <a:solidFill>
                  <a:srgbClr val="000000"/>
                </a:solidFill>
                <a:latin typeface="Arial Rounded MT Bold" charset="0"/>
                <a:ea typeface="ＭＳ Ｐゴシック" charset="0"/>
              </a:rPr>
              <a:t>Beset in heavy sea ice, Sept-Nov 2001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19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927100"/>
            <a:ext cx="5116936" cy="4064000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264195" name="Picture 3" descr="XBand_SatelliteDish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81800" y="0"/>
            <a:ext cx="2362200" cy="1970088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</a:ln>
        </p:spPr>
      </p:pic>
      <p:pic>
        <p:nvPicPr>
          <p:cNvPr id="264200" name="Picture 8"/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5567460" y="2362200"/>
            <a:ext cx="3068539" cy="3761984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51205" name="Text Box 5"/>
          <p:cNvSpPr txBox="1">
            <a:spLocks noChangeArrowheads="1"/>
          </p:cNvSpPr>
          <p:nvPr/>
        </p:nvSpPr>
        <p:spPr bwMode="auto">
          <a:xfrm>
            <a:off x="15875" y="76200"/>
            <a:ext cx="564048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chemeClr val="accent2"/>
                </a:solidFill>
                <a:cs typeface="+mn-cs"/>
              </a:rPr>
              <a:t>Seeing the Ocean in Color - Satellites</a:t>
            </a:r>
          </a:p>
        </p:txBody>
      </p:sp>
      <p:sp>
        <p:nvSpPr>
          <p:cNvPr id="51206" name="Text Box 6"/>
          <p:cNvSpPr txBox="1">
            <a:spLocks noChangeArrowheads="1"/>
          </p:cNvSpPr>
          <p:nvPr/>
        </p:nvSpPr>
        <p:spPr bwMode="auto">
          <a:xfrm>
            <a:off x="2068936" y="5003800"/>
            <a:ext cx="3200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000000"/>
                </a:solidFill>
                <a:latin typeface="Times New Roman" charset="0"/>
                <a:cs typeface="+mn-cs"/>
              </a:rPr>
              <a:t> Sea Surface Temperature</a:t>
            </a:r>
          </a:p>
        </p:txBody>
      </p:sp>
      <p:sp>
        <p:nvSpPr>
          <p:cNvPr id="51207" name="Text Box 7"/>
          <p:cNvSpPr txBox="1">
            <a:spLocks noChangeArrowheads="1"/>
          </p:cNvSpPr>
          <p:nvPr/>
        </p:nvSpPr>
        <p:spPr bwMode="auto">
          <a:xfrm>
            <a:off x="6451600" y="5757862"/>
            <a:ext cx="2209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2000" b="1" dirty="0">
                <a:latin typeface="Times New Roman" charset="0"/>
                <a:cs typeface="+mn-cs"/>
              </a:rPr>
              <a:t>Ocean Color</a:t>
            </a:r>
          </a:p>
        </p:txBody>
      </p:sp>
    </p:spTree>
    <p:extLst>
      <p:ext uri="{BB962C8B-B14F-4D97-AF65-F5344CB8AC3E}">
        <p14:creationId xmlns:p14="http://schemas.microsoft.com/office/powerpoint/2010/main" val="261992573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PJ_071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2650" y="0"/>
            <a:ext cx="4651350" cy="311149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Picture 1" descr="IMG_0860.JPG"/>
          <p:cNvPicPr>
            <a:picLocks noChangeAspect="1"/>
          </p:cNvPicPr>
          <p:nvPr/>
        </p:nvPicPr>
        <p:blipFill rotWithShape="1">
          <a:blip r:embed="rId3"/>
          <a:srcRect r="2439"/>
          <a:stretch/>
        </p:blipFill>
        <p:spPr>
          <a:xfrm>
            <a:off x="0" y="0"/>
            <a:ext cx="4590585" cy="3136900"/>
          </a:xfrm>
          <a:prstGeom prst="rect">
            <a:avLst/>
          </a:prstGeom>
        </p:spPr>
      </p:pic>
      <p:pic>
        <p:nvPicPr>
          <p:cNvPr id="4" name="Picture 3" descr="CPJ_0765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9"/>
          <a:stretch/>
        </p:blipFill>
        <p:spPr>
          <a:xfrm>
            <a:off x="4525816" y="3111498"/>
            <a:ext cx="4618183" cy="3175001"/>
          </a:xfrm>
          <a:prstGeom prst="rect">
            <a:avLst/>
          </a:prstGeom>
        </p:spPr>
      </p:pic>
      <p:pic>
        <p:nvPicPr>
          <p:cNvPr id="3" name="Picture 2" descr="20110122-_DSC0028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83"/>
          <a:stretch/>
        </p:blipFill>
        <p:spPr>
          <a:xfrm>
            <a:off x="-1" y="3111498"/>
            <a:ext cx="4590586" cy="31369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25715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Times New Roman"/>
                <a:cs typeface="Times New Roman"/>
              </a:rPr>
              <a:t>Glider deployments </a:t>
            </a:r>
          </a:p>
          <a:p>
            <a:r>
              <a:rPr lang="en-US" sz="2000" b="1" dirty="0" smtClean="0">
                <a:latin typeface="Times New Roman"/>
                <a:cs typeface="Times New Roman"/>
              </a:rPr>
              <a:t>in a unique ecosystem</a:t>
            </a:r>
            <a:endParaRPr lang="en-US" sz="2000" b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573108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638" r="-1" b="142"/>
          <a:stretch/>
        </p:blipFill>
        <p:spPr>
          <a:xfrm>
            <a:off x="311151" y="3301383"/>
            <a:ext cx="4151274" cy="2831586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8" name="Picture 7" descr="cl_20110204200001-2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3401"/>
          <a:stretch/>
        </p:blipFill>
        <p:spPr>
          <a:xfrm>
            <a:off x="4745567" y="3301383"/>
            <a:ext cx="4119034" cy="2831585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t="21140" r="23344" b="9445"/>
          <a:stretch/>
        </p:blipFill>
        <p:spPr>
          <a:xfrm>
            <a:off x="311151" y="3301381"/>
            <a:ext cx="4151274" cy="2831587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2" name="Picture 1" descr="NBP_windspeed_24hr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15" t="7779" r="6667" b="6028"/>
          <a:stretch/>
        </p:blipFill>
        <p:spPr>
          <a:xfrm>
            <a:off x="620181" y="529165"/>
            <a:ext cx="8312151" cy="25527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5926" y="306915"/>
            <a:ext cx="406957" cy="27712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ts val="2100"/>
              </a:lnSpc>
            </a:pPr>
            <a:r>
              <a:rPr lang="en-US" sz="1200" dirty="0" smtClean="0"/>
              <a:t>40</a:t>
            </a:r>
          </a:p>
          <a:p>
            <a:pPr algn="r">
              <a:lnSpc>
                <a:spcPts val="2100"/>
              </a:lnSpc>
            </a:pPr>
            <a:endParaRPr lang="en-US" sz="1200" dirty="0" smtClean="0"/>
          </a:p>
          <a:p>
            <a:pPr algn="r">
              <a:lnSpc>
                <a:spcPts val="2100"/>
              </a:lnSpc>
            </a:pPr>
            <a:r>
              <a:rPr lang="en-US" sz="1200" dirty="0" smtClean="0"/>
              <a:t>31</a:t>
            </a:r>
          </a:p>
          <a:p>
            <a:pPr algn="r">
              <a:lnSpc>
                <a:spcPts val="2100"/>
              </a:lnSpc>
            </a:pPr>
            <a:endParaRPr lang="en-US" sz="1200" dirty="0" smtClean="0"/>
          </a:p>
          <a:p>
            <a:pPr algn="r">
              <a:lnSpc>
                <a:spcPts val="2100"/>
              </a:lnSpc>
            </a:pPr>
            <a:r>
              <a:rPr lang="en-US" sz="1200" dirty="0" smtClean="0"/>
              <a:t>22</a:t>
            </a:r>
          </a:p>
          <a:p>
            <a:pPr algn="r">
              <a:lnSpc>
                <a:spcPts val="2100"/>
              </a:lnSpc>
            </a:pPr>
            <a:endParaRPr lang="en-US" sz="1200" dirty="0" smtClean="0"/>
          </a:p>
          <a:p>
            <a:pPr algn="r">
              <a:lnSpc>
                <a:spcPts val="2100"/>
              </a:lnSpc>
            </a:pPr>
            <a:r>
              <a:rPr lang="en-US" sz="1200" dirty="0" smtClean="0"/>
              <a:t>13</a:t>
            </a:r>
          </a:p>
          <a:p>
            <a:pPr algn="r">
              <a:lnSpc>
                <a:spcPts val="2100"/>
              </a:lnSpc>
            </a:pPr>
            <a:endParaRPr lang="en-US" sz="1200" dirty="0" smtClean="0"/>
          </a:p>
          <a:p>
            <a:pPr algn="r">
              <a:lnSpc>
                <a:spcPts val="2100"/>
              </a:lnSpc>
            </a:pPr>
            <a:r>
              <a:rPr lang="en-US" sz="1200" dirty="0"/>
              <a:t>4</a:t>
            </a:r>
            <a:endParaRPr lang="en-US" sz="1200" dirty="0" smtClean="0"/>
          </a:p>
          <a:p>
            <a:pPr algn="r">
              <a:lnSpc>
                <a:spcPts val="2100"/>
              </a:lnSpc>
            </a:pP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3310496" y="101598"/>
            <a:ext cx="29040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3366FF"/>
                </a:solidFill>
              </a:rPr>
              <a:t>24 Hour Winds (knots)</a:t>
            </a:r>
            <a:endParaRPr lang="en-US" sz="2000" b="1" dirty="0">
              <a:solidFill>
                <a:srgbClr val="3366FF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/>
          <a:srcRect t="8889"/>
          <a:stretch/>
        </p:blipFill>
        <p:spPr>
          <a:xfrm>
            <a:off x="4749758" y="3301383"/>
            <a:ext cx="4143783" cy="2831585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11152685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ICB_figs.004.jpg"/>
          <p:cNvPicPr>
            <a:picLocks noChangeAspect="1"/>
          </p:cNvPicPr>
          <p:nvPr/>
        </p:nvPicPr>
        <p:blipFill rotWithShape="1">
          <a:blip r:embed="rId2"/>
          <a:srcRect r="2595"/>
          <a:stretch/>
        </p:blipFill>
        <p:spPr>
          <a:xfrm>
            <a:off x="3899183" y="3059664"/>
            <a:ext cx="5244817" cy="3181007"/>
          </a:xfrm>
          <a:prstGeom prst="rect">
            <a:avLst/>
          </a:prstGeom>
        </p:spPr>
      </p:pic>
      <p:sp>
        <p:nvSpPr>
          <p:cNvPr id="164872" name="Text Box 8"/>
          <p:cNvSpPr txBox="1">
            <a:spLocks noChangeArrowheads="1"/>
          </p:cNvSpPr>
          <p:nvPr/>
        </p:nvSpPr>
        <p:spPr bwMode="auto">
          <a:xfrm>
            <a:off x="304800" y="76200"/>
            <a:ext cx="847407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FF"/>
                </a:solidFill>
              </a:rPr>
              <a:t>Adaptive Sampling of Penguin Habitats</a:t>
            </a:r>
            <a:endParaRPr lang="en-US" sz="2800" b="1" dirty="0">
              <a:solidFill>
                <a:srgbClr val="0000FF"/>
              </a:solidFill>
            </a:endParaRPr>
          </a:p>
        </p:txBody>
      </p:sp>
      <p:pic>
        <p:nvPicPr>
          <p:cNvPr id="164873" name="Picture 9" descr="ADPE summer kernel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6" r="8707"/>
          <a:stretch/>
        </p:blipFill>
        <p:spPr bwMode="auto">
          <a:xfrm>
            <a:off x="169698" y="1295400"/>
            <a:ext cx="4503902" cy="425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874" name="Picture 10" descr="IMGP01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99" y="758031"/>
            <a:ext cx="2156199" cy="1832769"/>
          </a:xfrm>
          <a:prstGeom prst="rect">
            <a:avLst/>
          </a:prstGeo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4879" name="Line 15"/>
          <p:cNvSpPr>
            <a:spLocks noChangeShapeType="1"/>
          </p:cNvSpPr>
          <p:nvPr/>
        </p:nvSpPr>
        <p:spPr bwMode="auto">
          <a:xfrm flipV="1">
            <a:off x="1739900" y="4432300"/>
            <a:ext cx="3810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881" name="Line 17"/>
          <p:cNvSpPr>
            <a:spLocks noChangeShapeType="1"/>
          </p:cNvSpPr>
          <p:nvPr/>
        </p:nvSpPr>
        <p:spPr bwMode="auto">
          <a:xfrm flipH="1" flipV="1">
            <a:off x="977900" y="4432300"/>
            <a:ext cx="3048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882" name="Text Box 18"/>
          <p:cNvSpPr txBox="1">
            <a:spLocks noChangeArrowheads="1"/>
          </p:cNvSpPr>
          <p:nvPr/>
        </p:nvSpPr>
        <p:spPr bwMode="auto">
          <a:xfrm>
            <a:off x="901700" y="4737100"/>
            <a:ext cx="1209675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200" b="1"/>
              <a:t>Penguin</a:t>
            </a:r>
          </a:p>
          <a:p>
            <a:pPr algn="ctr"/>
            <a:r>
              <a:rPr lang="en-US" sz="1200" b="1"/>
              <a:t>Foraging </a:t>
            </a:r>
          </a:p>
          <a:p>
            <a:pPr algn="ctr"/>
            <a:r>
              <a:rPr lang="en-US" sz="1200" b="1"/>
              <a:t>locations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5858639"/>
            <a:ext cx="1808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>
                <a:latin typeface="Times New Roman"/>
                <a:cs typeface="Times New Roman"/>
              </a:rPr>
              <a:t>Kahl</a:t>
            </a:r>
            <a:r>
              <a:rPr lang="en-US" i="1" dirty="0" smtClean="0">
                <a:latin typeface="Times New Roman"/>
                <a:cs typeface="Times New Roman"/>
              </a:rPr>
              <a:t> et al., 2010</a:t>
            </a:r>
            <a:endParaRPr lang="en-US" i="1" dirty="0">
              <a:latin typeface="Times New Roman"/>
              <a:cs typeface="Times New Roman"/>
            </a:endParaRPr>
          </a:p>
        </p:txBody>
      </p:sp>
      <p:pic>
        <p:nvPicPr>
          <p:cNvPr id="15" name="Picture 5" descr="DSC_0250small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300" y="783431"/>
            <a:ext cx="3136900" cy="215008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49225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Joub_RP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6987" y="-1"/>
            <a:ext cx="5527014" cy="3661647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6" name="Picture 5" descr="CODAR-penguin-Palmer-Stati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275310"/>
            <a:ext cx="9144001" cy="3582689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19318" t="7038" r="16574" b="9815"/>
          <a:stretch/>
        </p:blipFill>
        <p:spPr>
          <a:xfrm>
            <a:off x="0" y="0"/>
            <a:ext cx="3987800" cy="3996701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5" name="Picture 4" descr="IMG_0860.JPG"/>
          <p:cNvPicPr>
            <a:picLocks noChangeAspect="1"/>
          </p:cNvPicPr>
          <p:nvPr/>
        </p:nvPicPr>
        <p:blipFill rotWithShape="1">
          <a:blip r:embed="rId5"/>
          <a:srcRect r="2439"/>
          <a:stretch/>
        </p:blipFill>
        <p:spPr>
          <a:xfrm>
            <a:off x="6407616" y="4988136"/>
            <a:ext cx="2736385" cy="186986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665605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" y="723900"/>
            <a:ext cx="8887466" cy="4870085"/>
          </a:xfrm>
          <a:prstGeom prst="rect">
            <a:avLst/>
          </a:prstGeom>
        </p:spPr>
      </p:pic>
      <p:sp>
        <p:nvSpPr>
          <p:cNvPr id="19459" name="TextBox 7"/>
          <p:cNvSpPr txBox="1">
            <a:spLocks noChangeArrowheads="1"/>
          </p:cNvSpPr>
          <p:nvPr/>
        </p:nvSpPr>
        <p:spPr bwMode="auto">
          <a:xfrm>
            <a:off x="0" y="0"/>
            <a:ext cx="9144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algn="ctr" eaLnBrk="1" hangingPunct="1"/>
            <a:r>
              <a:rPr lang="en-US" b="1" dirty="0">
                <a:solidFill>
                  <a:srgbClr val="333399"/>
                </a:solidFill>
              </a:rPr>
              <a:t>RU-COOL Global Slocum Glider Fleet Deployments</a:t>
            </a:r>
          </a:p>
        </p:txBody>
      </p:sp>
      <p:pic>
        <p:nvPicPr>
          <p:cNvPr id="19461" name="Picture 3"/>
          <p:cNvPicPr>
            <a:picLocks noChangeAspect="1" noChangeArrowheads="1"/>
          </p:cNvPicPr>
          <p:nvPr/>
        </p:nvPicPr>
        <p:blipFill>
          <a:blip r:embed="rId3">
            <a:lum bright="10000" contras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" y="3022600"/>
            <a:ext cx="2019300" cy="13462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155700"/>
            <a:ext cx="2432948" cy="13081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60" name="TextBox 9"/>
          <p:cNvSpPr txBox="1">
            <a:spLocks noChangeArrowheads="1"/>
          </p:cNvSpPr>
          <p:nvPr/>
        </p:nvSpPr>
        <p:spPr bwMode="auto">
          <a:xfrm>
            <a:off x="228600" y="5534026"/>
            <a:ext cx="839216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/>
            <a:r>
              <a:rPr lang="en-US" sz="2000" b="1" dirty="0" smtClean="0">
                <a:latin typeface="Times New Roman"/>
                <a:cs typeface="Times New Roman"/>
              </a:rPr>
              <a:t>Hurricanes and Nor’easters</a:t>
            </a:r>
          </a:p>
          <a:p>
            <a:pPr eaLnBrk="1" hangingPunct="1"/>
            <a:r>
              <a:rPr lang="en-US" sz="2000" b="1" dirty="0" smtClean="0">
                <a:latin typeface="Times New Roman"/>
                <a:cs typeface="Times New Roman"/>
              </a:rPr>
              <a:t>Extreme Environments – Antarctica</a:t>
            </a:r>
            <a:r>
              <a:rPr lang="en-US" sz="2000" b="1" dirty="0">
                <a:latin typeface="Times New Roman"/>
                <a:cs typeface="Times New Roman"/>
              </a:rPr>
              <a:t> </a:t>
            </a:r>
            <a:r>
              <a:rPr lang="en-US" sz="2000" b="1" dirty="0" smtClean="0">
                <a:latin typeface="Times New Roman"/>
                <a:cs typeface="Times New Roman"/>
              </a:rPr>
              <a:t>                        </a:t>
            </a:r>
            <a:r>
              <a:rPr lang="en-US" sz="20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Long Duration Missions</a:t>
            </a:r>
            <a:endParaRPr lang="en-US" sz="2000" b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3" name="Oval 2"/>
          <p:cNvSpPr/>
          <p:nvPr/>
        </p:nvSpPr>
        <p:spPr>
          <a:xfrm>
            <a:off x="2921000" y="2146300"/>
            <a:ext cx="228600" cy="228600"/>
          </a:xfrm>
          <a:prstGeom prst="ellipse">
            <a:avLst/>
          </a:prstGeom>
          <a:noFill/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3048000" y="1295400"/>
            <a:ext cx="2362200" cy="3175000"/>
          </a:xfrm>
          <a:prstGeom prst="ellipse">
            <a:avLst/>
          </a:prstGeom>
          <a:noFill/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1037070" y="4495800"/>
            <a:ext cx="7850396" cy="749300"/>
          </a:xfrm>
          <a:prstGeom prst="ellipse">
            <a:avLst/>
          </a:prstGeom>
          <a:noFill/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4975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385232"/>
            <a:ext cx="9147901" cy="5024968"/>
            <a:chOff x="758099" y="2074333"/>
            <a:chExt cx="7818752" cy="4093635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58099" y="2142067"/>
              <a:ext cx="3924183" cy="3996266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65132" y="2074333"/>
              <a:ext cx="3911719" cy="4093635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25602" name="TextBox 7"/>
          <p:cNvSpPr txBox="1">
            <a:spLocks noChangeArrowheads="1"/>
          </p:cNvSpPr>
          <p:nvPr/>
        </p:nvSpPr>
        <p:spPr bwMode="auto">
          <a:xfrm>
            <a:off x="0" y="0"/>
            <a:ext cx="7315200" cy="583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4291" tIns="32146" rIns="64291" bIns="32146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ctr" eaLnBrk="1" hangingPunct="1"/>
            <a:r>
              <a:rPr lang="en-US" sz="34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Global Challenger Glider Mission</a:t>
            </a:r>
            <a:endParaRPr lang="en-US" sz="34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5603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3750" y="8477"/>
            <a:ext cx="2000250" cy="1500188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179732" y="68405"/>
            <a:ext cx="1778000" cy="618918"/>
          </a:xfrm>
          <a:prstGeom prst="rect">
            <a:avLst/>
          </a:prstGeom>
          <a:noFill/>
        </p:spPr>
        <p:txBody>
          <a:bodyPr wrap="square" lIns="64291" tIns="32146" rIns="64291" bIns="32146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bg1"/>
                </a:solidFill>
                <a:latin typeface="+mn-lt"/>
              </a:rPr>
              <a:t>1</a:t>
            </a:r>
            <a:r>
              <a:rPr lang="en-US" b="1" dirty="0" smtClean="0">
                <a:solidFill>
                  <a:schemeClr val="bg1"/>
                </a:solidFill>
                <a:latin typeface="+mn-lt"/>
              </a:rPr>
              <a:t>6 </a:t>
            </a:r>
            <a:r>
              <a:rPr lang="en-US" b="1" dirty="0">
                <a:solidFill>
                  <a:schemeClr val="bg1"/>
                </a:solidFill>
                <a:latin typeface="+mn-lt"/>
              </a:rPr>
              <a:t>Global-Class Gliders</a:t>
            </a:r>
          </a:p>
        </p:txBody>
      </p:sp>
      <p:pic>
        <p:nvPicPr>
          <p:cNvPr id="15" name="Picture 14" descr="coolroom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749799"/>
            <a:ext cx="3219152" cy="214206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23299" y="4776973"/>
            <a:ext cx="3024602" cy="208102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88284" y="4775199"/>
            <a:ext cx="4080390" cy="2108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05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shot 2012-02-20 at 11.20.52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328"/>
            <a:ext cx="3134019" cy="61089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928851"/>
            <a:ext cx="4814048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Companion Course at </a:t>
            </a:r>
          </a:p>
          <a:p>
            <a:r>
              <a:rPr lang="en-US" b="1" dirty="0" err="1" smtClean="0"/>
              <a:t>Plataforma</a:t>
            </a:r>
            <a:r>
              <a:rPr lang="en-US" b="1" dirty="0" smtClean="0"/>
              <a:t> </a:t>
            </a:r>
            <a:r>
              <a:rPr lang="en-US" b="1" dirty="0" err="1" smtClean="0"/>
              <a:t>Oceanica</a:t>
            </a:r>
            <a:r>
              <a:rPr lang="en-US" b="1" dirty="0" smtClean="0"/>
              <a:t> de Canarias</a:t>
            </a:r>
          </a:p>
          <a:p>
            <a:endParaRPr lang="en-US" sz="800" dirty="0" smtClean="0"/>
          </a:p>
          <a:p>
            <a:pPr>
              <a:buFont typeface="Arial"/>
              <a:buChar char="•"/>
            </a:pPr>
            <a:r>
              <a:rPr lang="en-US" dirty="0" smtClean="0"/>
              <a:t> Shared Glider Missions – Iceland to Azores; Azores to Canaries; Canaries to Caribbean</a:t>
            </a:r>
          </a:p>
          <a:p>
            <a:pPr>
              <a:buFont typeface="Arial"/>
              <a:buChar char="•"/>
            </a:pPr>
            <a:r>
              <a:rPr lang="en-US" dirty="0" smtClean="0"/>
              <a:t> Skype Sessions between classes</a:t>
            </a:r>
          </a:p>
          <a:p>
            <a:pPr>
              <a:buFont typeface="Arial"/>
              <a:buChar char="•"/>
            </a:pPr>
            <a:r>
              <a:rPr lang="en-US" dirty="0" smtClean="0"/>
              <a:t> Two-way International Exchange programs</a:t>
            </a:r>
          </a:p>
          <a:p>
            <a:pPr>
              <a:buFont typeface="Arial"/>
              <a:buChar char="•"/>
            </a:pPr>
            <a:r>
              <a:rPr lang="en-US" dirty="0" smtClean="0"/>
              <a:t> Students Learn Science from their teachers</a:t>
            </a:r>
          </a:p>
          <a:p>
            <a:pPr>
              <a:buFont typeface="Arial"/>
              <a:buChar char="•"/>
            </a:pPr>
            <a:r>
              <a:rPr lang="en-US" dirty="0" smtClean="0"/>
              <a:t> Students Learn Culture from their peers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622142" y="261257"/>
            <a:ext cx="1181100" cy="29210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61798" y="3530595"/>
            <a:ext cx="4578994" cy="2635267"/>
          </a:xfrm>
          <a:prstGeom prst="rect">
            <a:avLst/>
          </a:prstGeom>
          <a:noFill/>
          <a:ln>
            <a:noFill/>
          </a:ln>
          <a:effectLst>
            <a:softEdge rad="215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p1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931" y="3571118"/>
            <a:ext cx="3914322" cy="26095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 descr="NAsilbo.jpg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81" r="10171"/>
          <a:stretch/>
        </p:blipFill>
        <p:spPr>
          <a:xfrm>
            <a:off x="4905096" y="664490"/>
            <a:ext cx="3787452" cy="268831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775475" y="1858433"/>
            <a:ext cx="16933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Glider </a:t>
            </a:r>
            <a:r>
              <a:rPr lang="en-US" dirty="0" err="1" smtClean="0">
                <a:solidFill>
                  <a:srgbClr val="FFFFFF"/>
                </a:solidFill>
              </a:rPr>
              <a:t>Silbo</a:t>
            </a:r>
            <a:r>
              <a:rPr lang="en-US" dirty="0" smtClean="0">
                <a:solidFill>
                  <a:srgbClr val="FFFFFF"/>
                </a:solidFill>
              </a:rPr>
              <a:t> &gt;10,000 km flown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39561" y="81547"/>
            <a:ext cx="2530181" cy="56467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94600" y="56500"/>
            <a:ext cx="1549400" cy="697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2034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RU29_Legs1&amp;2&amp;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9237"/>
            <a:ext cx="9144000" cy="573258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Calibri"/>
                <a:cs typeface="Calibri"/>
              </a:rPr>
              <a:t>Glider RU29: Launched at Cape Town 11 Jan 2013, flown &gt;10,000 km</a:t>
            </a:r>
            <a:endParaRPr lang="en-US" sz="2400" dirty="0">
              <a:latin typeface="Calibri"/>
              <a:cs typeface="Calibri"/>
            </a:endParaRPr>
          </a:p>
        </p:txBody>
      </p:sp>
      <p:pic>
        <p:nvPicPr>
          <p:cNvPr id="5" name="Picture 4" descr="P1100090-Medi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28603" y="3887903"/>
            <a:ext cx="1317263" cy="988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IMG_0868-Medi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31875" y="3128133"/>
            <a:ext cx="1496178" cy="1122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banner-home3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"/>
          <a:stretch/>
        </p:blipFill>
        <p:spPr>
          <a:xfrm>
            <a:off x="0" y="3364959"/>
            <a:ext cx="1243888" cy="158894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1080" y="2239308"/>
            <a:ext cx="1269841" cy="70008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7229" y="643179"/>
            <a:ext cx="1536233" cy="846955"/>
          </a:xfrm>
          <a:prstGeom prst="rect">
            <a:avLst/>
          </a:prstGeom>
        </p:spPr>
      </p:pic>
      <p:pic>
        <p:nvPicPr>
          <p:cNvPr id="13" name="Picture 12" descr="Unknown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5845" y="959121"/>
            <a:ext cx="923061" cy="863380"/>
          </a:xfrm>
          <a:prstGeom prst="rect">
            <a:avLst/>
          </a:prstGeom>
        </p:spPr>
      </p:pic>
      <p:pic>
        <p:nvPicPr>
          <p:cNvPr id="14" name="Picture 13" descr="Screen Shot 2014-02-16 at 4.35.41 PM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4652" y="5408051"/>
            <a:ext cx="1349921" cy="791179"/>
          </a:xfrm>
          <a:prstGeom prst="rect">
            <a:avLst/>
          </a:prstGeom>
        </p:spPr>
      </p:pic>
      <p:pic>
        <p:nvPicPr>
          <p:cNvPr id="15" name="Picture 14" descr="ONR.gif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79870"/>
            <a:ext cx="1234403" cy="55453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936066"/>
            <a:ext cx="719667" cy="719667"/>
          </a:xfrm>
          <a:prstGeom prst="rect">
            <a:avLst/>
          </a:prstGeom>
          <a:noFill/>
          <a:ln>
            <a:noFill/>
          </a:ln>
          <a:effectLst>
            <a:outerShdw blurRad="127000" dist="76199" dir="5400000" algn="ctr" rotWithShape="0">
              <a:srgbClr val="0E1417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DSCN1278.JP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8666"/>
            <a:ext cx="20320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5494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68" y="630767"/>
            <a:ext cx="3187700" cy="21971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1400" y="660399"/>
            <a:ext cx="3022600" cy="2273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4400" y="596901"/>
            <a:ext cx="2997200" cy="22479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333" y="3818472"/>
            <a:ext cx="2832100" cy="21209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31066" y="3813214"/>
            <a:ext cx="2861734" cy="21430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74832" y="3776133"/>
            <a:ext cx="2898192" cy="218017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RTOFS and MERCATOR Comparison to Glider RU29</a:t>
            </a:r>
            <a:endParaRPr lang="en-US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253999" y="3386671"/>
            <a:ext cx="2682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Mid-Gyre “Turtle Tracks”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403601" y="3403605"/>
            <a:ext cx="2071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Deep Ocean Eddy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180666" y="3369740"/>
            <a:ext cx="2635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Cabo</a:t>
            </a:r>
            <a:r>
              <a:rPr lang="en-US" dirty="0" smtClean="0"/>
              <a:t> Frio Coastal Eddy</a:t>
            </a:r>
            <a:endParaRPr lang="en-US" dirty="0"/>
          </a:p>
        </p:txBody>
      </p:sp>
      <p:pic>
        <p:nvPicPr>
          <p:cNvPr id="14" name="Picture 13" descr="Screen Shot 2014-08-26 at 2.41.48 AM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48392"/>
            <a:ext cx="9144000" cy="154828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421467" y="1202267"/>
            <a:ext cx="96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FF99"/>
                </a:solidFill>
              </a:rPr>
              <a:t>Turtle Tracks</a:t>
            </a:r>
            <a:endParaRPr lang="en-US" dirty="0">
              <a:solidFill>
                <a:srgbClr val="00FF99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761066" y="1761069"/>
            <a:ext cx="8636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Deep Eddy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91066" y="2455332"/>
            <a:ext cx="19473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Cabo</a:t>
            </a:r>
            <a:r>
              <a:rPr lang="en-US" dirty="0" smtClean="0">
                <a:solidFill>
                  <a:schemeClr val="bg1"/>
                </a:solidFill>
              </a:rPr>
              <a:t> Frio Eddy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790266" y="2827866"/>
            <a:ext cx="1862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Argo Validation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3589867" y="2827867"/>
            <a:ext cx="2921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Full Track Temp Difference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220133" y="626534"/>
            <a:ext cx="1422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Ascension Island to </a:t>
            </a:r>
            <a:r>
              <a:rPr lang="en-US" dirty="0" err="1" smtClean="0">
                <a:solidFill>
                  <a:srgbClr val="FFFFFF"/>
                </a:solidFill>
              </a:rPr>
              <a:t>Ubatuba</a:t>
            </a:r>
            <a:r>
              <a:rPr lang="en-US" dirty="0" smtClean="0">
                <a:solidFill>
                  <a:srgbClr val="FFFFFF"/>
                </a:solidFill>
              </a:rPr>
              <a:t>, Brazil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692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4227922"/>
              </p:ext>
            </p:extLst>
          </p:nvPr>
        </p:nvGraphicFramePr>
        <p:xfrm>
          <a:off x="192847" y="2058228"/>
          <a:ext cx="8764885" cy="4101659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752977"/>
                <a:gridCol w="1752977"/>
                <a:gridCol w="1752977"/>
                <a:gridCol w="1752977"/>
                <a:gridCol w="1752977"/>
              </a:tblGrid>
              <a:tr h="684974">
                <a:tc>
                  <a:txBody>
                    <a:bodyPr/>
                    <a:lstStyle/>
                    <a:p>
                      <a:r>
                        <a:rPr lang="en-US" dirty="0" smtClean="0"/>
                        <a:t>GLIDER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START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END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DAYS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KILOMETERS</a:t>
                      </a:r>
                      <a:endParaRPr lang="en-US" dirty="0"/>
                    </a:p>
                  </a:txBody>
                  <a:tcPr/>
                </a:tc>
              </a:tr>
              <a:tr h="555321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SILBO LEG 1</a:t>
                      </a:r>
                    </a:p>
                    <a:p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6/23/2011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12/03/2011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163.5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3,941</a:t>
                      </a:r>
                      <a:endParaRPr lang="en-US" dirty="0"/>
                    </a:p>
                  </a:txBody>
                  <a:tcPr/>
                </a:tc>
              </a:tr>
              <a:tr h="555321">
                <a:tc>
                  <a:txBody>
                    <a:bodyPr/>
                    <a:lstStyle/>
                    <a:p>
                      <a:r>
                        <a:rPr lang="en-US" dirty="0" smtClean="0"/>
                        <a:t>SILBO</a:t>
                      </a:r>
                      <a:r>
                        <a:rPr lang="en-US" baseline="0" dirty="0" smtClean="0"/>
                        <a:t> LEG 2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3/7/2012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5/22/2012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1,706</a:t>
                      </a:r>
                      <a:endParaRPr lang="en-US" dirty="0"/>
                    </a:p>
                  </a:txBody>
                  <a:tcPr/>
                </a:tc>
              </a:tr>
              <a:tr h="555321">
                <a:tc>
                  <a:txBody>
                    <a:bodyPr/>
                    <a:lstStyle/>
                    <a:p>
                      <a:r>
                        <a:rPr lang="en-US" dirty="0" smtClean="0"/>
                        <a:t>SILBO LEG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7/24/2012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5/19/2013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303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4,390</a:t>
                      </a:r>
                      <a:endParaRPr lang="en-US" dirty="0"/>
                    </a:p>
                  </a:txBody>
                  <a:tcPr/>
                </a:tc>
              </a:tr>
              <a:tr h="555321">
                <a:tc>
                  <a:txBody>
                    <a:bodyPr/>
                    <a:lstStyle/>
                    <a:p>
                      <a:r>
                        <a:rPr lang="en-US" dirty="0" smtClean="0"/>
                        <a:t>RU</a:t>
                      </a:r>
                      <a:r>
                        <a:rPr lang="en-US" baseline="0" dirty="0" smtClean="0"/>
                        <a:t> 29 LEG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1/11/2013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10/26/2013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289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5,667</a:t>
                      </a:r>
                      <a:endParaRPr lang="en-US" dirty="0"/>
                    </a:p>
                  </a:txBody>
                  <a:tcPr/>
                </a:tc>
              </a:tr>
              <a:tr h="555321">
                <a:tc>
                  <a:txBody>
                    <a:bodyPr/>
                    <a:lstStyle/>
                    <a:p>
                      <a:r>
                        <a:rPr lang="en-US" dirty="0" smtClean="0"/>
                        <a:t>RU29 LEG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11/10/2013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5/18/2014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189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4,720</a:t>
                      </a:r>
                      <a:endParaRPr lang="en-US" dirty="0"/>
                    </a:p>
                  </a:txBody>
                  <a:tcPr/>
                </a:tc>
              </a:tr>
              <a:tr h="555321">
                <a:tc>
                  <a:txBody>
                    <a:bodyPr/>
                    <a:lstStyle/>
                    <a:p>
                      <a:r>
                        <a:rPr lang="en-US" dirty="0" smtClean="0"/>
                        <a:t>TOTAL: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1,020.5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20,424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Picture 4" descr="ru29ima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6801" y="135468"/>
            <a:ext cx="2353731" cy="1765298"/>
          </a:xfrm>
          <a:prstGeom prst="rect">
            <a:avLst/>
          </a:prstGeom>
        </p:spPr>
      </p:pic>
      <p:pic>
        <p:nvPicPr>
          <p:cNvPr id="6" name="Picture 5" descr="silboinwat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546" y="169333"/>
            <a:ext cx="2348089" cy="176106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169333"/>
            <a:ext cx="2963333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Challenger Mission Totals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37302212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700" name="Picture 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0867" y="812271"/>
            <a:ext cx="4583113" cy="4400550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23554" name="Picture 13" descr="07010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35313" y="3001963"/>
            <a:ext cx="938212" cy="6905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23555" name="Picture 14" descr="fig1_delawar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46425" y="3757613"/>
            <a:ext cx="938213" cy="7191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23556" name="Picture 15" descr="fig1_blockisland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146425" y="1187450"/>
            <a:ext cx="931863" cy="9366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23557" name="Picture 16" descr="fig1_lis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135313" y="2189163"/>
            <a:ext cx="935037" cy="7477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23558" name="Picture 17" descr="fig1_chesapeake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155950" y="4541838"/>
            <a:ext cx="936625" cy="635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23559" name="Rectangle 18"/>
          <p:cNvSpPr>
            <a:spLocks noChangeArrowheads="1"/>
          </p:cNvSpPr>
          <p:nvPr/>
        </p:nvSpPr>
        <p:spPr bwMode="auto">
          <a:xfrm>
            <a:off x="2095500" y="1617663"/>
            <a:ext cx="360363" cy="360362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60" name="Rectangle 19"/>
          <p:cNvSpPr>
            <a:spLocks noChangeArrowheads="1"/>
          </p:cNvSpPr>
          <p:nvPr/>
        </p:nvSpPr>
        <p:spPr bwMode="auto">
          <a:xfrm>
            <a:off x="1647825" y="1876425"/>
            <a:ext cx="360363" cy="217488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61" name="Rectangle 20"/>
          <p:cNvSpPr>
            <a:spLocks noChangeArrowheads="1"/>
          </p:cNvSpPr>
          <p:nvPr/>
        </p:nvSpPr>
        <p:spPr bwMode="auto">
          <a:xfrm>
            <a:off x="1235075" y="2124075"/>
            <a:ext cx="360363" cy="217488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62" name="Rectangle 21"/>
          <p:cNvSpPr>
            <a:spLocks noChangeArrowheads="1"/>
          </p:cNvSpPr>
          <p:nvPr/>
        </p:nvSpPr>
        <p:spPr bwMode="auto">
          <a:xfrm>
            <a:off x="727075" y="2911475"/>
            <a:ext cx="360363" cy="217488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63" name="Line 24"/>
          <p:cNvSpPr>
            <a:spLocks noChangeShapeType="1"/>
          </p:cNvSpPr>
          <p:nvPr/>
        </p:nvSpPr>
        <p:spPr bwMode="auto">
          <a:xfrm>
            <a:off x="989013" y="3024188"/>
            <a:ext cx="2292350" cy="1136650"/>
          </a:xfrm>
          <a:prstGeom prst="line">
            <a:avLst/>
          </a:prstGeom>
          <a:noFill/>
          <a:ln w="12700">
            <a:solidFill>
              <a:srgbClr val="C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64" name="Line 25"/>
          <p:cNvSpPr>
            <a:spLocks noChangeShapeType="1"/>
          </p:cNvSpPr>
          <p:nvPr/>
        </p:nvSpPr>
        <p:spPr bwMode="auto">
          <a:xfrm>
            <a:off x="1431925" y="2236788"/>
            <a:ext cx="1801813" cy="1109662"/>
          </a:xfrm>
          <a:prstGeom prst="line">
            <a:avLst/>
          </a:prstGeom>
          <a:noFill/>
          <a:ln w="12700">
            <a:solidFill>
              <a:srgbClr val="C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65" name="Line 26"/>
          <p:cNvSpPr>
            <a:spLocks noChangeShapeType="1"/>
          </p:cNvSpPr>
          <p:nvPr/>
        </p:nvSpPr>
        <p:spPr bwMode="auto">
          <a:xfrm>
            <a:off x="1801813" y="1978025"/>
            <a:ext cx="1425575" cy="541338"/>
          </a:xfrm>
          <a:prstGeom prst="line">
            <a:avLst/>
          </a:prstGeom>
          <a:noFill/>
          <a:ln w="12700">
            <a:solidFill>
              <a:srgbClr val="C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66" name="Line 27"/>
          <p:cNvSpPr>
            <a:spLocks noChangeShapeType="1"/>
          </p:cNvSpPr>
          <p:nvPr/>
        </p:nvSpPr>
        <p:spPr bwMode="auto">
          <a:xfrm flipV="1">
            <a:off x="2455863" y="1833563"/>
            <a:ext cx="431800" cy="14446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67" name="Line 26"/>
          <p:cNvSpPr>
            <a:spLocks noChangeShapeType="1"/>
          </p:cNvSpPr>
          <p:nvPr/>
        </p:nvSpPr>
        <p:spPr bwMode="auto">
          <a:xfrm flipV="1">
            <a:off x="2324100" y="1719263"/>
            <a:ext cx="936625" cy="109537"/>
          </a:xfrm>
          <a:prstGeom prst="line">
            <a:avLst/>
          </a:prstGeom>
          <a:noFill/>
          <a:ln w="12700">
            <a:solidFill>
              <a:srgbClr val="C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68" name="Text Box 38"/>
          <p:cNvSpPr txBox="1">
            <a:spLocks noChangeArrowheads="1"/>
          </p:cNvSpPr>
          <p:nvPr/>
        </p:nvSpPr>
        <p:spPr bwMode="auto">
          <a:xfrm>
            <a:off x="154517" y="5263621"/>
            <a:ext cx="46587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latin typeface="Times New Roman" charset="0"/>
                <a:ea typeface="MS PGothic" pitchFamily="34" charset="-128"/>
                <a:cs typeface="MS PGothic" pitchFamily="34" charset="-128"/>
              </a:rPr>
              <a:t>Nested Grids of Hourly </a:t>
            </a:r>
            <a:r>
              <a:rPr lang="en-US" dirty="0">
                <a:latin typeface="Times New Roman" charset="0"/>
                <a:ea typeface="MS PGothic" pitchFamily="34" charset="-128"/>
                <a:cs typeface="MS PGothic" pitchFamily="34" charset="-128"/>
              </a:rPr>
              <a:t>Surface Current </a:t>
            </a:r>
            <a:r>
              <a:rPr lang="en-US" dirty="0" smtClean="0">
                <a:latin typeface="Times New Roman" charset="0"/>
                <a:ea typeface="MS PGothic" pitchFamily="34" charset="-128"/>
                <a:cs typeface="MS PGothic" pitchFamily="34" charset="-128"/>
              </a:rPr>
              <a:t>Maps </a:t>
            </a:r>
            <a:r>
              <a:rPr lang="en-US" b="1" dirty="0" smtClean="0">
                <a:latin typeface="Times New Roman" charset="0"/>
                <a:ea typeface="MS PGothic" pitchFamily="34" charset="-128"/>
                <a:cs typeface="MS PGothic" pitchFamily="34" charset="-128"/>
              </a:rPr>
              <a:t>^</a:t>
            </a:r>
            <a:r>
              <a:rPr lang="en-US" dirty="0" smtClean="0">
                <a:latin typeface="Times New Roman" charset="0"/>
                <a:ea typeface="MS PGothic" pitchFamily="34" charset="-128"/>
                <a:cs typeface="MS PGothic" pitchFamily="34" charset="-128"/>
              </a:rPr>
              <a:t> </a:t>
            </a:r>
            <a:endParaRPr lang="en-US" dirty="0">
              <a:latin typeface="Times New Roman" charset="0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23569" name="Text Box 39"/>
          <p:cNvSpPr txBox="1">
            <a:spLocks noChangeArrowheads="1"/>
          </p:cNvSpPr>
          <p:nvPr/>
        </p:nvSpPr>
        <p:spPr bwMode="auto">
          <a:xfrm>
            <a:off x="0" y="110071"/>
            <a:ext cx="491838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solidFill>
                  <a:schemeClr val="accent2"/>
                </a:solidFill>
                <a:latin typeface="Times New Roman" charset="0"/>
                <a:ea typeface="MS PGothic" pitchFamily="34" charset="-128"/>
                <a:cs typeface="MS PGothic" pitchFamily="34" charset="-128"/>
              </a:rPr>
              <a:t>High Frequency </a:t>
            </a:r>
            <a:r>
              <a:rPr lang="en-US" sz="2400" b="1" dirty="0" smtClean="0">
                <a:solidFill>
                  <a:schemeClr val="accent2"/>
                </a:solidFill>
                <a:latin typeface="Times New Roman" charset="0"/>
                <a:ea typeface="MS PGothic" pitchFamily="34" charset="-128"/>
                <a:cs typeface="MS PGothic" pitchFamily="34" charset="-128"/>
              </a:rPr>
              <a:t>Radar – Since 1996</a:t>
            </a:r>
            <a:endParaRPr lang="en-US" sz="2400" b="1" dirty="0">
              <a:solidFill>
                <a:schemeClr val="accent2"/>
              </a:solidFill>
              <a:latin typeface="Times New Roman" charset="0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23570" name="Rectangle 21"/>
          <p:cNvSpPr>
            <a:spLocks noChangeArrowheads="1"/>
          </p:cNvSpPr>
          <p:nvPr/>
        </p:nvSpPr>
        <p:spPr bwMode="auto">
          <a:xfrm>
            <a:off x="609600" y="3962400"/>
            <a:ext cx="152400" cy="3048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71" name="Line 24"/>
          <p:cNvSpPr>
            <a:spLocks noChangeShapeType="1"/>
          </p:cNvSpPr>
          <p:nvPr/>
        </p:nvSpPr>
        <p:spPr bwMode="auto">
          <a:xfrm>
            <a:off x="708025" y="4157663"/>
            <a:ext cx="2555875" cy="674687"/>
          </a:xfrm>
          <a:prstGeom prst="line">
            <a:avLst/>
          </a:prstGeom>
          <a:noFill/>
          <a:ln w="12700">
            <a:solidFill>
              <a:srgbClr val="C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3572" name="Picture 3" descr="maracoos-overlay_20110404T010000_25hroverlay.png"/>
          <p:cNvPicPr>
            <a:picLocks noChangeAspect="1"/>
          </p:cNvPicPr>
          <p:nvPr/>
        </p:nvPicPr>
        <p:blipFill>
          <a:blip r:embed="rId9"/>
          <a:srcRect t="2657"/>
          <a:stretch>
            <a:fillRect/>
          </a:stretch>
        </p:blipFill>
        <p:spPr bwMode="auto">
          <a:xfrm>
            <a:off x="4969933" y="2751668"/>
            <a:ext cx="4064000" cy="3450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697" name="Picture 9" descr="standardcodar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971772" y="0"/>
            <a:ext cx="1639660" cy="2277533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  <a:miter lim="800000"/>
            <a:headEnd/>
            <a:tailEnd/>
          </a:ln>
        </p:spPr>
      </p:pic>
      <p:pic>
        <p:nvPicPr>
          <p:cNvPr id="114698" name="Picture 10" descr="love_trans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126922" y="0"/>
            <a:ext cx="1701461" cy="2269067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  <a:miter lim="800000"/>
            <a:headEnd/>
            <a:tailEnd/>
          </a:ln>
        </p:spPr>
      </p:pic>
      <p:sp>
        <p:nvSpPr>
          <p:cNvPr id="24" name="TextBox 23"/>
          <p:cNvSpPr txBox="1"/>
          <p:nvPr/>
        </p:nvSpPr>
        <p:spPr>
          <a:xfrm>
            <a:off x="626532" y="5765799"/>
            <a:ext cx="44120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Combined CODAR &amp; Satellite Products </a:t>
            </a:r>
            <a:r>
              <a:rPr lang="en-US" b="1" dirty="0" smtClean="0"/>
              <a:t>&gt;</a:t>
            </a:r>
            <a:endParaRPr lang="en-US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5105400" y="2192867"/>
            <a:ext cx="36868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Corporate Partner: </a:t>
            </a:r>
          </a:p>
          <a:p>
            <a:r>
              <a:rPr lang="en-US" b="1" dirty="0" smtClean="0"/>
              <a:t>              CODAR Ocean Sensors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50702946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2" descr="Labeled_Challenger_Proposed_Leg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7406" y="2407082"/>
            <a:ext cx="7036594" cy="3776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2" name="TextBox 7"/>
          <p:cNvSpPr txBox="1">
            <a:spLocks noChangeArrowheads="1"/>
          </p:cNvSpPr>
          <p:nvPr/>
        </p:nvSpPr>
        <p:spPr bwMode="auto">
          <a:xfrm>
            <a:off x="1231900" y="0"/>
            <a:ext cx="6489700" cy="588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4291" tIns="32146" rIns="64291" bIns="32146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en-US" sz="3400" b="1" dirty="0" smtClean="0">
                <a:solidFill>
                  <a:srgbClr val="0000FF"/>
                </a:solidFill>
                <a:latin typeface="Times New Roman"/>
                <a:ea typeface="ＭＳ Ｐゴシック" charset="0"/>
                <a:cs typeface="Times New Roman"/>
              </a:rPr>
              <a:t>Global Challenger  Glider Mission</a:t>
            </a:r>
            <a:endParaRPr lang="en-US" sz="3400" b="1" dirty="0">
              <a:solidFill>
                <a:srgbClr val="0000FF"/>
              </a:solidFill>
              <a:latin typeface="Times New Roman"/>
              <a:ea typeface="ＭＳ Ｐゴシック" charset="0"/>
              <a:cs typeface="Times New Roman"/>
            </a:endParaRPr>
          </a:p>
        </p:txBody>
      </p:sp>
      <p:pic>
        <p:nvPicPr>
          <p:cNvPr id="25603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" y="4087019"/>
            <a:ext cx="2000250" cy="15001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Undergrads in COOLro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0" t="3110" b="-1088"/>
          <a:stretch>
            <a:fillRect/>
          </a:stretch>
        </p:blipFill>
        <p:spPr bwMode="auto">
          <a:xfrm>
            <a:off x="6125766" y="642938"/>
            <a:ext cx="2893219" cy="170445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07156" y="3073287"/>
            <a:ext cx="2243584" cy="895917"/>
          </a:xfrm>
          <a:prstGeom prst="rect">
            <a:avLst/>
          </a:prstGeom>
          <a:noFill/>
        </p:spPr>
        <p:txBody>
          <a:bodyPr lIns="64291" tIns="32146" rIns="64291" bIns="32146">
            <a:spAutoFit/>
          </a:bodyPr>
          <a:lstStyle/>
          <a:p>
            <a:pPr>
              <a:defRPr/>
            </a:pPr>
            <a:r>
              <a:rPr lang="en-US" dirty="0">
                <a:latin typeface="Times New Roman"/>
                <a:cs typeface="Times New Roman"/>
              </a:rPr>
              <a:t>16 Legs with </a:t>
            </a:r>
          </a:p>
          <a:p>
            <a:pPr>
              <a:defRPr/>
            </a:pPr>
            <a:r>
              <a:rPr lang="en-US" dirty="0">
                <a:latin typeface="Times New Roman"/>
                <a:cs typeface="Times New Roman"/>
              </a:rPr>
              <a:t>16 Global-Class Gliders</a:t>
            </a:r>
          </a:p>
        </p:txBody>
      </p:sp>
      <p:pic>
        <p:nvPicPr>
          <p:cNvPr id="25607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6" t="15529" r="17772" b="16862"/>
          <a:stretch>
            <a:fillRect/>
          </a:stretch>
        </p:blipFill>
        <p:spPr bwMode="auto">
          <a:xfrm>
            <a:off x="232172" y="589359"/>
            <a:ext cx="2634258" cy="176807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08" name="TextBox 1"/>
          <p:cNvSpPr txBox="1">
            <a:spLocks noChangeArrowheads="1"/>
          </p:cNvSpPr>
          <p:nvPr/>
        </p:nvSpPr>
        <p:spPr bwMode="auto">
          <a:xfrm>
            <a:off x="3149600" y="805259"/>
            <a:ext cx="2679700" cy="117291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64291" tIns="32146" rIns="64291" bIns="32146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ctr" eaLnBrk="1" hangingPunct="1"/>
            <a:r>
              <a:rPr lang="en-US" sz="2400" b="1" i="1">
                <a:solidFill>
                  <a:schemeClr val="tx1"/>
                </a:solidFill>
                <a:latin typeface="Times New Roman"/>
                <a:cs typeface="Times New Roman"/>
              </a:rPr>
              <a:t>Creating the Next Generation of Ocean Explorers</a:t>
            </a:r>
          </a:p>
        </p:txBody>
      </p:sp>
    </p:spTree>
    <p:extLst>
      <p:ext uri="{BB962C8B-B14F-4D97-AF65-F5344CB8AC3E}">
        <p14:creationId xmlns:p14="http://schemas.microsoft.com/office/powerpoint/2010/main" val="2162607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xmlns:p14="http://schemas.microsoft.com/office/powerpoint/2010/main" spd="slow" advClick="0" advTm="15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_20110122010935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20"/>
          <a:stretch/>
        </p:blipFill>
        <p:spPr>
          <a:xfrm>
            <a:off x="-1" y="0"/>
            <a:ext cx="9144001" cy="6248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212269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imes New Roman"/>
                <a:cs typeface="Times New Roman"/>
              </a:rPr>
              <a:t>Thank You!</a:t>
            </a:r>
            <a:endParaRPr lang="en-US" sz="3200" dirty="0">
              <a:latin typeface="Times New Roman"/>
              <a:cs typeface="Times New Roman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30696" y="5768032"/>
            <a:ext cx="40959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Times New Roman"/>
                <a:cs typeface="Times New Roman"/>
              </a:rPr>
              <a:t>http://</a:t>
            </a:r>
            <a:r>
              <a:rPr lang="en-US" sz="2400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rucool.marine.rutgers.edu</a:t>
            </a:r>
            <a:endParaRPr lang="en-US" sz="2400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665307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6"/>
          <p:cNvSpPr>
            <a:spLocks noChangeArrowheads="1"/>
          </p:cNvSpPr>
          <p:nvPr/>
        </p:nvSpPr>
        <p:spPr bwMode="auto">
          <a:xfrm>
            <a:off x="0" y="762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r>
              <a:rPr lang="en-US" sz="2400" b="1" dirty="0" smtClean="0">
                <a:solidFill>
                  <a:schemeClr val="accent2"/>
                </a:solidFill>
                <a:latin typeface="Times New Roman" charset="0"/>
              </a:rPr>
              <a:t>Autonomous Underwater Gliders – Since 1998</a:t>
            </a:r>
            <a:endParaRPr lang="en-US" sz="2400" b="1" dirty="0">
              <a:solidFill>
                <a:schemeClr val="accent2"/>
              </a:solidFill>
              <a:latin typeface="Times New Roman" charset="0"/>
            </a:endParaRPr>
          </a:p>
        </p:txBody>
      </p:sp>
      <p:pic>
        <p:nvPicPr>
          <p:cNvPr id="25602" name="Picture 5" descr="marcoos_glider_sst_chla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083" t="5562"/>
          <a:stretch>
            <a:fillRect/>
          </a:stretch>
        </p:blipFill>
        <p:spPr bwMode="auto">
          <a:xfrm>
            <a:off x="152400" y="828146"/>
            <a:ext cx="4267200" cy="3735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22"/>
          <p:cNvPicPr>
            <a:picLocks noChangeAspect="1" noChangeArrowheads="1"/>
          </p:cNvPicPr>
          <p:nvPr/>
        </p:nvPicPr>
        <p:blipFill>
          <a:blip r:embed="rId3"/>
          <a:srcRect l="10814" t="5260" r="12453" b="-1753"/>
          <a:stretch>
            <a:fillRect/>
          </a:stretch>
        </p:blipFill>
        <p:spPr bwMode="auto">
          <a:xfrm>
            <a:off x="143933" y="4538133"/>
            <a:ext cx="1843279" cy="1685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0" y="635000"/>
            <a:ext cx="21234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Satellite Ocean Color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0" y="1634066"/>
            <a:ext cx="13669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Satellite SST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0" y="2480732"/>
            <a:ext cx="12226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Subsurface </a:t>
            </a:r>
          </a:p>
          <a:p>
            <a:r>
              <a:rPr lang="en-US" sz="1600" dirty="0" smtClean="0"/>
              <a:t>Glider </a:t>
            </a:r>
          </a:p>
          <a:p>
            <a:r>
              <a:rPr lang="en-US" sz="1600" dirty="0" smtClean="0"/>
              <a:t>Data</a:t>
            </a:r>
            <a:endParaRPr lang="en-US" sz="1600" dirty="0"/>
          </a:p>
        </p:txBody>
      </p:sp>
      <p:pic>
        <p:nvPicPr>
          <p:cNvPr id="2" name="Picture 1" descr="MABGliderTracks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94" b="2429"/>
          <a:stretch/>
        </p:blipFill>
        <p:spPr>
          <a:xfrm>
            <a:off x="4436272" y="939800"/>
            <a:ext cx="4682328" cy="4978400"/>
          </a:xfrm>
          <a:prstGeom prst="rect">
            <a:avLst/>
          </a:prstGeom>
        </p:spPr>
      </p:pic>
      <p:pic>
        <p:nvPicPr>
          <p:cNvPr id="25603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41625" y="4343399"/>
            <a:ext cx="2764275" cy="15536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4466167" y="948271"/>
            <a:ext cx="48175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Corporate Partner: Teledyne Webb Research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69606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" y="723900"/>
            <a:ext cx="8887466" cy="4870085"/>
          </a:xfrm>
          <a:prstGeom prst="rect">
            <a:avLst/>
          </a:prstGeom>
        </p:spPr>
      </p:pic>
      <p:sp>
        <p:nvSpPr>
          <p:cNvPr id="19459" name="TextBox 7"/>
          <p:cNvSpPr txBox="1">
            <a:spLocks noChangeArrowheads="1"/>
          </p:cNvSpPr>
          <p:nvPr/>
        </p:nvSpPr>
        <p:spPr bwMode="auto">
          <a:xfrm>
            <a:off x="0" y="0"/>
            <a:ext cx="9144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algn="ctr" eaLnBrk="1" hangingPunct="1"/>
            <a:r>
              <a:rPr lang="en-US" b="1" dirty="0">
                <a:solidFill>
                  <a:srgbClr val="333399"/>
                </a:solidFill>
              </a:rPr>
              <a:t>RU-COOL Global Slocum Glider Fleet Deployments</a:t>
            </a:r>
          </a:p>
        </p:txBody>
      </p:sp>
      <p:pic>
        <p:nvPicPr>
          <p:cNvPr id="19461" name="Picture 3"/>
          <p:cNvPicPr>
            <a:picLocks noChangeAspect="1" noChangeArrowheads="1"/>
          </p:cNvPicPr>
          <p:nvPr/>
        </p:nvPicPr>
        <p:blipFill>
          <a:blip r:embed="rId3">
            <a:lum bright="10000" contras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" y="3060700"/>
            <a:ext cx="2019300" cy="13462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155700"/>
            <a:ext cx="2432948" cy="13081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60" name="TextBox 9"/>
          <p:cNvSpPr txBox="1">
            <a:spLocks noChangeArrowheads="1"/>
          </p:cNvSpPr>
          <p:nvPr/>
        </p:nvSpPr>
        <p:spPr bwMode="auto">
          <a:xfrm>
            <a:off x="228600" y="5534026"/>
            <a:ext cx="839216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/>
            <a:r>
              <a:rPr lang="en-US" sz="20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Hurricanes and Nor’easters</a:t>
            </a:r>
          </a:p>
          <a:p>
            <a:pPr eaLnBrk="1" hangingPunct="1"/>
            <a:r>
              <a:rPr lang="en-US" sz="2000" b="1" dirty="0" smtClean="0">
                <a:latin typeface="Times New Roman"/>
                <a:cs typeface="Times New Roman"/>
              </a:rPr>
              <a:t>Extreme Environments – Antarctica</a:t>
            </a:r>
            <a:r>
              <a:rPr lang="en-US" sz="2000" b="1" dirty="0">
                <a:latin typeface="Times New Roman"/>
                <a:cs typeface="Times New Roman"/>
              </a:rPr>
              <a:t> </a:t>
            </a:r>
            <a:r>
              <a:rPr lang="en-US" sz="2000" b="1" dirty="0" smtClean="0">
                <a:latin typeface="Times New Roman"/>
                <a:cs typeface="Times New Roman"/>
              </a:rPr>
              <a:t>                        Long Duration Missions</a:t>
            </a:r>
            <a:endParaRPr lang="en-US" sz="2000" b="1" dirty="0">
              <a:latin typeface="Times New Roman"/>
              <a:cs typeface="Times New Roman"/>
            </a:endParaRPr>
          </a:p>
        </p:txBody>
      </p:sp>
      <p:sp>
        <p:nvSpPr>
          <p:cNvPr id="3" name="Oval 2"/>
          <p:cNvSpPr/>
          <p:nvPr/>
        </p:nvSpPr>
        <p:spPr>
          <a:xfrm>
            <a:off x="2921000" y="2146300"/>
            <a:ext cx="228600" cy="228600"/>
          </a:xfrm>
          <a:prstGeom prst="ellipse">
            <a:avLst/>
          </a:prstGeom>
          <a:noFill/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3048000" y="1295400"/>
            <a:ext cx="2362200" cy="3175000"/>
          </a:xfrm>
          <a:prstGeom prst="ellipse">
            <a:avLst/>
          </a:prstGeom>
          <a:noFill/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1037070" y="4495800"/>
            <a:ext cx="7850396" cy="749300"/>
          </a:xfrm>
          <a:prstGeom prst="ellipse">
            <a:avLst/>
          </a:prstGeom>
          <a:noFill/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5329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21" descr="mab110826d_irenw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51"/>
          <a:stretch/>
        </p:blipFill>
        <p:spPr bwMode="auto">
          <a:xfrm>
            <a:off x="0" y="-1"/>
            <a:ext cx="9144000" cy="621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0"/>
            <a:ext cx="3978275" cy="954107"/>
          </a:xfrm>
          <a:prstGeom prst="rect">
            <a:avLst/>
          </a:prstGeom>
          <a:noFill/>
          <a:effectLst>
            <a:outerShdw blurRad="50800" dist="38100" dir="2700000">
              <a:schemeClr val="tx1">
                <a:alpha val="43000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Hurricane Irene: Track (August 2011)</a:t>
            </a:r>
            <a:endParaRPr lang="en-US" sz="2800" b="1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pic>
        <p:nvPicPr>
          <p:cNvPr id="4" name="Picture 3" descr="Screen Shot 2013-03-12 at 3.33.05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000022"/>
            <a:ext cx="3810000" cy="317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4503738" y="2362200"/>
            <a:ext cx="547846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000" b="1" i="1" dirty="0">
                <a:solidFill>
                  <a:srgbClr val="FFFF00"/>
                </a:solidFill>
                <a:latin typeface="Times New Roman"/>
                <a:cs typeface="Times New Roman"/>
              </a:rPr>
              <a:t>Historical Hurricane </a:t>
            </a:r>
            <a:r>
              <a:rPr lang="en-US" sz="2000" b="1" i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Tracks</a:t>
            </a:r>
          </a:p>
          <a:p>
            <a:pPr algn="ctr"/>
            <a:r>
              <a:rPr lang="en-US" sz="2000" b="1" i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2000" b="1" i="1" dirty="0">
                <a:solidFill>
                  <a:srgbClr val="FFFF00"/>
                </a:solidFill>
                <a:latin typeface="Times New Roman"/>
                <a:cs typeface="Times New Roman"/>
              </a:rPr>
              <a:t>within </a:t>
            </a:r>
            <a:r>
              <a:rPr lang="en-US" sz="2000" b="1" i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120 km of </a:t>
            </a:r>
            <a:r>
              <a:rPr lang="en-US" sz="2000" b="1" i="1" dirty="0">
                <a:solidFill>
                  <a:srgbClr val="FFFF00"/>
                </a:solidFill>
                <a:latin typeface="Times New Roman"/>
                <a:cs typeface="Times New Roman"/>
              </a:rPr>
              <a:t>Atlantic City, NJ </a:t>
            </a:r>
          </a:p>
        </p:txBody>
      </p:sp>
    </p:spTree>
    <p:extLst>
      <p:ext uri="{BB962C8B-B14F-4D97-AF65-F5344CB8AC3E}">
        <p14:creationId xmlns:p14="http://schemas.microsoft.com/office/powerpoint/2010/main" val="38924164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40"/>
          <a:stretch/>
        </p:blipFill>
        <p:spPr bwMode="auto">
          <a:xfrm>
            <a:off x="0" y="0"/>
            <a:ext cx="914400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9698" name="Group 37"/>
          <p:cNvGrpSpPr>
            <a:grpSpLocks/>
          </p:cNvGrpSpPr>
          <p:nvPr/>
        </p:nvGrpSpPr>
        <p:grpSpPr bwMode="auto">
          <a:xfrm>
            <a:off x="5365750" y="762000"/>
            <a:ext cx="3778250" cy="5373713"/>
            <a:chOff x="4918130" y="505476"/>
            <a:chExt cx="3778207" cy="5374132"/>
          </a:xfrm>
        </p:grpSpPr>
        <p:pic>
          <p:nvPicPr>
            <p:cNvPr id="29705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03880" y="880128"/>
              <a:ext cx="3238500" cy="1619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06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03880" y="4093229"/>
              <a:ext cx="3238500" cy="16023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07" name="Picture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03880" y="2493029"/>
              <a:ext cx="3238500" cy="16023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8283592" y="886506"/>
              <a:ext cx="330196" cy="4800974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9709" name="TextBox 8"/>
            <p:cNvSpPr txBox="1">
              <a:spLocks noChangeArrowheads="1"/>
            </p:cNvSpPr>
            <p:nvPr/>
          </p:nvSpPr>
          <p:spPr bwMode="auto">
            <a:xfrm>
              <a:off x="8188380" y="2137428"/>
              <a:ext cx="412893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600"/>
                <a:t>14</a:t>
              </a:r>
            </a:p>
          </p:txBody>
        </p:sp>
        <p:sp>
          <p:nvSpPr>
            <p:cNvPr id="29710" name="TextBox 9"/>
            <p:cNvSpPr txBox="1">
              <a:spLocks noChangeArrowheads="1"/>
            </p:cNvSpPr>
            <p:nvPr/>
          </p:nvSpPr>
          <p:spPr bwMode="auto">
            <a:xfrm>
              <a:off x="8201080" y="2429528"/>
              <a:ext cx="412893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600"/>
                <a:t>33</a:t>
              </a:r>
            </a:p>
          </p:txBody>
        </p:sp>
        <p:sp>
          <p:nvSpPr>
            <p:cNvPr id="29711" name="TextBox 10"/>
            <p:cNvSpPr txBox="1">
              <a:spLocks noChangeArrowheads="1"/>
            </p:cNvSpPr>
            <p:nvPr/>
          </p:nvSpPr>
          <p:spPr bwMode="auto">
            <a:xfrm>
              <a:off x="8207430" y="3693178"/>
              <a:ext cx="412893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600"/>
                <a:t>29</a:t>
              </a:r>
            </a:p>
          </p:txBody>
        </p:sp>
        <p:sp>
          <p:nvSpPr>
            <p:cNvPr id="29712" name="TextBox 11"/>
            <p:cNvSpPr txBox="1">
              <a:spLocks noChangeArrowheads="1"/>
            </p:cNvSpPr>
            <p:nvPr/>
          </p:nvSpPr>
          <p:spPr bwMode="auto">
            <a:xfrm>
              <a:off x="8169330" y="4048778"/>
              <a:ext cx="527007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600"/>
                <a:t>105</a:t>
              </a:r>
            </a:p>
          </p:txBody>
        </p:sp>
        <p:sp>
          <p:nvSpPr>
            <p:cNvPr id="29713" name="TextBox 12"/>
            <p:cNvSpPr txBox="1">
              <a:spLocks noChangeArrowheads="1"/>
            </p:cNvSpPr>
            <p:nvPr/>
          </p:nvSpPr>
          <p:spPr bwMode="auto">
            <a:xfrm>
              <a:off x="8201080" y="5331478"/>
              <a:ext cx="412893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600"/>
                <a:t>60</a:t>
              </a:r>
            </a:p>
          </p:txBody>
        </p:sp>
        <p:sp>
          <p:nvSpPr>
            <p:cNvPr id="29714" name="TextBox 13"/>
            <p:cNvSpPr txBox="1">
              <a:spLocks noChangeArrowheads="1"/>
            </p:cNvSpPr>
            <p:nvPr/>
          </p:nvSpPr>
          <p:spPr bwMode="auto">
            <a:xfrm>
              <a:off x="5400730" y="3553478"/>
              <a:ext cx="857416" cy="3385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600" b="1" dirty="0">
                  <a:solidFill>
                    <a:srgbClr val="FFFFFF"/>
                  </a:solidFill>
                  <a:latin typeface="Times New Roman"/>
                  <a:cs typeface="Times New Roman"/>
                </a:rPr>
                <a:t>S</a:t>
              </a:r>
              <a:r>
                <a:rPr lang="en-US" sz="1600" b="1" dirty="0" smtClean="0">
                  <a:solidFill>
                    <a:srgbClr val="FFFFFF"/>
                  </a:solidFill>
                  <a:latin typeface="Times New Roman"/>
                  <a:cs typeface="Times New Roman"/>
                </a:rPr>
                <a:t>alinity</a:t>
              </a:r>
              <a:endParaRPr lang="en-US" sz="1600" b="1" dirty="0">
                <a:solidFill>
                  <a:srgbClr val="FFFFFF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29715" name="TextBox 14"/>
            <p:cNvSpPr txBox="1">
              <a:spLocks noChangeArrowheads="1"/>
            </p:cNvSpPr>
            <p:nvPr/>
          </p:nvSpPr>
          <p:spPr bwMode="auto">
            <a:xfrm>
              <a:off x="5375330" y="4925421"/>
              <a:ext cx="1375982" cy="5848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600" b="1" dirty="0">
                  <a:solidFill>
                    <a:srgbClr val="FFFFFF"/>
                  </a:solidFill>
                  <a:latin typeface="Times New Roman"/>
                  <a:cs typeface="Times New Roman"/>
                </a:rPr>
                <a:t>% </a:t>
              </a:r>
              <a:r>
                <a:rPr lang="en-US" sz="1600" b="1" dirty="0" smtClean="0">
                  <a:solidFill>
                    <a:srgbClr val="FFFFFF"/>
                  </a:solidFill>
                  <a:latin typeface="Times New Roman"/>
                  <a:cs typeface="Times New Roman"/>
                </a:rPr>
                <a:t>Saturation </a:t>
              </a:r>
            </a:p>
            <a:p>
              <a:r>
                <a:rPr lang="en-US" sz="1600" b="1" dirty="0" smtClean="0">
                  <a:solidFill>
                    <a:srgbClr val="FFFFFF"/>
                  </a:solidFill>
                  <a:latin typeface="Times New Roman"/>
                  <a:cs typeface="Times New Roman"/>
                </a:rPr>
                <a:t>(DO)</a:t>
              </a:r>
              <a:endParaRPr lang="en-US" sz="1600" b="1" dirty="0">
                <a:solidFill>
                  <a:srgbClr val="FFFFFF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29716" name="TextBox 5"/>
            <p:cNvSpPr txBox="1">
              <a:spLocks noChangeArrowheads="1"/>
            </p:cNvSpPr>
            <p:nvPr/>
          </p:nvSpPr>
          <p:spPr bwMode="auto">
            <a:xfrm>
              <a:off x="5406372" y="1955967"/>
              <a:ext cx="1325989" cy="3385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600" b="1" dirty="0" smtClean="0">
                  <a:solidFill>
                    <a:schemeClr val="bg1"/>
                  </a:solidFill>
                  <a:latin typeface="Times New Roman"/>
                  <a:cs typeface="Times New Roman"/>
                </a:rPr>
                <a:t>Temperature</a:t>
              </a:r>
              <a:endParaRPr lang="en-US" sz="1600" b="1" dirty="0">
                <a:solidFill>
                  <a:schemeClr val="bg1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4918130" y="886506"/>
              <a:ext cx="425445" cy="4800974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9718" name="TextBox 16"/>
            <p:cNvSpPr txBox="1">
              <a:spLocks noChangeArrowheads="1"/>
            </p:cNvSpPr>
            <p:nvPr/>
          </p:nvSpPr>
          <p:spPr bwMode="auto">
            <a:xfrm>
              <a:off x="4962580" y="2143778"/>
              <a:ext cx="412893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600"/>
                <a:t>55</a:t>
              </a:r>
            </a:p>
          </p:txBody>
        </p:sp>
        <p:sp>
          <p:nvSpPr>
            <p:cNvPr id="29719" name="TextBox 18"/>
            <p:cNvSpPr txBox="1">
              <a:spLocks noChangeArrowheads="1"/>
            </p:cNvSpPr>
            <p:nvPr/>
          </p:nvSpPr>
          <p:spPr bwMode="auto">
            <a:xfrm>
              <a:off x="4981630" y="3731278"/>
              <a:ext cx="412893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600"/>
                <a:t>55</a:t>
              </a:r>
            </a:p>
          </p:txBody>
        </p:sp>
        <p:sp>
          <p:nvSpPr>
            <p:cNvPr id="29720" name="TextBox 15"/>
            <p:cNvSpPr txBox="1">
              <a:spLocks noChangeArrowheads="1"/>
            </p:cNvSpPr>
            <p:nvPr/>
          </p:nvSpPr>
          <p:spPr bwMode="auto">
            <a:xfrm>
              <a:off x="5095930" y="2410478"/>
              <a:ext cx="29878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600"/>
                <a:t>0</a:t>
              </a:r>
            </a:p>
          </p:txBody>
        </p:sp>
        <p:sp>
          <p:nvSpPr>
            <p:cNvPr id="29721" name="TextBox 19"/>
            <p:cNvSpPr txBox="1">
              <a:spLocks noChangeArrowheads="1"/>
            </p:cNvSpPr>
            <p:nvPr/>
          </p:nvSpPr>
          <p:spPr bwMode="auto">
            <a:xfrm>
              <a:off x="5089580" y="4010678"/>
              <a:ext cx="29878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600"/>
                <a:t>0</a:t>
              </a:r>
            </a:p>
          </p:txBody>
        </p:sp>
        <p:sp>
          <p:nvSpPr>
            <p:cNvPr id="29722" name="TextBox 20"/>
            <p:cNvSpPr txBox="1">
              <a:spLocks noChangeArrowheads="1"/>
            </p:cNvSpPr>
            <p:nvPr/>
          </p:nvSpPr>
          <p:spPr bwMode="auto">
            <a:xfrm>
              <a:off x="4956230" y="5325128"/>
              <a:ext cx="412893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600"/>
                <a:t>55</a:t>
              </a:r>
            </a:p>
          </p:txBody>
        </p:sp>
        <p:sp>
          <p:nvSpPr>
            <p:cNvPr id="29723" name="TextBox 22"/>
            <p:cNvSpPr txBox="1">
              <a:spLocks noChangeArrowheads="1"/>
            </p:cNvSpPr>
            <p:nvPr/>
          </p:nvSpPr>
          <p:spPr bwMode="auto">
            <a:xfrm rot="16200000">
              <a:off x="4763266" y="1423540"/>
              <a:ext cx="754542" cy="400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2000" dirty="0">
                  <a:latin typeface="Times New Roman"/>
                  <a:cs typeface="Times New Roman"/>
                </a:rPr>
                <a:t>depth</a:t>
              </a:r>
            </a:p>
          </p:txBody>
        </p:sp>
        <p:sp>
          <p:nvSpPr>
            <p:cNvPr id="29724" name="TextBox 23"/>
            <p:cNvSpPr txBox="1">
              <a:spLocks noChangeArrowheads="1"/>
            </p:cNvSpPr>
            <p:nvPr/>
          </p:nvSpPr>
          <p:spPr bwMode="auto">
            <a:xfrm rot="16200000">
              <a:off x="4769616" y="3030090"/>
              <a:ext cx="754542" cy="400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2000" dirty="0">
                  <a:latin typeface="Times New Roman"/>
                  <a:cs typeface="Times New Roman"/>
                </a:rPr>
                <a:t>depth</a:t>
              </a:r>
            </a:p>
          </p:txBody>
        </p:sp>
        <p:sp>
          <p:nvSpPr>
            <p:cNvPr id="29725" name="TextBox 24"/>
            <p:cNvSpPr txBox="1">
              <a:spLocks noChangeArrowheads="1"/>
            </p:cNvSpPr>
            <p:nvPr/>
          </p:nvSpPr>
          <p:spPr bwMode="auto">
            <a:xfrm rot="16200000">
              <a:off x="4775966" y="4636640"/>
              <a:ext cx="754542" cy="400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2000" dirty="0">
                  <a:latin typeface="Times New Roman"/>
                  <a:cs typeface="Times New Roman"/>
                </a:rPr>
                <a:t>depth</a:t>
              </a: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4918130" y="5585872"/>
              <a:ext cx="3702008" cy="279422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9727" name="TextBox 25"/>
            <p:cNvSpPr txBox="1">
              <a:spLocks noChangeArrowheads="1"/>
            </p:cNvSpPr>
            <p:nvPr/>
          </p:nvSpPr>
          <p:spPr bwMode="auto">
            <a:xfrm>
              <a:off x="5254680" y="5541028"/>
              <a:ext cx="834974" cy="3385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600" dirty="0" smtClean="0"/>
                <a:t>Aug 12</a:t>
              </a:r>
              <a:endParaRPr lang="en-US" sz="1600" dirty="0"/>
            </a:p>
          </p:txBody>
        </p:sp>
        <p:sp>
          <p:nvSpPr>
            <p:cNvPr id="29728" name="TextBox 26"/>
            <p:cNvSpPr txBox="1">
              <a:spLocks noChangeArrowheads="1"/>
            </p:cNvSpPr>
            <p:nvPr/>
          </p:nvSpPr>
          <p:spPr bwMode="auto">
            <a:xfrm>
              <a:off x="7477151" y="5541028"/>
              <a:ext cx="834974" cy="3385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600" dirty="0" smtClean="0"/>
                <a:t>Sep 07</a:t>
              </a:r>
              <a:endParaRPr lang="en-US" sz="1600" dirty="0"/>
            </a:p>
          </p:txBody>
        </p:sp>
        <p:sp>
          <p:nvSpPr>
            <p:cNvPr id="29729" name="TextBox 28"/>
            <p:cNvSpPr txBox="1">
              <a:spLocks noChangeArrowheads="1"/>
            </p:cNvSpPr>
            <p:nvPr/>
          </p:nvSpPr>
          <p:spPr bwMode="auto">
            <a:xfrm>
              <a:off x="6416731" y="5509277"/>
              <a:ext cx="63393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/>
                <a:t>date</a:t>
              </a: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5356275" y="3966496"/>
              <a:ext cx="2774918" cy="190515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5368975" y="2366171"/>
              <a:ext cx="2774918" cy="190515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4919718" y="592795"/>
              <a:ext cx="3698833" cy="338164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35" name="Straight Arrow Connector 34"/>
            <p:cNvCxnSpPr/>
            <p:nvPr/>
          </p:nvCxnSpPr>
          <p:spPr>
            <a:xfrm>
              <a:off x="6967570" y="880155"/>
              <a:ext cx="273047" cy="15876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734" name="TextBox 7"/>
            <p:cNvSpPr txBox="1">
              <a:spLocks noChangeArrowheads="1"/>
            </p:cNvSpPr>
            <p:nvPr/>
          </p:nvSpPr>
          <p:spPr bwMode="auto">
            <a:xfrm>
              <a:off x="8213780" y="816628"/>
              <a:ext cx="412893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600"/>
                <a:t>26</a:t>
              </a:r>
            </a:p>
          </p:txBody>
        </p:sp>
        <p:sp>
          <p:nvSpPr>
            <p:cNvPr id="29735" name="TextBox 17"/>
            <p:cNvSpPr txBox="1">
              <a:spLocks noChangeArrowheads="1"/>
            </p:cNvSpPr>
            <p:nvPr/>
          </p:nvSpPr>
          <p:spPr bwMode="auto">
            <a:xfrm>
              <a:off x="5095930" y="816628"/>
              <a:ext cx="29878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600"/>
                <a:t>0</a:t>
              </a:r>
            </a:p>
          </p:txBody>
        </p:sp>
        <p:sp>
          <p:nvSpPr>
            <p:cNvPr id="29736" name="TextBox 35"/>
            <p:cNvSpPr txBox="1">
              <a:spLocks noChangeArrowheads="1"/>
            </p:cNvSpPr>
            <p:nvPr/>
          </p:nvSpPr>
          <p:spPr bwMode="auto">
            <a:xfrm>
              <a:off x="6365932" y="505476"/>
              <a:ext cx="1967734" cy="4001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2000" b="1" dirty="0">
                  <a:latin typeface="Times New Roman"/>
                  <a:cs typeface="Times New Roman"/>
                </a:rPr>
                <a:t>Hurricane Irene</a:t>
              </a:r>
            </a:p>
          </p:txBody>
        </p:sp>
      </p:grpSp>
      <p:pic>
        <p:nvPicPr>
          <p:cNvPr id="29699" name="Picture 38" descr="ru16-221_deploymentTrackZoomContours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4" t="5458" r="5849" b="5067"/>
          <a:stretch>
            <a:fillRect/>
          </a:stretch>
        </p:blipFill>
        <p:spPr bwMode="auto">
          <a:xfrm>
            <a:off x="127000" y="533400"/>
            <a:ext cx="2552700" cy="1943100"/>
          </a:xfrm>
          <a:prstGeom prst="rect">
            <a:avLst/>
          </a:prstGeom>
          <a:noFill/>
          <a:ln w="38100" cmpd="sng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Freeform 39"/>
          <p:cNvSpPr/>
          <p:nvPr/>
        </p:nvSpPr>
        <p:spPr>
          <a:xfrm>
            <a:off x="2798763" y="5138738"/>
            <a:ext cx="300037" cy="203200"/>
          </a:xfrm>
          <a:custGeom>
            <a:avLst/>
            <a:gdLst>
              <a:gd name="connsiteX0" fmla="*/ 0 w 300567"/>
              <a:gd name="connsiteY0" fmla="*/ 0 h 203200"/>
              <a:gd name="connsiteX1" fmla="*/ 80434 w 300567"/>
              <a:gd name="connsiteY1" fmla="*/ 59266 h 203200"/>
              <a:gd name="connsiteX2" fmla="*/ 131234 w 300567"/>
              <a:gd name="connsiteY2" fmla="*/ 97366 h 203200"/>
              <a:gd name="connsiteX3" fmla="*/ 182034 w 300567"/>
              <a:gd name="connsiteY3" fmla="*/ 160866 h 203200"/>
              <a:gd name="connsiteX4" fmla="*/ 211667 w 300567"/>
              <a:gd name="connsiteY4" fmla="*/ 203200 h 203200"/>
              <a:gd name="connsiteX5" fmla="*/ 211667 w 300567"/>
              <a:gd name="connsiteY5" fmla="*/ 203200 h 203200"/>
              <a:gd name="connsiteX6" fmla="*/ 254000 w 300567"/>
              <a:gd name="connsiteY6" fmla="*/ 148166 h 203200"/>
              <a:gd name="connsiteX7" fmla="*/ 300567 w 300567"/>
              <a:gd name="connsiteY7" fmla="*/ 143933 h 203200"/>
              <a:gd name="connsiteX8" fmla="*/ 300567 w 300567"/>
              <a:gd name="connsiteY8" fmla="*/ 143933 h 203200"/>
              <a:gd name="connsiteX9" fmla="*/ 232834 w 300567"/>
              <a:gd name="connsiteY9" fmla="*/ 88900 h 203200"/>
              <a:gd name="connsiteX10" fmla="*/ 203200 w 300567"/>
              <a:gd name="connsiteY10" fmla="*/ 38100 h 20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00567" h="203200">
                <a:moveTo>
                  <a:pt x="0" y="0"/>
                </a:moveTo>
                <a:lnTo>
                  <a:pt x="80434" y="59266"/>
                </a:lnTo>
                <a:lnTo>
                  <a:pt x="131234" y="97366"/>
                </a:lnTo>
                <a:lnTo>
                  <a:pt x="182034" y="160866"/>
                </a:lnTo>
                <a:lnTo>
                  <a:pt x="211667" y="203200"/>
                </a:lnTo>
                <a:lnTo>
                  <a:pt x="211667" y="203200"/>
                </a:lnTo>
                <a:lnTo>
                  <a:pt x="254000" y="148166"/>
                </a:lnTo>
                <a:lnTo>
                  <a:pt x="300567" y="143933"/>
                </a:lnTo>
                <a:lnTo>
                  <a:pt x="300567" y="143933"/>
                </a:lnTo>
                <a:lnTo>
                  <a:pt x="232834" y="88900"/>
                </a:lnTo>
                <a:lnTo>
                  <a:pt x="203200" y="38100"/>
                </a:lnTo>
              </a:path>
            </a:pathLst>
          </a:cu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1" name="Freeform 40"/>
          <p:cNvSpPr/>
          <p:nvPr/>
        </p:nvSpPr>
        <p:spPr>
          <a:xfrm>
            <a:off x="3078163" y="5270500"/>
            <a:ext cx="58737" cy="42863"/>
          </a:xfrm>
          <a:custGeom>
            <a:avLst/>
            <a:gdLst>
              <a:gd name="connsiteX0" fmla="*/ 0 w 59267"/>
              <a:gd name="connsiteY0" fmla="*/ 0 h 42334"/>
              <a:gd name="connsiteX1" fmla="*/ 59267 w 59267"/>
              <a:gd name="connsiteY1" fmla="*/ 42334 h 42334"/>
              <a:gd name="connsiteX2" fmla="*/ 59267 w 59267"/>
              <a:gd name="connsiteY2" fmla="*/ 42334 h 42334"/>
              <a:gd name="connsiteX3" fmla="*/ 59267 w 59267"/>
              <a:gd name="connsiteY3" fmla="*/ 42334 h 42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267" h="42334">
                <a:moveTo>
                  <a:pt x="0" y="0"/>
                </a:moveTo>
                <a:lnTo>
                  <a:pt x="59267" y="42334"/>
                </a:lnTo>
                <a:lnTo>
                  <a:pt x="59267" y="42334"/>
                </a:lnTo>
                <a:lnTo>
                  <a:pt x="59267" y="42334"/>
                </a:lnTo>
              </a:path>
            </a:pathLst>
          </a:custGeom>
          <a:ln w="28575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3" name="Rounded Rectangle 42"/>
          <p:cNvSpPr/>
          <p:nvPr/>
        </p:nvSpPr>
        <p:spPr>
          <a:xfrm rot="19380000">
            <a:off x="1449388" y="1584325"/>
            <a:ext cx="484187" cy="242888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47" name="Straight Connector 46"/>
          <p:cNvCxnSpPr>
            <a:stCxn id="43" idx="3"/>
          </p:cNvCxnSpPr>
          <p:nvPr/>
        </p:nvCxnSpPr>
        <p:spPr>
          <a:xfrm flipV="1">
            <a:off x="1884363" y="920750"/>
            <a:ext cx="839787" cy="639763"/>
          </a:xfrm>
          <a:prstGeom prst="line">
            <a:avLst/>
          </a:prstGeom>
          <a:ln>
            <a:solidFill>
              <a:srgbClr val="FF0000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3"/>
          <p:cNvSpPr txBox="1">
            <a:spLocks noChangeArrowheads="1"/>
          </p:cNvSpPr>
          <p:nvPr/>
        </p:nvSpPr>
        <p:spPr bwMode="auto">
          <a:xfrm>
            <a:off x="0" y="2514600"/>
            <a:ext cx="30480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b="1" dirty="0">
                <a:solidFill>
                  <a:srgbClr val="FFFF00"/>
                </a:solidFill>
                <a:latin typeface="Times New Roman"/>
                <a:cs typeface="Times New Roman"/>
              </a:rPr>
              <a:t>RU16 </a:t>
            </a:r>
          </a:p>
          <a:p>
            <a:pPr>
              <a:buFont typeface="Arial" charset="0"/>
              <a:buChar char="•"/>
            </a:pPr>
            <a:r>
              <a:rPr lang="en-US" sz="1800" b="1" dirty="0">
                <a:solidFill>
                  <a:srgbClr val="FFFF00"/>
                </a:solidFill>
                <a:latin typeface="Times New Roman"/>
                <a:cs typeface="Times New Roman"/>
              </a:rPr>
              <a:t> Deployed for EPA.</a:t>
            </a:r>
          </a:p>
          <a:p>
            <a:pPr>
              <a:buFont typeface="Arial" charset="0"/>
              <a:buChar char="•"/>
            </a:pPr>
            <a:r>
              <a:rPr lang="en-US" sz="1800" b="1" dirty="0">
                <a:solidFill>
                  <a:srgbClr val="FFFF00"/>
                </a:solidFill>
                <a:latin typeface="Times New Roman"/>
                <a:cs typeface="Times New Roman"/>
              </a:rPr>
              <a:t> Map bottom dissolved </a:t>
            </a:r>
            <a:r>
              <a:rPr lang="en-US" sz="1800" b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	oxygen</a:t>
            </a:r>
            <a:r>
              <a:rPr lang="en-US" sz="1800" b="1" dirty="0">
                <a:solidFill>
                  <a:srgbClr val="FFFF00"/>
                </a:solidFill>
                <a:latin typeface="Times New Roman"/>
                <a:cs typeface="Times New Roman"/>
              </a:rPr>
              <a:t>.</a:t>
            </a:r>
          </a:p>
          <a:p>
            <a:pPr>
              <a:buFont typeface="Arial" charset="0"/>
              <a:buChar char="•"/>
            </a:pPr>
            <a:r>
              <a:rPr lang="en-US" sz="1800" b="1" dirty="0">
                <a:solidFill>
                  <a:srgbClr val="FFFF00"/>
                </a:solidFill>
                <a:latin typeface="Times New Roman"/>
                <a:cs typeface="Times New Roman"/>
              </a:rPr>
              <a:t> Provided data on mixing </a:t>
            </a:r>
            <a:r>
              <a:rPr lang="en-US" sz="1800" b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	during </a:t>
            </a:r>
            <a:r>
              <a:rPr lang="en-US" sz="1800" b="1" dirty="0">
                <a:solidFill>
                  <a:srgbClr val="FFFF00"/>
                </a:solidFill>
                <a:latin typeface="Times New Roman"/>
                <a:cs typeface="Times New Roman"/>
              </a:rPr>
              <a:t>storm.</a:t>
            </a:r>
          </a:p>
          <a:p>
            <a:endParaRPr lang="en-US" sz="1800" b="1" dirty="0">
              <a:solidFill>
                <a:srgbClr val="FFFF00"/>
              </a:solidFill>
              <a:latin typeface="Times New Roman"/>
              <a:cs typeface="Times New Roman"/>
            </a:endParaRPr>
          </a:p>
          <a:p>
            <a:pPr algn="ctr"/>
            <a:endParaRPr lang="en-US" sz="1800" b="1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57200" y="16933"/>
            <a:ext cx="84770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Hurricane Irene: Glider Sampling Through the Storm</a:t>
            </a:r>
            <a:endParaRPr lang="en-US" sz="2800" b="1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2743200" y="4953000"/>
            <a:ext cx="838200" cy="6096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7391400" y="1219200"/>
            <a:ext cx="304800" cy="4572000"/>
          </a:xfrm>
          <a:prstGeom prst="rect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624578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2" descr="winds_kts_31_6km_war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80" t="2559" r="15863"/>
          <a:stretch>
            <a:fillRect/>
          </a:stretch>
        </p:blipFill>
        <p:spPr bwMode="auto">
          <a:xfrm>
            <a:off x="232172" y="642938"/>
            <a:ext cx="4161234" cy="4551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2" name="Picture 3" descr="winds_kts_31_6km_col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9" t="3462" r="4376"/>
          <a:stretch>
            <a:fillRect/>
          </a:stretch>
        </p:blipFill>
        <p:spPr bwMode="auto">
          <a:xfrm>
            <a:off x="4315272" y="696515"/>
            <a:ext cx="4828729" cy="450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4"/>
          <p:cNvSpPr/>
          <p:nvPr/>
        </p:nvSpPr>
        <p:spPr>
          <a:xfrm rot="1455822">
            <a:off x="6671593" y="1442144"/>
            <a:ext cx="767953" cy="1255738"/>
          </a:xfrm>
          <a:prstGeom prst="ellipse">
            <a:avLst/>
          </a:prstGeom>
          <a:noFill/>
          <a:ln w="571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4291" tIns="32146" rIns="64291" bIns="32146" anchor="ctr"/>
          <a:lstStyle/>
          <a:p>
            <a:pPr>
              <a:defRPr/>
            </a:pPr>
            <a:endParaRPr lang="en-US" b="1">
              <a:latin typeface="Calibri"/>
              <a:cs typeface="Calibri"/>
            </a:endParaRPr>
          </a:p>
        </p:txBody>
      </p:sp>
      <p:sp>
        <p:nvSpPr>
          <p:cNvPr id="15364" name="TextBox 5"/>
          <p:cNvSpPr txBox="1">
            <a:spLocks noChangeArrowheads="1"/>
          </p:cNvSpPr>
          <p:nvPr/>
        </p:nvSpPr>
        <p:spPr bwMode="auto">
          <a:xfrm>
            <a:off x="0" y="30138"/>
            <a:ext cx="9144000" cy="54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91" tIns="32146" rIns="64291" bIns="32146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ctr" eaLnBrk="1" hangingPunct="1"/>
            <a:r>
              <a:rPr lang="en-US" sz="3100" b="1" dirty="0">
                <a:solidFill>
                  <a:srgbClr val="0000FF"/>
                </a:solidFill>
                <a:latin typeface="Times New Roman"/>
                <a:ea typeface="ＭＳ Ｐゴシック" charset="0"/>
                <a:cs typeface="Times New Roman"/>
              </a:rPr>
              <a:t>Hurricane Irene SST Sensitivity </a:t>
            </a:r>
            <a:r>
              <a:rPr lang="en-US" sz="3100" b="1" dirty="0" err="1">
                <a:solidFill>
                  <a:srgbClr val="0000FF"/>
                </a:solidFill>
                <a:latin typeface="Times New Roman"/>
                <a:ea typeface="ＭＳ Ｐゴシック" charset="0"/>
                <a:cs typeface="Times New Roman"/>
              </a:rPr>
              <a:t>Hindcast</a:t>
            </a:r>
            <a:endParaRPr lang="en-US" sz="3100" b="1" dirty="0">
              <a:solidFill>
                <a:srgbClr val="0000FF"/>
              </a:solidFill>
              <a:latin typeface="Times New Roman"/>
              <a:ea typeface="ＭＳ Ｐゴシック" charset="0"/>
              <a:cs typeface="Times New Roman"/>
            </a:endParaRPr>
          </a:p>
        </p:txBody>
      </p:sp>
      <p:sp>
        <p:nvSpPr>
          <p:cNvPr id="7" name="Oval 6"/>
          <p:cNvSpPr/>
          <p:nvPr/>
        </p:nvSpPr>
        <p:spPr>
          <a:xfrm rot="1455822">
            <a:off x="2599656" y="1442144"/>
            <a:ext cx="767953" cy="1255738"/>
          </a:xfrm>
          <a:prstGeom prst="ellipse">
            <a:avLst/>
          </a:prstGeom>
          <a:noFill/>
          <a:ln w="5715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4291" tIns="32146" rIns="64291" bIns="32146" anchor="ctr"/>
          <a:lstStyle/>
          <a:p>
            <a:pPr>
              <a:defRPr/>
            </a:pPr>
            <a:endParaRPr lang="en-US" b="1">
              <a:latin typeface="Calibri"/>
              <a:cs typeface="Calibri"/>
            </a:endParaRPr>
          </a:p>
        </p:txBody>
      </p:sp>
      <p:sp>
        <p:nvSpPr>
          <p:cNvPr id="15366" name="Rectangle 8"/>
          <p:cNvSpPr>
            <a:spLocks noChangeArrowheads="1"/>
          </p:cNvSpPr>
          <p:nvPr/>
        </p:nvSpPr>
        <p:spPr bwMode="auto">
          <a:xfrm>
            <a:off x="0" y="4929187"/>
            <a:ext cx="9144000" cy="64293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4291" tIns="32146" rIns="64291" bIns="32146"/>
          <a:lstStyle/>
          <a:p>
            <a:endParaRPr lang="en-US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6550720"/>
              </p:ext>
            </p:extLst>
          </p:nvPr>
        </p:nvGraphicFramePr>
        <p:xfrm>
          <a:off x="403413" y="5005294"/>
          <a:ext cx="8292352" cy="1052438"/>
        </p:xfrm>
        <a:graphic>
          <a:graphicData uri="http://schemas.openxmlformats.org/drawingml/2006/table">
            <a:tbl>
              <a:tblPr/>
              <a:tblGrid>
                <a:gridCol w="2002117"/>
                <a:gridCol w="1359647"/>
                <a:gridCol w="1553882"/>
                <a:gridCol w="1778000"/>
                <a:gridCol w="1598706"/>
              </a:tblGrid>
              <a:tr h="735457"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Maximum </a:t>
                      </a:r>
                    </a:p>
                    <a:p>
                      <a:pPr algn="l" fontAlgn="b"/>
                      <a:r>
                        <a:rPr lang="en-US" sz="17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Wind Speed </a:t>
                      </a:r>
                    </a:p>
                    <a:p>
                      <a:pPr algn="l" fontAlgn="b"/>
                      <a:r>
                        <a:rPr lang="en-US" sz="17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Skill Score</a:t>
                      </a:r>
                      <a:endParaRPr lang="en-US" sz="17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8059" marR="8059" marT="8059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Official Forecast</a:t>
                      </a:r>
                    </a:p>
                    <a:p>
                      <a:pPr algn="ctr" fontAlgn="b"/>
                      <a:endParaRPr lang="en-US" sz="1700" b="1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059" marR="8059" marT="805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1" i="1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Warm </a:t>
                      </a:r>
                      <a:r>
                        <a:rPr lang="en-US" sz="1700" b="1" i="1" u="none" strike="noStrike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SST</a:t>
                      </a:r>
                      <a:r>
                        <a:rPr lang="en-US" sz="1700" b="1" i="1" u="none" strike="noStrike" baseline="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700" b="1" i="1" u="none" strike="noStrike" baseline="0" dirty="0" err="1" smtClean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Hindcast</a:t>
                      </a:r>
                      <a:endParaRPr lang="en-US" sz="1700" b="1" i="1" u="none" strike="noStrike" dirty="0" smtClean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  <a:p>
                      <a:pPr algn="ctr" fontAlgn="b"/>
                      <a:endParaRPr lang="en-US" sz="1700" b="1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059" marR="8059" marT="805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Warm SST +  OML Model </a:t>
                      </a:r>
                      <a:r>
                        <a:rPr lang="en-US" sz="1700" b="1" i="1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Hindcast</a:t>
                      </a:r>
                      <a:endParaRPr lang="en-US" sz="1700" b="1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059" marR="8059" marT="805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1" i="1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Cold </a:t>
                      </a:r>
                      <a:r>
                        <a:rPr lang="en-US" sz="1700" b="1" i="1" u="none" strike="noStrike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SST</a:t>
                      </a:r>
                      <a:r>
                        <a:rPr lang="en-US" sz="1700" b="1" i="1" u="none" strike="noStrike" baseline="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700" b="1" i="1" u="none" strike="noStrike" baseline="0" dirty="0" err="1" smtClean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Hindcast</a:t>
                      </a:r>
                      <a:endParaRPr lang="en-US" sz="1700" b="1" i="1" u="none" strike="noStrike" dirty="0" smtClean="0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  <a:p>
                      <a:pPr algn="ctr" fontAlgn="b"/>
                      <a:endParaRPr lang="en-US" sz="1700" b="1" i="1" u="none" strike="noStrike" dirty="0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8059" marR="8059" marT="8059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265234"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RMS</a:t>
                      </a:r>
                      <a:r>
                        <a:rPr lang="en-US" sz="1700" b="1" i="1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Error (knots)</a:t>
                      </a:r>
                      <a:endParaRPr lang="en-US" sz="1700" b="1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059" marR="8059" marT="8059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9.43</a:t>
                      </a:r>
                    </a:p>
                  </a:txBody>
                  <a:tcPr marL="8059" marR="8059" marT="805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1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7.13</a:t>
                      </a:r>
                    </a:p>
                  </a:txBody>
                  <a:tcPr marL="8059" marR="8059" marT="805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7.09</a:t>
                      </a:r>
                    </a:p>
                  </a:txBody>
                  <a:tcPr marL="8059" marR="8059" marT="805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1" i="0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3.61</a:t>
                      </a:r>
                    </a:p>
                  </a:txBody>
                  <a:tcPr marL="8059" marR="8059" marT="8059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588452" y="4232672"/>
            <a:ext cx="1976948" cy="341919"/>
          </a:xfrm>
          <a:prstGeom prst="rect">
            <a:avLst/>
          </a:prstGeom>
          <a:solidFill>
            <a:srgbClr val="FFFFFF"/>
          </a:solidFill>
          <a:ln>
            <a:solidFill>
              <a:schemeClr val="accent1"/>
            </a:solidFill>
          </a:ln>
        </p:spPr>
        <p:txBody>
          <a:bodyPr wrap="none" lIns="64291" tIns="32146" rIns="64291" bIns="32146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DF0014"/>
                </a:solidFill>
                <a:latin typeface="+mj-lt"/>
              </a:rPr>
              <a:t>Global Warm SST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232525" y="4232672"/>
            <a:ext cx="2091913" cy="341919"/>
          </a:xfrm>
          <a:prstGeom prst="rect">
            <a:avLst/>
          </a:prstGeom>
          <a:solidFill>
            <a:srgbClr val="FFFFFF"/>
          </a:solidFill>
          <a:ln>
            <a:solidFill>
              <a:srgbClr val="0000FF"/>
            </a:solidFill>
          </a:ln>
        </p:spPr>
        <p:txBody>
          <a:bodyPr wrap="none" lIns="64291" tIns="32146" rIns="64291" bIns="32146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0000FF"/>
                </a:solidFill>
                <a:latin typeface="+mj-lt"/>
              </a:rPr>
              <a:t>Regional Cold SST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6200" y="2884953"/>
            <a:ext cx="3565525" cy="204423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39659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xmlns:p14="http://schemas.microsoft.com/office/powerpoint/2010/main" spd="slow" advClick="0" advTm="15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 descr="sandy1027a_clouds_NorthAmeric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2" y="198120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FFFF00"/>
                </a:solidFill>
                <a:latin typeface="Calibri"/>
                <a:cs typeface="Calibri"/>
              </a:rPr>
              <a:t>Hurricane Sandy (2012)</a:t>
            </a:r>
            <a:endParaRPr lang="en-US" b="1" dirty="0">
              <a:solidFill>
                <a:srgbClr val="FFFF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523381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4972</TotalTime>
  <Words>588</Words>
  <Application>Microsoft Macintosh PowerPoint</Application>
  <PresentationFormat>On-screen Show (4:3)</PresentationFormat>
  <Paragraphs>185</Paragraphs>
  <Slides>31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33" baseType="lpstr">
      <vt:lpstr>Default Design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Hurricane Sandy (2012)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rutgers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Josh Kohut</dc:creator>
  <cp:lastModifiedBy>Josh Kohut</cp:lastModifiedBy>
  <cp:revision>180</cp:revision>
  <dcterms:created xsi:type="dcterms:W3CDTF">2011-03-13T17:44:07Z</dcterms:created>
  <dcterms:modified xsi:type="dcterms:W3CDTF">2014-11-20T12:48:58Z</dcterms:modified>
</cp:coreProperties>
</file>