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g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330" r:id="rId2"/>
    <p:sldId id="293" r:id="rId3"/>
    <p:sldId id="331" r:id="rId4"/>
    <p:sldId id="332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312" r:id="rId13"/>
    <p:sldId id="264" r:id="rId14"/>
    <p:sldId id="265" r:id="rId15"/>
    <p:sldId id="266" r:id="rId16"/>
    <p:sldId id="272" r:id="rId17"/>
    <p:sldId id="306" r:id="rId18"/>
    <p:sldId id="308" r:id="rId19"/>
    <p:sldId id="305" r:id="rId20"/>
    <p:sldId id="307" r:id="rId21"/>
    <p:sldId id="304" r:id="rId22"/>
    <p:sldId id="270" r:id="rId23"/>
    <p:sldId id="315" r:id="rId24"/>
    <p:sldId id="316" r:id="rId25"/>
    <p:sldId id="317" r:id="rId26"/>
    <p:sldId id="318" r:id="rId27"/>
    <p:sldId id="274" r:id="rId28"/>
    <p:sldId id="275" r:id="rId29"/>
    <p:sldId id="276" r:id="rId30"/>
    <p:sldId id="277" r:id="rId31"/>
    <p:sldId id="278" r:id="rId32"/>
    <p:sldId id="279" r:id="rId33"/>
    <p:sldId id="319" r:id="rId34"/>
    <p:sldId id="321" r:id="rId35"/>
    <p:sldId id="322" r:id="rId36"/>
    <p:sldId id="323" r:id="rId37"/>
    <p:sldId id="288" r:id="rId38"/>
    <p:sldId id="289" r:id="rId39"/>
    <p:sldId id="320" r:id="rId40"/>
    <p:sldId id="325" r:id="rId41"/>
    <p:sldId id="326" r:id="rId42"/>
    <p:sldId id="311" r:id="rId43"/>
    <p:sldId id="310" r:id="rId44"/>
    <p:sldId id="324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FF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216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A2EB1-7ABF-554A-AE9F-CAA24FB28D68}" type="datetimeFigureOut">
              <a:rPr lang="en-US" smtClean="0"/>
              <a:t>1/19/15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4E54B-81D4-DC4F-847E-BA4E3EB9B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6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603E-0F49-EC41-A984-D715443F31A7}" type="datetimeFigureOut">
              <a:rPr lang="en-US" smtClean="0"/>
              <a:t>1/19/15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233D4-3230-264D-961A-8FBDED51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76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603E-0F49-EC41-A984-D715443F31A7}" type="datetimeFigureOut">
              <a:rPr lang="en-US" smtClean="0"/>
              <a:t>1/19/15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233D4-3230-264D-961A-8FBDED51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8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603E-0F49-EC41-A984-D715443F31A7}" type="datetimeFigureOut">
              <a:rPr lang="en-US" smtClean="0"/>
              <a:t>1/19/15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233D4-3230-264D-961A-8FBDED51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7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603E-0F49-EC41-A984-D715443F31A7}" type="datetimeFigureOut">
              <a:rPr lang="en-US" smtClean="0"/>
              <a:t>1/19/15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233D4-3230-264D-961A-8FBDED51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13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603E-0F49-EC41-A984-D715443F31A7}" type="datetimeFigureOut">
              <a:rPr lang="en-US" smtClean="0"/>
              <a:t>1/19/15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233D4-3230-264D-961A-8FBDED51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49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603E-0F49-EC41-A984-D715443F31A7}" type="datetimeFigureOut">
              <a:rPr lang="en-US" smtClean="0"/>
              <a:t>1/19/15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233D4-3230-264D-961A-8FBDED51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86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603E-0F49-EC41-A984-D715443F31A7}" type="datetimeFigureOut">
              <a:rPr lang="en-US" smtClean="0"/>
              <a:t>1/19/15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233D4-3230-264D-961A-8FBDED51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00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603E-0F49-EC41-A984-D715443F31A7}" type="datetimeFigureOut">
              <a:rPr lang="en-US" smtClean="0"/>
              <a:t>1/19/15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233D4-3230-264D-961A-8FBDED51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603E-0F49-EC41-A984-D715443F31A7}" type="datetimeFigureOut">
              <a:rPr lang="en-US" smtClean="0"/>
              <a:t>1/19/15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233D4-3230-264D-961A-8FBDED51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9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603E-0F49-EC41-A984-D715443F31A7}" type="datetimeFigureOut">
              <a:rPr lang="en-US" smtClean="0"/>
              <a:t>1/19/15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233D4-3230-264D-961A-8FBDED51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7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603E-0F49-EC41-A984-D715443F31A7}" type="datetimeFigureOut">
              <a:rPr lang="en-US" smtClean="0"/>
              <a:t>1/19/15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233D4-3230-264D-961A-8FBDED51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11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6603E-0F49-EC41-A984-D715443F31A7}" type="datetimeFigureOut">
              <a:rPr lang="en-US" smtClean="0"/>
              <a:t>1/19/15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233D4-3230-264D-961A-8FBDED51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6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Relationship Id="rId3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13.png"/><Relationship Id="rId5" Type="http://schemas.openxmlformats.org/officeDocument/2006/relationships/image" Target="../media/image55.jpg"/><Relationship Id="rId6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13.png"/><Relationship Id="rId5" Type="http://schemas.openxmlformats.org/officeDocument/2006/relationships/image" Target="../media/image55.jpg"/><Relationship Id="rId6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13.png"/><Relationship Id="rId5" Type="http://schemas.openxmlformats.org/officeDocument/2006/relationships/image" Target="../media/image55.jpg"/><Relationship Id="rId6" Type="http://schemas.openxmlformats.org/officeDocument/2006/relationships/image" Target="../media/image52.jpg"/><Relationship Id="rId7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Relationship Id="rId3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845" b="217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791" y="-90331"/>
            <a:ext cx="8468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Collaborative research: Impacts of local oceanographic processes on </a:t>
            </a:r>
            <a:r>
              <a:rPr lang="en-US" sz="2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Adélie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 penguin foraging ecology over Palmer Deep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1046" y="740666"/>
            <a:ext cx="4553751" cy="2946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Rutgers University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sz="1050" b="1" dirty="0" smtClean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Oregon </a:t>
            </a:r>
            <a:r>
              <a:rPr lang="en-US" b="1" dirty="0">
                <a:latin typeface="Times New Roman"/>
                <a:cs typeface="Times New Roman"/>
              </a:rPr>
              <a:t>State </a:t>
            </a:r>
            <a:r>
              <a:rPr lang="en-US" b="1" dirty="0" smtClean="0">
                <a:latin typeface="Times New Roman"/>
                <a:cs typeface="Times New Roman"/>
              </a:rPr>
              <a:t>University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sz="1000" b="1" dirty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Polar Oceans Research Group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sz="1000" b="1" dirty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University </a:t>
            </a:r>
            <a:r>
              <a:rPr lang="en-US" b="1" dirty="0">
                <a:latin typeface="Times New Roman"/>
                <a:cs typeface="Times New Roman"/>
              </a:rPr>
              <a:t>of </a:t>
            </a:r>
            <a:r>
              <a:rPr lang="en-US" b="1" dirty="0" smtClean="0">
                <a:latin typeface="Times New Roman"/>
                <a:cs typeface="Times New Roman"/>
              </a:rPr>
              <a:t>Delaware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sz="1000" b="1" dirty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University </a:t>
            </a:r>
            <a:r>
              <a:rPr lang="en-US" b="1" dirty="0">
                <a:latin typeface="Times New Roman"/>
                <a:cs typeface="Times New Roman"/>
              </a:rPr>
              <a:t>of Alaska, </a:t>
            </a:r>
            <a:r>
              <a:rPr lang="en-US" b="1" dirty="0" smtClean="0">
                <a:latin typeface="Times New Roman"/>
                <a:cs typeface="Times New Roman"/>
              </a:rPr>
              <a:t>Fairbanks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In Collaboration with PAL-LTER (</a:t>
            </a:r>
            <a:r>
              <a:rPr lang="en-US" sz="1600" b="1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Ducklow</a:t>
            </a:r>
            <a:r>
              <a:rPr lang="en-US" sz="16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et. al.)</a:t>
            </a:r>
            <a:endParaRPr lang="en-US" sz="16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1823110" y="5353496"/>
            <a:ext cx="1910690" cy="1225104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8900" y="5171195"/>
            <a:ext cx="1525217" cy="1534405"/>
            <a:chOff x="9334500" y="3194050"/>
            <a:chExt cx="2108200" cy="2120900"/>
          </a:xfrm>
        </p:grpSpPr>
        <p:sp>
          <p:nvSpPr>
            <p:cNvPr id="3" name="Oval 2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581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1-15 at 7.36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9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18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cm30_att007_e_PalBasinNeumay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474817" y="2552090"/>
            <a:ext cx="118696" cy="13057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44704" y="3784662"/>
            <a:ext cx="118696" cy="13057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313557" y="2682662"/>
            <a:ext cx="118696" cy="13057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tcm30_att009_e_PalArthurHarbou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91" y="372534"/>
            <a:ext cx="2629646" cy="20319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986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1-15 at 7.00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74121"/>
          </a:xfrm>
          <a:prstGeom prst="rect">
            <a:avLst/>
          </a:prstGeom>
        </p:spPr>
      </p:pic>
      <p:pic>
        <p:nvPicPr>
          <p:cNvPr id="2" name="Picture 1" descr="Screen shot 2014-08-20 at 10.35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" y="3318933"/>
            <a:ext cx="6861242" cy="35390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008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1-15 at 7.00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727"/>
            <a:ext cx="9144000" cy="5799273"/>
          </a:xfrm>
          <a:prstGeom prst="rect">
            <a:avLst/>
          </a:prstGeom>
        </p:spPr>
      </p:pic>
      <p:pic>
        <p:nvPicPr>
          <p:cNvPr id="5" name="Picture 4" descr="Screen shot 2014-01-15 at 7.01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0922" cy="19812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1086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1-15 at 7.01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77226"/>
          </a:xfrm>
          <a:prstGeom prst="rect">
            <a:avLst/>
          </a:prstGeom>
        </p:spPr>
      </p:pic>
      <p:pic>
        <p:nvPicPr>
          <p:cNvPr id="7" name="Picture 6" descr="Screen shot 2014-01-15 at 7.01.3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2" t="47483" b="14927"/>
          <a:stretch/>
        </p:blipFill>
        <p:spPr>
          <a:xfrm>
            <a:off x="4178300" y="533400"/>
            <a:ext cx="4965700" cy="2171700"/>
          </a:xfrm>
          <a:prstGeom prst="rect">
            <a:avLst/>
          </a:prstGeom>
        </p:spPr>
      </p:pic>
      <p:pic>
        <p:nvPicPr>
          <p:cNvPr id="8" name="Picture 7" descr="Screen shot 2014-01-15 at 7.01.3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2" t="47483" b="14927"/>
          <a:stretch/>
        </p:blipFill>
        <p:spPr>
          <a:xfrm>
            <a:off x="5321300" y="971550"/>
            <a:ext cx="3822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0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1-15 at 9.08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777" cy="642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8300"/>
            <a:ext cx="3572932" cy="26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1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UW_Install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1" y="1"/>
            <a:ext cx="5601957" cy="3733726"/>
          </a:xfrm>
          <a:prstGeom prst="rect">
            <a:avLst/>
          </a:prstGeom>
        </p:spPr>
      </p:pic>
      <p:pic>
        <p:nvPicPr>
          <p:cNvPr id="5" name="Picture 4" descr="WAUW_Install_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62" y="0"/>
            <a:ext cx="4906537" cy="3270226"/>
          </a:xfrm>
          <a:prstGeom prst="rect">
            <a:avLst/>
          </a:prstGeom>
        </p:spPr>
      </p:pic>
      <p:pic>
        <p:nvPicPr>
          <p:cNvPr id="6" name="Picture 5" descr="WAUW_Install_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793"/>
            <a:ext cx="4712961" cy="3141207"/>
          </a:xfrm>
          <a:prstGeom prst="rect">
            <a:avLst/>
          </a:prstGeom>
        </p:spPr>
      </p:pic>
      <p:pic>
        <p:nvPicPr>
          <p:cNvPr id="7" name="Picture 6" descr="WAUW_RPM_Hu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63" y="3221221"/>
            <a:ext cx="4906537" cy="36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Radials From WAUW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2" y="1282700"/>
            <a:ext cx="7433733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8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ub_R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" y="3582689"/>
            <a:ext cx="4943866" cy="3275312"/>
          </a:xfrm>
          <a:prstGeom prst="rect">
            <a:avLst/>
          </a:prstGeom>
        </p:spPr>
      </p:pic>
      <p:pic>
        <p:nvPicPr>
          <p:cNvPr id="6" name="Picture 5" descr="JOUB_Foundation_Assemb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65" y="3583517"/>
            <a:ext cx="4365979" cy="3274484"/>
          </a:xfrm>
          <a:prstGeom prst="rect">
            <a:avLst/>
          </a:prstGeom>
        </p:spPr>
      </p:pic>
      <p:pic>
        <p:nvPicPr>
          <p:cNvPr id="7" name="Picture 6" descr="DSC00618-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2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5729" r="7393" b="5729"/>
          <a:stretch/>
        </p:blipFill>
        <p:spPr bwMode="auto">
          <a:xfrm>
            <a:off x="4612640" y="0"/>
            <a:ext cx="4531360" cy="2832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8400" y="5232400"/>
            <a:ext cx="1625600" cy="16256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993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Radials From JOUB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683" y="1219200"/>
            <a:ext cx="7071784" cy="530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386" r="7676"/>
          <a:stretch/>
        </p:blipFill>
        <p:spPr>
          <a:xfrm>
            <a:off x="2015067" y="1193800"/>
            <a:ext cx="7128933" cy="5537200"/>
          </a:xfrm>
          <a:prstGeom prst="rect">
            <a:avLst/>
          </a:prstGeom>
        </p:spPr>
      </p:pic>
      <p:pic>
        <p:nvPicPr>
          <p:cNvPr id="3" name="Picture 2" descr="WAUW_RPM_H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2760133" cy="20458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752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cm30_att007_e_PalBasinNeumay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209800" y="5486400"/>
            <a:ext cx="157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</a:rPr>
              <a:t>CODAR South</a:t>
            </a:r>
            <a:endParaRPr lang="en-US"/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3357563" y="1035050"/>
            <a:ext cx="7937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 i="1">
                <a:solidFill>
                  <a:schemeClr val="bg1"/>
                </a:solidFill>
              </a:rPr>
              <a:t>Little </a:t>
            </a:r>
          </a:p>
          <a:p>
            <a:pPr algn="ctr" eaLnBrk="0" hangingPunct="0"/>
            <a:r>
              <a:rPr lang="en-US" sz="1600" i="1">
                <a:solidFill>
                  <a:schemeClr val="bg1"/>
                </a:solidFill>
              </a:rPr>
              <a:t>Egg</a:t>
            </a:r>
          </a:p>
          <a:p>
            <a:pPr algn="ctr" eaLnBrk="0" hangingPunct="0"/>
            <a:r>
              <a:rPr lang="en-US" sz="1600" i="1">
                <a:solidFill>
                  <a:schemeClr val="bg1"/>
                </a:solidFill>
              </a:rPr>
              <a:t>Harbor</a:t>
            </a:r>
            <a:endParaRPr lang="en-US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 rot="18876350">
            <a:off x="6199982" y="5298281"/>
            <a:ext cx="3130550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i="1">
                <a:solidFill>
                  <a:schemeClr val="bg1"/>
                </a:solidFill>
              </a:rPr>
              <a:t>A T L A N T I C    O C E A N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1536700" y="6242050"/>
            <a:ext cx="1109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Atlantic City</a:t>
            </a:r>
            <a:endParaRPr lang="en-US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>
            <a:off x="5181600" y="3956050"/>
            <a:ext cx="584200" cy="108585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 flipH="1">
            <a:off x="5770563" y="4695825"/>
            <a:ext cx="654050" cy="358775"/>
          </a:xfrm>
          <a:prstGeom prst="line">
            <a:avLst/>
          </a:prstGeom>
          <a:noFill/>
          <a:ln w="12700" cap="rnd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3623995" y="2552090"/>
            <a:ext cx="969518" cy="1109350"/>
            <a:chOff x="3623995" y="2552090"/>
            <a:chExt cx="969518" cy="1109350"/>
          </a:xfrm>
        </p:grpSpPr>
        <p:sp>
          <p:nvSpPr>
            <p:cNvPr id="5" name="Oval 4"/>
            <p:cNvSpPr/>
            <p:nvPr/>
          </p:nvSpPr>
          <p:spPr>
            <a:xfrm>
              <a:off x="4474817" y="2552090"/>
              <a:ext cx="118696" cy="130572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 rot="11369932" flipV="1">
              <a:off x="3623995" y="3331788"/>
              <a:ext cx="224355" cy="32965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cxnSp>
          <p:nvCxnSpPr>
            <p:cNvPr id="3" name="Straight Connector 2"/>
            <p:cNvCxnSpPr>
              <a:stCxn id="5" idx="3"/>
              <a:endCxn id="30" idx="7"/>
            </p:cNvCxnSpPr>
            <p:nvPr/>
          </p:nvCxnSpPr>
          <p:spPr>
            <a:xfrm flipH="1">
              <a:off x="3949926" y="2663540"/>
              <a:ext cx="542274" cy="598845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3313557" y="2682662"/>
            <a:ext cx="869127" cy="801444"/>
            <a:chOff x="3313557" y="2682662"/>
            <a:chExt cx="869127" cy="801444"/>
          </a:xfrm>
        </p:grpSpPr>
        <p:sp>
          <p:nvSpPr>
            <p:cNvPr id="7" name="Oval 6"/>
            <p:cNvSpPr/>
            <p:nvPr/>
          </p:nvSpPr>
          <p:spPr>
            <a:xfrm>
              <a:off x="3313557" y="2682662"/>
              <a:ext cx="118696" cy="130572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 rot="7801984" flipV="1">
              <a:off x="4005097" y="3306519"/>
              <a:ext cx="37970" cy="31720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4" name="Straight Connector 33"/>
            <p:cNvCxnSpPr>
              <a:stCxn id="7" idx="5"/>
              <a:endCxn id="30" idx="1"/>
            </p:cNvCxnSpPr>
            <p:nvPr/>
          </p:nvCxnSpPr>
          <p:spPr>
            <a:xfrm>
              <a:off x="3414870" y="2794112"/>
              <a:ext cx="451126" cy="468273"/>
            </a:xfrm>
            <a:prstGeom prst="line">
              <a:avLst/>
            </a:prstGeom>
            <a:ln w="12700" cmpd="sng">
              <a:solidFill>
                <a:srgbClr val="0000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3900377" y="3351227"/>
            <a:ext cx="663023" cy="564007"/>
            <a:chOff x="3900377" y="3351227"/>
            <a:chExt cx="663023" cy="564007"/>
          </a:xfrm>
        </p:grpSpPr>
        <p:sp>
          <p:nvSpPr>
            <p:cNvPr id="6" name="Oval 5"/>
            <p:cNvSpPr/>
            <p:nvPr/>
          </p:nvSpPr>
          <p:spPr>
            <a:xfrm>
              <a:off x="4444704" y="3784662"/>
              <a:ext cx="118696" cy="130572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rot="7801984" flipV="1">
              <a:off x="4039994" y="3273120"/>
              <a:ext cx="37970" cy="3172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3941285" y="3351227"/>
              <a:ext cx="535465" cy="487183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/>
          <p:cNvSpPr/>
          <p:nvPr/>
        </p:nvSpPr>
        <p:spPr>
          <a:xfrm>
            <a:off x="3848613" y="3243263"/>
            <a:ext cx="118696" cy="130572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3598332" y="3322891"/>
            <a:ext cx="569873" cy="549236"/>
            <a:chOff x="3598332" y="3322891"/>
            <a:chExt cx="569873" cy="549236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3598332" y="3637246"/>
              <a:ext cx="253948" cy="23413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1" idx="1"/>
            </p:cNvCxnSpPr>
            <p:nvPr/>
          </p:nvCxnSpPr>
          <p:spPr>
            <a:xfrm flipH="1">
              <a:off x="3852280" y="3548276"/>
              <a:ext cx="315925" cy="323108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ine 30"/>
            <p:cNvSpPr>
              <a:spLocks noChangeShapeType="1"/>
            </p:cNvSpPr>
            <p:nvPr/>
          </p:nvSpPr>
          <p:spPr bwMode="auto">
            <a:xfrm rot="11369932" flipH="1" flipV="1">
              <a:off x="3857560" y="3322891"/>
              <a:ext cx="36623" cy="5492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569633" y="2997200"/>
            <a:ext cx="2287391" cy="958850"/>
            <a:chOff x="2569633" y="2997200"/>
            <a:chExt cx="2287391" cy="958850"/>
          </a:xfrm>
        </p:grpSpPr>
        <p:cxnSp>
          <p:nvCxnSpPr>
            <p:cNvPr id="58" name="Straight Arrow Connector 57"/>
            <p:cNvCxnSpPr>
              <a:stCxn id="55" idx="3"/>
            </p:cNvCxnSpPr>
            <p:nvPr/>
          </p:nvCxnSpPr>
          <p:spPr>
            <a:xfrm flipH="1">
              <a:off x="2646363" y="3657348"/>
              <a:ext cx="186781" cy="298702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>
              <a:off x="2569633" y="3616532"/>
              <a:ext cx="263512" cy="104568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2934457" y="3627685"/>
              <a:ext cx="160559" cy="1912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2815761" y="3545898"/>
              <a:ext cx="118696" cy="130572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H="1" flipV="1">
              <a:off x="4444704" y="3141245"/>
              <a:ext cx="293624" cy="73031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 flipV="1">
              <a:off x="4679511" y="2997200"/>
              <a:ext cx="94812" cy="180560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>
              <a:off x="4648200" y="3271817"/>
              <a:ext cx="128544" cy="27408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4738328" y="3141245"/>
              <a:ext cx="118696" cy="130572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534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2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3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1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4533"/>
            <a:ext cx="2584074" cy="19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581900" cy="601472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5806" b="5921"/>
          <a:stretch/>
        </p:blipFill>
        <p:spPr>
          <a:xfrm>
            <a:off x="5520267" y="0"/>
            <a:ext cx="3623733" cy="268424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Oval 6"/>
          <p:cNvSpPr/>
          <p:nvPr/>
        </p:nvSpPr>
        <p:spPr>
          <a:xfrm>
            <a:off x="5727701" y="144248"/>
            <a:ext cx="3276600" cy="8699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1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304" y="154609"/>
            <a:ext cx="63814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Mooring (Physics – Vertical / Time)</a:t>
            </a:r>
          </a:p>
          <a:p>
            <a:r>
              <a:rPr lang="en-US" sz="24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Near Station 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435" y="1391478"/>
            <a:ext cx="405040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Schedule: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Deployed from Gould on January 5, 2014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Nov/Dec 2014: Service from Gould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Mar 2015: Recover from Gould 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Picture 2" descr="MooringPhoto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10" b="17010"/>
          <a:stretch/>
        </p:blipFill>
        <p:spPr>
          <a:xfrm>
            <a:off x="5054600" y="699845"/>
            <a:ext cx="4089400" cy="615815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054600" y="1225688"/>
            <a:ext cx="3092174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Upward</a:t>
            </a:r>
            <a:r>
              <a:rPr lang="en-US" b="1" dirty="0">
                <a:latin typeface="Times New Roman"/>
                <a:cs typeface="Times New Roman"/>
              </a:rPr>
              <a:t>-</a:t>
            </a:r>
            <a:r>
              <a:rPr lang="en-US" b="1" dirty="0" smtClean="0">
                <a:latin typeface="Times New Roman"/>
                <a:cs typeface="Times New Roman"/>
              </a:rPr>
              <a:t>looking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300 KHz RDI ADCP</a:t>
            </a:r>
            <a:endParaRPr lang="en-US" b="1" dirty="0">
              <a:latin typeface="Times New Roman"/>
              <a:cs typeface="Times New Roman"/>
            </a:endParaRPr>
          </a:p>
          <a:p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Seabird </a:t>
            </a:r>
          </a:p>
          <a:p>
            <a:r>
              <a:rPr lang="en-US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MicroCAT</a:t>
            </a:r>
            <a:r>
              <a:rPr lang="en-US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CTD</a:t>
            </a:r>
          </a:p>
          <a:p>
            <a:endParaRPr lang="en-US" b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b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b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b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RBR </a:t>
            </a:r>
            <a:r>
              <a:rPr lang="en-US" b="1" dirty="0" err="1">
                <a:solidFill>
                  <a:srgbClr val="FFFFFF"/>
                </a:solidFill>
                <a:latin typeface="Times New Roman"/>
                <a:cs typeface="Times New Roman"/>
              </a:rPr>
              <a:t>Ttide</a:t>
            </a:r>
            <a:r>
              <a:rPr lang="en-US" b="1" dirty="0">
                <a:solidFill>
                  <a:srgbClr val="FFFFFF"/>
                </a:solidFill>
                <a:latin typeface="Times New Roman"/>
                <a:cs typeface="Times New Roman"/>
              </a:rPr>
              <a:t> bottom </a:t>
            </a:r>
            <a:endParaRPr lang="en-US" b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lvl="1"/>
            <a:r>
              <a:rPr lang="en-US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pressure </a:t>
            </a:r>
            <a:r>
              <a:rPr lang="en-US" b="1" dirty="0">
                <a:solidFill>
                  <a:srgbClr val="FFFFFF"/>
                </a:solidFill>
                <a:latin typeface="Times New Roman"/>
                <a:cs typeface="Times New Roman"/>
              </a:rPr>
              <a:t>recorder</a:t>
            </a:r>
            <a:r>
              <a:rPr lang="en-US" b="1" dirty="0" smtClean="0">
                <a:solidFill>
                  <a:srgbClr val="FFFFFF"/>
                </a:solidFill>
                <a:effectLst/>
                <a:latin typeface="Times New Roman"/>
                <a:cs typeface="Times New Roman"/>
              </a:rPr>
              <a:t> </a:t>
            </a:r>
            <a:endParaRPr lang="en-US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172200" y="3022600"/>
            <a:ext cx="889000" cy="635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014278" y="4584700"/>
            <a:ext cx="889000" cy="889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869056" y="5207000"/>
            <a:ext cx="889000" cy="482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tcm30_att007_e_PalBasinNeumay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3145804"/>
            <a:ext cx="4804017" cy="371219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290417" y="4673600"/>
            <a:ext cx="118696" cy="13057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6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7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963333" cy="3951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630" t="56834" b="6274"/>
          <a:stretch/>
        </p:blipFill>
        <p:spPr>
          <a:xfrm>
            <a:off x="880532" y="3951112"/>
            <a:ext cx="8263467" cy="248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598" y="3766446"/>
            <a:ext cx="249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East Component (cm/s)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5702" y="5029199"/>
            <a:ext cx="265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North Component (cm/s)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0576537" y="3996286"/>
            <a:ext cx="515201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0 </a:t>
            </a:r>
          </a:p>
          <a:p>
            <a:pPr algn="r"/>
            <a:endParaRPr lang="en-US" dirty="0" smtClean="0"/>
          </a:p>
          <a:p>
            <a:pPr algn="r"/>
            <a:endParaRPr lang="en-US" sz="1200" dirty="0"/>
          </a:p>
          <a:p>
            <a:pPr algn="r"/>
            <a:r>
              <a:rPr lang="en-US" dirty="0" smtClean="0"/>
              <a:t>50</a:t>
            </a:r>
          </a:p>
          <a:p>
            <a:pPr algn="r"/>
            <a:endParaRPr lang="en-US" sz="1400" dirty="0"/>
          </a:p>
          <a:p>
            <a:pPr algn="r"/>
            <a:r>
              <a:rPr lang="en-US" dirty="0" smtClean="0"/>
              <a:t>0</a:t>
            </a:r>
          </a:p>
          <a:p>
            <a:pPr algn="r"/>
            <a:endParaRPr lang="en-US" sz="2800" dirty="0"/>
          </a:p>
          <a:p>
            <a:pPr algn="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03201" y="5046133"/>
            <a:ext cx="113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(m)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15806" b="5921"/>
          <a:stretch/>
        </p:blipFill>
        <p:spPr>
          <a:xfrm>
            <a:off x="7112000" y="0"/>
            <a:ext cx="2031999" cy="15051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62670" y="157146"/>
            <a:ext cx="2287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imes New Roman"/>
                <a:cs typeface="Times New Roman"/>
              </a:rPr>
              <a:t>Mooring</a:t>
            </a:r>
            <a:endParaRPr lang="en-US" sz="4400" b="1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80932" y="2564823"/>
            <a:ext cx="27642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Water Velocity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439150" y="520700"/>
            <a:ext cx="0" cy="55245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56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390"/>
          <a:stretch/>
        </p:blipFill>
        <p:spPr>
          <a:xfrm>
            <a:off x="1" y="3632415"/>
            <a:ext cx="2255164" cy="322558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-1"/>
            <a:ext cx="2147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 Results</a:t>
            </a:r>
          </a:p>
          <a:p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Tracking penguins from Humble Island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589" y="0"/>
            <a:ext cx="687841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44" y="1484713"/>
            <a:ext cx="22381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Where did the Adélie penguins go?</a:t>
            </a:r>
          </a:p>
          <a:p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7" name="Picture 10" descr="IMGP0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810"/>
            <a:ext cx="2255164" cy="191688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96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65931"/>
          <a:stretch/>
        </p:blipFill>
        <p:spPr>
          <a:xfrm>
            <a:off x="219810" y="3657601"/>
            <a:ext cx="8924190" cy="3200400"/>
          </a:xfrm>
          <a:prstGeom prst="rect">
            <a:avLst/>
          </a:prstGeom>
        </p:spPr>
      </p:pic>
      <p:pic>
        <p:nvPicPr>
          <p:cNvPr id="2" name="Picture 1" descr="IMG_37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623733" cy="2717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15806" b="5921"/>
          <a:stretch/>
        </p:blipFill>
        <p:spPr>
          <a:xfrm>
            <a:off x="7112000" y="0"/>
            <a:ext cx="2031999" cy="15051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62670" y="157146"/>
            <a:ext cx="2287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imes New Roman"/>
                <a:cs typeface="Times New Roman"/>
              </a:rPr>
              <a:t>Mooring</a:t>
            </a:r>
            <a:endParaRPr lang="en-US" sz="4400" b="1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862" y="2857211"/>
            <a:ext cx="77881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Bottom Temperature, Salinity and Pressure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15323" y="1022093"/>
            <a:ext cx="167217" cy="1910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24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_201101271513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0" t="34084" r="16141" b="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5806" b="5921"/>
          <a:stretch/>
        </p:blipFill>
        <p:spPr>
          <a:xfrm>
            <a:off x="5869306" y="4432300"/>
            <a:ext cx="3274694" cy="24257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7624894" y="5223932"/>
            <a:ext cx="816373" cy="1152967"/>
          </a:xfrm>
          <a:custGeom>
            <a:avLst/>
            <a:gdLst>
              <a:gd name="connsiteX0" fmla="*/ 4234 w 512234"/>
              <a:gd name="connsiteY0" fmla="*/ 0 h 715434"/>
              <a:gd name="connsiteX1" fmla="*/ 0 w 512234"/>
              <a:gd name="connsiteY1" fmla="*/ 482600 h 715434"/>
              <a:gd name="connsiteX2" fmla="*/ 512234 w 512234"/>
              <a:gd name="connsiteY2" fmla="*/ 715434 h 715434"/>
              <a:gd name="connsiteX3" fmla="*/ 512234 w 512234"/>
              <a:gd name="connsiteY3" fmla="*/ 135467 h 715434"/>
              <a:gd name="connsiteX4" fmla="*/ 4234 w 512234"/>
              <a:gd name="connsiteY4" fmla="*/ 0 h 71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34" h="715434">
                <a:moveTo>
                  <a:pt x="4234" y="0"/>
                </a:moveTo>
                <a:cubicBezTo>
                  <a:pt x="2823" y="160867"/>
                  <a:pt x="1411" y="321733"/>
                  <a:pt x="0" y="482600"/>
                </a:cubicBezTo>
                <a:lnTo>
                  <a:pt x="512234" y="715434"/>
                </a:lnTo>
                <a:lnTo>
                  <a:pt x="512234" y="135467"/>
                </a:lnTo>
                <a:lnTo>
                  <a:pt x="4234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4800" y="5223932"/>
            <a:ext cx="3740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Underwater Robots: Gliders</a:t>
            </a:r>
            <a:endParaRPr lang="en-US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453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Freeform 3"/>
          <p:cNvSpPr>
            <a:spLocks/>
          </p:cNvSpPr>
          <p:nvPr/>
        </p:nvSpPr>
        <p:spPr bwMode="auto">
          <a:xfrm>
            <a:off x="241300" y="1549400"/>
            <a:ext cx="4612859" cy="3813175"/>
          </a:xfrm>
          <a:custGeom>
            <a:avLst/>
            <a:gdLst>
              <a:gd name="T0" fmla="*/ 0 w 3670"/>
              <a:gd name="T1" fmla="*/ 81 h 2724"/>
              <a:gd name="T2" fmla="*/ 857 w 3670"/>
              <a:gd name="T3" fmla="*/ 2698 h 2724"/>
              <a:gd name="T4" fmla="*/ 1757 w 3670"/>
              <a:gd name="T5" fmla="*/ 3 h 2724"/>
              <a:gd name="T6" fmla="*/ 2717 w 3670"/>
              <a:gd name="T7" fmla="*/ 2714 h 2724"/>
              <a:gd name="T8" fmla="*/ 3670 w 3670"/>
              <a:gd name="T9" fmla="*/ 66 h 2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70" h="2724">
                <a:moveTo>
                  <a:pt x="0" y="81"/>
                </a:moveTo>
                <a:cubicBezTo>
                  <a:pt x="143" y="517"/>
                  <a:pt x="564" y="2711"/>
                  <a:pt x="857" y="2698"/>
                </a:cubicBezTo>
                <a:cubicBezTo>
                  <a:pt x="1150" y="2685"/>
                  <a:pt x="1447" y="0"/>
                  <a:pt x="1757" y="3"/>
                </a:cubicBezTo>
                <a:cubicBezTo>
                  <a:pt x="2067" y="6"/>
                  <a:pt x="2398" y="2703"/>
                  <a:pt x="2717" y="2714"/>
                </a:cubicBezTo>
                <a:cubicBezTo>
                  <a:pt x="3037" y="2724"/>
                  <a:pt x="3511" y="507"/>
                  <a:pt x="3670" y="66"/>
                </a:cubicBezTo>
              </a:path>
            </a:pathLst>
          </a:cu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-63500" y="822325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latin typeface="Garamond" charset="0"/>
              </a:rPr>
              <a:t>Buoyancy pump in </a:t>
            </a:r>
            <a:r>
              <a:rPr lang="en-US" dirty="0">
                <a:latin typeface="Garamond" charset="0"/>
                <a:sym typeface="Wingdings" charset="0"/>
              </a:rPr>
              <a:t> the glider </a:t>
            </a:r>
            <a:r>
              <a:rPr lang="en-US" dirty="0">
                <a:latin typeface="Garamond" charset="0"/>
              </a:rPr>
              <a:t>pulls in 0.5 L of water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17500" y="20066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dirty="0">
                <a:latin typeface="Garamond" charset="0"/>
              </a:rPr>
              <a:t>Glider begins to dive downward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63500" y="5365750"/>
            <a:ext cx="320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dirty="0">
                <a:latin typeface="Garamond" charset="0"/>
              </a:rPr>
              <a:t>Push pump out </a:t>
            </a:r>
            <a:r>
              <a:rPr lang="en-US" dirty="0">
                <a:latin typeface="Garamond" charset="0"/>
                <a:sym typeface="Wingdings" charset="0"/>
              </a:rPr>
              <a:t></a:t>
            </a:r>
            <a:r>
              <a:rPr lang="en-US" dirty="0">
                <a:latin typeface="Garamond" charset="0"/>
              </a:rPr>
              <a:t> glider inflects and begins to climb to the surface</a:t>
            </a:r>
          </a:p>
        </p:txBody>
      </p:sp>
      <p:sp>
        <p:nvSpPr>
          <p:cNvPr id="82952" name="AutoShape 8"/>
          <p:cNvSpPr>
            <a:spLocks noChangeArrowheads="1"/>
          </p:cNvSpPr>
          <p:nvPr/>
        </p:nvSpPr>
        <p:spPr bwMode="auto">
          <a:xfrm rot="-748948">
            <a:off x="2645135" y="2471579"/>
            <a:ext cx="381000" cy="2542210"/>
          </a:xfrm>
          <a:prstGeom prst="downArrow">
            <a:avLst>
              <a:gd name="adj1" fmla="val 50000"/>
              <a:gd name="adj2" fmla="val 210000"/>
            </a:avLst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3" name="AutoShape 9"/>
          <p:cNvSpPr>
            <a:spLocks noChangeArrowheads="1"/>
          </p:cNvSpPr>
          <p:nvPr/>
        </p:nvSpPr>
        <p:spPr bwMode="auto">
          <a:xfrm rot="11719445">
            <a:off x="3906808" y="2192315"/>
            <a:ext cx="381000" cy="2776126"/>
          </a:xfrm>
          <a:prstGeom prst="downArrow">
            <a:avLst>
              <a:gd name="adj1" fmla="val 50000"/>
              <a:gd name="adj2" fmla="val 205000"/>
            </a:avLst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3098800" y="749300"/>
            <a:ext cx="23780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latin typeface="Garamond" charset="0"/>
              </a:rPr>
              <a:t>When surfacing to connect glider inflates air bladder</a:t>
            </a:r>
          </a:p>
        </p:txBody>
      </p:sp>
      <p:sp>
        <p:nvSpPr>
          <p:cNvPr id="82968" name="Text Box 24"/>
          <p:cNvSpPr txBox="1">
            <a:spLocks noChangeArrowheads="1"/>
          </p:cNvSpPr>
          <p:nvPr/>
        </p:nvSpPr>
        <p:spPr bwMode="auto">
          <a:xfrm>
            <a:off x="76200" y="44450"/>
            <a:ext cx="361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Times New Roman" charset="0"/>
              </a:rPr>
              <a:t>How gliders </a:t>
            </a:r>
            <a:r>
              <a:rPr lang="ja-JP" altLang="en-US" sz="3600" b="1" dirty="0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3600" b="1" dirty="0">
                <a:solidFill>
                  <a:schemeClr val="accent2"/>
                </a:solidFill>
                <a:latin typeface="Times New Roman" charset="0"/>
              </a:rPr>
              <a:t>fly</a:t>
            </a:r>
            <a:r>
              <a:rPr lang="ja-JP" altLang="en-US" sz="3600" b="1" dirty="0">
                <a:solidFill>
                  <a:schemeClr val="accent2"/>
                </a:solidFill>
                <a:latin typeface="Arial"/>
              </a:rPr>
              <a:t>”</a:t>
            </a:r>
            <a:endParaRPr lang="en-US" sz="3600" b="1" dirty="0">
              <a:solidFill>
                <a:schemeClr val="accent2"/>
              </a:solidFill>
              <a:latin typeface="Times New Roman" charset="0"/>
            </a:endParaRPr>
          </a:p>
        </p:txBody>
      </p:sp>
      <p:pic>
        <p:nvPicPr>
          <p:cNvPr id="4" name="AUV-1.mp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2133" y="2946400"/>
            <a:ext cx="4275667" cy="3206750"/>
          </a:xfrm>
        </p:spPr>
      </p:pic>
      <p:pic>
        <p:nvPicPr>
          <p:cNvPr id="14" name="Picture 5" descr="20041007T072359_s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899" y="114300"/>
            <a:ext cx="3449901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97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iderLoc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0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72" t="22407" r="7272" b="24445"/>
          <a:stretch/>
        </p:blipFill>
        <p:spPr>
          <a:xfrm>
            <a:off x="3289300" y="3990596"/>
            <a:ext cx="5854700" cy="2867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302" t="21667" r="5985" b="25000"/>
          <a:stretch/>
        </p:blipFill>
        <p:spPr>
          <a:xfrm>
            <a:off x="3378201" y="1278926"/>
            <a:ext cx="5765800" cy="2804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5806" b="5921"/>
          <a:stretch/>
        </p:blipFill>
        <p:spPr>
          <a:xfrm>
            <a:off x="7112000" y="0"/>
            <a:ext cx="2031999" cy="150518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8183033" y="448733"/>
            <a:ext cx="512234" cy="715434"/>
          </a:xfrm>
          <a:custGeom>
            <a:avLst/>
            <a:gdLst>
              <a:gd name="connsiteX0" fmla="*/ 4234 w 512234"/>
              <a:gd name="connsiteY0" fmla="*/ 0 h 715434"/>
              <a:gd name="connsiteX1" fmla="*/ 0 w 512234"/>
              <a:gd name="connsiteY1" fmla="*/ 482600 h 715434"/>
              <a:gd name="connsiteX2" fmla="*/ 512234 w 512234"/>
              <a:gd name="connsiteY2" fmla="*/ 715434 h 715434"/>
              <a:gd name="connsiteX3" fmla="*/ 512234 w 512234"/>
              <a:gd name="connsiteY3" fmla="*/ 135467 h 715434"/>
              <a:gd name="connsiteX4" fmla="*/ 4234 w 512234"/>
              <a:gd name="connsiteY4" fmla="*/ 0 h 71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34" h="715434">
                <a:moveTo>
                  <a:pt x="4234" y="0"/>
                </a:moveTo>
                <a:cubicBezTo>
                  <a:pt x="2823" y="160867"/>
                  <a:pt x="1411" y="321733"/>
                  <a:pt x="0" y="482600"/>
                </a:cubicBezTo>
                <a:lnTo>
                  <a:pt x="512234" y="715434"/>
                </a:lnTo>
                <a:lnTo>
                  <a:pt x="512234" y="135467"/>
                </a:lnTo>
                <a:lnTo>
                  <a:pt x="4234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62001" y="6166085"/>
            <a:ext cx="1769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Chlorophyll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10" name="Picture 9" descr="4Glide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398774"/>
            <a:ext cx="3020567" cy="226542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2438400" y="3398774"/>
            <a:ext cx="12700" cy="133118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GliderLocation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8696" r="20170"/>
          <a:stretch/>
        </p:blipFill>
        <p:spPr>
          <a:xfrm>
            <a:off x="88900" y="12699"/>
            <a:ext cx="2814124" cy="26017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Straight Arrow Connector 16"/>
          <p:cNvCxnSpPr/>
          <p:nvPr/>
        </p:nvCxnSpPr>
        <p:spPr>
          <a:xfrm flipH="1">
            <a:off x="1507297" y="12699"/>
            <a:ext cx="12700" cy="71120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78697" y="2832569"/>
            <a:ext cx="1894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Temperature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1386" y="42675"/>
            <a:ext cx="15750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Rutgers</a:t>
            </a:r>
          </a:p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RU05</a:t>
            </a:r>
            <a:endParaRPr lang="en-US" sz="2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205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872" t="21296" r="7130" b="24815"/>
          <a:stretch/>
        </p:blipFill>
        <p:spPr>
          <a:xfrm>
            <a:off x="3296424" y="4020410"/>
            <a:ext cx="5784076" cy="2867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588" t="21667" r="6557" b="25370"/>
          <a:stretch/>
        </p:blipFill>
        <p:spPr>
          <a:xfrm>
            <a:off x="3296424" y="1166474"/>
            <a:ext cx="5847576" cy="2853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5806" b="5921"/>
          <a:stretch/>
        </p:blipFill>
        <p:spPr>
          <a:xfrm>
            <a:off x="7112000" y="0"/>
            <a:ext cx="2031999" cy="150518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8183033" y="448733"/>
            <a:ext cx="512234" cy="715434"/>
          </a:xfrm>
          <a:custGeom>
            <a:avLst/>
            <a:gdLst>
              <a:gd name="connsiteX0" fmla="*/ 4234 w 512234"/>
              <a:gd name="connsiteY0" fmla="*/ 0 h 715434"/>
              <a:gd name="connsiteX1" fmla="*/ 0 w 512234"/>
              <a:gd name="connsiteY1" fmla="*/ 482600 h 715434"/>
              <a:gd name="connsiteX2" fmla="*/ 512234 w 512234"/>
              <a:gd name="connsiteY2" fmla="*/ 715434 h 715434"/>
              <a:gd name="connsiteX3" fmla="*/ 512234 w 512234"/>
              <a:gd name="connsiteY3" fmla="*/ 135467 h 715434"/>
              <a:gd name="connsiteX4" fmla="*/ 4234 w 512234"/>
              <a:gd name="connsiteY4" fmla="*/ 0 h 71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34" h="715434">
                <a:moveTo>
                  <a:pt x="4234" y="0"/>
                </a:moveTo>
                <a:cubicBezTo>
                  <a:pt x="2823" y="160867"/>
                  <a:pt x="1411" y="321733"/>
                  <a:pt x="0" y="482600"/>
                </a:cubicBezTo>
                <a:lnTo>
                  <a:pt x="512234" y="715434"/>
                </a:lnTo>
                <a:lnTo>
                  <a:pt x="512234" y="135467"/>
                </a:lnTo>
                <a:lnTo>
                  <a:pt x="4234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62001" y="6166085"/>
            <a:ext cx="1769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Chlorophyll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12" name="Picture 11" descr="4Glide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398774"/>
            <a:ext cx="3020567" cy="226542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2438400" y="3398774"/>
            <a:ext cx="0" cy="75968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GliderLocation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8696" r="20170"/>
          <a:stretch/>
        </p:blipFill>
        <p:spPr>
          <a:xfrm>
            <a:off x="88900" y="12699"/>
            <a:ext cx="2814124" cy="26017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Straight Arrow Connector 17"/>
          <p:cNvCxnSpPr/>
          <p:nvPr/>
        </p:nvCxnSpPr>
        <p:spPr>
          <a:xfrm flipH="1">
            <a:off x="859597" y="0"/>
            <a:ext cx="12700" cy="71120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78697" y="2832569"/>
            <a:ext cx="1894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Temperature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4677" y="42675"/>
            <a:ext cx="43254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University Of Delaware</a:t>
            </a:r>
          </a:p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The Blue Hen</a:t>
            </a:r>
            <a:endParaRPr lang="en-US" sz="2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624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72" t="21667" r="7272" b="25555"/>
          <a:stretch/>
        </p:blipFill>
        <p:spPr>
          <a:xfrm>
            <a:off x="3248215" y="3990596"/>
            <a:ext cx="5895785" cy="2867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159" t="21667" r="6128" b="24815"/>
          <a:stretch/>
        </p:blipFill>
        <p:spPr>
          <a:xfrm>
            <a:off x="3260915" y="1112417"/>
            <a:ext cx="5895785" cy="2878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5806" b="5921"/>
          <a:stretch/>
        </p:blipFill>
        <p:spPr>
          <a:xfrm>
            <a:off x="7112000" y="0"/>
            <a:ext cx="2031999" cy="150518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8183033" y="448733"/>
            <a:ext cx="512234" cy="715434"/>
          </a:xfrm>
          <a:custGeom>
            <a:avLst/>
            <a:gdLst>
              <a:gd name="connsiteX0" fmla="*/ 4234 w 512234"/>
              <a:gd name="connsiteY0" fmla="*/ 0 h 715434"/>
              <a:gd name="connsiteX1" fmla="*/ 0 w 512234"/>
              <a:gd name="connsiteY1" fmla="*/ 482600 h 715434"/>
              <a:gd name="connsiteX2" fmla="*/ 512234 w 512234"/>
              <a:gd name="connsiteY2" fmla="*/ 715434 h 715434"/>
              <a:gd name="connsiteX3" fmla="*/ 512234 w 512234"/>
              <a:gd name="connsiteY3" fmla="*/ 135467 h 715434"/>
              <a:gd name="connsiteX4" fmla="*/ 4234 w 512234"/>
              <a:gd name="connsiteY4" fmla="*/ 0 h 71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34" h="715434">
                <a:moveTo>
                  <a:pt x="4234" y="0"/>
                </a:moveTo>
                <a:cubicBezTo>
                  <a:pt x="2823" y="160867"/>
                  <a:pt x="1411" y="321733"/>
                  <a:pt x="0" y="482600"/>
                </a:cubicBezTo>
                <a:lnTo>
                  <a:pt x="512234" y="715434"/>
                </a:lnTo>
                <a:lnTo>
                  <a:pt x="512234" y="135467"/>
                </a:lnTo>
                <a:lnTo>
                  <a:pt x="4234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62001" y="6166085"/>
            <a:ext cx="1769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Chlorophyll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10" name="Picture 9" descr="4Glide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398774"/>
            <a:ext cx="3020567" cy="226542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2438400" y="3398774"/>
            <a:ext cx="0" cy="102082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78697" y="2832569"/>
            <a:ext cx="1894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Temperature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15" name="Picture 14" descr="GliderLocation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8696" r="20170"/>
          <a:stretch/>
        </p:blipFill>
        <p:spPr>
          <a:xfrm>
            <a:off x="88900" y="12699"/>
            <a:ext cx="2814124" cy="26017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 flipH="1">
            <a:off x="554797" y="16932"/>
            <a:ext cx="12700" cy="192616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59718" y="42675"/>
            <a:ext cx="3855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University Of Alaska</a:t>
            </a:r>
          </a:p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The Noble Sheathbill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pic>
        <p:nvPicPr>
          <p:cNvPr id="20" name="Picture 19" descr="20150105_10333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2" t="42963" r="27222" b="45556"/>
          <a:stretch/>
        </p:blipFill>
        <p:spPr>
          <a:xfrm>
            <a:off x="152399" y="3398774"/>
            <a:ext cx="3105826" cy="226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304" y="0"/>
            <a:ext cx="39012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Small Boat Surveys 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(Zooplankton - Krill)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1" b="51494"/>
          <a:stretch/>
        </p:blipFill>
        <p:spPr bwMode="auto">
          <a:xfrm>
            <a:off x="1655678" y="4164313"/>
            <a:ext cx="5921269" cy="238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15806" b="5921"/>
          <a:stretch/>
        </p:blipFill>
        <p:spPr>
          <a:xfrm>
            <a:off x="7112000" y="0"/>
            <a:ext cx="2031999" cy="1505185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8183033" y="448733"/>
            <a:ext cx="512234" cy="715434"/>
          </a:xfrm>
          <a:custGeom>
            <a:avLst/>
            <a:gdLst>
              <a:gd name="connsiteX0" fmla="*/ 4234 w 512234"/>
              <a:gd name="connsiteY0" fmla="*/ 0 h 715434"/>
              <a:gd name="connsiteX1" fmla="*/ 0 w 512234"/>
              <a:gd name="connsiteY1" fmla="*/ 482600 h 715434"/>
              <a:gd name="connsiteX2" fmla="*/ 512234 w 512234"/>
              <a:gd name="connsiteY2" fmla="*/ 715434 h 715434"/>
              <a:gd name="connsiteX3" fmla="*/ 512234 w 512234"/>
              <a:gd name="connsiteY3" fmla="*/ 135467 h 715434"/>
              <a:gd name="connsiteX4" fmla="*/ 4234 w 512234"/>
              <a:gd name="connsiteY4" fmla="*/ 0 h 71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34" h="715434">
                <a:moveTo>
                  <a:pt x="4234" y="0"/>
                </a:moveTo>
                <a:cubicBezTo>
                  <a:pt x="2823" y="160867"/>
                  <a:pt x="1411" y="321733"/>
                  <a:pt x="0" y="482600"/>
                </a:cubicBezTo>
                <a:lnTo>
                  <a:pt x="512234" y="715434"/>
                </a:lnTo>
                <a:lnTo>
                  <a:pt x="512234" y="135467"/>
                </a:lnTo>
                <a:lnTo>
                  <a:pt x="4234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0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b="-170"/>
          <a:stretch/>
        </p:blipFill>
        <p:spPr bwMode="auto">
          <a:xfrm>
            <a:off x="2494622" y="1164167"/>
            <a:ext cx="4109378" cy="27230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92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5806" b="5921"/>
          <a:stretch/>
        </p:blipFill>
        <p:spPr>
          <a:xfrm>
            <a:off x="7112000" y="0"/>
            <a:ext cx="2031999" cy="1505185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7581900" y="139700"/>
            <a:ext cx="1231900" cy="342900"/>
          </a:xfrm>
          <a:custGeom>
            <a:avLst/>
            <a:gdLst>
              <a:gd name="connsiteX0" fmla="*/ 1231900 w 1231900"/>
              <a:gd name="connsiteY0" fmla="*/ 228600 h 342900"/>
              <a:gd name="connsiteX1" fmla="*/ 876300 w 1231900"/>
              <a:gd name="connsiteY1" fmla="*/ 0 h 342900"/>
              <a:gd name="connsiteX2" fmla="*/ 558800 w 1231900"/>
              <a:gd name="connsiteY2" fmla="*/ 203200 h 342900"/>
              <a:gd name="connsiteX3" fmla="*/ 215900 w 1231900"/>
              <a:gd name="connsiteY3" fmla="*/ 0 h 342900"/>
              <a:gd name="connsiteX4" fmla="*/ 0 w 1231900"/>
              <a:gd name="connsiteY4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1900" h="342900">
                <a:moveTo>
                  <a:pt x="1231900" y="228600"/>
                </a:moveTo>
                <a:lnTo>
                  <a:pt x="876300" y="0"/>
                </a:lnTo>
                <a:lnTo>
                  <a:pt x="558800" y="203200"/>
                </a:lnTo>
                <a:lnTo>
                  <a:pt x="215900" y="0"/>
                </a:lnTo>
                <a:lnTo>
                  <a:pt x="0" y="342900"/>
                </a:ln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304" y="0"/>
            <a:ext cx="69339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Small Boat Surveys 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(Temperature, Salinity, Phytoplankton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And Krill)</a:t>
            </a:r>
          </a:p>
        </p:txBody>
      </p:sp>
      <p:pic>
        <p:nvPicPr>
          <p:cNvPr id="3" name="Picture 2" descr="20150105_Kril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t="14931" r="17547" b="15394"/>
          <a:stretch/>
        </p:blipFill>
        <p:spPr>
          <a:xfrm>
            <a:off x="0" y="4008967"/>
            <a:ext cx="4186197" cy="2849033"/>
          </a:xfrm>
          <a:prstGeom prst="rect">
            <a:avLst/>
          </a:prstGeom>
        </p:spPr>
      </p:pic>
      <p:pic>
        <p:nvPicPr>
          <p:cNvPr id="4" name="Picture 3" descr="20150106_Kril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14354" r="2867" b="15309"/>
          <a:stretch/>
        </p:blipFill>
        <p:spPr>
          <a:xfrm>
            <a:off x="4318085" y="4008966"/>
            <a:ext cx="4825914" cy="2849033"/>
          </a:xfrm>
          <a:prstGeom prst="rect">
            <a:avLst/>
          </a:prstGeom>
        </p:spPr>
      </p:pic>
      <p:pic>
        <p:nvPicPr>
          <p:cNvPr id="7" name="Picture 20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b="-170"/>
          <a:stretch/>
        </p:blipFill>
        <p:spPr bwMode="auto">
          <a:xfrm>
            <a:off x="2628900" y="1314075"/>
            <a:ext cx="3556814" cy="23568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94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5806" b="5921"/>
          <a:stretch/>
        </p:blipFill>
        <p:spPr>
          <a:xfrm>
            <a:off x="7112000" y="0"/>
            <a:ext cx="2031999" cy="1505185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7581900" y="139700"/>
            <a:ext cx="1231900" cy="342900"/>
          </a:xfrm>
          <a:custGeom>
            <a:avLst/>
            <a:gdLst>
              <a:gd name="connsiteX0" fmla="*/ 1231900 w 1231900"/>
              <a:gd name="connsiteY0" fmla="*/ 228600 h 342900"/>
              <a:gd name="connsiteX1" fmla="*/ 876300 w 1231900"/>
              <a:gd name="connsiteY1" fmla="*/ 0 h 342900"/>
              <a:gd name="connsiteX2" fmla="*/ 558800 w 1231900"/>
              <a:gd name="connsiteY2" fmla="*/ 203200 h 342900"/>
              <a:gd name="connsiteX3" fmla="*/ 215900 w 1231900"/>
              <a:gd name="connsiteY3" fmla="*/ 0 h 342900"/>
              <a:gd name="connsiteX4" fmla="*/ 0 w 1231900"/>
              <a:gd name="connsiteY4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1900" h="342900">
                <a:moveTo>
                  <a:pt x="1231900" y="228600"/>
                </a:moveTo>
                <a:lnTo>
                  <a:pt x="876300" y="0"/>
                </a:lnTo>
                <a:lnTo>
                  <a:pt x="558800" y="203200"/>
                </a:lnTo>
                <a:lnTo>
                  <a:pt x="215900" y="0"/>
                </a:lnTo>
                <a:lnTo>
                  <a:pt x="0" y="342900"/>
                </a:ln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304" y="0"/>
            <a:ext cx="69339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Small Boat Surveys 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(Temperature, Salinity, Phytoplankton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And Krill)</a:t>
            </a:r>
          </a:p>
        </p:txBody>
      </p:sp>
      <p:pic>
        <p:nvPicPr>
          <p:cNvPr id="3" name="Picture 2" descr="20150106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4218" r="7976" b="13876"/>
          <a:stretch/>
        </p:blipFill>
        <p:spPr>
          <a:xfrm>
            <a:off x="279400" y="4362812"/>
            <a:ext cx="3943545" cy="2495188"/>
          </a:xfrm>
          <a:prstGeom prst="rect">
            <a:avLst/>
          </a:prstGeom>
        </p:spPr>
      </p:pic>
      <p:pic>
        <p:nvPicPr>
          <p:cNvPr id="2" name="Picture 1" descr="20150105_tem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t="13418" r="7099" b="16944"/>
          <a:stretch/>
        </p:blipFill>
        <p:spPr>
          <a:xfrm>
            <a:off x="279400" y="1925260"/>
            <a:ext cx="4000500" cy="2437552"/>
          </a:xfrm>
          <a:prstGeom prst="rect">
            <a:avLst/>
          </a:prstGeom>
        </p:spPr>
      </p:pic>
      <p:pic>
        <p:nvPicPr>
          <p:cNvPr id="4" name="Picture 3" descr="20150105_chl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t="13418" r="7273" b="18332"/>
          <a:stretch/>
        </p:blipFill>
        <p:spPr>
          <a:xfrm>
            <a:off x="4707145" y="1925260"/>
            <a:ext cx="4106655" cy="2437552"/>
          </a:xfrm>
          <a:prstGeom prst="rect">
            <a:avLst/>
          </a:prstGeom>
        </p:spPr>
      </p:pic>
      <p:pic>
        <p:nvPicPr>
          <p:cNvPr id="5" name="Picture 4" descr="20150106_chl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13418" r="7445" b="18332"/>
          <a:stretch/>
        </p:blipFill>
        <p:spPr>
          <a:xfrm>
            <a:off x="4707145" y="4304043"/>
            <a:ext cx="4106656" cy="245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3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6" y="239796"/>
            <a:ext cx="4044632" cy="63531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28"/>
          <a:stretch/>
        </p:blipFill>
        <p:spPr>
          <a:xfrm>
            <a:off x="4000500" y="945642"/>
            <a:ext cx="5143500" cy="5520635"/>
          </a:xfrm>
          <a:prstGeom prst="rect">
            <a:avLst/>
          </a:prstGeom>
        </p:spPr>
      </p:pic>
      <p:pic>
        <p:nvPicPr>
          <p:cNvPr id="6" name="Picture 10" descr="IMGP0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66957" cy="150191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68327" y="-8465"/>
            <a:ext cx="84740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Tidal Dependence on Penguin </a:t>
            </a:r>
          </a:p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Foraging Behavior?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8327" y="2767016"/>
            <a:ext cx="121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Diurnal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327" y="5901155"/>
            <a:ext cx="1962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Semi-Diurnal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921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5806" b="5921"/>
          <a:stretch/>
        </p:blipFill>
        <p:spPr>
          <a:xfrm>
            <a:off x="4648200" y="3524641"/>
            <a:ext cx="4500033" cy="33333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786" y="3496735"/>
            <a:ext cx="5041900" cy="3361266"/>
          </a:xfrm>
          <a:prstGeom prst="rect">
            <a:avLst/>
          </a:prstGeom>
        </p:spPr>
      </p:pic>
      <p:pic>
        <p:nvPicPr>
          <p:cNvPr id="11" name="Picture 10" descr="Pengui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-17231"/>
            <a:ext cx="5384800" cy="3585930"/>
          </a:xfrm>
          <a:prstGeom prst="rect">
            <a:avLst/>
          </a:prstGeom>
        </p:spPr>
      </p:pic>
      <p:pic>
        <p:nvPicPr>
          <p:cNvPr id="10" name="Picture 10" descr="IMGP01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0" y="-4444"/>
            <a:ext cx="4203700" cy="357314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36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risIcebe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9175"/>
            <a:ext cx="2705100" cy="2028825"/>
          </a:xfrm>
          <a:prstGeom prst="rect">
            <a:avLst/>
          </a:prstGeom>
        </p:spPr>
      </p:pic>
      <p:pic>
        <p:nvPicPr>
          <p:cNvPr id="8" name="Picture 7" descr="ChrisHu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65400"/>
            <a:ext cx="3018367" cy="2263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2565400"/>
            <a:ext cx="6438900" cy="429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15806" b="5921"/>
          <a:stretch/>
        </p:blipFill>
        <p:spPr>
          <a:xfrm>
            <a:off x="5003800" y="5306247"/>
            <a:ext cx="2094865" cy="155175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28600" y="26987"/>
            <a:ext cx="412718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Broader Impacts</a:t>
            </a:r>
          </a:p>
          <a:p>
            <a:endParaRPr lang="en-US" dirty="0"/>
          </a:p>
          <a:p>
            <a:r>
              <a:rPr lang="en-US" b="1" dirty="0"/>
              <a:t> </a:t>
            </a:r>
            <a:r>
              <a:rPr lang="en-US" b="1" dirty="0" smtClean="0"/>
              <a:t>VTCs</a:t>
            </a:r>
          </a:p>
          <a:p>
            <a:r>
              <a:rPr lang="en-US" dirty="0"/>
              <a:t>	</a:t>
            </a:r>
            <a:r>
              <a:rPr lang="en-US" dirty="0" smtClean="0"/>
              <a:t>3000 Participating Students</a:t>
            </a:r>
          </a:p>
          <a:p>
            <a:r>
              <a:rPr lang="en-US" dirty="0"/>
              <a:t>	</a:t>
            </a:r>
            <a:r>
              <a:rPr lang="en-US" dirty="0" smtClean="0"/>
              <a:t>Liberty Science Center Audiences</a:t>
            </a:r>
          </a:p>
          <a:p>
            <a:r>
              <a:rPr lang="en-US" dirty="0"/>
              <a:t>	</a:t>
            </a:r>
            <a:r>
              <a:rPr lang="en-US" dirty="0" smtClean="0"/>
              <a:t>Cornell Lab of Ornithology Audiences</a:t>
            </a:r>
          </a:p>
          <a:p>
            <a:endParaRPr lang="en-US" dirty="0"/>
          </a:p>
          <a:p>
            <a:r>
              <a:rPr lang="en-US" b="1" dirty="0" smtClean="0"/>
              <a:t>Research Blog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809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73848" cy="619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7300" y="50800"/>
            <a:ext cx="4052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http://</a:t>
            </a:r>
            <a:r>
              <a:rPr lang="en-US" sz="2400" dirty="0" err="1" smtClean="0"/>
              <a:t>coseenow.net</a:t>
            </a:r>
            <a:r>
              <a:rPr lang="en-US" sz="2400" dirty="0" smtClean="0"/>
              <a:t>/converge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568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889"/>
            <a:ext cx="9144000" cy="6203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7300" y="50800"/>
            <a:ext cx="4052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http://</a:t>
            </a:r>
            <a:r>
              <a:rPr lang="en-US" sz="2400" dirty="0" err="1" smtClean="0"/>
              <a:t>coseenow.net</a:t>
            </a:r>
            <a:r>
              <a:rPr lang="en-US" sz="2400" dirty="0" smtClean="0"/>
              <a:t>/converge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050" y="654888"/>
            <a:ext cx="9293050" cy="620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3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7213600" y="4787900"/>
            <a:ext cx="1079499" cy="1409700"/>
          </a:xfrm>
          <a:custGeom>
            <a:avLst/>
            <a:gdLst>
              <a:gd name="connsiteX0" fmla="*/ 4234 w 512234"/>
              <a:gd name="connsiteY0" fmla="*/ 0 h 715434"/>
              <a:gd name="connsiteX1" fmla="*/ 0 w 512234"/>
              <a:gd name="connsiteY1" fmla="*/ 482600 h 715434"/>
              <a:gd name="connsiteX2" fmla="*/ 512234 w 512234"/>
              <a:gd name="connsiteY2" fmla="*/ 715434 h 715434"/>
              <a:gd name="connsiteX3" fmla="*/ 512234 w 512234"/>
              <a:gd name="connsiteY3" fmla="*/ 135467 h 715434"/>
              <a:gd name="connsiteX4" fmla="*/ 4234 w 512234"/>
              <a:gd name="connsiteY4" fmla="*/ 0 h 71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34" h="715434">
                <a:moveTo>
                  <a:pt x="4234" y="0"/>
                </a:moveTo>
                <a:cubicBezTo>
                  <a:pt x="2823" y="160867"/>
                  <a:pt x="1411" y="321733"/>
                  <a:pt x="0" y="482600"/>
                </a:cubicBezTo>
                <a:lnTo>
                  <a:pt x="512234" y="715434"/>
                </a:lnTo>
                <a:lnTo>
                  <a:pt x="512234" y="135467"/>
                </a:lnTo>
                <a:lnTo>
                  <a:pt x="4234" y="0"/>
                </a:lnTo>
                <a:close/>
              </a:path>
            </a:pathLst>
          </a:custGeom>
          <a:solidFill>
            <a:srgbClr val="FF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45100" y="4013200"/>
            <a:ext cx="3644900" cy="952500"/>
          </a:xfrm>
          <a:prstGeom prst="ellipse">
            <a:avLst/>
          </a:prstGeom>
          <a:solidFill>
            <a:srgbClr val="FF00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896100" y="4965700"/>
            <a:ext cx="0" cy="1049026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Everyt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92" y="0"/>
            <a:ext cx="1029829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00" y="4396655"/>
            <a:ext cx="3670300" cy="246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6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521" y="739385"/>
            <a:ext cx="4969566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From these initial observations we hypothesize that: </a:t>
            </a: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b="1" dirty="0">
                <a:latin typeface="Times New Roman"/>
                <a:cs typeface="Times New Roman"/>
              </a:rPr>
              <a:t>H1. Convergence zones in the surface waters within 50 km of the coast shift location between the diurnal and semi-diurnal tidal regime.   </a:t>
            </a:r>
          </a:p>
          <a:p>
            <a:r>
              <a:rPr lang="en-US" b="1" dirty="0">
                <a:latin typeface="Times New Roman"/>
                <a:cs typeface="Times New Roman"/>
              </a:rPr>
              <a:t> </a:t>
            </a:r>
            <a:endParaRPr lang="en-US" b="1" dirty="0" smtClean="0">
              <a:latin typeface="Times New Roman"/>
              <a:cs typeface="Times New Roman"/>
            </a:endParaRP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H2</a:t>
            </a:r>
            <a:r>
              <a:rPr lang="en-US" b="1" dirty="0">
                <a:latin typeface="Times New Roman"/>
                <a:cs typeface="Times New Roman"/>
              </a:rPr>
              <a:t>.  These convergence zones concentrate phytoplankton and aggregate schools of krill and subsequently influence the behavior of top predator species between tidal regimes</a:t>
            </a:r>
            <a:r>
              <a:rPr lang="en-US" b="1" dirty="0" smtClean="0">
                <a:latin typeface="Times New Roman"/>
                <a:cs typeface="Times New Roman"/>
              </a:rPr>
              <a:t>.</a:t>
            </a:r>
          </a:p>
          <a:p>
            <a:endParaRPr lang="en-US" b="1" dirty="0">
              <a:latin typeface="Times New Roman"/>
              <a:cs typeface="Times New Roman"/>
            </a:endParaRP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 do this we will sample the:</a:t>
            </a:r>
          </a:p>
          <a:p>
            <a:endParaRPr lang="en-US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Physics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Primary Producers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Zooplankton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Top Predators 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Over semi-diurnal and diurnal tidal regimes.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759" y="239796"/>
            <a:ext cx="4044632" cy="63531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304" y="154609"/>
            <a:ext cx="34323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Science Objectives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6386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640" y="1429130"/>
            <a:ext cx="5089359" cy="40373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584" y="1892956"/>
            <a:ext cx="4022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HF Radar </a:t>
            </a:r>
            <a:r>
              <a:rPr lang="en-US" dirty="0" smtClean="0">
                <a:latin typeface="Times New Roman"/>
                <a:cs typeface="Times New Roman"/>
              </a:rPr>
              <a:t>(Physics – Surface / Time)</a:t>
            </a: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Mooring</a:t>
            </a:r>
            <a:r>
              <a:rPr lang="en-US" dirty="0">
                <a:latin typeface="Times New Roman"/>
                <a:cs typeface="Times New Roman"/>
              </a:rPr>
              <a:t> (Physics – Vertical / Time)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Gliders</a:t>
            </a:r>
            <a:r>
              <a:rPr lang="en-US" dirty="0" smtClean="0">
                <a:latin typeface="Times New Roman"/>
                <a:cs typeface="Times New Roman"/>
              </a:rPr>
              <a:t> (Physics and Primary Producers)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Small Boat Surveys </a:t>
            </a:r>
            <a:r>
              <a:rPr lang="en-US" dirty="0" smtClean="0">
                <a:latin typeface="Times New Roman"/>
                <a:cs typeface="Times New Roman"/>
              </a:rPr>
              <a:t>(Physics, Primary Producers and  Krill)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0"/>
            <a:ext cx="84740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Technology to be deployed:</a:t>
            </a:r>
          </a:p>
          <a:p>
            <a:r>
              <a:rPr lang="en-US" sz="28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Our adaptive Approach</a:t>
            </a:r>
          </a:p>
        </p:txBody>
      </p:sp>
    </p:spTree>
    <p:extLst>
      <p:ext uri="{BB962C8B-B14F-4D97-AF65-F5344CB8AC3E}">
        <p14:creationId xmlns:p14="http://schemas.microsoft.com/office/powerpoint/2010/main" val="250082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304" y="154609"/>
            <a:ext cx="46155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HF Radar 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(Physics – Spatial / Time)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35" y="-11043"/>
            <a:ext cx="3104365" cy="24626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5806" b="5921"/>
          <a:stretch/>
        </p:blipFill>
        <p:spPr>
          <a:xfrm>
            <a:off x="5520266" y="4173752"/>
            <a:ext cx="3623733" cy="2684247"/>
          </a:xfrm>
          <a:prstGeom prst="rect">
            <a:avLst/>
          </a:prstGeom>
        </p:spPr>
      </p:pic>
      <p:pic>
        <p:nvPicPr>
          <p:cNvPr id="3" name="Picture 2" descr="P313_TUV_WAUW_JOUB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r="16679" b="7586"/>
          <a:stretch/>
        </p:blipFill>
        <p:spPr>
          <a:xfrm>
            <a:off x="175311" y="1612900"/>
            <a:ext cx="5209489" cy="52451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727700" y="4318000"/>
            <a:ext cx="3276600" cy="8699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27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1-15 at 7.34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reen shot 2014-01-15 at 7.34.1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1023" r="69555" b="96049"/>
          <a:stretch/>
        </p:blipFill>
        <p:spPr>
          <a:xfrm>
            <a:off x="321733" y="304799"/>
            <a:ext cx="2624667" cy="5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9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1-15 at 7.35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72" y="0"/>
            <a:ext cx="6030628" cy="6858000"/>
          </a:xfrm>
          <a:prstGeom prst="rect">
            <a:avLst/>
          </a:prstGeom>
        </p:spPr>
      </p:pic>
      <p:pic>
        <p:nvPicPr>
          <p:cNvPr id="6" name="Picture 5" descr="Screen shot 2014-01-15 at 7.36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" y="3362142"/>
            <a:ext cx="4660900" cy="3508557"/>
          </a:xfrm>
          <a:prstGeom prst="rect">
            <a:avLst/>
          </a:prstGeom>
        </p:spPr>
      </p:pic>
      <p:pic>
        <p:nvPicPr>
          <p:cNvPr id="4" name="Picture 3" descr="Screen shot 2014-01-15 at 7.35.30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/>
          <a:stretch/>
        </p:blipFill>
        <p:spPr>
          <a:xfrm>
            <a:off x="0" y="0"/>
            <a:ext cx="4673601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15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387</Words>
  <Application>Microsoft Macintosh PowerPoint</Application>
  <PresentationFormat>On-screen Show (4:3)</PresentationFormat>
  <Paragraphs>137</Paragraphs>
  <Slides>44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Radials From WAUW</vt:lpstr>
      <vt:lpstr>PowerPoint Presentation</vt:lpstr>
      <vt:lpstr>Radials From JOUB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Kohut</dc:creator>
  <cp:lastModifiedBy>Josh Kohut</cp:lastModifiedBy>
  <cp:revision>28</cp:revision>
  <dcterms:created xsi:type="dcterms:W3CDTF">2015-01-06T17:01:15Z</dcterms:created>
  <dcterms:modified xsi:type="dcterms:W3CDTF">2015-01-19T20:16:12Z</dcterms:modified>
</cp:coreProperties>
</file>