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83" r:id="rId2"/>
    <p:sldId id="259" r:id="rId3"/>
    <p:sldId id="270" r:id="rId4"/>
    <p:sldId id="372" r:id="rId5"/>
    <p:sldId id="263" r:id="rId6"/>
    <p:sldId id="264" r:id="rId7"/>
    <p:sldId id="312" r:id="rId8"/>
    <p:sldId id="373" r:id="rId9"/>
    <p:sldId id="314" r:id="rId10"/>
    <p:sldId id="341" r:id="rId11"/>
    <p:sldId id="267" r:id="rId12"/>
    <p:sldId id="369" r:id="rId13"/>
    <p:sldId id="338" r:id="rId14"/>
    <p:sldId id="345" r:id="rId15"/>
    <p:sldId id="351" r:id="rId16"/>
    <p:sldId id="356" r:id="rId17"/>
    <p:sldId id="362" r:id="rId18"/>
    <p:sldId id="365" r:id="rId19"/>
    <p:sldId id="378" r:id="rId20"/>
    <p:sldId id="33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8FF"/>
    <a:srgbClr val="257AFF"/>
    <a:srgbClr val="51FF51"/>
    <a:srgbClr val="960689"/>
    <a:srgbClr val="EB0BD6"/>
    <a:srgbClr val="4F0448"/>
    <a:srgbClr val="470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3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B18B-8F0B-2245-9D9B-F7E844D86894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E799-E2F4-7E41-A667-99496A99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75B4-EF12-D744-9D0C-1B5B55B336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coseenow.net/project-parka/" TargetMode="External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845" b="217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Project CONVERGE: 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Impacts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of local oceanographic processes on </a:t>
            </a:r>
            <a:endParaRPr lang="en-US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penguin foraging ecology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791" y="970297"/>
            <a:ext cx="8636709" cy="52783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Josh Kohut, Laura </a:t>
            </a:r>
            <a:r>
              <a:rPr lang="en-US" sz="1600" b="1" dirty="0" err="1" smtClean="0">
                <a:latin typeface="Times New Roman"/>
                <a:cs typeface="Times New Roman"/>
              </a:rPr>
              <a:t>Palamara</a:t>
            </a:r>
            <a:r>
              <a:rPr lang="en-US" sz="1600" b="1" dirty="0" smtClean="0">
                <a:latin typeface="Times New Roman"/>
                <a:cs typeface="Times New Roman"/>
              </a:rPr>
              <a:t>, and Travis Miles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Rutgers 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1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Oregon </a:t>
            </a:r>
            <a:r>
              <a:rPr lang="en-US" sz="1600" dirty="0">
                <a:latin typeface="Times New Roman"/>
                <a:cs typeface="Times New Roman"/>
              </a:rPr>
              <a:t>State </a:t>
            </a:r>
            <a:r>
              <a:rPr lang="en-US" sz="1600" dirty="0" smtClean="0">
                <a:latin typeface="Times New Roman"/>
                <a:cs typeface="Times New Roman"/>
              </a:rPr>
              <a:t>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Bill Fraser and Donna Patterson-Fraser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Polar Oceans Research Group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Matt Oliver and Megan </a:t>
            </a:r>
            <a:r>
              <a:rPr lang="en-US" sz="1600" b="1" dirty="0" err="1" smtClean="0">
                <a:latin typeface="Times New Roman"/>
                <a:cs typeface="Times New Roman"/>
              </a:rPr>
              <a:t>Cimino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</a:t>
            </a:r>
            <a:r>
              <a:rPr lang="en-US" sz="1600" dirty="0" smtClean="0">
                <a:latin typeface="Times New Roman"/>
                <a:cs typeface="Times New Roman"/>
              </a:rPr>
              <a:t>Delaware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Peter Winsor and Hank </a:t>
            </a:r>
            <a:r>
              <a:rPr lang="en-US" sz="1600" b="1" dirty="0" err="1" smtClean="0">
                <a:latin typeface="Times New Roman"/>
                <a:cs typeface="Times New Roman"/>
              </a:rPr>
              <a:t>Statscewich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Alaska, </a:t>
            </a:r>
            <a:r>
              <a:rPr lang="en-US" sz="1600" dirty="0" smtClean="0">
                <a:latin typeface="Times New Roman"/>
                <a:cs typeface="Times New Roman"/>
              </a:rPr>
              <a:t>Fairbanks</a:t>
            </a: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Erick </a:t>
            </a:r>
            <a:r>
              <a:rPr lang="en-US" sz="1600" b="1" dirty="0" err="1" smtClean="0">
                <a:latin typeface="Times New Roman"/>
                <a:cs typeface="Times New Roman"/>
              </a:rPr>
              <a:t>Fredj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Jerusalem College of Technology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1823110" y="3105835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LTER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159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" y="2070100"/>
            <a:ext cx="282786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Finite </a:t>
            </a:r>
            <a:r>
              <a:rPr lang="en-US" b="1" dirty="0">
                <a:latin typeface="Times New Roman"/>
                <a:cs typeface="Times New Roman"/>
              </a:rPr>
              <a:t>T</a:t>
            </a:r>
            <a:r>
              <a:rPr lang="en-US" b="1" dirty="0" smtClean="0">
                <a:latin typeface="Times New Roman"/>
                <a:cs typeface="Times New Roman"/>
              </a:rPr>
              <a:t>ime </a:t>
            </a:r>
            <a:r>
              <a:rPr lang="en-US" b="1" dirty="0" err="1">
                <a:latin typeface="Times New Roman"/>
                <a:cs typeface="Times New Roman"/>
              </a:rPr>
              <a:t>Lyapunov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Exponent (FTLE)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sz="1600" i="1" dirty="0" smtClean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The </a:t>
            </a:r>
            <a:r>
              <a:rPr lang="en-US" sz="1600" i="1" dirty="0">
                <a:latin typeface="Times New Roman"/>
                <a:cs typeface="Times New Roman"/>
              </a:rPr>
              <a:t>FTLE field measures maximal linear </a:t>
            </a:r>
            <a:r>
              <a:rPr lang="en-US" sz="1600" i="1" dirty="0" smtClean="0">
                <a:latin typeface="Times New Roman"/>
                <a:cs typeface="Times New Roman"/>
              </a:rPr>
              <a:t>attraction </a:t>
            </a:r>
            <a:r>
              <a:rPr lang="en-US" sz="1600" i="1" dirty="0">
                <a:latin typeface="Times New Roman"/>
                <a:cs typeface="Times New Roman"/>
              </a:rPr>
              <a:t>between </a:t>
            </a:r>
            <a:r>
              <a:rPr lang="en-US" sz="1600" i="1" dirty="0" smtClean="0">
                <a:latin typeface="Times New Roman"/>
                <a:cs typeface="Times New Roman"/>
              </a:rPr>
              <a:t>initially </a:t>
            </a:r>
            <a:r>
              <a:rPr lang="en-US" sz="1600" i="1" dirty="0">
                <a:latin typeface="Times New Roman"/>
                <a:cs typeface="Times New Roman"/>
              </a:rPr>
              <a:t>neighboring </a:t>
            </a:r>
            <a:r>
              <a:rPr lang="en-US" sz="1600" i="1" dirty="0" smtClean="0">
                <a:latin typeface="Times New Roman"/>
                <a:cs typeface="Times New Roman"/>
              </a:rPr>
              <a:t>particles over </a:t>
            </a:r>
            <a:r>
              <a:rPr lang="en-US" sz="1600" i="1" dirty="0">
                <a:latin typeface="Times New Roman"/>
                <a:cs typeface="Times New Roman"/>
              </a:rPr>
              <a:t>a pre-determined finite time interval</a:t>
            </a:r>
            <a:r>
              <a:rPr lang="en-US" sz="1600" i="1" dirty="0" smtClean="0">
                <a:latin typeface="Times New Roman"/>
                <a:cs typeface="Times New Roman"/>
              </a:rPr>
              <a:t>.</a:t>
            </a:r>
          </a:p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We then calculate daily FTLE fields for January and February 2015.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212136" y="3295078"/>
            <a:ext cx="1341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FTLE (day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b="1" dirty="0" smtClean="0">
                <a:latin typeface="Times New Roman"/>
                <a:cs typeface="Times New Roman"/>
              </a:rPr>
              <a:t>)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ftle_jan_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6863" r="20006" b="10621"/>
          <a:stretch/>
        </p:blipFill>
        <p:spPr>
          <a:xfrm>
            <a:off x="3657600" y="1066800"/>
            <a:ext cx="4778284" cy="513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5084" y="571500"/>
            <a:ext cx="377026" cy="576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57600" y="1066800"/>
            <a:ext cx="4748649" cy="5130800"/>
            <a:chOff x="3657600" y="1066800"/>
            <a:chExt cx="4748649" cy="5130800"/>
          </a:xfrm>
        </p:grpSpPr>
        <p:pic>
          <p:nvPicPr>
            <p:cNvPr id="13" name="Picture 12" descr="ftle_jan_27_strong_front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8" t="6863" r="24666" b="10621"/>
            <a:stretch/>
          </p:blipFill>
          <p:spPr>
            <a:xfrm>
              <a:off x="3657600" y="1066800"/>
              <a:ext cx="4406900" cy="5130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229600" y="3001435"/>
              <a:ext cx="176649" cy="3175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85566" y="730190"/>
            <a:ext cx="2058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January 27, 2015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04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tle_backward_semi_front_freq_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24801" b="10748"/>
          <a:stretch/>
        </p:blipFill>
        <p:spPr>
          <a:xfrm>
            <a:off x="330200" y="1074968"/>
            <a:ext cx="3860800" cy="48559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86801" y="609600"/>
            <a:ext cx="457200" cy="568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34400" y="1087668"/>
            <a:ext cx="338554" cy="5015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10</a:t>
            </a:r>
          </a:p>
          <a:p>
            <a:pPr>
              <a:lnSpc>
                <a:spcPts val="3880"/>
              </a:lnSpc>
            </a:pPr>
            <a:r>
              <a:rPr lang="en-US" sz="1200" b="1" dirty="0"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ftle_backward_diurnal_front_freq_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r="19773" b="10748"/>
          <a:stretch/>
        </p:blipFill>
        <p:spPr>
          <a:xfrm>
            <a:off x="4368800" y="1087668"/>
            <a:ext cx="4203700" cy="48559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10" name="Rectangle 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20" name="Rectangle 1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732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46600" y="1281668"/>
            <a:ext cx="4064000" cy="139700"/>
            <a:chOff x="139700" y="533400"/>
            <a:chExt cx="4064000" cy="139700"/>
          </a:xfrm>
        </p:grpSpPr>
        <p:sp>
          <p:nvSpPr>
            <p:cNvPr id="10" name="Rectangle 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686801" y="609600"/>
            <a:ext cx="457200" cy="568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34400" y="1087668"/>
            <a:ext cx="338554" cy="5015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10</a:t>
            </a:r>
          </a:p>
          <a:p>
            <a:pPr>
              <a:lnSpc>
                <a:spcPts val="3880"/>
              </a:lnSpc>
            </a:pPr>
            <a:r>
              <a:rPr lang="en-US" sz="1200" b="1" dirty="0"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2" name="Picture 1" descr="ftle_backward_diurnal_front_freq_25_w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r="19805" b="10756"/>
          <a:stretch/>
        </p:blipFill>
        <p:spPr>
          <a:xfrm>
            <a:off x="4368800" y="1088136"/>
            <a:ext cx="4203700" cy="4855464"/>
          </a:xfrm>
          <a:prstGeom prst="rect">
            <a:avLst/>
          </a:prstGeom>
        </p:spPr>
      </p:pic>
      <p:pic>
        <p:nvPicPr>
          <p:cNvPr id="3" name="Picture 2" descr="ftle_backward_semi_front_freq_25_wcont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r="24943" b="10588"/>
          <a:stretch/>
        </p:blipFill>
        <p:spPr>
          <a:xfrm>
            <a:off x="342900" y="1078992"/>
            <a:ext cx="3835400" cy="48646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25" name="Rectangle 24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28" name="Rectangle 27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015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long_19_20150127T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00:00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105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long_19_20150127T0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8434" y="1120801"/>
            <a:ext cx="17189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04:00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815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0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8434" y="1120801"/>
            <a:ext cx="17189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09:00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1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8434" y="1120801"/>
            <a:ext cx="2400379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14:00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8434" y="1120801"/>
            <a:ext cx="2400379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20:00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2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93466" y="846667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93466" y="2980268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93466" y="5113869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434" y="1120801"/>
            <a:ext cx="2470247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  <a:p>
            <a:r>
              <a:rPr lang="en-US" sz="1400" b="1" dirty="0" smtClean="0">
                <a:solidFill>
                  <a:srgbClr val="EB0BD6"/>
                </a:solidFill>
                <a:latin typeface="Times New Roman"/>
                <a:cs typeface="Times New Roman"/>
              </a:rPr>
              <a:t>Gentoo – 21:30 to 22:30 GMT</a:t>
            </a:r>
            <a:endParaRPr lang="en-US" sz="1400" b="1" dirty="0">
              <a:solidFill>
                <a:srgbClr val="EB0BD6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23:00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cross_29_20150126T1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1766" y="1727200"/>
            <a:ext cx="2201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1766" y="3835400"/>
            <a:ext cx="220136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89200" y="29506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2929466" y="3441699"/>
            <a:ext cx="152400" cy="152400"/>
          </a:xfrm>
          <a:prstGeom prst="ellipse">
            <a:avLst/>
          </a:prstGeom>
          <a:noFill/>
          <a:ln w="28575" cmpd="sng">
            <a:solidFill>
              <a:srgbClr val="45B8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39566" y="1727200"/>
            <a:ext cx="2201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45B8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39566" y="3835400"/>
            <a:ext cx="220136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45B8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26,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000" y="894834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West                                             East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91200" y="11049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19:00 GMT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1766" y="2125134"/>
            <a:ext cx="859367" cy="2480733"/>
            <a:chOff x="6091766" y="2125134"/>
            <a:chExt cx="859367" cy="2480733"/>
          </a:xfrm>
        </p:grpSpPr>
        <p:sp>
          <p:nvSpPr>
            <p:cNvPr id="17" name="Rectangle 16"/>
            <p:cNvSpPr/>
            <p:nvPr/>
          </p:nvSpPr>
          <p:spPr>
            <a:xfrm>
              <a:off x="6091766" y="2125134"/>
              <a:ext cx="859367" cy="35560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1766" y="4250267"/>
              <a:ext cx="859367" cy="35560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87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8" t="5875"/>
          <a:stretch/>
        </p:blipFill>
        <p:spPr>
          <a:xfrm>
            <a:off x="4000500" y="1270000"/>
            <a:ext cx="5143500" cy="5196277"/>
          </a:xfrm>
          <a:prstGeom prst="rect">
            <a:avLst/>
          </a:prstGeom>
        </p:spPr>
      </p:pic>
      <p:pic>
        <p:nvPicPr>
          <p:cNvPr id="6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Tidal Dependence on Penguin </a:t>
            </a: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Foraging Behavior?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143" y="6362820"/>
            <a:ext cx="194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Oliver et al., 2013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0" y="29019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1200" y="46545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22440" y="3004810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January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233" y="4749800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February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6476" y="1256040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December 2013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6 at 2.07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796"/>
            <a:ext cx="9144000" cy="60922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7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Summary</a:t>
            </a:r>
            <a:endParaRPr lang="en-US" sz="4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(H1) Patterns of convergence shifted position between diurnal and semi-diurnal tidal regimes in 2015, consistent with historic penguin foraging behavior.</a:t>
            </a:r>
          </a:p>
          <a:p>
            <a:endParaRPr lang="en-US" sz="9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800" b="1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(H2) There is evidence that these convergent zones identify regions of  higher concentrations of food web components.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010310" y="5389563"/>
            <a:ext cx="1505340" cy="9652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2470" y="6425922"/>
            <a:ext cx="317478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http://coseenow.net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/converge/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PolarICEHomepage_1602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00"/>
          <a:stretch/>
        </p:blipFill>
        <p:spPr>
          <a:xfrm>
            <a:off x="3412290" y="5910263"/>
            <a:ext cx="5731710" cy="889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45163" y="5540931"/>
            <a:ext cx="2095445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http:/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/polar-ice.org/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62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5478" y="411970"/>
            <a:ext cx="4958522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H1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. Convergence zones </a:t>
            </a:r>
            <a:r>
              <a:rPr lang="en-US" dirty="0" smtClean="0">
                <a:latin typeface="Times New Roman"/>
                <a:cs typeface="Times New Roman"/>
              </a:rPr>
              <a:t>in the surface waters within 50 km of the coast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shift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location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between the diurnal and semi-diurnal tidal regime</a:t>
            </a:r>
            <a:r>
              <a:rPr lang="en-US" b="1" dirty="0">
                <a:latin typeface="Times New Roman"/>
                <a:cs typeface="Times New Roman"/>
              </a:rPr>
              <a:t>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</a:t>
            </a:r>
            <a:r>
              <a:rPr lang="en-US" dirty="0">
                <a:latin typeface="Times New Roman"/>
                <a:cs typeface="Times New Roman"/>
              </a:rPr>
              <a:t>These convergence zones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concentrate phytoplankton </a:t>
            </a:r>
            <a:r>
              <a:rPr lang="en-US" dirty="0">
                <a:latin typeface="Times New Roman"/>
                <a:cs typeface="Times New Roman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aggregate schools of krill </a:t>
            </a:r>
            <a:r>
              <a:rPr lang="en-US" dirty="0">
                <a:latin typeface="Times New Roman"/>
                <a:cs typeface="Times New Roman"/>
              </a:rPr>
              <a:t>and subsequently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influence the behavior </a:t>
            </a:r>
            <a:r>
              <a:rPr lang="en-US" dirty="0">
                <a:latin typeface="Times New Roman"/>
                <a:cs typeface="Times New Roman"/>
              </a:rPr>
              <a:t>of top </a:t>
            </a:r>
            <a:r>
              <a:rPr lang="en-US" dirty="0" smtClean="0">
                <a:latin typeface="Times New Roman"/>
                <a:cs typeface="Times New Roman"/>
              </a:rPr>
              <a:t>predator species between tidal regimes.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 do this we sampled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Physics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 err="1">
                <a:latin typeface="Times New Roman"/>
                <a:cs typeface="Times New Roman"/>
              </a:rPr>
              <a:t>Statscewich</a:t>
            </a:r>
            <a:r>
              <a:rPr lang="en-US" sz="1700" dirty="0">
                <a:latin typeface="Times New Roman"/>
                <a:cs typeface="Times New Roman"/>
              </a:rPr>
              <a:t> et </a:t>
            </a:r>
            <a:r>
              <a:rPr lang="en-US" sz="1700" dirty="0" smtClean="0">
                <a:latin typeface="Times New Roman"/>
                <a:cs typeface="Times New Roman"/>
              </a:rPr>
              <a:t>al., EC44B</a:t>
            </a:r>
            <a:r>
              <a:rPr lang="en-US" sz="1700" dirty="0">
                <a:latin typeface="Times New Roman"/>
                <a:cs typeface="Times New Roman"/>
              </a:rPr>
              <a:t>-</a:t>
            </a:r>
            <a:r>
              <a:rPr lang="en-US" sz="1700" dirty="0" smtClean="0">
                <a:latin typeface="Times New Roman"/>
                <a:cs typeface="Times New Roman"/>
              </a:rPr>
              <a:t>1245)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Primary Producers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>
                <a:latin typeface="Times New Roman"/>
                <a:cs typeface="Times New Roman"/>
              </a:rPr>
              <a:t>Oliver et al., HE54C-</a:t>
            </a:r>
            <a:r>
              <a:rPr lang="en-US" sz="1700" dirty="0" smtClean="0">
                <a:latin typeface="Times New Roman"/>
                <a:cs typeface="Times New Roman"/>
              </a:rPr>
              <a:t>1600)</a:t>
            </a:r>
            <a:endParaRPr lang="en-US" sz="1700" b="1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Zooplankton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>
                <a:latin typeface="Times New Roman"/>
                <a:cs typeface="Times New Roman"/>
              </a:rPr>
              <a:t>Bernard et al., HE54C-</a:t>
            </a:r>
            <a:r>
              <a:rPr lang="en-US" sz="1700" dirty="0" smtClean="0">
                <a:latin typeface="Times New Roman"/>
                <a:cs typeface="Times New Roman"/>
              </a:rPr>
              <a:t>1601)</a:t>
            </a:r>
            <a:endParaRPr lang="en-US" sz="1700" b="1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7975" y="30394"/>
            <a:ext cx="179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Objectives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9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94328"/>
            <a:ext cx="5521325" cy="43800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Technology to be deployed: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adaptive Approach</a:t>
            </a:r>
          </a:p>
        </p:txBody>
      </p:sp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2" y="4759146"/>
            <a:ext cx="3133997" cy="20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52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2" y="4759146"/>
            <a:ext cx="3148281" cy="209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1405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-12699" y="4867977"/>
            <a:ext cx="2971799" cy="198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41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144" y="6273800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6153971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2037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00"/>
          <a:stretch/>
        </p:blipFill>
        <p:spPr>
          <a:xfrm>
            <a:off x="-10541" y="3582689"/>
            <a:ext cx="4845005" cy="3275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JOUB_Foundation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5" y="3583517"/>
            <a:ext cx="4365979" cy="32744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SC00618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26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797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_PLDP_2015_02_02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11575" r="16666" b="9491"/>
          <a:stretch/>
        </p:blipFill>
        <p:spPr>
          <a:xfrm>
            <a:off x="2438400" y="415232"/>
            <a:ext cx="6650331" cy="6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05" y="5791200"/>
            <a:ext cx="276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Times New Roman"/>
                <a:cs typeface="Times New Roman"/>
              </a:rPr>
              <a:t>For more information</a:t>
            </a:r>
          </a:p>
          <a:p>
            <a:r>
              <a:rPr lang="en-US" sz="1600" b="1" i="1" dirty="0" err="1" smtClean="0">
                <a:latin typeface="Times New Roman"/>
                <a:cs typeface="Times New Roman"/>
              </a:rPr>
              <a:t>Statscewich</a:t>
            </a:r>
            <a:r>
              <a:rPr lang="en-US" sz="1600" b="1" i="1" dirty="0" smtClean="0">
                <a:latin typeface="Times New Roman"/>
                <a:cs typeface="Times New Roman"/>
              </a:rPr>
              <a:t> et al.</a:t>
            </a:r>
          </a:p>
          <a:p>
            <a:r>
              <a:rPr lang="en-US" sz="1600" b="1" i="1" dirty="0" smtClean="0">
                <a:latin typeface="Times New Roman"/>
                <a:cs typeface="Times New Roman"/>
              </a:rPr>
              <a:t>EC44B-1245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168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facecurrents20150202T0000-20150203T00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28" t="10741" r="16805" b="7037"/>
          <a:stretch/>
        </p:blipFill>
        <p:spPr>
          <a:xfrm>
            <a:off x="2463800" y="359786"/>
            <a:ext cx="6616292" cy="63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220840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DP_animation_2015020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72" r="10556" b="6296"/>
          <a:stretch/>
        </p:blipFill>
        <p:spPr>
          <a:xfrm>
            <a:off x="1231900" y="0"/>
            <a:ext cx="6946900" cy="642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3300" y="88900"/>
            <a:ext cx="558800" cy="355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0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ftle_gri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t="5555" r="25875" b="8148"/>
          <a:stretch/>
        </p:blipFill>
        <p:spPr>
          <a:xfrm>
            <a:off x="127001" y="706966"/>
            <a:ext cx="4229100" cy="591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50" y="2841625"/>
            <a:ext cx="102658" cy="88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3276" y="5217748"/>
            <a:ext cx="1919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00:00 hours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12:00 hours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2943742"/>
            <a:ext cx="3683000" cy="2312106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5842000" y="45758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035802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43700" y="4781703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07350" y="4682541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832600" y="473090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8095996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607046" y="36284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97496" y="3703422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660642" y="38062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498338" y="3509163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801715" y="53759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2106" y="3016250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077964" y="2943742"/>
            <a:ext cx="402336" cy="457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832600" y="3659125"/>
            <a:ext cx="488950" cy="684275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19850" y="3690722"/>
            <a:ext cx="215900" cy="316128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5808065" y="56858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39310" y="2585483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9092" y="397934"/>
            <a:ext cx="2330958" cy="23317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37447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350936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77125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1906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939310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352799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778988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1924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5945406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358895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785084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71985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943035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356524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6782713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71962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76097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76115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76176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153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937447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350936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777125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1906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6097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400000">
            <a:off x="7810764" y="13736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58738" y="27183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78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487</Words>
  <Application>Microsoft Macintosh PowerPoint</Application>
  <PresentationFormat>On-screen Show (4:3)</PresentationFormat>
  <Paragraphs>160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 Coherent Structures</vt:lpstr>
      <vt:lpstr>Lagrangian Coherent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121</cp:revision>
  <dcterms:created xsi:type="dcterms:W3CDTF">2016-02-20T19:21:48Z</dcterms:created>
  <dcterms:modified xsi:type="dcterms:W3CDTF">2016-03-02T15:12:48Z</dcterms:modified>
</cp:coreProperties>
</file>