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mov" ContentType="video/unknown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383" r:id="rId2"/>
    <p:sldId id="384" r:id="rId3"/>
    <p:sldId id="259" r:id="rId4"/>
    <p:sldId id="270" r:id="rId5"/>
    <p:sldId id="372" r:id="rId6"/>
    <p:sldId id="263" r:id="rId7"/>
    <p:sldId id="264" r:id="rId8"/>
    <p:sldId id="312" r:id="rId9"/>
    <p:sldId id="373" r:id="rId10"/>
    <p:sldId id="314" r:id="rId11"/>
    <p:sldId id="341" r:id="rId12"/>
    <p:sldId id="267" r:id="rId13"/>
    <p:sldId id="369" r:id="rId14"/>
    <p:sldId id="338" r:id="rId15"/>
    <p:sldId id="345" r:id="rId16"/>
    <p:sldId id="351" r:id="rId17"/>
    <p:sldId id="356" r:id="rId18"/>
    <p:sldId id="362" r:id="rId19"/>
    <p:sldId id="365" r:id="rId20"/>
    <p:sldId id="378" r:id="rId21"/>
    <p:sldId id="339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B8FF"/>
    <a:srgbClr val="257AFF"/>
    <a:srgbClr val="51FF51"/>
    <a:srgbClr val="960689"/>
    <a:srgbClr val="EB0BD6"/>
    <a:srgbClr val="4F0448"/>
    <a:srgbClr val="470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432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54B18B-8F0B-2245-9D9B-F7E844D86894}" type="datetimeFigureOut">
              <a:rPr lang="en-US" smtClean="0"/>
              <a:t>3/1/16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76E799-E2F4-7E41-A667-99496A993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717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75B4-EF12-D744-9D0C-1B5B55B3361F}" type="datetimeFigureOut">
              <a:rPr lang="en-US" smtClean="0"/>
              <a:t>3/1/16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44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75B4-EF12-D744-9D0C-1B5B55B3361F}" type="datetimeFigureOut">
              <a:rPr lang="en-US" smtClean="0"/>
              <a:t>3/1/16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81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75B4-EF12-D744-9D0C-1B5B55B3361F}" type="datetimeFigureOut">
              <a:rPr lang="en-US" smtClean="0"/>
              <a:t>3/1/16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657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75B4-EF12-D744-9D0C-1B5B55B3361F}" type="datetimeFigureOut">
              <a:rPr lang="en-US" smtClean="0"/>
              <a:t>3/1/16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29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75B4-EF12-D744-9D0C-1B5B55B3361F}" type="datetimeFigureOut">
              <a:rPr lang="en-US" smtClean="0"/>
              <a:t>3/1/16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78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75B4-EF12-D744-9D0C-1B5B55B3361F}" type="datetimeFigureOut">
              <a:rPr lang="en-US" smtClean="0"/>
              <a:t>3/1/16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067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75B4-EF12-D744-9D0C-1B5B55B3361F}" type="datetimeFigureOut">
              <a:rPr lang="en-US" smtClean="0"/>
              <a:t>3/1/16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79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75B4-EF12-D744-9D0C-1B5B55B3361F}" type="datetimeFigureOut">
              <a:rPr lang="en-US" smtClean="0"/>
              <a:t>3/1/16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78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75B4-EF12-D744-9D0C-1B5B55B3361F}" type="datetimeFigureOut">
              <a:rPr lang="en-US" smtClean="0"/>
              <a:t>3/1/16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46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75B4-EF12-D744-9D0C-1B5B55B3361F}" type="datetimeFigureOut">
              <a:rPr lang="en-US" smtClean="0"/>
              <a:t>3/1/16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480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75B4-EF12-D744-9D0C-1B5B55B3361F}" type="datetimeFigureOut">
              <a:rPr lang="en-US" smtClean="0"/>
              <a:t>3/1/16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03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375B4-EF12-D744-9D0C-1B5B55B3361F}" type="datetimeFigureOut">
              <a:rPr lang="en-US" smtClean="0"/>
              <a:t>3/1/16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AB922-00DE-DB4A-BA2C-0F99DD676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864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://coseenow.net/project-parka/" TargetMode="External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jp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1" Type="http://schemas.microsoft.com/office/2007/relationships/media" Target="../media/media2.gif"/><Relationship Id="rId2" Type="http://schemas.openxmlformats.org/officeDocument/2006/relationships/video" Target="../media/media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30845" b="217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6791" y="-90331"/>
            <a:ext cx="84689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Project CONVERGE: </a:t>
            </a:r>
            <a:endParaRPr lang="en-US" sz="24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Impacts 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of local oceanographic processes on </a:t>
            </a:r>
            <a:endParaRPr lang="en-US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Adélie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penguin foraging ecology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6791" y="970297"/>
            <a:ext cx="8636709" cy="527836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endParaRPr lang="en-US" sz="3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1600" b="1" dirty="0" smtClean="0">
                <a:latin typeface="Times New Roman"/>
                <a:cs typeface="Times New Roman"/>
              </a:rPr>
              <a:t>Josh Kohut, Laura </a:t>
            </a:r>
            <a:r>
              <a:rPr lang="en-US" sz="1600" b="1" dirty="0" err="1" smtClean="0">
                <a:latin typeface="Times New Roman"/>
                <a:cs typeface="Times New Roman"/>
              </a:rPr>
              <a:t>Palamara</a:t>
            </a:r>
            <a:r>
              <a:rPr lang="en-US" sz="1600" b="1" dirty="0" smtClean="0">
                <a:latin typeface="Times New Roman"/>
                <a:cs typeface="Times New Roman"/>
              </a:rPr>
              <a:t>, and Travis Miles</a:t>
            </a:r>
          </a:p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Rutgers University</a:t>
            </a:r>
            <a:endParaRPr lang="en-US" sz="1600" dirty="0">
              <a:latin typeface="Times New Roman"/>
              <a:cs typeface="Times New Roman"/>
            </a:endParaRPr>
          </a:p>
          <a:p>
            <a:pPr algn="ctr"/>
            <a:endParaRPr lang="en-US" sz="1000" b="1" dirty="0" smtClean="0">
              <a:latin typeface="Times New Roman"/>
              <a:cs typeface="Times New Roman"/>
            </a:endParaRPr>
          </a:p>
          <a:p>
            <a:pPr algn="ctr"/>
            <a:r>
              <a:rPr lang="en-US" sz="1600" b="1" dirty="0" smtClean="0">
                <a:latin typeface="Times New Roman"/>
                <a:cs typeface="Times New Roman"/>
              </a:rPr>
              <a:t>Kim Bernard</a:t>
            </a:r>
          </a:p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Oregon </a:t>
            </a:r>
            <a:r>
              <a:rPr lang="en-US" sz="1600" dirty="0">
                <a:latin typeface="Times New Roman"/>
                <a:cs typeface="Times New Roman"/>
              </a:rPr>
              <a:t>State </a:t>
            </a:r>
            <a:r>
              <a:rPr lang="en-US" sz="1600" dirty="0" smtClean="0">
                <a:latin typeface="Times New Roman"/>
                <a:cs typeface="Times New Roman"/>
              </a:rPr>
              <a:t>University</a:t>
            </a:r>
            <a:endParaRPr lang="en-US" sz="1600" dirty="0">
              <a:latin typeface="Times New Roman"/>
              <a:cs typeface="Times New Roman"/>
            </a:endParaRPr>
          </a:p>
          <a:p>
            <a:pPr algn="ctr"/>
            <a:endParaRPr lang="en-US" sz="900" b="1" dirty="0">
              <a:latin typeface="Times New Roman"/>
              <a:cs typeface="Times New Roman"/>
            </a:endParaRPr>
          </a:p>
          <a:p>
            <a:pPr algn="ctr"/>
            <a:r>
              <a:rPr lang="en-US" sz="1600" b="1" dirty="0" smtClean="0">
                <a:latin typeface="Times New Roman"/>
                <a:cs typeface="Times New Roman"/>
              </a:rPr>
              <a:t>Bill Fraser and Donna Patterson-Fraser</a:t>
            </a:r>
          </a:p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Polar Oceans Research Group</a:t>
            </a:r>
            <a:endParaRPr lang="en-US" sz="1600" dirty="0">
              <a:latin typeface="Times New Roman"/>
              <a:cs typeface="Times New Roman"/>
            </a:endParaRPr>
          </a:p>
          <a:p>
            <a:pPr algn="ctr"/>
            <a:endParaRPr lang="en-US" sz="900" b="1" dirty="0">
              <a:latin typeface="Times New Roman"/>
              <a:cs typeface="Times New Roman"/>
            </a:endParaRPr>
          </a:p>
          <a:p>
            <a:pPr algn="ctr"/>
            <a:endParaRPr lang="en-US" sz="1600" b="1" dirty="0">
              <a:latin typeface="Times New Roman"/>
              <a:cs typeface="Times New Roman"/>
            </a:endParaRPr>
          </a:p>
          <a:p>
            <a:pPr algn="ctr"/>
            <a:endParaRPr lang="en-US" sz="1600" b="1" dirty="0" smtClean="0">
              <a:latin typeface="Times New Roman"/>
              <a:cs typeface="Times New Roman"/>
            </a:endParaRPr>
          </a:p>
          <a:p>
            <a:pPr algn="ctr"/>
            <a:endParaRPr lang="en-US" sz="1600" b="1" dirty="0">
              <a:latin typeface="Times New Roman"/>
              <a:cs typeface="Times New Roman"/>
            </a:endParaRPr>
          </a:p>
          <a:p>
            <a:pPr algn="ctr"/>
            <a:endParaRPr lang="en-US" sz="1600" b="1" dirty="0" smtClean="0">
              <a:latin typeface="Times New Roman"/>
              <a:cs typeface="Times New Roman"/>
            </a:endParaRPr>
          </a:p>
          <a:p>
            <a:pPr algn="ctr"/>
            <a:endParaRPr lang="en-US" sz="1600" b="1" dirty="0">
              <a:latin typeface="Times New Roman"/>
              <a:cs typeface="Times New Roman"/>
            </a:endParaRPr>
          </a:p>
          <a:p>
            <a:pPr algn="ctr"/>
            <a:endParaRPr lang="en-US" sz="1600" b="1" dirty="0" smtClean="0">
              <a:latin typeface="Times New Roman"/>
              <a:cs typeface="Times New Roman"/>
            </a:endParaRPr>
          </a:p>
          <a:p>
            <a:pPr algn="ctr"/>
            <a:endParaRPr lang="en-US" sz="1600" b="1" dirty="0">
              <a:latin typeface="Times New Roman"/>
              <a:cs typeface="Times New Roman"/>
            </a:endParaRPr>
          </a:p>
          <a:p>
            <a:pPr algn="ctr"/>
            <a:endParaRPr lang="en-US" sz="1600" b="1" dirty="0" smtClean="0">
              <a:latin typeface="Times New Roman"/>
              <a:cs typeface="Times New Roman"/>
            </a:endParaRPr>
          </a:p>
          <a:p>
            <a:pPr algn="ctr"/>
            <a:endParaRPr lang="en-US" sz="1600" b="1" dirty="0" smtClean="0">
              <a:latin typeface="Times New Roman"/>
              <a:cs typeface="Times New Roman"/>
            </a:endParaRPr>
          </a:p>
          <a:p>
            <a:pPr algn="ctr"/>
            <a:endParaRPr lang="en-US" sz="1600" b="1" dirty="0">
              <a:latin typeface="Times New Roman"/>
              <a:cs typeface="Times New Roman"/>
            </a:endParaRPr>
          </a:p>
          <a:p>
            <a:pPr algn="ctr"/>
            <a:endParaRPr lang="en-US" sz="1600" b="1" dirty="0" smtClean="0">
              <a:latin typeface="Times New Roman"/>
              <a:cs typeface="Times New Roman"/>
            </a:endParaRPr>
          </a:p>
          <a:p>
            <a:pPr algn="ctr"/>
            <a:endParaRPr lang="en-US" sz="1600" b="1" dirty="0">
              <a:latin typeface="Times New Roman"/>
              <a:cs typeface="Times New Roman"/>
            </a:endParaRPr>
          </a:p>
          <a:p>
            <a:pPr algn="ctr"/>
            <a:endParaRPr lang="en-US" sz="1600" b="1" dirty="0">
              <a:latin typeface="Times New Roman"/>
              <a:cs typeface="Times New Roman"/>
            </a:endParaRPr>
          </a:p>
          <a:p>
            <a:pPr algn="ctr"/>
            <a:r>
              <a:rPr lang="en-US" sz="1600" b="1" dirty="0" smtClean="0">
                <a:latin typeface="Times New Roman"/>
                <a:cs typeface="Times New Roman"/>
              </a:rPr>
              <a:t>Matt Oliver and Megan </a:t>
            </a:r>
            <a:r>
              <a:rPr lang="en-US" sz="1600" b="1" dirty="0" err="1" smtClean="0">
                <a:latin typeface="Times New Roman"/>
                <a:cs typeface="Times New Roman"/>
              </a:rPr>
              <a:t>Cimino</a:t>
            </a:r>
            <a:endParaRPr lang="en-US" sz="1600" b="1" dirty="0" smtClean="0">
              <a:latin typeface="Times New Roman"/>
              <a:cs typeface="Times New Roman"/>
            </a:endParaRPr>
          </a:p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University </a:t>
            </a:r>
            <a:r>
              <a:rPr lang="en-US" sz="1600" dirty="0">
                <a:latin typeface="Times New Roman"/>
                <a:cs typeface="Times New Roman"/>
              </a:rPr>
              <a:t>of </a:t>
            </a:r>
            <a:r>
              <a:rPr lang="en-US" sz="1600" dirty="0" smtClean="0">
                <a:latin typeface="Times New Roman"/>
                <a:cs typeface="Times New Roman"/>
              </a:rPr>
              <a:t>Delaware</a:t>
            </a:r>
            <a:endParaRPr lang="en-US" sz="1600" dirty="0">
              <a:latin typeface="Times New Roman"/>
              <a:cs typeface="Times New Roman"/>
            </a:endParaRPr>
          </a:p>
          <a:p>
            <a:pPr algn="ctr"/>
            <a:endParaRPr lang="en-US" sz="900" b="1" dirty="0">
              <a:latin typeface="Times New Roman"/>
              <a:cs typeface="Times New Roman"/>
            </a:endParaRPr>
          </a:p>
          <a:p>
            <a:pPr algn="ctr"/>
            <a:r>
              <a:rPr lang="en-US" sz="1600" b="1" dirty="0" smtClean="0">
                <a:latin typeface="Times New Roman"/>
                <a:cs typeface="Times New Roman"/>
              </a:rPr>
              <a:t>Peter Winsor and Hank </a:t>
            </a:r>
            <a:r>
              <a:rPr lang="en-US" sz="1600" b="1" dirty="0" err="1" smtClean="0">
                <a:latin typeface="Times New Roman"/>
                <a:cs typeface="Times New Roman"/>
              </a:rPr>
              <a:t>Statscewich</a:t>
            </a:r>
            <a:endParaRPr lang="en-US" sz="1600" b="1" dirty="0" smtClean="0">
              <a:latin typeface="Times New Roman"/>
              <a:cs typeface="Times New Roman"/>
            </a:endParaRPr>
          </a:p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University </a:t>
            </a:r>
            <a:r>
              <a:rPr lang="en-US" sz="1600" dirty="0">
                <a:latin typeface="Times New Roman"/>
                <a:cs typeface="Times New Roman"/>
              </a:rPr>
              <a:t>of Alaska, </a:t>
            </a:r>
            <a:r>
              <a:rPr lang="en-US" sz="1600" dirty="0" smtClean="0">
                <a:latin typeface="Times New Roman"/>
                <a:cs typeface="Times New Roman"/>
              </a:rPr>
              <a:t>Fairbanks</a:t>
            </a:r>
          </a:p>
          <a:p>
            <a:pPr algn="ctr"/>
            <a:endParaRPr lang="en-US" sz="900" b="1" dirty="0">
              <a:latin typeface="Times New Roman"/>
              <a:cs typeface="Times New Roman"/>
            </a:endParaRPr>
          </a:p>
          <a:p>
            <a:pPr algn="ctr"/>
            <a:r>
              <a:rPr lang="en-US" sz="1600" b="1" dirty="0" smtClean="0">
                <a:latin typeface="Times New Roman"/>
                <a:cs typeface="Times New Roman"/>
              </a:rPr>
              <a:t>Erick </a:t>
            </a:r>
            <a:r>
              <a:rPr lang="en-US" sz="1600" b="1" dirty="0" err="1" smtClean="0">
                <a:latin typeface="Times New Roman"/>
                <a:cs typeface="Times New Roman"/>
              </a:rPr>
              <a:t>Fredj</a:t>
            </a:r>
            <a:endParaRPr lang="en-US" sz="1600" b="1" dirty="0" smtClean="0">
              <a:latin typeface="Times New Roman"/>
              <a:cs typeface="Times New Roman"/>
            </a:endParaRPr>
          </a:p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Jerusalem College of Technology</a:t>
            </a:r>
            <a:endParaRPr lang="en-US" sz="1600" dirty="0">
              <a:latin typeface="Times New Roman"/>
              <a:cs typeface="Times New Roman"/>
            </a:endParaRPr>
          </a:p>
        </p:txBody>
      </p:sp>
      <p:pic>
        <p:nvPicPr>
          <p:cNvPr id="8" name="Picture 7" descr="LOG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5614" r="7223" b="16111"/>
          <a:stretch/>
        </p:blipFill>
        <p:spPr>
          <a:xfrm>
            <a:off x="1823110" y="5353496"/>
            <a:ext cx="1910690" cy="1225104"/>
          </a:xfrm>
          <a:prstGeom prst="ellipse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88900" y="5171195"/>
            <a:ext cx="1525217" cy="1534405"/>
            <a:chOff x="9334500" y="3194050"/>
            <a:chExt cx="2108200" cy="2120900"/>
          </a:xfrm>
        </p:grpSpPr>
        <p:sp>
          <p:nvSpPr>
            <p:cNvPr id="3" name="Oval 2"/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  <p:sp>
        <p:nvSpPr>
          <p:cNvPr id="32" name="Rectangle 31"/>
          <p:cNvSpPr/>
          <p:nvPr/>
        </p:nvSpPr>
        <p:spPr>
          <a:xfrm>
            <a:off x="1823110" y="3105835"/>
            <a:ext cx="5321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  <a:latin typeface="Times New Roman"/>
                <a:cs typeface="Times New Roman"/>
              </a:rPr>
              <a:t>In Collaboration with PAL-</a:t>
            </a:r>
            <a:r>
              <a:rPr lang="en-US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LTER</a:t>
            </a:r>
            <a:endParaRPr lang="en-US" b="1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06393" y="3108502"/>
            <a:ext cx="1567624" cy="2090525"/>
            <a:chOff x="115" y="3170361"/>
            <a:chExt cx="1567624" cy="209052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115" y="3170361"/>
              <a:ext cx="1028699" cy="102869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0616" y="3468391"/>
              <a:ext cx="1028699" cy="102869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5160" y="3717837"/>
              <a:ext cx="1028699" cy="102869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691" y="3982740"/>
              <a:ext cx="1028699" cy="102869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9040" y="4232187"/>
              <a:ext cx="1028699" cy="1028699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2903054" y="4304830"/>
            <a:ext cx="1467507" cy="1482635"/>
            <a:chOff x="1567739" y="3338460"/>
            <a:chExt cx="1467507" cy="148263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6498" y="3338460"/>
              <a:ext cx="1028699" cy="102869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06547" y="3587907"/>
              <a:ext cx="1028699" cy="102869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67739" y="3792396"/>
              <a:ext cx="1028699" cy="1028699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1473859" y="2726360"/>
            <a:ext cx="1567624" cy="2090525"/>
            <a:chOff x="3010670" y="3217898"/>
            <a:chExt cx="1567624" cy="209052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3286045" y="2726360"/>
            <a:ext cx="1567624" cy="2090525"/>
            <a:chOff x="3010670" y="3217898"/>
            <a:chExt cx="1567624" cy="209052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1591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17824"/>
            <a:ext cx="8229600" cy="452076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Lagrangian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Coherent Structures</a:t>
            </a:r>
            <a:endParaRPr lang="en-US" sz="32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 descr="ftle_gri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3" t="5555" r="25875" b="8148"/>
          <a:stretch/>
        </p:blipFill>
        <p:spPr>
          <a:xfrm>
            <a:off x="127001" y="706966"/>
            <a:ext cx="4229100" cy="5918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19250" y="2841625"/>
            <a:ext cx="102658" cy="889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43276" y="5217748"/>
            <a:ext cx="1919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lang="en-US" sz="2000" b="1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0</a:t>
            </a:r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= 00:00 hours                     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= 12:00 hours</a:t>
            </a:r>
            <a:endParaRPr lang="en-US" sz="20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550" y="2943742"/>
            <a:ext cx="3683000" cy="2312106"/>
          </a:xfrm>
          <a:prstGeom prst="rect">
            <a:avLst/>
          </a:prstGeom>
        </p:spPr>
      </p:pic>
      <p:sp>
        <p:nvSpPr>
          <p:cNvPr id="13" name="Oval 12"/>
          <p:cNvSpPr>
            <a:spLocks noChangeAspect="1"/>
          </p:cNvSpPr>
          <p:nvPr/>
        </p:nvSpPr>
        <p:spPr>
          <a:xfrm>
            <a:off x="5842000" y="4575810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6035802" y="4631741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743700" y="4781703"/>
            <a:ext cx="247904" cy="22209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007350" y="4682541"/>
            <a:ext cx="247904" cy="22209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6832600" y="4730903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8095996" y="4631741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7607046" y="3628441"/>
            <a:ext cx="146304" cy="1499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7397496" y="3703422"/>
            <a:ext cx="146304" cy="1499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6660642" y="3806241"/>
            <a:ext cx="146304" cy="1499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5498338" y="3509163"/>
            <a:ext cx="146304" cy="1499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5801715" y="5375910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182106" y="3016250"/>
            <a:ext cx="1133094" cy="7621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7077964" y="2943742"/>
            <a:ext cx="402336" cy="4572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6832600" y="3659125"/>
            <a:ext cx="488950" cy="684275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419850" y="3690722"/>
            <a:ext cx="215900" cy="316128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>
            <a:spLocks noChangeAspect="1"/>
          </p:cNvSpPr>
          <p:nvPr/>
        </p:nvSpPr>
        <p:spPr>
          <a:xfrm>
            <a:off x="5808065" y="5685841"/>
            <a:ext cx="146304" cy="1499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4639310" y="2585483"/>
            <a:ext cx="1133094" cy="7621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89092" y="397934"/>
            <a:ext cx="2330958" cy="233172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5937447" y="1959613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6350936" y="1959613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6777125" y="1959613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7190614" y="1959613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5939310" y="1527816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6352799" y="1527816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>
            <a:spLocks noChangeAspect="1"/>
          </p:cNvSpPr>
          <p:nvPr/>
        </p:nvSpPr>
        <p:spPr>
          <a:xfrm>
            <a:off x="6778988" y="1527816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7192477" y="1527816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5945406" y="1057916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>
            <a:off x="6358895" y="1057916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6785084" y="1057916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>
            <a:spLocks noChangeAspect="1"/>
          </p:cNvSpPr>
          <p:nvPr/>
        </p:nvSpPr>
        <p:spPr>
          <a:xfrm>
            <a:off x="7198573" y="1057916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>
            <a:spLocks noChangeAspect="1"/>
          </p:cNvSpPr>
          <p:nvPr/>
        </p:nvSpPr>
        <p:spPr>
          <a:xfrm>
            <a:off x="5943035" y="588019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>
            <a:spLocks noChangeAspect="1"/>
          </p:cNvSpPr>
          <p:nvPr/>
        </p:nvSpPr>
        <p:spPr>
          <a:xfrm>
            <a:off x="6356524" y="588019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>
            <a:spLocks noChangeAspect="1"/>
          </p:cNvSpPr>
          <p:nvPr/>
        </p:nvSpPr>
        <p:spPr>
          <a:xfrm>
            <a:off x="6782713" y="588019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>
            <a:spLocks noChangeAspect="1"/>
          </p:cNvSpPr>
          <p:nvPr/>
        </p:nvSpPr>
        <p:spPr>
          <a:xfrm>
            <a:off x="7196202" y="588019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>
            <a:spLocks noChangeAspect="1"/>
          </p:cNvSpPr>
          <p:nvPr/>
        </p:nvSpPr>
        <p:spPr>
          <a:xfrm>
            <a:off x="7609714" y="1959613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7611577" y="1527816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7617673" y="1057916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7615302" y="588019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5937447" y="2391413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6350936" y="2391413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6777125" y="2391413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7190614" y="2391413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7609714" y="2391413"/>
            <a:ext cx="146304" cy="149962"/>
          </a:xfrm>
          <a:prstGeom prst="ellipse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 rot="5400000">
            <a:off x="7810764" y="1373665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8</a:t>
            </a:r>
            <a:r>
              <a:rPr lang="en-US" b="1" dirty="0" smtClean="0">
                <a:latin typeface="Times New Roman"/>
                <a:cs typeface="Times New Roman"/>
              </a:rPr>
              <a:t>00 m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458738" y="2718315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8</a:t>
            </a:r>
            <a:r>
              <a:rPr lang="en-US" b="1" dirty="0" smtClean="0">
                <a:latin typeface="Times New Roman"/>
                <a:cs typeface="Times New Roman"/>
              </a:rPr>
              <a:t>00 m</a:t>
            </a:r>
            <a:endParaRPr lang="en-US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5789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7824"/>
            <a:ext cx="8229600" cy="452076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Lagrangian</a:t>
            </a:r>
            <a:r>
              <a:rPr lang="en-US" sz="32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Coherent Structures</a:t>
            </a:r>
            <a:endParaRPr lang="en-US" sz="32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533" y="2070100"/>
            <a:ext cx="2827867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Finite </a:t>
            </a:r>
            <a:r>
              <a:rPr lang="en-US" b="1" dirty="0">
                <a:latin typeface="Times New Roman"/>
                <a:cs typeface="Times New Roman"/>
              </a:rPr>
              <a:t>T</a:t>
            </a:r>
            <a:r>
              <a:rPr lang="en-US" b="1" dirty="0" smtClean="0">
                <a:latin typeface="Times New Roman"/>
                <a:cs typeface="Times New Roman"/>
              </a:rPr>
              <a:t>ime </a:t>
            </a:r>
            <a:r>
              <a:rPr lang="en-US" b="1" dirty="0" err="1">
                <a:latin typeface="Times New Roman"/>
                <a:cs typeface="Times New Roman"/>
              </a:rPr>
              <a:t>Lyapunov</a:t>
            </a:r>
            <a:r>
              <a:rPr lang="en-US" b="1" dirty="0">
                <a:latin typeface="Times New Roman"/>
                <a:cs typeface="Times New Roman"/>
              </a:rPr>
              <a:t> </a:t>
            </a:r>
            <a:r>
              <a:rPr lang="en-US" b="1" dirty="0" smtClean="0">
                <a:latin typeface="Times New Roman"/>
                <a:cs typeface="Times New Roman"/>
              </a:rPr>
              <a:t>Exponent (FTLE)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endParaRPr lang="en-US" sz="1600" i="1" dirty="0" smtClean="0">
              <a:latin typeface="Times New Roman"/>
              <a:cs typeface="Times New Roman"/>
            </a:endParaRPr>
          </a:p>
          <a:p>
            <a:r>
              <a:rPr lang="en-US" sz="1600" i="1" dirty="0" smtClean="0">
                <a:latin typeface="Times New Roman"/>
                <a:cs typeface="Times New Roman"/>
              </a:rPr>
              <a:t>The </a:t>
            </a:r>
            <a:r>
              <a:rPr lang="en-US" sz="1600" i="1" dirty="0">
                <a:latin typeface="Times New Roman"/>
                <a:cs typeface="Times New Roman"/>
              </a:rPr>
              <a:t>FTLE field measures maximal linear </a:t>
            </a:r>
            <a:r>
              <a:rPr lang="en-US" sz="1600" i="1" dirty="0" smtClean="0">
                <a:latin typeface="Times New Roman"/>
                <a:cs typeface="Times New Roman"/>
              </a:rPr>
              <a:t>attraction </a:t>
            </a:r>
            <a:r>
              <a:rPr lang="en-US" sz="1600" i="1" dirty="0">
                <a:latin typeface="Times New Roman"/>
                <a:cs typeface="Times New Roman"/>
              </a:rPr>
              <a:t>between </a:t>
            </a:r>
            <a:r>
              <a:rPr lang="en-US" sz="1600" i="1" dirty="0" smtClean="0">
                <a:latin typeface="Times New Roman"/>
                <a:cs typeface="Times New Roman"/>
              </a:rPr>
              <a:t>initially </a:t>
            </a:r>
            <a:r>
              <a:rPr lang="en-US" sz="1600" i="1" dirty="0">
                <a:latin typeface="Times New Roman"/>
                <a:cs typeface="Times New Roman"/>
              </a:rPr>
              <a:t>neighboring </a:t>
            </a:r>
            <a:r>
              <a:rPr lang="en-US" sz="1600" i="1" dirty="0" smtClean="0">
                <a:latin typeface="Times New Roman"/>
                <a:cs typeface="Times New Roman"/>
              </a:rPr>
              <a:t>particles over </a:t>
            </a:r>
            <a:r>
              <a:rPr lang="en-US" sz="1600" i="1" dirty="0">
                <a:latin typeface="Times New Roman"/>
                <a:cs typeface="Times New Roman"/>
              </a:rPr>
              <a:t>a pre-determined finite time interval</a:t>
            </a:r>
            <a:r>
              <a:rPr lang="en-US" sz="1600" i="1" dirty="0" smtClean="0">
                <a:latin typeface="Times New Roman"/>
                <a:cs typeface="Times New Roman"/>
              </a:rPr>
              <a:t>.</a:t>
            </a:r>
          </a:p>
          <a:p>
            <a:endParaRPr lang="en-US" sz="1600" i="1" dirty="0">
              <a:latin typeface="Times New Roman"/>
              <a:cs typeface="Times New Roman"/>
            </a:endParaRPr>
          </a:p>
          <a:p>
            <a:r>
              <a:rPr lang="en-US" sz="1600" i="1" dirty="0" smtClean="0">
                <a:latin typeface="Times New Roman"/>
                <a:cs typeface="Times New Roman"/>
              </a:rPr>
              <a:t>We then calculate daily FTLE fields for January and February 2015.</a:t>
            </a:r>
            <a:endParaRPr lang="en-US" sz="1600" i="1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 rot="5400000">
            <a:off x="8212136" y="3295078"/>
            <a:ext cx="1341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/>
                <a:cs typeface="Times New Roman"/>
              </a:rPr>
              <a:t>FTLE (day</a:t>
            </a:r>
            <a:r>
              <a:rPr lang="en-US" sz="1600" b="1" baseline="30000" dirty="0" smtClean="0">
                <a:latin typeface="Times New Roman"/>
                <a:cs typeface="Times New Roman"/>
              </a:rPr>
              <a:t>-1</a:t>
            </a:r>
            <a:r>
              <a:rPr lang="en-US" sz="1600" b="1" dirty="0" smtClean="0">
                <a:latin typeface="Times New Roman"/>
                <a:cs typeface="Times New Roman"/>
              </a:rPr>
              <a:t>)</a:t>
            </a:r>
            <a:endParaRPr lang="en-US" sz="1600" b="1" dirty="0">
              <a:latin typeface="Times New Roman"/>
              <a:cs typeface="Times New Roman"/>
            </a:endParaRPr>
          </a:p>
        </p:txBody>
      </p:sp>
      <p:pic>
        <p:nvPicPr>
          <p:cNvPr id="11" name="Picture 10" descr="ftle_jan_2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 t="6863" r="20006" b="10621"/>
          <a:stretch/>
        </p:blipFill>
        <p:spPr>
          <a:xfrm>
            <a:off x="3657600" y="1066800"/>
            <a:ext cx="4778284" cy="5130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85084" y="571500"/>
            <a:ext cx="377026" cy="5764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9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4.0</a:t>
            </a:r>
          </a:p>
          <a:p>
            <a:pPr>
              <a:lnSpc>
                <a:spcPts val="49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3.5</a:t>
            </a:r>
          </a:p>
          <a:p>
            <a:pPr>
              <a:lnSpc>
                <a:spcPts val="49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3.0</a:t>
            </a:r>
          </a:p>
          <a:p>
            <a:pPr>
              <a:lnSpc>
                <a:spcPts val="49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2.5</a:t>
            </a:r>
          </a:p>
          <a:p>
            <a:pPr>
              <a:lnSpc>
                <a:spcPts val="49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2.0</a:t>
            </a:r>
          </a:p>
          <a:p>
            <a:pPr>
              <a:lnSpc>
                <a:spcPts val="49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1.5</a:t>
            </a:r>
          </a:p>
          <a:p>
            <a:pPr>
              <a:lnSpc>
                <a:spcPts val="49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1.0</a:t>
            </a:r>
          </a:p>
          <a:p>
            <a:pPr>
              <a:lnSpc>
                <a:spcPts val="49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0.5</a:t>
            </a:r>
          </a:p>
          <a:p>
            <a:pPr>
              <a:lnSpc>
                <a:spcPts val="49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0</a:t>
            </a:r>
            <a:endParaRPr lang="en-US" sz="1200" b="1" dirty="0">
              <a:latin typeface="Times New Roman"/>
              <a:cs typeface="Times New Roman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657600" y="1066800"/>
            <a:ext cx="4748649" cy="5130800"/>
            <a:chOff x="3657600" y="1066800"/>
            <a:chExt cx="4748649" cy="5130800"/>
          </a:xfrm>
        </p:grpSpPr>
        <p:pic>
          <p:nvPicPr>
            <p:cNvPr id="13" name="Picture 12" descr="ftle_jan_27_strong_fronts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68" t="6863" r="24666" b="10621"/>
            <a:stretch/>
          </p:blipFill>
          <p:spPr>
            <a:xfrm>
              <a:off x="3657600" y="1066800"/>
              <a:ext cx="4406900" cy="51308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8229600" y="3001435"/>
              <a:ext cx="176649" cy="3175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985566" y="730190"/>
            <a:ext cx="2058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/>
                <a:cs typeface="Times New Roman"/>
              </a:rPr>
              <a:t>January 27, 2015</a:t>
            </a:r>
            <a:endParaRPr lang="en-US" sz="20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78041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tle_backward_semi_front_freq_2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4" r="24801" b="10748"/>
          <a:stretch/>
        </p:blipFill>
        <p:spPr>
          <a:xfrm>
            <a:off x="330200" y="1074968"/>
            <a:ext cx="3860800" cy="485593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686801" y="609600"/>
            <a:ext cx="457200" cy="5689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534400" y="1087668"/>
            <a:ext cx="338554" cy="50159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8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50</a:t>
            </a:r>
          </a:p>
          <a:p>
            <a:pPr>
              <a:lnSpc>
                <a:spcPts val="38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45</a:t>
            </a:r>
          </a:p>
          <a:p>
            <a:pPr>
              <a:lnSpc>
                <a:spcPts val="38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40</a:t>
            </a:r>
          </a:p>
          <a:p>
            <a:pPr>
              <a:lnSpc>
                <a:spcPts val="38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35</a:t>
            </a:r>
          </a:p>
          <a:p>
            <a:pPr>
              <a:lnSpc>
                <a:spcPts val="38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30</a:t>
            </a:r>
          </a:p>
          <a:p>
            <a:pPr>
              <a:lnSpc>
                <a:spcPts val="38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25</a:t>
            </a:r>
          </a:p>
          <a:p>
            <a:pPr>
              <a:lnSpc>
                <a:spcPts val="38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20</a:t>
            </a:r>
          </a:p>
          <a:p>
            <a:pPr>
              <a:lnSpc>
                <a:spcPts val="38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15</a:t>
            </a:r>
          </a:p>
          <a:p>
            <a:pPr>
              <a:lnSpc>
                <a:spcPts val="38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10</a:t>
            </a:r>
          </a:p>
          <a:p>
            <a:pPr>
              <a:lnSpc>
                <a:spcPts val="3880"/>
              </a:lnSpc>
            </a:pPr>
            <a:r>
              <a:rPr lang="en-US" sz="1200" b="1" dirty="0">
                <a:latin typeface="Times New Roman"/>
                <a:cs typeface="Times New Roman"/>
              </a:rPr>
              <a:t>0</a:t>
            </a:r>
          </a:p>
        </p:txBody>
      </p:sp>
      <p:sp>
        <p:nvSpPr>
          <p:cNvPr id="4" name="TextBox 3"/>
          <p:cNvSpPr txBox="1"/>
          <p:nvPr/>
        </p:nvSpPr>
        <p:spPr>
          <a:xfrm rot="5400000">
            <a:off x="8078535" y="3517900"/>
            <a:ext cx="1710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/>
                <a:cs typeface="Times New Roman"/>
              </a:rPr>
              <a:t>Percent Occurrence</a:t>
            </a:r>
            <a:endParaRPr lang="en-US" sz="1400" b="1" dirty="0">
              <a:latin typeface="Times New Roman"/>
              <a:cs typeface="Times New Roman"/>
            </a:endParaRPr>
          </a:p>
        </p:txBody>
      </p:sp>
      <p:pic>
        <p:nvPicPr>
          <p:cNvPr id="6" name="Picture 5" descr="ftle_backward_diurnal_front_freq_2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2" r="19773" b="10748"/>
          <a:stretch/>
        </p:blipFill>
        <p:spPr>
          <a:xfrm>
            <a:off x="4368800" y="1087668"/>
            <a:ext cx="4203700" cy="485593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546600" y="1345168"/>
            <a:ext cx="4064000" cy="139700"/>
            <a:chOff x="139700" y="533400"/>
            <a:chExt cx="4064000" cy="139700"/>
          </a:xfrm>
        </p:grpSpPr>
        <p:sp>
          <p:nvSpPr>
            <p:cNvPr id="10" name="Rectangle 9"/>
            <p:cNvSpPr/>
            <p:nvPr/>
          </p:nvSpPr>
          <p:spPr>
            <a:xfrm>
              <a:off x="139700" y="533400"/>
              <a:ext cx="4064000" cy="114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19100" y="558800"/>
              <a:ext cx="3784600" cy="114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65100" y="1327936"/>
            <a:ext cx="4064000" cy="139700"/>
            <a:chOff x="139700" y="533400"/>
            <a:chExt cx="4064000" cy="139700"/>
          </a:xfrm>
        </p:grpSpPr>
        <p:sp>
          <p:nvSpPr>
            <p:cNvPr id="20" name="Rectangle 19"/>
            <p:cNvSpPr/>
            <p:nvPr/>
          </p:nvSpPr>
          <p:spPr>
            <a:xfrm>
              <a:off x="139700" y="533400"/>
              <a:ext cx="4064000" cy="114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19100" y="558800"/>
              <a:ext cx="3784600" cy="114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257301" y="1033958"/>
            <a:ext cx="1666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/>
                <a:cs typeface="Times New Roman"/>
              </a:rPr>
              <a:t>Semi-Diurnal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13450" y="1071460"/>
            <a:ext cx="1039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/>
                <a:cs typeface="Times New Roman"/>
              </a:rPr>
              <a:t>Diurnal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78770"/>
            <a:ext cx="9131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Strong Convergent Fronts</a:t>
            </a:r>
          </a:p>
          <a:p>
            <a:pPr algn="ctr"/>
            <a:r>
              <a:rPr lang="en-US" sz="20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January – February, 2015</a:t>
            </a:r>
            <a:endParaRPr lang="en-US" sz="2000" b="1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7328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546600" y="1281668"/>
            <a:ext cx="4064000" cy="139700"/>
            <a:chOff x="139700" y="533400"/>
            <a:chExt cx="4064000" cy="139700"/>
          </a:xfrm>
        </p:grpSpPr>
        <p:sp>
          <p:nvSpPr>
            <p:cNvPr id="10" name="Rectangle 9"/>
            <p:cNvSpPr/>
            <p:nvPr/>
          </p:nvSpPr>
          <p:spPr>
            <a:xfrm>
              <a:off x="139700" y="533400"/>
              <a:ext cx="4064000" cy="114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19100" y="558800"/>
              <a:ext cx="3784600" cy="114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8686801" y="609600"/>
            <a:ext cx="457200" cy="5689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534400" y="1087668"/>
            <a:ext cx="338554" cy="50159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8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50</a:t>
            </a:r>
          </a:p>
          <a:p>
            <a:pPr>
              <a:lnSpc>
                <a:spcPts val="38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45</a:t>
            </a:r>
          </a:p>
          <a:p>
            <a:pPr>
              <a:lnSpc>
                <a:spcPts val="38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40</a:t>
            </a:r>
          </a:p>
          <a:p>
            <a:pPr>
              <a:lnSpc>
                <a:spcPts val="38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35</a:t>
            </a:r>
          </a:p>
          <a:p>
            <a:pPr>
              <a:lnSpc>
                <a:spcPts val="38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30</a:t>
            </a:r>
          </a:p>
          <a:p>
            <a:pPr>
              <a:lnSpc>
                <a:spcPts val="38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25</a:t>
            </a:r>
          </a:p>
          <a:p>
            <a:pPr>
              <a:lnSpc>
                <a:spcPts val="38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20</a:t>
            </a:r>
          </a:p>
          <a:p>
            <a:pPr>
              <a:lnSpc>
                <a:spcPts val="38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15</a:t>
            </a:r>
          </a:p>
          <a:p>
            <a:pPr>
              <a:lnSpc>
                <a:spcPts val="388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10</a:t>
            </a:r>
          </a:p>
          <a:p>
            <a:pPr>
              <a:lnSpc>
                <a:spcPts val="3880"/>
              </a:lnSpc>
            </a:pPr>
            <a:r>
              <a:rPr lang="en-US" sz="1200" b="1" dirty="0">
                <a:latin typeface="Times New Roman"/>
                <a:cs typeface="Times New Roman"/>
              </a:rPr>
              <a:t>0</a:t>
            </a:r>
          </a:p>
        </p:txBody>
      </p:sp>
      <p:sp>
        <p:nvSpPr>
          <p:cNvPr id="18" name="TextBox 17"/>
          <p:cNvSpPr txBox="1"/>
          <p:nvPr/>
        </p:nvSpPr>
        <p:spPr>
          <a:xfrm rot="5400000">
            <a:off x="8078535" y="3517900"/>
            <a:ext cx="1710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/>
                <a:cs typeface="Times New Roman"/>
              </a:rPr>
              <a:t>Percent Occurrence</a:t>
            </a:r>
            <a:endParaRPr lang="en-US" sz="1400" b="1" dirty="0">
              <a:latin typeface="Times New Roman"/>
              <a:cs typeface="Times New Roman"/>
            </a:endParaRPr>
          </a:p>
        </p:txBody>
      </p:sp>
      <p:pic>
        <p:nvPicPr>
          <p:cNvPr id="2" name="Picture 1" descr="ftle_backward_diurnal_front_freq_25_wcontou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1" r="19805" b="10756"/>
          <a:stretch/>
        </p:blipFill>
        <p:spPr>
          <a:xfrm>
            <a:off x="4368800" y="1088136"/>
            <a:ext cx="4203700" cy="4855464"/>
          </a:xfrm>
          <a:prstGeom prst="rect">
            <a:avLst/>
          </a:prstGeom>
        </p:spPr>
      </p:pic>
      <p:pic>
        <p:nvPicPr>
          <p:cNvPr id="3" name="Picture 2" descr="ftle_backward_semi_front_freq_25_wcontou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5" r="24943" b="10588"/>
          <a:stretch/>
        </p:blipFill>
        <p:spPr>
          <a:xfrm>
            <a:off x="342900" y="1078992"/>
            <a:ext cx="3835400" cy="4864608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546600" y="1345168"/>
            <a:ext cx="4064000" cy="139700"/>
            <a:chOff x="139700" y="533400"/>
            <a:chExt cx="4064000" cy="139700"/>
          </a:xfrm>
        </p:grpSpPr>
        <p:sp>
          <p:nvSpPr>
            <p:cNvPr id="25" name="Rectangle 24"/>
            <p:cNvSpPr/>
            <p:nvPr/>
          </p:nvSpPr>
          <p:spPr>
            <a:xfrm>
              <a:off x="139700" y="533400"/>
              <a:ext cx="4064000" cy="114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19100" y="558800"/>
              <a:ext cx="3784600" cy="114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65100" y="1327936"/>
            <a:ext cx="4064000" cy="139700"/>
            <a:chOff x="139700" y="533400"/>
            <a:chExt cx="4064000" cy="139700"/>
          </a:xfrm>
        </p:grpSpPr>
        <p:sp>
          <p:nvSpPr>
            <p:cNvPr id="28" name="Rectangle 27"/>
            <p:cNvSpPr/>
            <p:nvPr/>
          </p:nvSpPr>
          <p:spPr>
            <a:xfrm>
              <a:off x="139700" y="533400"/>
              <a:ext cx="4064000" cy="114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19100" y="558800"/>
              <a:ext cx="3784600" cy="114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257301" y="1033958"/>
            <a:ext cx="1666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/>
                <a:cs typeface="Times New Roman"/>
              </a:rPr>
              <a:t>Semi-Diurnal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013450" y="1071460"/>
            <a:ext cx="1039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/>
                <a:cs typeface="Times New Roman"/>
              </a:rPr>
              <a:t>Diurnal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0" y="78770"/>
            <a:ext cx="9131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Strong Convergent Fronts</a:t>
            </a:r>
          </a:p>
          <a:p>
            <a:pPr algn="ctr"/>
            <a:r>
              <a:rPr lang="en-US" sz="20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January – February, 2015</a:t>
            </a:r>
            <a:endParaRPr lang="en-US" sz="2000" b="1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40153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TLE_backward_bb_along_19_20150127T0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228600"/>
            <a:ext cx="8789213" cy="65909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28800" y="762000"/>
            <a:ext cx="15240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9100" y="42565"/>
            <a:ext cx="2433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January 27, 2015</a:t>
            </a:r>
            <a:endParaRPr lang="en-US" sz="24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86300" y="43934"/>
            <a:ext cx="414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Offshore                                      Onshore</a:t>
            </a:r>
            <a:endParaRPr lang="en-US" b="1" dirty="0">
              <a:latin typeface="Times New Roman"/>
              <a:cs typeface="Times New Roman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791200" y="254000"/>
            <a:ext cx="1854200" cy="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318634" y="1085334"/>
            <a:ext cx="1155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00:00 GMT</a:t>
            </a:r>
            <a:endParaRPr lang="en-US"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11053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TLE_backward_bb_along_19_20150127T04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228600"/>
            <a:ext cx="8789213" cy="659099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993466" y="673100"/>
            <a:ext cx="105833" cy="13843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 w="2857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993466" y="2781300"/>
            <a:ext cx="105834" cy="13843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 w="2857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993466" y="4889500"/>
            <a:ext cx="105834" cy="13843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 w="2857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599266" y="3814233"/>
            <a:ext cx="152400" cy="152400"/>
          </a:xfrm>
          <a:prstGeom prst="ellipse">
            <a:avLst/>
          </a:prstGeom>
          <a:noFill/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8434" y="1120801"/>
            <a:ext cx="1718965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/>
                <a:cs typeface="Times New Roman"/>
              </a:rPr>
              <a:t>Glider - 04:00 GMT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28800" y="762000"/>
            <a:ext cx="15240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19100" y="42565"/>
            <a:ext cx="2433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January 27, 2015</a:t>
            </a:r>
            <a:endParaRPr lang="en-US" sz="24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86300" y="43934"/>
            <a:ext cx="414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Offshore                                      Onshore</a:t>
            </a:r>
            <a:endParaRPr lang="en-US" b="1" dirty="0">
              <a:latin typeface="Times New Roman"/>
              <a:cs typeface="Times New Roman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791200" y="254000"/>
            <a:ext cx="1854200" cy="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318634" y="1085334"/>
            <a:ext cx="1155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04:00 GMT</a:t>
            </a:r>
            <a:endParaRPr lang="en-US"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48158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TLE_backward_bb_along_19_20150127T09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228600"/>
            <a:ext cx="8789213" cy="65909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93466" y="673100"/>
            <a:ext cx="105833" cy="13843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 w="2857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993466" y="2781300"/>
            <a:ext cx="105834" cy="13843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 w="2857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993466" y="4889500"/>
            <a:ext cx="105834" cy="13843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 w="2857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599266" y="3814233"/>
            <a:ext cx="152400" cy="152400"/>
          </a:xfrm>
          <a:prstGeom prst="ellipse">
            <a:avLst/>
          </a:prstGeom>
          <a:noFill/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8434" y="1120801"/>
            <a:ext cx="1718965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/>
                <a:cs typeface="Times New Roman"/>
              </a:rPr>
              <a:t>Glider - 04:00 GMT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28800" y="762000"/>
            <a:ext cx="15240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19100" y="42565"/>
            <a:ext cx="2433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January 27, 2015</a:t>
            </a:r>
            <a:endParaRPr lang="en-US" sz="24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86300" y="43934"/>
            <a:ext cx="414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Offshore                                      Onshore</a:t>
            </a:r>
            <a:endParaRPr lang="en-US" b="1" dirty="0">
              <a:latin typeface="Times New Roman"/>
              <a:cs typeface="Times New Roman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791200" y="254000"/>
            <a:ext cx="1854200" cy="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318634" y="1085334"/>
            <a:ext cx="1155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09:00 GMT</a:t>
            </a:r>
            <a:endParaRPr lang="en-US"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89837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TLE_backward_bb_along_19_20150127T14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228600"/>
            <a:ext cx="8789213" cy="65909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93466" y="673100"/>
            <a:ext cx="105833" cy="13843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 w="2857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993466" y="2781300"/>
            <a:ext cx="105834" cy="13843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 w="2857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993466" y="4889500"/>
            <a:ext cx="105834" cy="13843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 w="2857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599266" y="3814233"/>
            <a:ext cx="152400" cy="152400"/>
          </a:xfrm>
          <a:prstGeom prst="ellipse">
            <a:avLst/>
          </a:prstGeom>
          <a:noFill/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93466" y="762000"/>
            <a:ext cx="105833" cy="702733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993466" y="2887133"/>
            <a:ext cx="105833" cy="702733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93466" y="5012266"/>
            <a:ext cx="105833" cy="702733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28434" y="1120801"/>
            <a:ext cx="2400379" cy="52322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/>
                <a:cs typeface="Times New Roman"/>
              </a:rPr>
              <a:t>Glider - 04:00 GMT</a:t>
            </a:r>
          </a:p>
          <a:p>
            <a:r>
              <a:rPr lang="en-US" sz="14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Adelie</a:t>
            </a:r>
            <a:r>
              <a:rPr lang="en-US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– 10:00 to 13:00 GMT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28800" y="762000"/>
            <a:ext cx="15240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19100" y="42565"/>
            <a:ext cx="2433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January 27, 2015</a:t>
            </a:r>
            <a:endParaRPr lang="en-US" sz="24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86300" y="43934"/>
            <a:ext cx="414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Offshore                                      Onshore</a:t>
            </a:r>
            <a:endParaRPr lang="en-US" b="1" dirty="0">
              <a:latin typeface="Times New Roman"/>
              <a:cs typeface="Times New Roman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791200" y="254000"/>
            <a:ext cx="1854200" cy="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318634" y="1085334"/>
            <a:ext cx="1155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14:00 GMT</a:t>
            </a:r>
            <a:endParaRPr lang="en-US"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89837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TLE_backward_bb_along_19_20150127T2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228600"/>
            <a:ext cx="8789213" cy="65909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93466" y="673100"/>
            <a:ext cx="105833" cy="13843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 w="2857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993466" y="2781300"/>
            <a:ext cx="105834" cy="13843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 w="2857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993466" y="4889500"/>
            <a:ext cx="105834" cy="13843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 w="2857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599266" y="3814233"/>
            <a:ext cx="152400" cy="152400"/>
          </a:xfrm>
          <a:prstGeom prst="ellipse">
            <a:avLst/>
          </a:prstGeom>
          <a:noFill/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93466" y="762000"/>
            <a:ext cx="105833" cy="702733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993466" y="2887133"/>
            <a:ext cx="105833" cy="702733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93466" y="5012266"/>
            <a:ext cx="105833" cy="702733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28434" y="1120801"/>
            <a:ext cx="2400379" cy="52322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/>
                <a:cs typeface="Times New Roman"/>
              </a:rPr>
              <a:t>Glider - 04:00 GMT</a:t>
            </a:r>
          </a:p>
          <a:p>
            <a:r>
              <a:rPr lang="en-US" sz="14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Adelie</a:t>
            </a:r>
            <a:r>
              <a:rPr lang="en-US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– 10:00 to 13:00 GMT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28800" y="762000"/>
            <a:ext cx="15240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19100" y="42565"/>
            <a:ext cx="2433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January 27, 2015</a:t>
            </a:r>
            <a:endParaRPr lang="en-US" sz="24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86300" y="43934"/>
            <a:ext cx="414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Offshore                                      Onshore</a:t>
            </a:r>
            <a:endParaRPr lang="en-US" b="1" dirty="0">
              <a:latin typeface="Times New Roman"/>
              <a:cs typeface="Times New Roman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791200" y="254000"/>
            <a:ext cx="1854200" cy="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318634" y="1085334"/>
            <a:ext cx="1155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20:00 GMT</a:t>
            </a:r>
            <a:endParaRPr lang="en-US"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89837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TLE_backward_bb_along_19_20150127T23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228600"/>
            <a:ext cx="8789213" cy="65909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93466" y="673100"/>
            <a:ext cx="105833" cy="13843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 w="2857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993466" y="2781300"/>
            <a:ext cx="105834" cy="13843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 w="2857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993466" y="4889500"/>
            <a:ext cx="105834" cy="13843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 w="2857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599266" y="3814233"/>
            <a:ext cx="152400" cy="152400"/>
          </a:xfrm>
          <a:prstGeom prst="ellipse">
            <a:avLst/>
          </a:prstGeom>
          <a:noFill/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93466" y="762000"/>
            <a:ext cx="105833" cy="702733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993466" y="2887133"/>
            <a:ext cx="105833" cy="702733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93466" y="5012266"/>
            <a:ext cx="105833" cy="702733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993466" y="846667"/>
            <a:ext cx="105833" cy="516466"/>
          </a:xfrm>
          <a:prstGeom prst="rect">
            <a:avLst/>
          </a:prstGeom>
          <a:solidFill>
            <a:srgbClr val="EB0BD6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993466" y="2980268"/>
            <a:ext cx="105833" cy="516466"/>
          </a:xfrm>
          <a:prstGeom prst="rect">
            <a:avLst/>
          </a:prstGeom>
          <a:solidFill>
            <a:srgbClr val="EB0BD6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93466" y="5113869"/>
            <a:ext cx="105833" cy="516466"/>
          </a:xfrm>
          <a:prstGeom prst="rect">
            <a:avLst/>
          </a:prstGeom>
          <a:solidFill>
            <a:srgbClr val="EB0BD6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28434" y="1120801"/>
            <a:ext cx="2470247" cy="73866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/>
                <a:cs typeface="Times New Roman"/>
              </a:rPr>
              <a:t>Glider - 04:00 GMT</a:t>
            </a:r>
          </a:p>
          <a:p>
            <a:r>
              <a:rPr lang="en-US" sz="14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Adelie</a:t>
            </a:r>
            <a:r>
              <a:rPr lang="en-US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– 10:00 to 13:00 GMT</a:t>
            </a:r>
          </a:p>
          <a:p>
            <a:r>
              <a:rPr lang="en-US" sz="1400" b="1" dirty="0" smtClean="0">
                <a:solidFill>
                  <a:srgbClr val="EB0BD6"/>
                </a:solidFill>
                <a:latin typeface="Times New Roman"/>
                <a:cs typeface="Times New Roman"/>
              </a:rPr>
              <a:t>Gentoo – 21:30 to 22:30 GMT</a:t>
            </a:r>
            <a:endParaRPr lang="en-US" sz="1400" b="1" dirty="0">
              <a:solidFill>
                <a:srgbClr val="EB0BD6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9100" y="42565"/>
            <a:ext cx="2433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January 27, 2015</a:t>
            </a:r>
            <a:endParaRPr lang="en-US" sz="24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28800" y="762000"/>
            <a:ext cx="15240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686300" y="43934"/>
            <a:ext cx="414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Offshore                                      Onshore</a:t>
            </a:r>
            <a:endParaRPr lang="en-US" b="1" dirty="0">
              <a:latin typeface="Times New Roman"/>
              <a:cs typeface="Times New Roman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791200" y="254000"/>
            <a:ext cx="1854200" cy="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318634" y="1085334"/>
            <a:ext cx="1155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23:00 GMT</a:t>
            </a:r>
            <a:endParaRPr lang="en-US"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89837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30845" b="21711"/>
          <a:stretch/>
        </p:blipFill>
        <p:spPr>
          <a:xfrm>
            <a:off x="-13525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6791" y="-90331"/>
            <a:ext cx="84689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Project CONVERGE: </a:t>
            </a:r>
            <a:endParaRPr lang="en-US" sz="24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Impacts 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of local oceanographic processes on </a:t>
            </a:r>
            <a:endParaRPr lang="en-US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Adélie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penguin foraging ecology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3266" y="970297"/>
            <a:ext cx="8636709" cy="527836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endParaRPr lang="en-US" sz="3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1600" b="1" dirty="0" smtClean="0">
                <a:latin typeface="Times New Roman"/>
                <a:cs typeface="Times New Roman"/>
              </a:rPr>
              <a:t>Josh Kohut, Laura </a:t>
            </a:r>
            <a:r>
              <a:rPr lang="en-US" sz="1600" b="1" dirty="0" err="1" smtClean="0">
                <a:latin typeface="Times New Roman"/>
                <a:cs typeface="Times New Roman"/>
              </a:rPr>
              <a:t>Palamara</a:t>
            </a:r>
            <a:r>
              <a:rPr lang="en-US" sz="1600" b="1" dirty="0" smtClean="0">
                <a:latin typeface="Times New Roman"/>
                <a:cs typeface="Times New Roman"/>
              </a:rPr>
              <a:t>, Travis Miles</a:t>
            </a:r>
          </a:p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Rutgers University</a:t>
            </a:r>
            <a:endParaRPr lang="en-US" sz="1600" dirty="0">
              <a:latin typeface="Times New Roman"/>
              <a:cs typeface="Times New Roman"/>
            </a:endParaRPr>
          </a:p>
          <a:p>
            <a:pPr algn="ctr"/>
            <a:endParaRPr lang="en-US" sz="1000" b="1" dirty="0" smtClean="0">
              <a:latin typeface="Times New Roman"/>
              <a:cs typeface="Times New Roman"/>
            </a:endParaRPr>
          </a:p>
          <a:p>
            <a:pPr algn="ctr"/>
            <a:r>
              <a:rPr lang="en-US" sz="1600" b="1" dirty="0" smtClean="0">
                <a:latin typeface="Times New Roman"/>
                <a:cs typeface="Times New Roman"/>
              </a:rPr>
              <a:t>Kim Bernard</a:t>
            </a:r>
          </a:p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Oregon </a:t>
            </a:r>
            <a:r>
              <a:rPr lang="en-US" sz="1600" dirty="0">
                <a:latin typeface="Times New Roman"/>
                <a:cs typeface="Times New Roman"/>
              </a:rPr>
              <a:t>State </a:t>
            </a:r>
            <a:r>
              <a:rPr lang="en-US" sz="1600" dirty="0" smtClean="0">
                <a:latin typeface="Times New Roman"/>
                <a:cs typeface="Times New Roman"/>
              </a:rPr>
              <a:t>University</a:t>
            </a:r>
            <a:endParaRPr lang="en-US" sz="1600" dirty="0">
              <a:latin typeface="Times New Roman"/>
              <a:cs typeface="Times New Roman"/>
            </a:endParaRPr>
          </a:p>
          <a:p>
            <a:pPr algn="ctr"/>
            <a:endParaRPr lang="en-US" sz="900" b="1" dirty="0">
              <a:latin typeface="Times New Roman"/>
              <a:cs typeface="Times New Roman"/>
            </a:endParaRPr>
          </a:p>
          <a:p>
            <a:pPr algn="ctr"/>
            <a:r>
              <a:rPr lang="en-US" sz="1600" b="1" dirty="0" smtClean="0">
                <a:latin typeface="Times New Roman"/>
                <a:cs typeface="Times New Roman"/>
              </a:rPr>
              <a:t>Bill Fraser and Donna Patterson-Fraser</a:t>
            </a:r>
          </a:p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Polar Oceans Research Group</a:t>
            </a:r>
            <a:endParaRPr lang="en-US" sz="1600" dirty="0">
              <a:latin typeface="Times New Roman"/>
              <a:cs typeface="Times New Roman"/>
            </a:endParaRPr>
          </a:p>
          <a:p>
            <a:pPr algn="ctr"/>
            <a:endParaRPr lang="en-US" sz="900" b="1" dirty="0">
              <a:latin typeface="Times New Roman"/>
              <a:cs typeface="Times New Roman"/>
            </a:endParaRPr>
          </a:p>
          <a:p>
            <a:pPr algn="ctr"/>
            <a:endParaRPr lang="en-US" sz="1600" b="1" dirty="0">
              <a:latin typeface="Times New Roman"/>
              <a:cs typeface="Times New Roman"/>
            </a:endParaRPr>
          </a:p>
          <a:p>
            <a:pPr algn="ctr"/>
            <a:endParaRPr lang="en-US" sz="1600" b="1" dirty="0" smtClean="0">
              <a:latin typeface="Times New Roman"/>
              <a:cs typeface="Times New Roman"/>
            </a:endParaRPr>
          </a:p>
          <a:p>
            <a:pPr algn="ctr"/>
            <a:endParaRPr lang="en-US" sz="1600" b="1" dirty="0">
              <a:latin typeface="Times New Roman"/>
              <a:cs typeface="Times New Roman"/>
            </a:endParaRPr>
          </a:p>
          <a:p>
            <a:pPr algn="ctr"/>
            <a:endParaRPr lang="en-US" sz="1600" b="1" dirty="0" smtClean="0">
              <a:latin typeface="Times New Roman"/>
              <a:cs typeface="Times New Roman"/>
            </a:endParaRPr>
          </a:p>
          <a:p>
            <a:pPr algn="ctr"/>
            <a:endParaRPr lang="en-US" sz="1600" b="1" dirty="0">
              <a:latin typeface="Times New Roman"/>
              <a:cs typeface="Times New Roman"/>
            </a:endParaRPr>
          </a:p>
          <a:p>
            <a:pPr algn="ctr"/>
            <a:endParaRPr lang="en-US" sz="1600" b="1" dirty="0" smtClean="0">
              <a:latin typeface="Times New Roman"/>
              <a:cs typeface="Times New Roman"/>
            </a:endParaRPr>
          </a:p>
          <a:p>
            <a:pPr algn="ctr"/>
            <a:endParaRPr lang="en-US" sz="1600" b="1" dirty="0">
              <a:latin typeface="Times New Roman"/>
              <a:cs typeface="Times New Roman"/>
            </a:endParaRPr>
          </a:p>
          <a:p>
            <a:pPr algn="ctr"/>
            <a:endParaRPr lang="en-US" sz="1600" b="1" dirty="0" smtClean="0">
              <a:latin typeface="Times New Roman"/>
              <a:cs typeface="Times New Roman"/>
            </a:endParaRPr>
          </a:p>
          <a:p>
            <a:pPr algn="ctr"/>
            <a:endParaRPr lang="en-US" sz="1600" b="1" dirty="0" smtClean="0">
              <a:latin typeface="Times New Roman"/>
              <a:cs typeface="Times New Roman"/>
            </a:endParaRPr>
          </a:p>
          <a:p>
            <a:pPr algn="ctr"/>
            <a:endParaRPr lang="en-US" sz="1600" b="1" dirty="0">
              <a:latin typeface="Times New Roman"/>
              <a:cs typeface="Times New Roman"/>
            </a:endParaRPr>
          </a:p>
          <a:p>
            <a:pPr algn="ctr"/>
            <a:endParaRPr lang="en-US" sz="1600" b="1" dirty="0" smtClean="0">
              <a:latin typeface="Times New Roman"/>
              <a:cs typeface="Times New Roman"/>
            </a:endParaRPr>
          </a:p>
          <a:p>
            <a:pPr algn="ctr"/>
            <a:endParaRPr lang="en-US" sz="1600" b="1" dirty="0">
              <a:latin typeface="Times New Roman"/>
              <a:cs typeface="Times New Roman"/>
            </a:endParaRPr>
          </a:p>
          <a:p>
            <a:pPr algn="ctr"/>
            <a:endParaRPr lang="en-US" sz="1600" b="1" dirty="0">
              <a:latin typeface="Times New Roman"/>
              <a:cs typeface="Times New Roman"/>
            </a:endParaRPr>
          </a:p>
          <a:p>
            <a:pPr algn="ctr"/>
            <a:r>
              <a:rPr lang="en-US" sz="1600" b="1" dirty="0" smtClean="0">
                <a:latin typeface="Times New Roman"/>
                <a:cs typeface="Times New Roman"/>
              </a:rPr>
              <a:t>Matt Oliver and Megan </a:t>
            </a:r>
            <a:r>
              <a:rPr lang="en-US" sz="1600" b="1" dirty="0" err="1" smtClean="0">
                <a:latin typeface="Times New Roman"/>
                <a:cs typeface="Times New Roman"/>
              </a:rPr>
              <a:t>Cimino</a:t>
            </a:r>
            <a:endParaRPr lang="en-US" sz="1600" b="1" dirty="0" smtClean="0">
              <a:latin typeface="Times New Roman"/>
              <a:cs typeface="Times New Roman"/>
            </a:endParaRPr>
          </a:p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University </a:t>
            </a:r>
            <a:r>
              <a:rPr lang="en-US" sz="1600" dirty="0">
                <a:latin typeface="Times New Roman"/>
                <a:cs typeface="Times New Roman"/>
              </a:rPr>
              <a:t>of </a:t>
            </a:r>
            <a:r>
              <a:rPr lang="en-US" sz="1600" dirty="0" smtClean="0">
                <a:latin typeface="Times New Roman"/>
                <a:cs typeface="Times New Roman"/>
              </a:rPr>
              <a:t>Delaware</a:t>
            </a:r>
            <a:endParaRPr lang="en-US" sz="1600" dirty="0">
              <a:latin typeface="Times New Roman"/>
              <a:cs typeface="Times New Roman"/>
            </a:endParaRPr>
          </a:p>
          <a:p>
            <a:pPr algn="ctr"/>
            <a:endParaRPr lang="en-US" sz="1600" b="1" dirty="0">
              <a:latin typeface="Times New Roman"/>
              <a:cs typeface="Times New Roman"/>
            </a:endParaRPr>
          </a:p>
          <a:p>
            <a:pPr algn="ctr"/>
            <a:r>
              <a:rPr lang="en-US" sz="1600" b="1" dirty="0" smtClean="0">
                <a:latin typeface="Times New Roman"/>
                <a:cs typeface="Times New Roman"/>
              </a:rPr>
              <a:t>Peter Winsor and Hank </a:t>
            </a:r>
            <a:r>
              <a:rPr lang="en-US" sz="1600" b="1" dirty="0" err="1" smtClean="0">
                <a:latin typeface="Times New Roman"/>
                <a:cs typeface="Times New Roman"/>
              </a:rPr>
              <a:t>Statscewich</a:t>
            </a:r>
            <a:endParaRPr lang="en-US" sz="1600" b="1" dirty="0" smtClean="0">
              <a:latin typeface="Times New Roman"/>
              <a:cs typeface="Times New Roman"/>
            </a:endParaRPr>
          </a:p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University </a:t>
            </a:r>
            <a:r>
              <a:rPr lang="en-US" sz="1600" dirty="0">
                <a:latin typeface="Times New Roman"/>
                <a:cs typeface="Times New Roman"/>
              </a:rPr>
              <a:t>of Alaska, </a:t>
            </a:r>
            <a:r>
              <a:rPr lang="en-US" sz="1600" dirty="0" smtClean="0">
                <a:latin typeface="Times New Roman"/>
                <a:cs typeface="Times New Roman"/>
              </a:rPr>
              <a:t>Fairbanks</a:t>
            </a:r>
          </a:p>
          <a:p>
            <a:pPr algn="ctr"/>
            <a:endParaRPr lang="en-US" sz="1600" b="1" dirty="0">
              <a:latin typeface="Times New Roman"/>
              <a:cs typeface="Times New Roman"/>
            </a:endParaRPr>
          </a:p>
          <a:p>
            <a:pPr algn="ctr"/>
            <a:r>
              <a:rPr lang="en-US" sz="1600" b="1" dirty="0" smtClean="0">
                <a:latin typeface="Times New Roman"/>
                <a:cs typeface="Times New Roman"/>
              </a:rPr>
              <a:t>Erick </a:t>
            </a:r>
            <a:r>
              <a:rPr lang="en-US" sz="1600" b="1" dirty="0" err="1" smtClean="0">
                <a:latin typeface="Times New Roman"/>
                <a:cs typeface="Times New Roman"/>
              </a:rPr>
              <a:t>Fredj</a:t>
            </a:r>
            <a:endParaRPr lang="en-US" sz="1600" b="1" dirty="0" smtClean="0">
              <a:latin typeface="Times New Roman"/>
              <a:cs typeface="Times New Roman"/>
            </a:endParaRPr>
          </a:p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Jerusalem College of Technology</a:t>
            </a:r>
            <a:endParaRPr lang="en-US" sz="1600" dirty="0">
              <a:latin typeface="Times New Roman"/>
              <a:cs typeface="Times New Roman"/>
            </a:endParaRPr>
          </a:p>
        </p:txBody>
      </p:sp>
      <p:pic>
        <p:nvPicPr>
          <p:cNvPr id="8" name="Picture 7" descr="LOG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5614" r="7223" b="16111"/>
          <a:stretch/>
        </p:blipFill>
        <p:spPr>
          <a:xfrm>
            <a:off x="1823110" y="5353496"/>
            <a:ext cx="1910690" cy="1225104"/>
          </a:xfrm>
          <a:prstGeom prst="ellipse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88900" y="5171195"/>
            <a:ext cx="1525217" cy="1534405"/>
            <a:chOff x="9334500" y="3194050"/>
            <a:chExt cx="2108200" cy="2120900"/>
          </a:xfrm>
        </p:grpSpPr>
        <p:sp>
          <p:nvSpPr>
            <p:cNvPr id="3" name="Oval 2"/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7120790" y="-68616"/>
            <a:ext cx="1467507" cy="1482635"/>
            <a:chOff x="1567739" y="3338460"/>
            <a:chExt cx="1467507" cy="148263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6498" y="3338460"/>
              <a:ext cx="1028699" cy="102869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06547" y="3587907"/>
              <a:ext cx="1028699" cy="102869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67739" y="3792396"/>
              <a:ext cx="1028699" cy="1028699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6362212" y="-51012"/>
            <a:ext cx="1567624" cy="2090525"/>
            <a:chOff x="3010670" y="3217898"/>
            <a:chExt cx="1567624" cy="209052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7396927" y="677308"/>
            <a:ext cx="1567624" cy="2090525"/>
            <a:chOff x="3010670" y="3217898"/>
            <a:chExt cx="1567624" cy="2090525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718649" y="1480573"/>
            <a:ext cx="1567624" cy="2090525"/>
            <a:chOff x="3010670" y="3217898"/>
            <a:chExt cx="1567624" cy="2090525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5768901" y="1497136"/>
            <a:ext cx="1567624" cy="2090525"/>
            <a:chOff x="3010670" y="3217898"/>
            <a:chExt cx="1567624" cy="2090525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/>
        </p:nvGrpSpPr>
        <p:grpSpPr>
          <a:xfrm>
            <a:off x="5467698" y="37944"/>
            <a:ext cx="1567624" cy="2090525"/>
            <a:chOff x="3010670" y="3217898"/>
            <a:chExt cx="1567624" cy="2090525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6585344" y="3973966"/>
            <a:ext cx="1567624" cy="2090525"/>
            <a:chOff x="3010670" y="3217898"/>
            <a:chExt cx="1567624" cy="2090525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69" name="Group 68"/>
          <p:cNvGrpSpPr/>
          <p:nvPr/>
        </p:nvGrpSpPr>
        <p:grpSpPr>
          <a:xfrm>
            <a:off x="4665393" y="-68616"/>
            <a:ext cx="1467507" cy="1482635"/>
            <a:chOff x="1567739" y="3338460"/>
            <a:chExt cx="1467507" cy="1482635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6498" y="3338460"/>
              <a:ext cx="1028699" cy="1028699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06547" y="3587907"/>
              <a:ext cx="1028699" cy="1028699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67739" y="3792396"/>
              <a:ext cx="1028699" cy="1028699"/>
            </a:xfrm>
            <a:prstGeom prst="rect">
              <a:avLst/>
            </a:prstGeom>
          </p:spPr>
        </p:pic>
      </p:grpSp>
      <p:grpSp>
        <p:nvGrpSpPr>
          <p:cNvPr id="73" name="Group 72"/>
          <p:cNvGrpSpPr/>
          <p:nvPr/>
        </p:nvGrpSpPr>
        <p:grpSpPr>
          <a:xfrm>
            <a:off x="3906815" y="-51012"/>
            <a:ext cx="1567624" cy="2090525"/>
            <a:chOff x="3010670" y="3217898"/>
            <a:chExt cx="1567624" cy="2090525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79" name="Group 78"/>
          <p:cNvGrpSpPr/>
          <p:nvPr/>
        </p:nvGrpSpPr>
        <p:grpSpPr>
          <a:xfrm>
            <a:off x="4941530" y="677308"/>
            <a:ext cx="1567624" cy="2090525"/>
            <a:chOff x="3010670" y="3217898"/>
            <a:chExt cx="1567624" cy="2090525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85" name="Group 84"/>
          <p:cNvGrpSpPr/>
          <p:nvPr/>
        </p:nvGrpSpPr>
        <p:grpSpPr>
          <a:xfrm>
            <a:off x="4263252" y="1480573"/>
            <a:ext cx="1567624" cy="2090525"/>
            <a:chOff x="3010670" y="3217898"/>
            <a:chExt cx="1567624" cy="2090525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91" name="Group 90"/>
          <p:cNvGrpSpPr/>
          <p:nvPr/>
        </p:nvGrpSpPr>
        <p:grpSpPr>
          <a:xfrm>
            <a:off x="4690627" y="837402"/>
            <a:ext cx="1567624" cy="2090525"/>
            <a:chOff x="3010670" y="3217898"/>
            <a:chExt cx="1567624" cy="2090525"/>
          </a:xfrm>
        </p:grpSpPr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137" name="Group 136"/>
          <p:cNvGrpSpPr/>
          <p:nvPr/>
        </p:nvGrpSpPr>
        <p:grpSpPr>
          <a:xfrm>
            <a:off x="7262337" y="1899228"/>
            <a:ext cx="1467507" cy="1482635"/>
            <a:chOff x="1567739" y="3338460"/>
            <a:chExt cx="1467507" cy="1482635"/>
          </a:xfrm>
        </p:grpSpPr>
        <p:pic>
          <p:nvPicPr>
            <p:cNvPr id="138" name="Picture 1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6498" y="3338460"/>
              <a:ext cx="1028699" cy="1028699"/>
            </a:xfrm>
            <a:prstGeom prst="rect">
              <a:avLst/>
            </a:prstGeom>
          </p:spPr>
        </p:pic>
        <p:pic>
          <p:nvPicPr>
            <p:cNvPr id="139" name="Picture 13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06547" y="3587907"/>
              <a:ext cx="1028699" cy="1028699"/>
            </a:xfrm>
            <a:prstGeom prst="rect">
              <a:avLst/>
            </a:prstGeom>
          </p:spPr>
        </p:pic>
        <p:pic>
          <p:nvPicPr>
            <p:cNvPr id="140" name="Picture 13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67739" y="3792396"/>
              <a:ext cx="1028699" cy="1028699"/>
            </a:xfrm>
            <a:prstGeom prst="rect">
              <a:avLst/>
            </a:prstGeom>
          </p:spPr>
        </p:pic>
      </p:grpSp>
      <p:grpSp>
        <p:nvGrpSpPr>
          <p:cNvPr id="141" name="Group 140"/>
          <p:cNvGrpSpPr/>
          <p:nvPr/>
        </p:nvGrpSpPr>
        <p:grpSpPr>
          <a:xfrm>
            <a:off x="6517284" y="1916832"/>
            <a:ext cx="1567624" cy="2090525"/>
            <a:chOff x="3010670" y="3217898"/>
            <a:chExt cx="1567624" cy="2090525"/>
          </a:xfrm>
        </p:grpSpPr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147" name="Group 146"/>
          <p:cNvGrpSpPr/>
          <p:nvPr/>
        </p:nvGrpSpPr>
        <p:grpSpPr>
          <a:xfrm>
            <a:off x="7551999" y="2645152"/>
            <a:ext cx="1567624" cy="2090525"/>
            <a:chOff x="3010670" y="3217898"/>
            <a:chExt cx="1567624" cy="2090525"/>
          </a:xfrm>
        </p:grpSpPr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149" name="Picture 14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151" name="Picture 15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153" name="Group 152"/>
          <p:cNvGrpSpPr/>
          <p:nvPr/>
        </p:nvGrpSpPr>
        <p:grpSpPr>
          <a:xfrm>
            <a:off x="7190394" y="3271113"/>
            <a:ext cx="1567624" cy="2090525"/>
            <a:chOff x="3010670" y="3217898"/>
            <a:chExt cx="1567624" cy="2090525"/>
          </a:xfrm>
        </p:grpSpPr>
        <p:pic>
          <p:nvPicPr>
            <p:cNvPr id="154" name="Picture 15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156" name="Picture 15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158" name="Picture 15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159" name="Group 158"/>
          <p:cNvGrpSpPr/>
          <p:nvPr/>
        </p:nvGrpSpPr>
        <p:grpSpPr>
          <a:xfrm>
            <a:off x="5923973" y="3464980"/>
            <a:ext cx="1567624" cy="2090525"/>
            <a:chOff x="3010670" y="3217898"/>
            <a:chExt cx="1567624" cy="2090525"/>
          </a:xfrm>
        </p:grpSpPr>
        <p:pic>
          <p:nvPicPr>
            <p:cNvPr id="160" name="Picture 15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161" name="Picture 16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162" name="Picture 16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163" name="Picture 16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164" name="Picture 16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165" name="Group 164"/>
          <p:cNvGrpSpPr/>
          <p:nvPr/>
        </p:nvGrpSpPr>
        <p:grpSpPr>
          <a:xfrm>
            <a:off x="5622770" y="2005788"/>
            <a:ext cx="1567624" cy="2090525"/>
            <a:chOff x="3010670" y="3217898"/>
            <a:chExt cx="1567624" cy="2090525"/>
          </a:xfrm>
        </p:grpSpPr>
        <p:pic>
          <p:nvPicPr>
            <p:cNvPr id="166" name="Picture 16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168" name="Picture 16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170" name="Picture 16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171" name="Group 170"/>
          <p:cNvGrpSpPr/>
          <p:nvPr/>
        </p:nvGrpSpPr>
        <p:grpSpPr>
          <a:xfrm>
            <a:off x="6104168" y="2612025"/>
            <a:ext cx="1467507" cy="1482635"/>
            <a:chOff x="1567739" y="3338460"/>
            <a:chExt cx="1467507" cy="1482635"/>
          </a:xfrm>
        </p:grpSpPr>
        <p:pic>
          <p:nvPicPr>
            <p:cNvPr id="172" name="Picture 17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6498" y="3338460"/>
              <a:ext cx="1028699" cy="1028699"/>
            </a:xfrm>
            <a:prstGeom prst="rect">
              <a:avLst/>
            </a:prstGeom>
          </p:spPr>
        </p:pic>
        <p:pic>
          <p:nvPicPr>
            <p:cNvPr id="173" name="Picture 17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06547" y="3587907"/>
              <a:ext cx="1028699" cy="1028699"/>
            </a:xfrm>
            <a:prstGeom prst="rect">
              <a:avLst/>
            </a:prstGeom>
          </p:spPr>
        </p:pic>
        <p:pic>
          <p:nvPicPr>
            <p:cNvPr id="174" name="Picture 17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67739" y="3792396"/>
              <a:ext cx="1028699" cy="1028699"/>
            </a:xfrm>
            <a:prstGeom prst="rect">
              <a:avLst/>
            </a:prstGeom>
          </p:spPr>
        </p:pic>
      </p:grpSp>
      <p:grpSp>
        <p:nvGrpSpPr>
          <p:cNvPr id="175" name="Group 174"/>
          <p:cNvGrpSpPr/>
          <p:nvPr/>
        </p:nvGrpSpPr>
        <p:grpSpPr>
          <a:xfrm>
            <a:off x="5359115" y="2629629"/>
            <a:ext cx="1567624" cy="2090525"/>
            <a:chOff x="3010670" y="3217898"/>
            <a:chExt cx="1567624" cy="2090525"/>
          </a:xfrm>
        </p:grpSpPr>
        <p:pic>
          <p:nvPicPr>
            <p:cNvPr id="176" name="Picture 17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177" name="Picture 17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178" name="Picture 17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179" name="Picture 17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180" name="Picture 17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181" name="Group 180"/>
          <p:cNvGrpSpPr/>
          <p:nvPr/>
        </p:nvGrpSpPr>
        <p:grpSpPr>
          <a:xfrm>
            <a:off x="6393830" y="3357949"/>
            <a:ext cx="1567624" cy="2090525"/>
            <a:chOff x="3010670" y="3217898"/>
            <a:chExt cx="1567624" cy="2090525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187" name="Group 186"/>
          <p:cNvGrpSpPr/>
          <p:nvPr/>
        </p:nvGrpSpPr>
        <p:grpSpPr>
          <a:xfrm>
            <a:off x="5715552" y="4161214"/>
            <a:ext cx="1567624" cy="2090525"/>
            <a:chOff x="3010670" y="3217898"/>
            <a:chExt cx="1567624" cy="2090525"/>
          </a:xfrm>
        </p:grpSpPr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193" name="Group 192"/>
          <p:cNvGrpSpPr/>
          <p:nvPr/>
        </p:nvGrpSpPr>
        <p:grpSpPr>
          <a:xfrm>
            <a:off x="4660348" y="4876293"/>
            <a:ext cx="1567624" cy="2090525"/>
            <a:chOff x="3010670" y="3217898"/>
            <a:chExt cx="1567624" cy="2090525"/>
          </a:xfrm>
        </p:grpSpPr>
        <p:pic>
          <p:nvPicPr>
            <p:cNvPr id="194" name="Picture 19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199" name="Group 198"/>
          <p:cNvGrpSpPr/>
          <p:nvPr/>
        </p:nvGrpSpPr>
        <p:grpSpPr>
          <a:xfrm>
            <a:off x="5274346" y="2911095"/>
            <a:ext cx="1567624" cy="2090525"/>
            <a:chOff x="3010670" y="3217898"/>
            <a:chExt cx="1567624" cy="2090525"/>
          </a:xfrm>
        </p:grpSpPr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205" name="Group 204"/>
          <p:cNvGrpSpPr/>
          <p:nvPr/>
        </p:nvGrpSpPr>
        <p:grpSpPr>
          <a:xfrm>
            <a:off x="7259665" y="83784"/>
            <a:ext cx="1467507" cy="1482635"/>
            <a:chOff x="1567739" y="3338460"/>
            <a:chExt cx="1467507" cy="1482635"/>
          </a:xfrm>
        </p:grpSpPr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6498" y="3338460"/>
              <a:ext cx="1028699" cy="1028699"/>
            </a:xfrm>
            <a:prstGeom prst="rect">
              <a:avLst/>
            </a:prstGeom>
          </p:spPr>
        </p:pic>
        <p:pic>
          <p:nvPicPr>
            <p:cNvPr id="207" name="Picture 20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06547" y="3587907"/>
              <a:ext cx="1028699" cy="1028699"/>
            </a:xfrm>
            <a:prstGeom prst="rect">
              <a:avLst/>
            </a:prstGeom>
          </p:spPr>
        </p:pic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67739" y="3792396"/>
              <a:ext cx="1028699" cy="1028699"/>
            </a:xfrm>
            <a:prstGeom prst="rect">
              <a:avLst/>
            </a:prstGeom>
          </p:spPr>
        </p:pic>
      </p:grpSp>
      <p:grpSp>
        <p:nvGrpSpPr>
          <p:cNvPr id="209" name="Group 208"/>
          <p:cNvGrpSpPr/>
          <p:nvPr/>
        </p:nvGrpSpPr>
        <p:grpSpPr>
          <a:xfrm>
            <a:off x="6514612" y="101388"/>
            <a:ext cx="1567624" cy="2090525"/>
            <a:chOff x="3010670" y="3217898"/>
            <a:chExt cx="1567624" cy="2090525"/>
          </a:xfrm>
        </p:grpSpPr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215" name="Group 214"/>
          <p:cNvGrpSpPr/>
          <p:nvPr/>
        </p:nvGrpSpPr>
        <p:grpSpPr>
          <a:xfrm>
            <a:off x="7549327" y="829708"/>
            <a:ext cx="1567624" cy="2090525"/>
            <a:chOff x="3010670" y="3217898"/>
            <a:chExt cx="1567624" cy="2090525"/>
          </a:xfrm>
        </p:grpSpPr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220" name="Picture 2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221" name="Group 220"/>
          <p:cNvGrpSpPr/>
          <p:nvPr/>
        </p:nvGrpSpPr>
        <p:grpSpPr>
          <a:xfrm>
            <a:off x="6871049" y="1632973"/>
            <a:ext cx="1567624" cy="2090525"/>
            <a:chOff x="3010670" y="3217898"/>
            <a:chExt cx="1567624" cy="2090525"/>
          </a:xfrm>
        </p:grpSpPr>
        <p:pic>
          <p:nvPicPr>
            <p:cNvPr id="222" name="Picture 2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223" name="Picture 2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224" name="Picture 2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225" name="Picture 2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226" name="Picture 2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227" name="Group 226"/>
          <p:cNvGrpSpPr/>
          <p:nvPr/>
        </p:nvGrpSpPr>
        <p:grpSpPr>
          <a:xfrm>
            <a:off x="5921301" y="1649536"/>
            <a:ext cx="1567624" cy="2090525"/>
            <a:chOff x="3010670" y="3217898"/>
            <a:chExt cx="1567624" cy="2090525"/>
          </a:xfrm>
        </p:grpSpPr>
        <p:pic>
          <p:nvPicPr>
            <p:cNvPr id="228" name="Picture 2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229" name="Picture 2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230" name="Picture 2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231" name="Picture 2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232" name="Picture 2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233" name="Group 232"/>
          <p:cNvGrpSpPr/>
          <p:nvPr/>
        </p:nvGrpSpPr>
        <p:grpSpPr>
          <a:xfrm>
            <a:off x="5620098" y="190344"/>
            <a:ext cx="1567624" cy="2090525"/>
            <a:chOff x="3010670" y="3217898"/>
            <a:chExt cx="1567624" cy="2090525"/>
          </a:xfrm>
        </p:grpSpPr>
        <p:pic>
          <p:nvPicPr>
            <p:cNvPr id="234" name="Picture 2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235" name="Picture 2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236" name="Picture 2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237" name="Picture 2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238" name="Picture 2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381" name="Group 380"/>
          <p:cNvGrpSpPr/>
          <p:nvPr/>
        </p:nvGrpSpPr>
        <p:grpSpPr>
          <a:xfrm>
            <a:off x="3699586" y="-84139"/>
            <a:ext cx="1467507" cy="1482635"/>
            <a:chOff x="1567739" y="3338460"/>
            <a:chExt cx="1467507" cy="1482635"/>
          </a:xfrm>
        </p:grpSpPr>
        <p:pic>
          <p:nvPicPr>
            <p:cNvPr id="382" name="Picture 38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6498" y="3338460"/>
              <a:ext cx="1028699" cy="1028699"/>
            </a:xfrm>
            <a:prstGeom prst="rect">
              <a:avLst/>
            </a:prstGeom>
          </p:spPr>
        </p:pic>
        <p:pic>
          <p:nvPicPr>
            <p:cNvPr id="383" name="Picture 38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06547" y="3587907"/>
              <a:ext cx="1028699" cy="1028699"/>
            </a:xfrm>
            <a:prstGeom prst="rect">
              <a:avLst/>
            </a:prstGeom>
          </p:spPr>
        </p:pic>
        <p:pic>
          <p:nvPicPr>
            <p:cNvPr id="384" name="Picture 38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67739" y="3792396"/>
              <a:ext cx="1028699" cy="1028699"/>
            </a:xfrm>
            <a:prstGeom prst="rect">
              <a:avLst/>
            </a:prstGeom>
          </p:spPr>
        </p:pic>
      </p:grpSp>
      <p:grpSp>
        <p:nvGrpSpPr>
          <p:cNvPr id="385" name="Group 384"/>
          <p:cNvGrpSpPr/>
          <p:nvPr/>
        </p:nvGrpSpPr>
        <p:grpSpPr>
          <a:xfrm>
            <a:off x="2954533" y="-66535"/>
            <a:ext cx="1567624" cy="2090525"/>
            <a:chOff x="3010670" y="3217898"/>
            <a:chExt cx="1567624" cy="2090525"/>
          </a:xfrm>
        </p:grpSpPr>
        <p:pic>
          <p:nvPicPr>
            <p:cNvPr id="386" name="Picture 38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387" name="Picture 38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388" name="Picture 38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389" name="Picture 38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390" name="Picture 38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391" name="Group 390"/>
          <p:cNvGrpSpPr/>
          <p:nvPr/>
        </p:nvGrpSpPr>
        <p:grpSpPr>
          <a:xfrm>
            <a:off x="3975723" y="661785"/>
            <a:ext cx="1567624" cy="2090525"/>
            <a:chOff x="3010670" y="3217898"/>
            <a:chExt cx="1567624" cy="2090525"/>
          </a:xfrm>
        </p:grpSpPr>
        <p:pic>
          <p:nvPicPr>
            <p:cNvPr id="392" name="Picture 39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393" name="Picture 39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394" name="Picture 39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395" name="Picture 39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396" name="Picture 39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397" name="Group 396"/>
          <p:cNvGrpSpPr/>
          <p:nvPr/>
        </p:nvGrpSpPr>
        <p:grpSpPr>
          <a:xfrm>
            <a:off x="3297445" y="1465050"/>
            <a:ext cx="1567624" cy="2090525"/>
            <a:chOff x="3010670" y="3217898"/>
            <a:chExt cx="1567624" cy="2090525"/>
          </a:xfrm>
        </p:grpSpPr>
        <p:pic>
          <p:nvPicPr>
            <p:cNvPr id="398" name="Picture 39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399" name="Picture 39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400" name="Picture 39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401" name="Picture 40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402" name="Picture 40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403" name="Group 402"/>
          <p:cNvGrpSpPr/>
          <p:nvPr/>
        </p:nvGrpSpPr>
        <p:grpSpPr>
          <a:xfrm>
            <a:off x="2347697" y="1481613"/>
            <a:ext cx="1567624" cy="2090525"/>
            <a:chOff x="3010670" y="3217898"/>
            <a:chExt cx="1567624" cy="2090525"/>
          </a:xfrm>
        </p:grpSpPr>
        <p:pic>
          <p:nvPicPr>
            <p:cNvPr id="404" name="Picture 40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405" name="Picture 40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406" name="Picture 40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407" name="Picture 40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408" name="Picture 40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409" name="Group 408"/>
          <p:cNvGrpSpPr/>
          <p:nvPr/>
        </p:nvGrpSpPr>
        <p:grpSpPr>
          <a:xfrm>
            <a:off x="2046494" y="22421"/>
            <a:ext cx="1567624" cy="2090525"/>
            <a:chOff x="3010670" y="3217898"/>
            <a:chExt cx="1567624" cy="2090525"/>
          </a:xfrm>
        </p:grpSpPr>
        <p:pic>
          <p:nvPicPr>
            <p:cNvPr id="410" name="Picture 40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411" name="Picture 4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412" name="Picture 4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413" name="Picture 4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414" name="Picture 4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415" name="Group 414"/>
          <p:cNvGrpSpPr/>
          <p:nvPr/>
        </p:nvGrpSpPr>
        <p:grpSpPr>
          <a:xfrm>
            <a:off x="3164140" y="3958443"/>
            <a:ext cx="1567624" cy="2090525"/>
            <a:chOff x="3010670" y="3217898"/>
            <a:chExt cx="1567624" cy="2090525"/>
          </a:xfrm>
        </p:grpSpPr>
        <p:pic>
          <p:nvPicPr>
            <p:cNvPr id="416" name="Picture 4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417" name="Picture 4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418" name="Picture 4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419" name="Picture 4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420" name="Picture 4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421" name="Group 420"/>
          <p:cNvGrpSpPr/>
          <p:nvPr/>
        </p:nvGrpSpPr>
        <p:grpSpPr>
          <a:xfrm>
            <a:off x="1244189" y="-84139"/>
            <a:ext cx="1467507" cy="1482635"/>
            <a:chOff x="1567739" y="3338460"/>
            <a:chExt cx="1467507" cy="1482635"/>
          </a:xfrm>
        </p:grpSpPr>
        <p:pic>
          <p:nvPicPr>
            <p:cNvPr id="422" name="Picture 4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6498" y="3338460"/>
              <a:ext cx="1028699" cy="1028699"/>
            </a:xfrm>
            <a:prstGeom prst="rect">
              <a:avLst/>
            </a:prstGeom>
          </p:spPr>
        </p:pic>
        <p:pic>
          <p:nvPicPr>
            <p:cNvPr id="423" name="Picture 4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06547" y="3587907"/>
              <a:ext cx="1028699" cy="1028699"/>
            </a:xfrm>
            <a:prstGeom prst="rect">
              <a:avLst/>
            </a:prstGeom>
          </p:spPr>
        </p:pic>
        <p:pic>
          <p:nvPicPr>
            <p:cNvPr id="424" name="Picture 4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67739" y="3792396"/>
              <a:ext cx="1028699" cy="1028699"/>
            </a:xfrm>
            <a:prstGeom prst="rect">
              <a:avLst/>
            </a:prstGeom>
          </p:spPr>
        </p:pic>
      </p:grpSp>
      <p:grpSp>
        <p:nvGrpSpPr>
          <p:cNvPr id="425" name="Group 424"/>
          <p:cNvGrpSpPr/>
          <p:nvPr/>
        </p:nvGrpSpPr>
        <p:grpSpPr>
          <a:xfrm>
            <a:off x="499136" y="-66535"/>
            <a:ext cx="1567624" cy="2090525"/>
            <a:chOff x="3010670" y="3217898"/>
            <a:chExt cx="1567624" cy="2090525"/>
          </a:xfrm>
        </p:grpSpPr>
        <p:pic>
          <p:nvPicPr>
            <p:cNvPr id="426" name="Picture 4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427" name="Picture 4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428" name="Picture 4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429" name="Picture 4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430" name="Picture 4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431" name="Group 430"/>
          <p:cNvGrpSpPr/>
          <p:nvPr/>
        </p:nvGrpSpPr>
        <p:grpSpPr>
          <a:xfrm>
            <a:off x="1520326" y="661785"/>
            <a:ext cx="1567624" cy="2090525"/>
            <a:chOff x="3010670" y="3217898"/>
            <a:chExt cx="1567624" cy="2090525"/>
          </a:xfrm>
        </p:grpSpPr>
        <p:pic>
          <p:nvPicPr>
            <p:cNvPr id="432" name="Picture 4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433" name="Picture 4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434" name="Picture 4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435" name="Picture 4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436" name="Picture 4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437" name="Group 436"/>
          <p:cNvGrpSpPr/>
          <p:nvPr/>
        </p:nvGrpSpPr>
        <p:grpSpPr>
          <a:xfrm>
            <a:off x="842048" y="1465050"/>
            <a:ext cx="1567624" cy="2090525"/>
            <a:chOff x="3010670" y="3217898"/>
            <a:chExt cx="1567624" cy="2090525"/>
          </a:xfrm>
        </p:grpSpPr>
        <p:pic>
          <p:nvPicPr>
            <p:cNvPr id="438" name="Picture 4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439" name="Picture 43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440" name="Picture 43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441" name="Picture 4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442" name="Picture 44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443" name="Group 442"/>
          <p:cNvGrpSpPr/>
          <p:nvPr/>
        </p:nvGrpSpPr>
        <p:grpSpPr>
          <a:xfrm>
            <a:off x="1269423" y="821879"/>
            <a:ext cx="1567624" cy="2090525"/>
            <a:chOff x="3010670" y="3217898"/>
            <a:chExt cx="1567624" cy="2090525"/>
          </a:xfrm>
        </p:grpSpPr>
        <p:pic>
          <p:nvPicPr>
            <p:cNvPr id="444" name="Picture 4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445" name="Picture 44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446" name="Picture 44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447" name="Picture 44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448" name="Picture 44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449" name="Group 448"/>
          <p:cNvGrpSpPr/>
          <p:nvPr/>
        </p:nvGrpSpPr>
        <p:grpSpPr>
          <a:xfrm>
            <a:off x="3841133" y="1883705"/>
            <a:ext cx="1467507" cy="1482635"/>
            <a:chOff x="1567739" y="3338460"/>
            <a:chExt cx="1467507" cy="1482635"/>
          </a:xfrm>
        </p:grpSpPr>
        <p:pic>
          <p:nvPicPr>
            <p:cNvPr id="450" name="Picture 44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6498" y="3338460"/>
              <a:ext cx="1028699" cy="1028699"/>
            </a:xfrm>
            <a:prstGeom prst="rect">
              <a:avLst/>
            </a:prstGeom>
          </p:spPr>
        </p:pic>
        <p:pic>
          <p:nvPicPr>
            <p:cNvPr id="451" name="Picture 45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06547" y="3587907"/>
              <a:ext cx="1028699" cy="1028699"/>
            </a:xfrm>
            <a:prstGeom prst="rect">
              <a:avLst/>
            </a:prstGeom>
          </p:spPr>
        </p:pic>
        <p:pic>
          <p:nvPicPr>
            <p:cNvPr id="452" name="Picture 45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67739" y="3792396"/>
              <a:ext cx="1028699" cy="1028699"/>
            </a:xfrm>
            <a:prstGeom prst="rect">
              <a:avLst/>
            </a:prstGeom>
          </p:spPr>
        </p:pic>
      </p:grpSp>
      <p:grpSp>
        <p:nvGrpSpPr>
          <p:cNvPr id="453" name="Group 452"/>
          <p:cNvGrpSpPr/>
          <p:nvPr/>
        </p:nvGrpSpPr>
        <p:grpSpPr>
          <a:xfrm>
            <a:off x="3096080" y="1901309"/>
            <a:ext cx="1567624" cy="2090525"/>
            <a:chOff x="3010670" y="3217898"/>
            <a:chExt cx="1567624" cy="2090525"/>
          </a:xfrm>
        </p:grpSpPr>
        <p:pic>
          <p:nvPicPr>
            <p:cNvPr id="454" name="Picture 45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455" name="Picture 45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456" name="Picture 45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457" name="Picture 45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458" name="Picture 45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459" name="Group 458"/>
          <p:cNvGrpSpPr/>
          <p:nvPr/>
        </p:nvGrpSpPr>
        <p:grpSpPr>
          <a:xfrm>
            <a:off x="4130795" y="2629629"/>
            <a:ext cx="1567624" cy="2090525"/>
            <a:chOff x="3010670" y="3217898"/>
            <a:chExt cx="1567624" cy="2090525"/>
          </a:xfrm>
        </p:grpSpPr>
        <p:pic>
          <p:nvPicPr>
            <p:cNvPr id="460" name="Picture 45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461" name="Picture 46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462" name="Picture 46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463" name="Picture 46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464" name="Picture 46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465" name="Group 464"/>
          <p:cNvGrpSpPr/>
          <p:nvPr/>
        </p:nvGrpSpPr>
        <p:grpSpPr>
          <a:xfrm>
            <a:off x="3452517" y="3432894"/>
            <a:ext cx="1567624" cy="2090525"/>
            <a:chOff x="3010670" y="3217898"/>
            <a:chExt cx="1567624" cy="2090525"/>
          </a:xfrm>
        </p:grpSpPr>
        <p:pic>
          <p:nvPicPr>
            <p:cNvPr id="466" name="Picture 46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467" name="Picture 46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468" name="Picture 46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469" name="Picture 46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470" name="Picture 46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471" name="Group 470"/>
          <p:cNvGrpSpPr/>
          <p:nvPr/>
        </p:nvGrpSpPr>
        <p:grpSpPr>
          <a:xfrm>
            <a:off x="2502769" y="3449457"/>
            <a:ext cx="1567624" cy="2090525"/>
            <a:chOff x="3010670" y="3217898"/>
            <a:chExt cx="1567624" cy="2090525"/>
          </a:xfrm>
        </p:grpSpPr>
        <p:pic>
          <p:nvPicPr>
            <p:cNvPr id="472" name="Picture 47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473" name="Picture 47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474" name="Picture 47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475" name="Picture 47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476" name="Picture 47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477" name="Group 476"/>
          <p:cNvGrpSpPr/>
          <p:nvPr/>
        </p:nvGrpSpPr>
        <p:grpSpPr>
          <a:xfrm>
            <a:off x="1265649" y="1344088"/>
            <a:ext cx="1567624" cy="2090525"/>
            <a:chOff x="3010670" y="3217898"/>
            <a:chExt cx="1567624" cy="2090525"/>
          </a:xfrm>
        </p:grpSpPr>
        <p:pic>
          <p:nvPicPr>
            <p:cNvPr id="478" name="Picture 47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479" name="Picture 47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480" name="Picture 47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481" name="Picture 48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482" name="Picture 48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483" name="Group 482"/>
          <p:cNvGrpSpPr/>
          <p:nvPr/>
        </p:nvGrpSpPr>
        <p:grpSpPr>
          <a:xfrm>
            <a:off x="2682964" y="2596502"/>
            <a:ext cx="1467507" cy="1482635"/>
            <a:chOff x="1567739" y="3338460"/>
            <a:chExt cx="1467507" cy="1482635"/>
          </a:xfrm>
        </p:grpSpPr>
        <p:pic>
          <p:nvPicPr>
            <p:cNvPr id="484" name="Picture 48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6498" y="3338460"/>
              <a:ext cx="1028699" cy="1028699"/>
            </a:xfrm>
            <a:prstGeom prst="rect">
              <a:avLst/>
            </a:prstGeom>
          </p:spPr>
        </p:pic>
        <p:pic>
          <p:nvPicPr>
            <p:cNvPr id="485" name="Picture 48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06547" y="3587907"/>
              <a:ext cx="1028699" cy="1028699"/>
            </a:xfrm>
            <a:prstGeom prst="rect">
              <a:avLst/>
            </a:prstGeom>
          </p:spPr>
        </p:pic>
        <p:pic>
          <p:nvPicPr>
            <p:cNvPr id="486" name="Picture 48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67739" y="3792396"/>
              <a:ext cx="1028699" cy="1028699"/>
            </a:xfrm>
            <a:prstGeom prst="rect">
              <a:avLst/>
            </a:prstGeom>
          </p:spPr>
        </p:pic>
      </p:grpSp>
      <p:grpSp>
        <p:nvGrpSpPr>
          <p:cNvPr id="487" name="Group 486"/>
          <p:cNvGrpSpPr/>
          <p:nvPr/>
        </p:nvGrpSpPr>
        <p:grpSpPr>
          <a:xfrm>
            <a:off x="1937911" y="2614106"/>
            <a:ext cx="1567624" cy="2090525"/>
            <a:chOff x="3010670" y="3217898"/>
            <a:chExt cx="1567624" cy="2090525"/>
          </a:xfrm>
        </p:grpSpPr>
        <p:pic>
          <p:nvPicPr>
            <p:cNvPr id="488" name="Picture 48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489" name="Picture 48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490" name="Picture 48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491" name="Picture 49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492" name="Picture 49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493" name="Group 492"/>
          <p:cNvGrpSpPr/>
          <p:nvPr/>
        </p:nvGrpSpPr>
        <p:grpSpPr>
          <a:xfrm>
            <a:off x="2972626" y="3342426"/>
            <a:ext cx="1567624" cy="2090525"/>
            <a:chOff x="3010670" y="3217898"/>
            <a:chExt cx="1567624" cy="2090525"/>
          </a:xfrm>
        </p:grpSpPr>
        <p:pic>
          <p:nvPicPr>
            <p:cNvPr id="494" name="Picture 49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495" name="Picture 49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496" name="Picture 49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497" name="Picture 49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498" name="Picture 49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499" name="Group 498"/>
          <p:cNvGrpSpPr/>
          <p:nvPr/>
        </p:nvGrpSpPr>
        <p:grpSpPr>
          <a:xfrm>
            <a:off x="2294348" y="4145691"/>
            <a:ext cx="1567624" cy="2090525"/>
            <a:chOff x="3010670" y="3217898"/>
            <a:chExt cx="1567624" cy="2090525"/>
          </a:xfrm>
        </p:grpSpPr>
        <p:pic>
          <p:nvPicPr>
            <p:cNvPr id="500" name="Picture 49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501" name="Picture 50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502" name="Picture 50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503" name="Picture 5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504" name="Picture 50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505" name="Group 504"/>
          <p:cNvGrpSpPr/>
          <p:nvPr/>
        </p:nvGrpSpPr>
        <p:grpSpPr>
          <a:xfrm>
            <a:off x="1697041" y="4151519"/>
            <a:ext cx="1567624" cy="2090525"/>
            <a:chOff x="3010670" y="3217898"/>
            <a:chExt cx="1567624" cy="2090525"/>
          </a:xfrm>
        </p:grpSpPr>
        <p:pic>
          <p:nvPicPr>
            <p:cNvPr id="506" name="Picture 50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507" name="Picture 50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508" name="Picture 50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509" name="Picture 50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510" name="Picture 50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511" name="Group 510"/>
          <p:cNvGrpSpPr/>
          <p:nvPr/>
        </p:nvGrpSpPr>
        <p:grpSpPr>
          <a:xfrm>
            <a:off x="1853142" y="2895572"/>
            <a:ext cx="1567624" cy="2090525"/>
            <a:chOff x="3010670" y="3217898"/>
            <a:chExt cx="1567624" cy="2090525"/>
          </a:xfrm>
        </p:grpSpPr>
        <p:pic>
          <p:nvPicPr>
            <p:cNvPr id="512" name="Picture 5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513" name="Picture 5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514" name="Picture 5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515" name="Picture 5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516" name="Picture 5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517" name="Group 516"/>
          <p:cNvGrpSpPr/>
          <p:nvPr/>
        </p:nvGrpSpPr>
        <p:grpSpPr>
          <a:xfrm>
            <a:off x="3838461" y="68261"/>
            <a:ext cx="1467507" cy="1482635"/>
            <a:chOff x="1567739" y="3338460"/>
            <a:chExt cx="1467507" cy="1482635"/>
          </a:xfrm>
        </p:grpSpPr>
        <p:pic>
          <p:nvPicPr>
            <p:cNvPr id="518" name="Picture 5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6498" y="3338460"/>
              <a:ext cx="1028699" cy="1028699"/>
            </a:xfrm>
            <a:prstGeom prst="rect">
              <a:avLst/>
            </a:prstGeom>
          </p:spPr>
        </p:pic>
        <p:pic>
          <p:nvPicPr>
            <p:cNvPr id="519" name="Picture 5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06547" y="3587907"/>
              <a:ext cx="1028699" cy="1028699"/>
            </a:xfrm>
            <a:prstGeom prst="rect">
              <a:avLst/>
            </a:prstGeom>
          </p:spPr>
        </p:pic>
        <p:pic>
          <p:nvPicPr>
            <p:cNvPr id="520" name="Picture 5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67739" y="3792396"/>
              <a:ext cx="1028699" cy="1028699"/>
            </a:xfrm>
            <a:prstGeom prst="rect">
              <a:avLst/>
            </a:prstGeom>
          </p:spPr>
        </p:pic>
      </p:grpSp>
      <p:grpSp>
        <p:nvGrpSpPr>
          <p:cNvPr id="521" name="Group 520"/>
          <p:cNvGrpSpPr/>
          <p:nvPr/>
        </p:nvGrpSpPr>
        <p:grpSpPr>
          <a:xfrm>
            <a:off x="3093408" y="85865"/>
            <a:ext cx="1567624" cy="2090525"/>
            <a:chOff x="3010670" y="3217898"/>
            <a:chExt cx="1567624" cy="2090525"/>
          </a:xfrm>
        </p:grpSpPr>
        <p:pic>
          <p:nvPicPr>
            <p:cNvPr id="522" name="Picture 5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523" name="Picture 5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524" name="Picture 5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525" name="Picture 5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526" name="Picture 5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527" name="Group 526"/>
          <p:cNvGrpSpPr/>
          <p:nvPr/>
        </p:nvGrpSpPr>
        <p:grpSpPr>
          <a:xfrm>
            <a:off x="4128123" y="814185"/>
            <a:ext cx="1567624" cy="2090525"/>
            <a:chOff x="3010670" y="3217898"/>
            <a:chExt cx="1567624" cy="2090525"/>
          </a:xfrm>
        </p:grpSpPr>
        <p:pic>
          <p:nvPicPr>
            <p:cNvPr id="528" name="Picture 5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529" name="Picture 5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530" name="Picture 5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531" name="Picture 5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532" name="Picture 5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533" name="Group 532"/>
          <p:cNvGrpSpPr/>
          <p:nvPr/>
        </p:nvGrpSpPr>
        <p:grpSpPr>
          <a:xfrm>
            <a:off x="3449845" y="1617450"/>
            <a:ext cx="1567624" cy="2090525"/>
            <a:chOff x="3010670" y="3217898"/>
            <a:chExt cx="1567624" cy="2090525"/>
          </a:xfrm>
        </p:grpSpPr>
        <p:pic>
          <p:nvPicPr>
            <p:cNvPr id="534" name="Picture 5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535" name="Picture 5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536" name="Picture 5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537" name="Picture 5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538" name="Picture 5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539" name="Group 538"/>
          <p:cNvGrpSpPr/>
          <p:nvPr/>
        </p:nvGrpSpPr>
        <p:grpSpPr>
          <a:xfrm>
            <a:off x="2500097" y="1634013"/>
            <a:ext cx="1567624" cy="2090525"/>
            <a:chOff x="3010670" y="3217898"/>
            <a:chExt cx="1567624" cy="2090525"/>
          </a:xfrm>
        </p:grpSpPr>
        <p:pic>
          <p:nvPicPr>
            <p:cNvPr id="540" name="Picture 53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541" name="Picture 5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542" name="Picture 54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543" name="Picture 5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544" name="Picture 5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545" name="Group 544"/>
          <p:cNvGrpSpPr/>
          <p:nvPr/>
        </p:nvGrpSpPr>
        <p:grpSpPr>
          <a:xfrm>
            <a:off x="2212419" y="174821"/>
            <a:ext cx="1567624" cy="2090525"/>
            <a:chOff x="3010670" y="3217898"/>
            <a:chExt cx="1567624" cy="2090525"/>
          </a:xfrm>
        </p:grpSpPr>
        <p:pic>
          <p:nvPicPr>
            <p:cNvPr id="546" name="Picture 54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547" name="Picture 54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548" name="Picture 54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549" name="Picture 54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550" name="Picture 54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551" name="Group 550"/>
          <p:cNvGrpSpPr/>
          <p:nvPr/>
        </p:nvGrpSpPr>
        <p:grpSpPr>
          <a:xfrm>
            <a:off x="903700" y="2639615"/>
            <a:ext cx="1567624" cy="2090525"/>
            <a:chOff x="3010670" y="3217898"/>
            <a:chExt cx="1567624" cy="2090525"/>
          </a:xfrm>
        </p:grpSpPr>
        <p:pic>
          <p:nvPicPr>
            <p:cNvPr id="552" name="Picture 55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553" name="Picture 55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554" name="Picture 55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555" name="Picture 55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556" name="Picture 55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557" name="Group 556"/>
          <p:cNvGrpSpPr/>
          <p:nvPr/>
        </p:nvGrpSpPr>
        <p:grpSpPr>
          <a:xfrm>
            <a:off x="33908" y="2826863"/>
            <a:ext cx="1567624" cy="2090525"/>
            <a:chOff x="3010670" y="3217898"/>
            <a:chExt cx="1567624" cy="2090525"/>
          </a:xfrm>
        </p:grpSpPr>
        <p:pic>
          <p:nvPicPr>
            <p:cNvPr id="558" name="Picture 55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559" name="Picture 55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560" name="Picture 55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561" name="Picture 56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562" name="Picture 56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563" name="Group 562"/>
          <p:cNvGrpSpPr/>
          <p:nvPr/>
        </p:nvGrpSpPr>
        <p:grpSpPr>
          <a:xfrm>
            <a:off x="852946" y="4112564"/>
            <a:ext cx="1567624" cy="2090525"/>
            <a:chOff x="3010670" y="3217898"/>
            <a:chExt cx="1567624" cy="2090525"/>
          </a:xfrm>
        </p:grpSpPr>
        <p:pic>
          <p:nvPicPr>
            <p:cNvPr id="564" name="Picture 56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565" name="Picture 56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566" name="Picture 56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567" name="Picture 56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568" name="Picture 56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569" name="Group 568"/>
          <p:cNvGrpSpPr/>
          <p:nvPr/>
        </p:nvGrpSpPr>
        <p:grpSpPr>
          <a:xfrm>
            <a:off x="-16846" y="4299812"/>
            <a:ext cx="1567624" cy="2090525"/>
            <a:chOff x="3010670" y="3217898"/>
            <a:chExt cx="1567624" cy="2090525"/>
          </a:xfrm>
        </p:grpSpPr>
        <p:pic>
          <p:nvPicPr>
            <p:cNvPr id="570" name="Picture 56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571" name="Picture 57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572" name="Picture 57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573" name="Picture 57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574" name="Picture 57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575" name="Group 574"/>
          <p:cNvGrpSpPr/>
          <p:nvPr/>
        </p:nvGrpSpPr>
        <p:grpSpPr>
          <a:xfrm>
            <a:off x="83060" y="1139456"/>
            <a:ext cx="1567624" cy="2090525"/>
            <a:chOff x="3010670" y="3217898"/>
            <a:chExt cx="1567624" cy="2090525"/>
          </a:xfrm>
        </p:grpSpPr>
        <p:pic>
          <p:nvPicPr>
            <p:cNvPr id="576" name="Picture 57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577" name="Picture 57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578" name="Picture 57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579" name="Picture 57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580" name="Picture 57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581" name="Group 580"/>
          <p:cNvGrpSpPr/>
          <p:nvPr/>
        </p:nvGrpSpPr>
        <p:grpSpPr>
          <a:xfrm>
            <a:off x="4686853" y="4077634"/>
            <a:ext cx="1567624" cy="2090525"/>
            <a:chOff x="3010670" y="3217898"/>
            <a:chExt cx="1567624" cy="2090525"/>
          </a:xfrm>
        </p:grpSpPr>
        <p:pic>
          <p:nvPicPr>
            <p:cNvPr id="582" name="Picture 58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583" name="Picture 58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584" name="Picture 58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585" name="Picture 58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586" name="Picture 58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587" name="Group 586"/>
          <p:cNvGrpSpPr/>
          <p:nvPr/>
        </p:nvGrpSpPr>
        <p:grpSpPr>
          <a:xfrm>
            <a:off x="5992855" y="4890013"/>
            <a:ext cx="1567624" cy="2090525"/>
            <a:chOff x="3010670" y="3217898"/>
            <a:chExt cx="1567624" cy="2090525"/>
          </a:xfrm>
        </p:grpSpPr>
        <p:pic>
          <p:nvPicPr>
            <p:cNvPr id="588" name="Picture 58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589" name="Picture 58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590" name="Picture 58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591" name="Picture 59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592" name="Picture 59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593" name="Group 592"/>
          <p:cNvGrpSpPr/>
          <p:nvPr/>
        </p:nvGrpSpPr>
        <p:grpSpPr>
          <a:xfrm>
            <a:off x="3398144" y="4755299"/>
            <a:ext cx="1567624" cy="2090525"/>
            <a:chOff x="3010670" y="3217898"/>
            <a:chExt cx="1567624" cy="2090525"/>
          </a:xfrm>
        </p:grpSpPr>
        <p:pic>
          <p:nvPicPr>
            <p:cNvPr id="594" name="Picture 59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595" name="Picture 59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596" name="Picture 59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597" name="Picture 59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598" name="Picture 59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599" name="Group 598"/>
          <p:cNvGrpSpPr/>
          <p:nvPr/>
        </p:nvGrpSpPr>
        <p:grpSpPr>
          <a:xfrm>
            <a:off x="2800837" y="4761127"/>
            <a:ext cx="1567624" cy="2090525"/>
            <a:chOff x="3010670" y="3217898"/>
            <a:chExt cx="1567624" cy="2090525"/>
          </a:xfrm>
        </p:grpSpPr>
        <p:pic>
          <p:nvPicPr>
            <p:cNvPr id="600" name="Picture 59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601" name="Picture 60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602" name="Picture 60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603" name="Picture 6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604" name="Picture 60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605" name="Group 604"/>
          <p:cNvGrpSpPr/>
          <p:nvPr/>
        </p:nvGrpSpPr>
        <p:grpSpPr>
          <a:xfrm>
            <a:off x="1437087" y="4896532"/>
            <a:ext cx="1567624" cy="2090525"/>
            <a:chOff x="3010670" y="3217898"/>
            <a:chExt cx="1567624" cy="2090525"/>
          </a:xfrm>
        </p:grpSpPr>
        <p:pic>
          <p:nvPicPr>
            <p:cNvPr id="606" name="Picture 60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607" name="Picture 60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608" name="Picture 60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609" name="Picture 60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610" name="Picture 60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611" name="Group 610"/>
          <p:cNvGrpSpPr/>
          <p:nvPr/>
        </p:nvGrpSpPr>
        <p:grpSpPr>
          <a:xfrm>
            <a:off x="7567887" y="4494720"/>
            <a:ext cx="1567624" cy="2090525"/>
            <a:chOff x="3010670" y="3217898"/>
            <a:chExt cx="1567624" cy="2090525"/>
          </a:xfrm>
        </p:grpSpPr>
        <p:pic>
          <p:nvPicPr>
            <p:cNvPr id="612" name="Picture 6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613" name="Picture 6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614" name="Picture 6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615" name="Picture 6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616" name="Picture 6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  <p:grpSp>
        <p:nvGrpSpPr>
          <p:cNvPr id="617" name="Group 616"/>
          <p:cNvGrpSpPr/>
          <p:nvPr/>
        </p:nvGrpSpPr>
        <p:grpSpPr>
          <a:xfrm>
            <a:off x="6921627" y="4986097"/>
            <a:ext cx="1567624" cy="2090525"/>
            <a:chOff x="3010670" y="3217898"/>
            <a:chExt cx="1567624" cy="2090525"/>
          </a:xfrm>
        </p:grpSpPr>
        <p:pic>
          <p:nvPicPr>
            <p:cNvPr id="618" name="Picture 6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70784">
              <a:off x="3010670" y="3217898"/>
              <a:ext cx="1028699" cy="1028699"/>
            </a:xfrm>
            <a:prstGeom prst="rect">
              <a:avLst/>
            </a:prstGeom>
          </p:spPr>
        </p:pic>
        <p:pic>
          <p:nvPicPr>
            <p:cNvPr id="619" name="Picture 6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1171" y="3515928"/>
              <a:ext cx="1028699" cy="1028699"/>
            </a:xfrm>
            <a:prstGeom prst="rect">
              <a:avLst/>
            </a:prstGeom>
          </p:spPr>
        </p:pic>
        <p:pic>
          <p:nvPicPr>
            <p:cNvPr id="620" name="Picture 6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5715" y="3765374"/>
              <a:ext cx="1028699" cy="1028699"/>
            </a:xfrm>
            <a:prstGeom prst="rect">
              <a:avLst/>
            </a:prstGeom>
          </p:spPr>
        </p:pic>
        <p:pic>
          <p:nvPicPr>
            <p:cNvPr id="621" name="Picture 6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246" y="4030277"/>
              <a:ext cx="1028699" cy="1028699"/>
            </a:xfrm>
            <a:prstGeom prst="rect">
              <a:avLst/>
            </a:prstGeom>
          </p:spPr>
        </p:pic>
        <p:pic>
          <p:nvPicPr>
            <p:cNvPr id="622" name="Picture 6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595" y="4279724"/>
              <a:ext cx="1028699" cy="10286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9492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TLE_backward_bb_across_29_20150126T19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228600"/>
            <a:ext cx="8789213" cy="65909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1766" y="1727200"/>
            <a:ext cx="220134" cy="13843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 w="2857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91766" y="3835400"/>
            <a:ext cx="220136" cy="13843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 w="2857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489200" y="2950633"/>
            <a:ext cx="152400" cy="152400"/>
          </a:xfrm>
          <a:prstGeom prst="ellipse">
            <a:avLst/>
          </a:prstGeom>
          <a:noFill/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" name="Oval 7"/>
          <p:cNvSpPr/>
          <p:nvPr/>
        </p:nvSpPr>
        <p:spPr>
          <a:xfrm>
            <a:off x="2929466" y="3441699"/>
            <a:ext cx="152400" cy="152400"/>
          </a:xfrm>
          <a:prstGeom prst="ellipse">
            <a:avLst/>
          </a:prstGeom>
          <a:noFill/>
          <a:ln w="28575" cmpd="sng">
            <a:solidFill>
              <a:srgbClr val="45B8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39566" y="1727200"/>
            <a:ext cx="220134" cy="13843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 w="28575" cmpd="sng">
            <a:solidFill>
              <a:srgbClr val="45B8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39566" y="3835400"/>
            <a:ext cx="220136" cy="13843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  <a:ln w="28575" cmpd="sng">
            <a:solidFill>
              <a:srgbClr val="45B8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828800" y="762000"/>
            <a:ext cx="15240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19100" y="42565"/>
            <a:ext cx="2433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January 26, 2015</a:t>
            </a:r>
            <a:endParaRPr lang="en-US" sz="24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26000" y="894834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West                                             East</a:t>
            </a:r>
            <a:endParaRPr lang="en-US" b="1" dirty="0">
              <a:latin typeface="Times New Roman"/>
              <a:cs typeface="Times New Roman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791200" y="1104900"/>
            <a:ext cx="1854200" cy="0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318634" y="1085334"/>
            <a:ext cx="1155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19:00 GMT</a:t>
            </a:r>
            <a:endParaRPr lang="en-US" sz="1600" dirty="0">
              <a:latin typeface="Times New Roman"/>
              <a:cs typeface="Times New Roman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091766" y="2125134"/>
            <a:ext cx="859367" cy="2480733"/>
            <a:chOff x="6091766" y="2125134"/>
            <a:chExt cx="859367" cy="2480733"/>
          </a:xfrm>
        </p:grpSpPr>
        <p:sp>
          <p:nvSpPr>
            <p:cNvPr id="17" name="Rectangle 16"/>
            <p:cNvSpPr/>
            <p:nvPr/>
          </p:nvSpPr>
          <p:spPr>
            <a:xfrm>
              <a:off x="6091766" y="2125134"/>
              <a:ext cx="859367" cy="355600"/>
            </a:xfrm>
            <a:prstGeom prst="rect">
              <a:avLst/>
            </a:prstGeom>
            <a:solidFill>
              <a:srgbClr val="FF0000">
                <a:alpha val="24000"/>
              </a:srgb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091766" y="4250267"/>
              <a:ext cx="859367" cy="355600"/>
            </a:xfrm>
            <a:prstGeom prst="rect">
              <a:avLst/>
            </a:prstGeom>
            <a:solidFill>
              <a:srgbClr val="FF0000">
                <a:alpha val="24000"/>
              </a:srgb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98716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2-26 at 2.07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796"/>
            <a:ext cx="9144000" cy="609220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5796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Summary</a:t>
            </a:r>
            <a:endParaRPr lang="en-US" sz="40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3600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latin typeface="Times New Roman"/>
                <a:cs typeface="Times New Roman"/>
              </a:rPr>
              <a:t>(H1) Patterns of convergence shifted position between diurnal and semi-diurnal tidal regimes in 2015, consistent with historic penguin foraging behavior.</a:t>
            </a:r>
          </a:p>
          <a:p>
            <a:endParaRPr lang="en-US" sz="900" b="1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800" b="1" dirty="0" smtClean="0">
              <a:latin typeface="Times New Roman"/>
              <a:cs typeface="Times New Roman"/>
            </a:endParaRPr>
          </a:p>
          <a:p>
            <a:r>
              <a:rPr lang="en-US" sz="2000" b="1" dirty="0" smtClean="0">
                <a:latin typeface="Times New Roman"/>
                <a:cs typeface="Times New Roman"/>
              </a:rPr>
              <a:t>(H2) There is evidence that these convergent zones identify regions of  higher concentrations of food web components.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5614" r="7223" b="16111"/>
          <a:stretch/>
        </p:blipFill>
        <p:spPr>
          <a:xfrm>
            <a:off x="1010310" y="5389563"/>
            <a:ext cx="1505340" cy="965200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22470" y="6425922"/>
            <a:ext cx="3174780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4"/>
              </a:rPr>
              <a:t>http://coseenow.net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4"/>
              </a:rPr>
              <a:t>/converge/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8" name="Picture 7" descr="PolarICEHomepage_160213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00"/>
          <a:stretch/>
        </p:blipFill>
        <p:spPr>
          <a:xfrm>
            <a:off x="3412290" y="5910263"/>
            <a:ext cx="5731710" cy="889000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445163" y="5540931"/>
            <a:ext cx="2095445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4"/>
              </a:rPr>
              <a:t>http:/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4"/>
              </a:rPr>
              <a:t>/polar-ice.org/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6625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46" y="239796"/>
            <a:ext cx="4044632" cy="635316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28" t="5875"/>
          <a:stretch/>
        </p:blipFill>
        <p:spPr>
          <a:xfrm>
            <a:off x="4000500" y="1270000"/>
            <a:ext cx="5143500" cy="5196277"/>
          </a:xfrm>
          <a:prstGeom prst="rect">
            <a:avLst/>
          </a:prstGeom>
        </p:spPr>
      </p:pic>
      <p:pic>
        <p:nvPicPr>
          <p:cNvPr id="6" name="Picture 10" descr="IMGP01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7" y="3543300"/>
            <a:ext cx="1165412" cy="99060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68327" y="-8465"/>
            <a:ext cx="847407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Tidal Dependence on Penguin </a:t>
            </a:r>
          </a:p>
          <a:p>
            <a:pPr algn="r"/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Foraging Behavior?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6427" y="2792416"/>
            <a:ext cx="1039768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Diurnal</a:t>
            </a:r>
            <a:endParaRPr lang="en-US" sz="20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6427" y="5939255"/>
            <a:ext cx="1666567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Semi-Diurnal</a:t>
            </a:r>
            <a:endParaRPr lang="en-US" sz="20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93143" y="6362820"/>
            <a:ext cx="194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Times New Roman"/>
                <a:cs typeface="Times New Roman"/>
              </a:rPr>
              <a:t>Oliver et al., 2013</a:t>
            </a:r>
            <a:endParaRPr lang="en-US" b="1" i="1" dirty="0">
              <a:latin typeface="Times New Roman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42000" y="2901950"/>
            <a:ext cx="1574800" cy="10795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791200" y="4654550"/>
            <a:ext cx="1574800" cy="10795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322440" y="3004810"/>
            <a:ext cx="1082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Times New Roman"/>
                <a:cs typeface="Times New Roman"/>
              </a:rPr>
              <a:t>January 2014</a:t>
            </a:r>
            <a:endParaRPr lang="en-US" sz="1200" b="1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97233" y="4749800"/>
            <a:ext cx="1159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Times New Roman"/>
                <a:cs typeface="Times New Roman"/>
              </a:rPr>
              <a:t>February 2014</a:t>
            </a:r>
            <a:endParaRPr lang="en-US" sz="1200" b="1" dirty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16476" y="1256040"/>
            <a:ext cx="11945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Times New Roman"/>
                <a:cs typeface="Times New Roman"/>
              </a:rPr>
              <a:t>December 2013</a:t>
            </a:r>
            <a:endParaRPr lang="en-US" sz="1200" b="1" dirty="0">
              <a:latin typeface="Times New Roman"/>
              <a:cs typeface="Times New Roma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92500" y="406400"/>
            <a:ext cx="419100" cy="368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492500" y="3606800"/>
            <a:ext cx="419100" cy="368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8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85478" y="411970"/>
            <a:ext cx="4958522" cy="5570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 smtClean="0">
              <a:latin typeface="Times New Roman"/>
              <a:cs typeface="Times New Roman"/>
            </a:endParaRPr>
          </a:p>
          <a:p>
            <a:r>
              <a:rPr lang="en-US" b="1" dirty="0" smtClean="0">
                <a:latin typeface="Times New Roman"/>
                <a:cs typeface="Times New Roman"/>
              </a:rPr>
              <a:t>H1</a:t>
            </a: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. Convergence zones </a:t>
            </a:r>
            <a:r>
              <a:rPr lang="en-US" dirty="0" smtClean="0">
                <a:latin typeface="Times New Roman"/>
                <a:cs typeface="Times New Roman"/>
              </a:rPr>
              <a:t>in the surface waters within 50 km of the coast </a:t>
            </a:r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shift </a:t>
            </a: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location 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between the diurnal and semi-diurnal tidal regime</a:t>
            </a:r>
            <a:r>
              <a:rPr lang="en-US" b="1" dirty="0">
                <a:latin typeface="Times New Roman"/>
                <a:cs typeface="Times New Roman"/>
              </a:rPr>
              <a:t>.   </a:t>
            </a:r>
          </a:p>
          <a:p>
            <a:r>
              <a:rPr lang="en-US" b="1" dirty="0">
                <a:latin typeface="Times New Roman"/>
                <a:cs typeface="Times New Roman"/>
              </a:rPr>
              <a:t> </a:t>
            </a:r>
            <a:endParaRPr lang="en-US" b="1" dirty="0" smtClean="0">
              <a:latin typeface="Times New Roman"/>
              <a:cs typeface="Times New Roman"/>
            </a:endParaRPr>
          </a:p>
          <a:p>
            <a:endParaRPr lang="en-US" b="1" dirty="0" smtClean="0">
              <a:latin typeface="Times New Roman"/>
              <a:cs typeface="Times New Roman"/>
            </a:endParaRPr>
          </a:p>
          <a:p>
            <a:r>
              <a:rPr lang="en-US" b="1" dirty="0" smtClean="0">
                <a:latin typeface="Times New Roman"/>
                <a:cs typeface="Times New Roman"/>
              </a:rPr>
              <a:t>H2</a:t>
            </a:r>
            <a:r>
              <a:rPr lang="en-US" b="1" dirty="0">
                <a:latin typeface="Times New Roman"/>
                <a:cs typeface="Times New Roman"/>
              </a:rPr>
              <a:t>.  </a:t>
            </a:r>
            <a:r>
              <a:rPr lang="en-US" dirty="0">
                <a:latin typeface="Times New Roman"/>
                <a:cs typeface="Times New Roman"/>
              </a:rPr>
              <a:t>These convergence zones </a:t>
            </a: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concentrate phytoplankton </a:t>
            </a:r>
            <a:r>
              <a:rPr lang="en-US" dirty="0">
                <a:latin typeface="Times New Roman"/>
                <a:cs typeface="Times New Roman"/>
              </a:rPr>
              <a:t>and </a:t>
            </a: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aggregate schools of krill </a:t>
            </a:r>
            <a:r>
              <a:rPr lang="en-US" dirty="0">
                <a:latin typeface="Times New Roman"/>
                <a:cs typeface="Times New Roman"/>
              </a:rPr>
              <a:t>and subsequently </a:t>
            </a: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influence the behavior </a:t>
            </a:r>
            <a:r>
              <a:rPr lang="en-US" dirty="0">
                <a:latin typeface="Times New Roman"/>
                <a:cs typeface="Times New Roman"/>
              </a:rPr>
              <a:t>of top </a:t>
            </a:r>
            <a:r>
              <a:rPr lang="en-US" dirty="0" smtClean="0">
                <a:latin typeface="Times New Roman"/>
                <a:cs typeface="Times New Roman"/>
              </a:rPr>
              <a:t>predator species between tidal regimes.</a:t>
            </a:r>
          </a:p>
          <a:p>
            <a:endParaRPr lang="en-US" b="1" dirty="0">
              <a:latin typeface="Times New Roman"/>
              <a:cs typeface="Times New Roman"/>
            </a:endParaRPr>
          </a:p>
          <a:p>
            <a:endParaRPr lang="en-US" b="1" dirty="0" smtClean="0">
              <a:latin typeface="Times New Roman"/>
              <a:cs typeface="Times New Roman"/>
            </a:endParaRPr>
          </a:p>
          <a:p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To do this we sampled the:</a:t>
            </a:r>
          </a:p>
          <a:p>
            <a:endParaRPr lang="en-US" i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1700" b="1" dirty="0" smtClean="0">
                <a:latin typeface="Times New Roman"/>
                <a:cs typeface="Times New Roman"/>
              </a:rPr>
              <a:t>Physics </a:t>
            </a:r>
            <a:r>
              <a:rPr lang="en-US" sz="1700" dirty="0" smtClean="0">
                <a:latin typeface="Times New Roman"/>
                <a:cs typeface="Times New Roman"/>
              </a:rPr>
              <a:t>(</a:t>
            </a:r>
            <a:r>
              <a:rPr lang="en-US" sz="1700" dirty="0" err="1">
                <a:latin typeface="Times New Roman"/>
                <a:cs typeface="Times New Roman"/>
              </a:rPr>
              <a:t>Statscewich</a:t>
            </a:r>
            <a:r>
              <a:rPr lang="en-US" sz="1700" dirty="0">
                <a:latin typeface="Times New Roman"/>
                <a:cs typeface="Times New Roman"/>
              </a:rPr>
              <a:t> et </a:t>
            </a:r>
            <a:r>
              <a:rPr lang="en-US" sz="1700" dirty="0" smtClean="0">
                <a:latin typeface="Times New Roman"/>
                <a:cs typeface="Times New Roman"/>
              </a:rPr>
              <a:t>al., EC44B</a:t>
            </a:r>
            <a:r>
              <a:rPr lang="en-US" sz="1700" dirty="0">
                <a:latin typeface="Times New Roman"/>
                <a:cs typeface="Times New Roman"/>
              </a:rPr>
              <a:t>-</a:t>
            </a:r>
            <a:r>
              <a:rPr lang="en-US" sz="1700" dirty="0" smtClean="0">
                <a:latin typeface="Times New Roman"/>
                <a:cs typeface="Times New Roman"/>
              </a:rPr>
              <a:t>1245)</a:t>
            </a:r>
          </a:p>
          <a:p>
            <a:pPr marL="285750" indent="-285750">
              <a:buFont typeface="Arial"/>
              <a:buChar char="•"/>
            </a:pPr>
            <a:r>
              <a:rPr lang="en-US" sz="1700" b="1" dirty="0" smtClean="0">
                <a:latin typeface="Times New Roman"/>
                <a:cs typeface="Times New Roman"/>
              </a:rPr>
              <a:t>Primary Producers </a:t>
            </a:r>
            <a:r>
              <a:rPr lang="en-US" sz="1700" dirty="0" smtClean="0">
                <a:latin typeface="Times New Roman"/>
                <a:cs typeface="Times New Roman"/>
              </a:rPr>
              <a:t>(</a:t>
            </a:r>
            <a:r>
              <a:rPr lang="en-US" sz="1700" dirty="0">
                <a:latin typeface="Times New Roman"/>
                <a:cs typeface="Times New Roman"/>
              </a:rPr>
              <a:t>Oliver et al., HE54C-</a:t>
            </a:r>
            <a:r>
              <a:rPr lang="en-US" sz="1700" dirty="0" smtClean="0">
                <a:latin typeface="Times New Roman"/>
                <a:cs typeface="Times New Roman"/>
              </a:rPr>
              <a:t>1600)</a:t>
            </a:r>
            <a:endParaRPr lang="en-US" sz="1700" b="1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1700" b="1" dirty="0" smtClean="0">
                <a:latin typeface="Times New Roman"/>
                <a:cs typeface="Times New Roman"/>
              </a:rPr>
              <a:t>Zooplankton </a:t>
            </a:r>
            <a:r>
              <a:rPr lang="en-US" sz="1700" dirty="0" smtClean="0">
                <a:latin typeface="Times New Roman"/>
                <a:cs typeface="Times New Roman"/>
              </a:rPr>
              <a:t>(</a:t>
            </a:r>
            <a:r>
              <a:rPr lang="en-US" sz="1700" dirty="0">
                <a:latin typeface="Times New Roman"/>
                <a:cs typeface="Times New Roman"/>
              </a:rPr>
              <a:t>Bernard et al., HE54C-</a:t>
            </a:r>
            <a:r>
              <a:rPr lang="en-US" sz="1700" dirty="0" smtClean="0">
                <a:latin typeface="Times New Roman"/>
                <a:cs typeface="Times New Roman"/>
              </a:rPr>
              <a:t>1601)</a:t>
            </a:r>
            <a:endParaRPr lang="en-US" sz="1700" b="1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1700" b="1" dirty="0" smtClean="0">
                <a:latin typeface="Times New Roman"/>
                <a:cs typeface="Times New Roman"/>
              </a:rPr>
              <a:t>Top Predators 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latin typeface="Times New Roman"/>
              <a:cs typeface="Times New Roman"/>
            </a:endParaRPr>
          </a:p>
          <a:p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Over semi-diurnal and diurnal tidal regimes.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77975" y="30394"/>
            <a:ext cx="1799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Objectives</a:t>
            </a:r>
            <a:endParaRPr lang="en-US" sz="28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46" y="239796"/>
            <a:ext cx="4044632" cy="635316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06427" y="2792416"/>
            <a:ext cx="1039768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Diurnal</a:t>
            </a:r>
            <a:endParaRPr lang="en-US" sz="20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6427" y="5939255"/>
            <a:ext cx="1666567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Semi-Diurnal</a:t>
            </a:r>
            <a:endParaRPr lang="en-US" sz="20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92500" y="406400"/>
            <a:ext cx="419100" cy="368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492500" y="3606800"/>
            <a:ext cx="419100" cy="368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0" descr="IMGP01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7" y="3543300"/>
            <a:ext cx="1165412" cy="99060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391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974" y="194328"/>
            <a:ext cx="5521325" cy="438007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0"/>
            <a:ext cx="8474075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Technology to be deployed:</a:t>
            </a:r>
          </a:p>
          <a:p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Our adaptive Approach</a:t>
            </a:r>
          </a:p>
        </p:txBody>
      </p:sp>
      <p:pic>
        <p:nvPicPr>
          <p:cNvPr id="2" name="Picture 1" descr="Screen Shot 2016-02-26 at 2.01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002" y="4759146"/>
            <a:ext cx="3133997" cy="20867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Screen Shot 2016-02-26 at 2.02.5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2552"/>
            <a:ext cx="2957230" cy="19776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Screen Shot 2016-02-26 at 2.07.3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22" y="4759146"/>
            <a:ext cx="3148281" cy="20988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Screen Shot 2016-02-26 at 2.14.33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71405"/>
            <a:ext cx="2957230" cy="19751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cl_20150113144547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"/>
          <a:stretch/>
        </p:blipFill>
        <p:spPr>
          <a:xfrm>
            <a:off x="-12699" y="4867977"/>
            <a:ext cx="2971799" cy="19852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Screen Shot 2016-02-26 at 8.33.01 AM 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7141"/>
            <a:ext cx="762000" cy="4788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9144" y="6273800"/>
            <a:ext cx="870711" cy="572071"/>
          </a:xfrm>
          <a:prstGeom prst="rect">
            <a:avLst/>
          </a:prstGeom>
        </p:spPr>
      </p:pic>
      <p:pic>
        <p:nvPicPr>
          <p:cNvPr id="11" name="Picture 10" descr="Screen Shot 2016-02-26 at 2.07.30 A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54" y="6153971"/>
            <a:ext cx="1038497" cy="6919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620377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oub_RP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000"/>
          <a:stretch/>
        </p:blipFill>
        <p:spPr>
          <a:xfrm>
            <a:off x="-10541" y="3582689"/>
            <a:ext cx="4845005" cy="327531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JOUB_Foundation_Assembl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465" y="3583517"/>
            <a:ext cx="4365979" cy="327448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 descr="DSC00618-fu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8268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027970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_PLDP_2015_02_02_00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3" t="11575" r="16666" b="9491"/>
          <a:stretch/>
        </p:blipFill>
        <p:spPr>
          <a:xfrm>
            <a:off x="2438400" y="415232"/>
            <a:ext cx="6650331" cy="61125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05" y="50800"/>
            <a:ext cx="6815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Hourly Surface Current Maps  </a:t>
            </a:r>
          </a:p>
          <a:p>
            <a:r>
              <a:rPr lang="en-US" sz="2400" i="1" dirty="0" smtClean="0">
                <a:latin typeface="Times New Roman"/>
                <a:cs typeface="Times New Roman"/>
              </a:rPr>
              <a:t>500 m resolution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605" y="5791200"/>
            <a:ext cx="2764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latin typeface="Times New Roman"/>
                <a:cs typeface="Times New Roman"/>
              </a:rPr>
              <a:t>For more information</a:t>
            </a:r>
          </a:p>
          <a:p>
            <a:r>
              <a:rPr lang="en-US" sz="1600" b="1" i="1" dirty="0" err="1" smtClean="0">
                <a:latin typeface="Times New Roman"/>
                <a:cs typeface="Times New Roman"/>
              </a:rPr>
              <a:t>Statscewich</a:t>
            </a:r>
            <a:r>
              <a:rPr lang="en-US" sz="1600" b="1" i="1" dirty="0" smtClean="0">
                <a:latin typeface="Times New Roman"/>
                <a:cs typeface="Times New Roman"/>
              </a:rPr>
              <a:t> et al.</a:t>
            </a:r>
          </a:p>
          <a:p>
            <a:r>
              <a:rPr lang="en-US" sz="1600" b="1" i="1" dirty="0" smtClean="0">
                <a:latin typeface="Times New Roman"/>
                <a:cs typeface="Times New Roman"/>
              </a:rPr>
              <a:t>EC44B-1245</a:t>
            </a:r>
            <a:endParaRPr lang="en-US" sz="1600" b="1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91686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rfacecurrents20150202T0000-20150203T0000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9028" t="10741" r="16805" b="7037"/>
          <a:stretch/>
        </p:blipFill>
        <p:spPr>
          <a:xfrm>
            <a:off x="2463800" y="359786"/>
            <a:ext cx="6616292" cy="63585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605" y="50800"/>
            <a:ext cx="6815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Hourly Surface Current Maps</a:t>
            </a:r>
            <a:r>
              <a:rPr lang="en-US" sz="2400" b="1" dirty="0" smtClean="0">
                <a:latin typeface="Times New Roman"/>
                <a:cs typeface="Times New Roman"/>
              </a:rPr>
              <a:t>  </a:t>
            </a:r>
          </a:p>
          <a:p>
            <a:r>
              <a:rPr lang="en-US" sz="2400" i="1" dirty="0" smtClean="0">
                <a:latin typeface="Times New Roman"/>
                <a:cs typeface="Times New Roman"/>
              </a:rPr>
              <a:t>500 m resolution</a:t>
            </a:r>
          </a:p>
        </p:txBody>
      </p:sp>
    </p:spTree>
    <p:extLst>
      <p:ext uri="{BB962C8B-B14F-4D97-AF65-F5344CB8AC3E}">
        <p14:creationId xmlns:p14="http://schemas.microsoft.com/office/powerpoint/2010/main" val="2208406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DP_animation_20150202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472" r="10556" b="6296"/>
          <a:stretch/>
        </p:blipFill>
        <p:spPr>
          <a:xfrm>
            <a:off x="1231900" y="0"/>
            <a:ext cx="6946900" cy="6426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73300" y="88900"/>
            <a:ext cx="558800" cy="355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07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200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1085</TotalTime>
  <Words>550</Words>
  <Application>Microsoft Macintosh PowerPoint</Application>
  <PresentationFormat>On-screen Show (4:3)</PresentationFormat>
  <Paragraphs>194</Paragraphs>
  <Slides>21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Lagrangian Coherent Structures</vt:lpstr>
      <vt:lpstr>Lagrangian Coherent Structures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Kohut</dc:creator>
  <cp:lastModifiedBy>Josh Kohut</cp:lastModifiedBy>
  <cp:revision>120</cp:revision>
  <dcterms:created xsi:type="dcterms:W3CDTF">2016-02-20T19:21:48Z</dcterms:created>
  <dcterms:modified xsi:type="dcterms:W3CDTF">2016-03-01T21:34:38Z</dcterms:modified>
</cp:coreProperties>
</file>