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80" r:id="rId11"/>
    <p:sldId id="268" r:id="rId12"/>
    <p:sldId id="269" r:id="rId13"/>
    <p:sldId id="270" r:id="rId14"/>
    <p:sldId id="271" r:id="rId15"/>
    <p:sldId id="272" r:id="rId16"/>
    <p:sldId id="273" r:id="rId17"/>
    <p:sldId id="281" r:id="rId18"/>
    <p:sldId id="282" r:id="rId19"/>
    <p:sldId id="274" r:id="rId20"/>
    <p:sldId id="275" r:id="rId21"/>
    <p:sldId id="283" r:id="rId22"/>
    <p:sldId id="276" r:id="rId23"/>
    <p:sldId id="278" r:id="rId24"/>
    <p:sldId id="277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480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4DCB-E82A-DA43-B7FD-2CDE3A9EDA70}" type="datetimeFigureOut">
              <a:rPr lang="en-US" smtClean="0"/>
              <a:t>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ED77-ADAE-2B46-9BD4-D9AB7E01A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17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4DCB-E82A-DA43-B7FD-2CDE3A9EDA70}" type="datetimeFigureOut">
              <a:rPr lang="en-US" smtClean="0"/>
              <a:t>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ED77-ADAE-2B46-9BD4-D9AB7E01A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72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4DCB-E82A-DA43-B7FD-2CDE3A9EDA70}" type="datetimeFigureOut">
              <a:rPr lang="en-US" smtClean="0"/>
              <a:t>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ED77-ADAE-2B46-9BD4-D9AB7E01A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3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4DCB-E82A-DA43-B7FD-2CDE3A9EDA70}" type="datetimeFigureOut">
              <a:rPr lang="en-US" smtClean="0"/>
              <a:t>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ED77-ADAE-2B46-9BD4-D9AB7E01A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65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4DCB-E82A-DA43-B7FD-2CDE3A9EDA70}" type="datetimeFigureOut">
              <a:rPr lang="en-US" smtClean="0"/>
              <a:t>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ED77-ADAE-2B46-9BD4-D9AB7E01A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4DCB-E82A-DA43-B7FD-2CDE3A9EDA70}" type="datetimeFigureOut">
              <a:rPr lang="en-US" smtClean="0"/>
              <a:t>2/7/15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ED77-ADAE-2B46-9BD4-D9AB7E01A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8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4DCB-E82A-DA43-B7FD-2CDE3A9EDA70}" type="datetimeFigureOut">
              <a:rPr lang="en-US" smtClean="0"/>
              <a:t>2/7/15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ED77-ADAE-2B46-9BD4-D9AB7E01A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52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4DCB-E82A-DA43-B7FD-2CDE3A9EDA70}" type="datetimeFigureOut">
              <a:rPr lang="en-US" smtClean="0"/>
              <a:t>2/7/15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ED77-ADAE-2B46-9BD4-D9AB7E01A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11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4DCB-E82A-DA43-B7FD-2CDE3A9EDA70}" type="datetimeFigureOut">
              <a:rPr lang="en-US" smtClean="0"/>
              <a:t>2/7/15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ED77-ADAE-2B46-9BD4-D9AB7E01A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33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4DCB-E82A-DA43-B7FD-2CDE3A9EDA70}" type="datetimeFigureOut">
              <a:rPr lang="en-US" smtClean="0"/>
              <a:t>2/7/15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ED77-ADAE-2B46-9BD4-D9AB7E01A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0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4DCB-E82A-DA43-B7FD-2CDE3A9EDA70}" type="datetimeFigureOut">
              <a:rPr lang="en-US" smtClean="0"/>
              <a:t>2/7/15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ED77-ADAE-2B46-9BD4-D9AB7E01A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56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F4DCB-E82A-DA43-B7FD-2CDE3A9EDA70}" type="datetimeFigureOut">
              <a:rPr lang="en-US" smtClean="0"/>
              <a:t>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5ED77-ADAE-2B46-9BD4-D9AB7E01A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3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5.jp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5.jpg"/><Relationship Id="rId5" Type="http://schemas.openxmlformats.org/officeDocument/2006/relationships/image" Target="../media/image22.jpg"/><Relationship Id="rId6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0845" b="217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6791" y="-90331"/>
            <a:ext cx="84689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Collaborative research: Impacts of local oceanographic processes on </a:t>
            </a:r>
            <a:r>
              <a:rPr lang="en-US" sz="2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Adélie</a:t>
            </a:r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 penguin foraging ecology over Palmer Deep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1046" y="740666"/>
            <a:ext cx="4553751" cy="2946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latin typeface="Times New Roman"/>
                <a:cs typeface="Times New Roman"/>
              </a:rPr>
              <a:t>Rutgers University</a:t>
            </a:r>
            <a:endParaRPr lang="en-US" b="1" dirty="0">
              <a:latin typeface="Times New Roman"/>
              <a:cs typeface="Times New Roman"/>
            </a:endParaRPr>
          </a:p>
          <a:p>
            <a:pPr algn="ctr"/>
            <a:endParaRPr lang="en-US" sz="1050" b="1" dirty="0" smtClean="0"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latin typeface="Times New Roman"/>
                <a:cs typeface="Times New Roman"/>
              </a:rPr>
              <a:t>Oregon </a:t>
            </a:r>
            <a:r>
              <a:rPr lang="en-US" b="1" dirty="0">
                <a:latin typeface="Times New Roman"/>
                <a:cs typeface="Times New Roman"/>
              </a:rPr>
              <a:t>State </a:t>
            </a:r>
            <a:r>
              <a:rPr lang="en-US" b="1" dirty="0" smtClean="0">
                <a:latin typeface="Times New Roman"/>
                <a:cs typeface="Times New Roman"/>
              </a:rPr>
              <a:t>University</a:t>
            </a:r>
            <a:endParaRPr lang="en-US" b="1" dirty="0">
              <a:latin typeface="Times New Roman"/>
              <a:cs typeface="Times New Roman"/>
            </a:endParaRPr>
          </a:p>
          <a:p>
            <a:pPr algn="ctr"/>
            <a:endParaRPr lang="en-US" sz="1000" b="1" dirty="0"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latin typeface="Times New Roman"/>
                <a:cs typeface="Times New Roman"/>
              </a:rPr>
              <a:t>Polar Oceans Research Group</a:t>
            </a:r>
            <a:endParaRPr lang="en-US" b="1" dirty="0">
              <a:latin typeface="Times New Roman"/>
              <a:cs typeface="Times New Roman"/>
            </a:endParaRPr>
          </a:p>
          <a:p>
            <a:pPr algn="ctr"/>
            <a:endParaRPr lang="en-US" sz="1000" b="1" dirty="0"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latin typeface="Times New Roman"/>
                <a:cs typeface="Times New Roman"/>
              </a:rPr>
              <a:t>University </a:t>
            </a:r>
            <a:r>
              <a:rPr lang="en-US" b="1" dirty="0">
                <a:latin typeface="Times New Roman"/>
                <a:cs typeface="Times New Roman"/>
              </a:rPr>
              <a:t>of </a:t>
            </a:r>
            <a:r>
              <a:rPr lang="en-US" b="1" dirty="0" smtClean="0">
                <a:latin typeface="Times New Roman"/>
                <a:cs typeface="Times New Roman"/>
              </a:rPr>
              <a:t>Delaware</a:t>
            </a:r>
            <a:endParaRPr lang="en-US" b="1" dirty="0">
              <a:latin typeface="Times New Roman"/>
              <a:cs typeface="Times New Roman"/>
            </a:endParaRPr>
          </a:p>
          <a:p>
            <a:pPr algn="ctr"/>
            <a:endParaRPr lang="en-US" sz="1000" b="1" dirty="0">
              <a:latin typeface="Times New Roman"/>
              <a:cs typeface="Times New Roman"/>
            </a:endParaRPr>
          </a:p>
          <a:p>
            <a:pPr algn="ctr"/>
            <a:r>
              <a:rPr lang="en-US" b="1" dirty="0" smtClean="0">
                <a:latin typeface="Times New Roman"/>
                <a:cs typeface="Times New Roman"/>
              </a:rPr>
              <a:t>University </a:t>
            </a:r>
            <a:r>
              <a:rPr lang="en-US" b="1" dirty="0">
                <a:latin typeface="Times New Roman"/>
                <a:cs typeface="Times New Roman"/>
              </a:rPr>
              <a:t>of Alaska, </a:t>
            </a:r>
            <a:r>
              <a:rPr lang="en-US" b="1" dirty="0" smtClean="0">
                <a:latin typeface="Times New Roman"/>
                <a:cs typeface="Times New Roman"/>
              </a:rPr>
              <a:t>Fairbanks</a:t>
            </a:r>
            <a:endParaRPr lang="en-US" b="1" dirty="0">
              <a:latin typeface="Times New Roman"/>
              <a:cs typeface="Times New Roman"/>
            </a:endParaRPr>
          </a:p>
          <a:p>
            <a:pPr algn="ctr"/>
            <a:endParaRPr lang="en-US" b="1" dirty="0">
              <a:latin typeface="Times New Roman"/>
              <a:cs typeface="Times New Roman"/>
            </a:endParaRPr>
          </a:p>
          <a:p>
            <a:pPr algn="ctr"/>
            <a:endParaRPr lang="en-US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6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In Collaboration with PAL-LTER (</a:t>
            </a:r>
            <a:r>
              <a:rPr lang="en-US" sz="1600" b="1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Ducklow</a:t>
            </a:r>
            <a:r>
              <a:rPr lang="en-US" sz="16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et. al.)</a:t>
            </a:r>
            <a:endParaRPr lang="en-US" sz="1600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 descr="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5614" r="7223" b="16111"/>
          <a:stretch/>
        </p:blipFill>
        <p:spPr>
          <a:xfrm>
            <a:off x="1823110" y="5353496"/>
            <a:ext cx="1910690" cy="1225104"/>
          </a:xfrm>
          <a:prstGeom prst="ellipse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8900" y="5171195"/>
            <a:ext cx="1525217" cy="1534405"/>
            <a:chOff x="9334500" y="3194050"/>
            <a:chExt cx="2108200" cy="2120900"/>
          </a:xfrm>
        </p:grpSpPr>
        <p:sp>
          <p:nvSpPr>
            <p:cNvPr id="3" name="Oval 2"/>
            <p:cNvSpPr/>
            <p:nvPr/>
          </p:nvSpPr>
          <p:spPr>
            <a:xfrm>
              <a:off x="9664700" y="3581400"/>
              <a:ext cx="1460500" cy="1384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4500" y="3194050"/>
              <a:ext cx="2108200" cy="2120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7793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162" t="13850" r="13281" b="10727"/>
          <a:stretch/>
        </p:blipFill>
        <p:spPr>
          <a:xfrm>
            <a:off x="185847" y="134217"/>
            <a:ext cx="8774813" cy="648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1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71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19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liderLoc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71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872" t="22407" r="7272" b="24445"/>
          <a:stretch/>
        </p:blipFill>
        <p:spPr>
          <a:xfrm>
            <a:off x="3289300" y="3990596"/>
            <a:ext cx="5854700" cy="2867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302" t="21667" r="5985" b="25000"/>
          <a:stretch/>
        </p:blipFill>
        <p:spPr>
          <a:xfrm>
            <a:off x="3378201" y="1278926"/>
            <a:ext cx="5765800" cy="28049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62001" y="6166085"/>
            <a:ext cx="1769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Chlorophyll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pic>
        <p:nvPicPr>
          <p:cNvPr id="10" name="Picture 9" descr="4Glide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3398774"/>
            <a:ext cx="3020567" cy="226542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Straight Arrow Connector 11"/>
          <p:cNvCxnSpPr/>
          <p:nvPr/>
        </p:nvCxnSpPr>
        <p:spPr>
          <a:xfrm flipH="1">
            <a:off x="2438400" y="3398774"/>
            <a:ext cx="12700" cy="133118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GliderLocation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8696" r="20170"/>
          <a:stretch/>
        </p:blipFill>
        <p:spPr>
          <a:xfrm>
            <a:off x="88900" y="12699"/>
            <a:ext cx="2814124" cy="260173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Straight Arrow Connector 16"/>
          <p:cNvCxnSpPr/>
          <p:nvPr/>
        </p:nvCxnSpPr>
        <p:spPr>
          <a:xfrm flipH="1">
            <a:off x="1507297" y="12699"/>
            <a:ext cx="12700" cy="711201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78697" y="2832569"/>
            <a:ext cx="1894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Temperature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1386" y="42675"/>
            <a:ext cx="15750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Rutgers</a:t>
            </a:r>
          </a:p>
          <a:p>
            <a:pPr algn="ctr"/>
            <a:r>
              <a:rPr lang="en-US" sz="2400" i="1" dirty="0" smtClean="0">
                <a:latin typeface="Times New Roman"/>
                <a:cs typeface="Times New Roman"/>
              </a:rPr>
              <a:t>RU05</a:t>
            </a:r>
            <a:endParaRPr lang="en-US" sz="24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590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872" t="21296" r="7130" b="24815"/>
          <a:stretch/>
        </p:blipFill>
        <p:spPr>
          <a:xfrm>
            <a:off x="3296424" y="4020410"/>
            <a:ext cx="5784076" cy="28674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588" t="21667" r="6557" b="25370"/>
          <a:stretch/>
        </p:blipFill>
        <p:spPr>
          <a:xfrm>
            <a:off x="3296424" y="1166474"/>
            <a:ext cx="5847576" cy="28539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62001" y="6166085"/>
            <a:ext cx="1769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Chlorophyll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pic>
        <p:nvPicPr>
          <p:cNvPr id="12" name="Picture 11" descr="4Glide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3398774"/>
            <a:ext cx="3020567" cy="226542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2438400" y="3398774"/>
            <a:ext cx="0" cy="75968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GliderLocation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8696" r="20170"/>
          <a:stretch/>
        </p:blipFill>
        <p:spPr>
          <a:xfrm>
            <a:off x="88900" y="12699"/>
            <a:ext cx="2814124" cy="260173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8" name="Straight Arrow Connector 17"/>
          <p:cNvCxnSpPr/>
          <p:nvPr/>
        </p:nvCxnSpPr>
        <p:spPr>
          <a:xfrm flipH="1">
            <a:off x="859597" y="0"/>
            <a:ext cx="12700" cy="711201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78697" y="2832569"/>
            <a:ext cx="1894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Temperature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24677" y="42675"/>
            <a:ext cx="43254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University Of Delaware</a:t>
            </a:r>
          </a:p>
          <a:p>
            <a:pPr algn="ctr"/>
            <a:r>
              <a:rPr lang="en-US" sz="2400" i="1" dirty="0" smtClean="0">
                <a:latin typeface="Times New Roman"/>
                <a:cs typeface="Times New Roman"/>
              </a:rPr>
              <a:t>The Blue Hen</a:t>
            </a:r>
            <a:endParaRPr lang="en-US" sz="24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850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872" t="21667" r="7272" b="25555"/>
          <a:stretch/>
        </p:blipFill>
        <p:spPr>
          <a:xfrm>
            <a:off x="3248215" y="3990596"/>
            <a:ext cx="5895785" cy="2867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159" t="21667" r="6128" b="24815"/>
          <a:stretch/>
        </p:blipFill>
        <p:spPr>
          <a:xfrm>
            <a:off x="3260915" y="1112417"/>
            <a:ext cx="5895785" cy="28781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62001" y="6166085"/>
            <a:ext cx="1769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Chlorophyll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pic>
        <p:nvPicPr>
          <p:cNvPr id="10" name="Picture 9" descr="4Glide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3398774"/>
            <a:ext cx="3020567" cy="226542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2438400" y="3398774"/>
            <a:ext cx="0" cy="102082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78697" y="2832569"/>
            <a:ext cx="1894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Temperature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pic>
        <p:nvPicPr>
          <p:cNvPr id="15" name="Picture 14" descr="GliderLocation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8696" r="20170"/>
          <a:stretch/>
        </p:blipFill>
        <p:spPr>
          <a:xfrm>
            <a:off x="88900" y="12699"/>
            <a:ext cx="2814124" cy="260173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Straight Arrow Connector 15"/>
          <p:cNvCxnSpPr/>
          <p:nvPr/>
        </p:nvCxnSpPr>
        <p:spPr>
          <a:xfrm flipH="1">
            <a:off x="554797" y="16932"/>
            <a:ext cx="12700" cy="192616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59718" y="42675"/>
            <a:ext cx="38553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University Of Alaska</a:t>
            </a:r>
          </a:p>
          <a:p>
            <a:pPr algn="ctr"/>
            <a:r>
              <a:rPr lang="en-US" sz="2400" i="1" dirty="0" smtClean="0">
                <a:latin typeface="Times New Roman"/>
                <a:cs typeface="Times New Roman"/>
              </a:rPr>
              <a:t>The Noble Sheathbill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pic>
        <p:nvPicPr>
          <p:cNvPr id="20" name="Picture 19" descr="20150105_10333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2" t="42963" r="27222" b="45556"/>
          <a:stretch/>
        </p:blipFill>
        <p:spPr>
          <a:xfrm>
            <a:off x="152399" y="3398774"/>
            <a:ext cx="3105826" cy="226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0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2-02 at 4.34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4272" cy="6537943"/>
          </a:xfrm>
          <a:prstGeom prst="rect">
            <a:avLst/>
          </a:prstGeom>
        </p:spPr>
      </p:pic>
      <p:pic>
        <p:nvPicPr>
          <p:cNvPr id="7" name="Picture 6" descr="Screen Shot 2015-02-02 at 4.36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33" y="378141"/>
            <a:ext cx="4239667" cy="284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40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5-02-02 at 4.34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313375" cy="3758090"/>
          </a:xfrm>
          <a:prstGeom prst="rect">
            <a:avLst/>
          </a:prstGeom>
        </p:spPr>
      </p:pic>
      <p:pic>
        <p:nvPicPr>
          <p:cNvPr id="10" name="Picture 9" descr="4Glid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4362324"/>
            <a:ext cx="3020567" cy="226542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Straight Arrow Connector 16"/>
          <p:cNvCxnSpPr/>
          <p:nvPr/>
        </p:nvCxnSpPr>
        <p:spPr>
          <a:xfrm>
            <a:off x="743323" y="1940992"/>
            <a:ext cx="412857" cy="513249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12027" y="54377"/>
            <a:ext cx="36052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Times New Roman"/>
                <a:cs typeface="Times New Roman"/>
              </a:rPr>
              <a:t>Along Canyon Line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690" t="24238" r="8595" b="23222"/>
          <a:stretch/>
        </p:blipFill>
        <p:spPr>
          <a:xfrm>
            <a:off x="3570733" y="754425"/>
            <a:ext cx="5174468" cy="253980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99873" y="2557485"/>
            <a:ext cx="1894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Temperature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8923" t="21528" r="9293" b="24276"/>
          <a:stretch/>
        </p:blipFill>
        <p:spPr>
          <a:xfrm>
            <a:off x="3570732" y="3973451"/>
            <a:ext cx="5183499" cy="26542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24457" y="5935252"/>
            <a:ext cx="1769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Chlorophyll</a:t>
            </a:r>
            <a:endParaRPr lang="en-US" sz="2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937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304" y="0"/>
            <a:ext cx="39012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Small Boat Surveys 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(Zooplankton - Krill)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61" b="51494"/>
          <a:stretch/>
        </p:blipFill>
        <p:spPr bwMode="auto">
          <a:xfrm>
            <a:off x="1655678" y="4164313"/>
            <a:ext cx="5921269" cy="238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" b="-170"/>
          <a:stretch/>
        </p:blipFill>
        <p:spPr bwMode="auto">
          <a:xfrm>
            <a:off x="2494622" y="1164167"/>
            <a:ext cx="4109378" cy="27230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847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4390"/>
          <a:stretch/>
        </p:blipFill>
        <p:spPr>
          <a:xfrm>
            <a:off x="1" y="3632415"/>
            <a:ext cx="2255164" cy="322558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0" y="-1"/>
            <a:ext cx="21478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Field Season Results</a:t>
            </a:r>
          </a:p>
          <a:p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Tracking penguins from Humble Island</a:t>
            </a:r>
            <a:endParaRPr lang="en-US" b="1" dirty="0">
              <a:solidFill>
                <a:srgbClr val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589" y="0"/>
            <a:ext cx="687841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44" y="1484713"/>
            <a:ext cx="22381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Where did the Adélie penguins go?</a:t>
            </a:r>
          </a:p>
          <a:p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7" name="Picture 10" descr="IMGP0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810"/>
            <a:ext cx="2255164" cy="191688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74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7304" y="0"/>
            <a:ext cx="69339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Small Boat Surveys 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(Temperature, Salinity, Phytoplankton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And Krill)</a:t>
            </a:r>
          </a:p>
        </p:txBody>
      </p:sp>
      <p:pic>
        <p:nvPicPr>
          <p:cNvPr id="3" name="Picture 2" descr="20150105_Kril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" t="14931" r="17547" b="15394"/>
          <a:stretch/>
        </p:blipFill>
        <p:spPr>
          <a:xfrm>
            <a:off x="0" y="4008967"/>
            <a:ext cx="4186197" cy="2849033"/>
          </a:xfrm>
          <a:prstGeom prst="rect">
            <a:avLst/>
          </a:prstGeom>
        </p:spPr>
      </p:pic>
      <p:pic>
        <p:nvPicPr>
          <p:cNvPr id="4" name="Picture 3" descr="20150106_Kril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14354" r="2867" b="15309"/>
          <a:stretch/>
        </p:blipFill>
        <p:spPr>
          <a:xfrm>
            <a:off x="4318085" y="4008966"/>
            <a:ext cx="4825914" cy="2849033"/>
          </a:xfrm>
          <a:prstGeom prst="rect">
            <a:avLst/>
          </a:prstGeom>
        </p:spPr>
      </p:pic>
      <p:pic>
        <p:nvPicPr>
          <p:cNvPr id="7" name="Picture 20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" b="-170"/>
          <a:stretch/>
        </p:blipFill>
        <p:spPr bwMode="auto">
          <a:xfrm>
            <a:off x="2628900" y="1314075"/>
            <a:ext cx="3556814" cy="235688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96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ider_krill_jan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46" y="3660581"/>
            <a:ext cx="3761669" cy="3197419"/>
          </a:xfrm>
          <a:prstGeom prst="rect">
            <a:avLst/>
          </a:prstGeom>
        </p:spPr>
      </p:pic>
      <p:pic>
        <p:nvPicPr>
          <p:cNvPr id="5" name="Picture 4" descr="Screen Shot 2015-02-02 at 4.34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151" y="140645"/>
            <a:ext cx="3031755" cy="343867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7143750" y="1447800"/>
            <a:ext cx="342900" cy="4191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467600" y="1060450"/>
            <a:ext cx="0" cy="4064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cl_20150113134827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9317"/>
            <a:ext cx="5077521" cy="3386667"/>
          </a:xfrm>
          <a:prstGeom prst="rect">
            <a:avLst/>
          </a:prstGeom>
        </p:spPr>
      </p:pic>
      <p:pic>
        <p:nvPicPr>
          <p:cNvPr id="3" name="Picture 2" descr="cl_2015011314454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66354" cy="357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07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enguin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4"/>
          <a:stretch/>
        </p:blipFill>
        <p:spPr>
          <a:xfrm>
            <a:off x="0" y="-17231"/>
            <a:ext cx="9144000" cy="6981076"/>
          </a:xfrm>
          <a:prstGeom prst="rect">
            <a:avLst/>
          </a:prstGeom>
        </p:spPr>
      </p:pic>
      <p:pic>
        <p:nvPicPr>
          <p:cNvPr id="10" name="Picture 10" descr="IMGP0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135" y="0"/>
            <a:ext cx="2512865" cy="2135935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814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400"/>
            <a:ext cx="9173848" cy="619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7300" y="50800"/>
            <a:ext cx="4164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http://</a:t>
            </a:r>
            <a:r>
              <a:rPr lang="en-US" sz="2400" b="1" dirty="0" err="1" smtClean="0"/>
              <a:t>coseenow.net</a:t>
            </a:r>
            <a:r>
              <a:rPr lang="en-US" sz="2400" b="1" dirty="0" smtClean="0"/>
              <a:t>/converge</a:t>
            </a:r>
            <a:endParaRPr lang="en-US" sz="2400" b="1" dirty="0"/>
          </a:p>
        </p:txBody>
      </p:sp>
      <p:pic>
        <p:nvPicPr>
          <p:cNvPr id="5" name="Picture 4" descr="ChrisIcebe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815" y="2582333"/>
            <a:ext cx="2705100" cy="2028825"/>
          </a:xfrm>
          <a:prstGeom prst="rect">
            <a:avLst/>
          </a:prstGeom>
        </p:spPr>
      </p:pic>
      <p:pic>
        <p:nvPicPr>
          <p:cNvPr id="6" name="Picture 5" descr="ChrisHugh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79"/>
          <a:stretch/>
        </p:blipFill>
        <p:spPr>
          <a:xfrm>
            <a:off x="6438899" y="4594225"/>
            <a:ext cx="2705101" cy="226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1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5067"/>
            <a:ext cx="9163324" cy="6112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-68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Broader </a:t>
            </a:r>
            <a:r>
              <a:rPr lang="en-US" sz="2800" b="1" dirty="0" smtClean="0">
                <a:solidFill>
                  <a:srgbClr val="0000FF"/>
                </a:solidFill>
              </a:rPr>
              <a:t>Impacts                  </a:t>
            </a:r>
            <a:r>
              <a:rPr lang="en-US" sz="2400" b="1" dirty="0" smtClean="0"/>
              <a:t>12  VTCs                        Research </a:t>
            </a:r>
            <a:r>
              <a:rPr lang="en-US" sz="2400" b="1" dirty="0" smtClean="0"/>
              <a:t>Blog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5029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veryth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292" y="0"/>
            <a:ext cx="10298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92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46" y="239796"/>
            <a:ext cx="4044632" cy="635316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28"/>
          <a:stretch/>
        </p:blipFill>
        <p:spPr>
          <a:xfrm>
            <a:off x="4000500" y="945642"/>
            <a:ext cx="5143500" cy="5520635"/>
          </a:xfrm>
          <a:prstGeom prst="rect">
            <a:avLst/>
          </a:prstGeom>
        </p:spPr>
      </p:pic>
      <p:pic>
        <p:nvPicPr>
          <p:cNvPr id="6" name="Picture 10" descr="IMGP0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66957" cy="150191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68327" y="-8465"/>
            <a:ext cx="84740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Tidal Dependence on Penguin </a:t>
            </a:r>
          </a:p>
          <a:p>
            <a:pPr algn="r"/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Foraging Behavior?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8327" y="2767016"/>
            <a:ext cx="1210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Diurnal</a:t>
            </a:r>
            <a:endParaRPr lang="en-US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327" y="5901155"/>
            <a:ext cx="1962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Semi-Diurnal</a:t>
            </a:r>
            <a:endParaRPr lang="en-US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1360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521" y="739385"/>
            <a:ext cx="4969566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From these initial observations we hypothesize that: </a:t>
            </a:r>
          </a:p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US" b="1" dirty="0">
                <a:latin typeface="Times New Roman"/>
                <a:cs typeface="Times New Roman"/>
              </a:rPr>
              <a:t>H1. Convergence zones in the surface waters within 50 km of the coast shift location between the diurnal and semi-diurnal tidal regime.   </a:t>
            </a:r>
          </a:p>
          <a:p>
            <a:r>
              <a:rPr lang="en-US" b="1" dirty="0">
                <a:latin typeface="Times New Roman"/>
                <a:cs typeface="Times New Roman"/>
              </a:rPr>
              <a:t> </a:t>
            </a:r>
            <a:endParaRPr lang="en-US" b="1" dirty="0" smtClean="0">
              <a:latin typeface="Times New Roman"/>
              <a:cs typeface="Times New Roman"/>
            </a:endParaRPr>
          </a:p>
          <a:p>
            <a:endParaRPr lang="en-US" b="1" dirty="0" smtClean="0">
              <a:latin typeface="Times New Roman"/>
              <a:cs typeface="Times New Roman"/>
            </a:endParaRPr>
          </a:p>
          <a:p>
            <a:r>
              <a:rPr lang="en-US" b="1" dirty="0" smtClean="0">
                <a:latin typeface="Times New Roman"/>
                <a:cs typeface="Times New Roman"/>
              </a:rPr>
              <a:t>H2</a:t>
            </a:r>
            <a:r>
              <a:rPr lang="en-US" b="1" dirty="0">
                <a:latin typeface="Times New Roman"/>
                <a:cs typeface="Times New Roman"/>
              </a:rPr>
              <a:t>.  These convergence zones concentrate phytoplankton and aggregate schools of krill and subsequently influence the behavior of top predator species between tidal regimes</a:t>
            </a:r>
            <a:r>
              <a:rPr lang="en-US" b="1" dirty="0" smtClean="0">
                <a:latin typeface="Times New Roman"/>
                <a:cs typeface="Times New Roman"/>
              </a:rPr>
              <a:t>.</a:t>
            </a:r>
          </a:p>
          <a:p>
            <a:endParaRPr lang="en-US" b="1" dirty="0">
              <a:latin typeface="Times New Roman"/>
              <a:cs typeface="Times New Roman"/>
            </a:endParaRPr>
          </a:p>
          <a:p>
            <a:endParaRPr lang="en-US" b="1" dirty="0" smtClean="0">
              <a:latin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To do this we will sample the:</a:t>
            </a:r>
          </a:p>
          <a:p>
            <a:endParaRPr lang="en-US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Times New Roman"/>
                <a:cs typeface="Times New Roman"/>
              </a:rPr>
              <a:t>Physics 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Times New Roman"/>
                <a:cs typeface="Times New Roman"/>
              </a:rPr>
              <a:t>Primary Producers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Times New Roman"/>
                <a:cs typeface="Times New Roman"/>
              </a:rPr>
              <a:t>Zooplankton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Times New Roman"/>
                <a:cs typeface="Times New Roman"/>
              </a:rPr>
              <a:t>Top Predators 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Over semi-diurnal and diurnal tidal regimes.</a:t>
            </a: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759" y="239796"/>
            <a:ext cx="4044632" cy="635316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304" y="154609"/>
            <a:ext cx="34323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Science Objectives</a:t>
            </a:r>
            <a:endParaRPr lang="en-US" sz="32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9064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640" y="1429130"/>
            <a:ext cx="5089359" cy="40373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584" y="1892956"/>
            <a:ext cx="40220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HF Radar </a:t>
            </a:r>
            <a:r>
              <a:rPr lang="en-US" dirty="0" smtClean="0">
                <a:latin typeface="Times New Roman"/>
                <a:cs typeface="Times New Roman"/>
              </a:rPr>
              <a:t>(Physics – Surface / Time)</a:t>
            </a: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Mooring</a:t>
            </a:r>
            <a:r>
              <a:rPr lang="en-US" dirty="0">
                <a:latin typeface="Times New Roman"/>
                <a:cs typeface="Times New Roman"/>
              </a:rPr>
              <a:t> (Physics – Vertical / Time)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Gliders</a:t>
            </a:r>
            <a:r>
              <a:rPr lang="en-US" dirty="0" smtClean="0">
                <a:latin typeface="Times New Roman"/>
                <a:cs typeface="Times New Roman"/>
              </a:rPr>
              <a:t> (Physics and Primary Producers)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Small Boat Surveys </a:t>
            </a:r>
            <a:r>
              <a:rPr lang="en-US" dirty="0" smtClean="0">
                <a:latin typeface="Times New Roman"/>
                <a:cs typeface="Times New Roman"/>
              </a:rPr>
              <a:t>(Physics, Primary Producers and  Krill)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0"/>
            <a:ext cx="84740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Technology to be deployed:</a:t>
            </a:r>
          </a:p>
          <a:p>
            <a:r>
              <a:rPr lang="en-US" sz="28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Our adaptive Approach</a:t>
            </a:r>
          </a:p>
        </p:txBody>
      </p:sp>
    </p:spTree>
    <p:extLst>
      <p:ext uri="{BB962C8B-B14F-4D97-AF65-F5344CB8AC3E}">
        <p14:creationId xmlns:p14="http://schemas.microsoft.com/office/powerpoint/2010/main" val="3268271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UW_Install_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1" y="1"/>
            <a:ext cx="5601957" cy="3733726"/>
          </a:xfrm>
          <a:prstGeom prst="rect">
            <a:avLst/>
          </a:prstGeom>
        </p:spPr>
      </p:pic>
      <p:pic>
        <p:nvPicPr>
          <p:cNvPr id="5" name="Picture 4" descr="WAUW_Install_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62" y="0"/>
            <a:ext cx="4906537" cy="3270226"/>
          </a:xfrm>
          <a:prstGeom prst="rect">
            <a:avLst/>
          </a:prstGeom>
        </p:spPr>
      </p:pic>
      <p:pic>
        <p:nvPicPr>
          <p:cNvPr id="6" name="Picture 5" descr="WAUW_Install_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793"/>
            <a:ext cx="4712961" cy="3141207"/>
          </a:xfrm>
          <a:prstGeom prst="rect">
            <a:avLst/>
          </a:prstGeom>
        </p:spPr>
      </p:pic>
      <p:pic>
        <p:nvPicPr>
          <p:cNvPr id="7" name="Picture 6" descr="WAUW_RPM_Hu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63" y="3221221"/>
            <a:ext cx="4906537" cy="36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82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Radials From WAUW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2" y="1282700"/>
            <a:ext cx="7433733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5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ub_R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0" y="3582689"/>
            <a:ext cx="4943866" cy="3275312"/>
          </a:xfrm>
          <a:prstGeom prst="rect">
            <a:avLst/>
          </a:prstGeom>
        </p:spPr>
      </p:pic>
      <p:pic>
        <p:nvPicPr>
          <p:cNvPr id="6" name="Picture 5" descr="JOUB_Foundation_Assemb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65" y="3583517"/>
            <a:ext cx="4365979" cy="3274484"/>
          </a:xfrm>
          <a:prstGeom prst="rect">
            <a:avLst/>
          </a:prstGeom>
        </p:spPr>
      </p:pic>
      <p:pic>
        <p:nvPicPr>
          <p:cNvPr id="7" name="Picture 6" descr="DSC00618-fu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88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Radials From JOUB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683" y="1219200"/>
            <a:ext cx="7071784" cy="530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4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217</Words>
  <Application>Microsoft Macintosh PowerPoint</Application>
  <PresentationFormat>On-screen Show (4:3)</PresentationFormat>
  <Paragraphs>74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Radials From WAUW</vt:lpstr>
      <vt:lpstr>PowerPoint Presentation</vt:lpstr>
      <vt:lpstr>Radials From JOUB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Kohut</dc:creator>
  <cp:lastModifiedBy>Josh Kohut</cp:lastModifiedBy>
  <cp:revision>3</cp:revision>
  <dcterms:created xsi:type="dcterms:W3CDTF">2015-02-07T13:02:48Z</dcterms:created>
  <dcterms:modified xsi:type="dcterms:W3CDTF">2015-02-07T14:09:49Z</dcterms:modified>
</cp:coreProperties>
</file>