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86" r:id="rId2"/>
    <p:sldId id="257" r:id="rId3"/>
    <p:sldId id="280" r:id="rId4"/>
    <p:sldId id="281" r:id="rId5"/>
    <p:sldId id="258" r:id="rId6"/>
    <p:sldId id="279" r:id="rId7"/>
    <p:sldId id="256" r:id="rId8"/>
    <p:sldId id="283" r:id="rId9"/>
    <p:sldId id="282" r:id="rId10"/>
    <p:sldId id="265" r:id="rId11"/>
    <p:sldId id="266" r:id="rId12"/>
    <p:sldId id="268" r:id="rId13"/>
    <p:sldId id="267" r:id="rId14"/>
    <p:sldId id="269" r:id="rId15"/>
    <p:sldId id="272" r:id="rId16"/>
    <p:sldId id="273" r:id="rId17"/>
    <p:sldId id="284" r:id="rId18"/>
    <p:sldId id="285" r:id="rId19"/>
    <p:sldId id="274" r:id="rId20"/>
    <p:sldId id="275" r:id="rId21"/>
    <p:sldId id="270" r:id="rId22"/>
    <p:sldId id="271" r:id="rId23"/>
    <p:sldId id="259" r:id="rId24"/>
    <p:sldId id="260" r:id="rId25"/>
    <p:sldId id="261" r:id="rId26"/>
    <p:sldId id="262" r:id="rId27"/>
    <p:sldId id="263" r:id="rId28"/>
    <p:sldId id="276" r:id="rId29"/>
    <p:sldId id="277" r:id="rId30"/>
    <p:sldId id="287" r:id="rId31"/>
    <p:sldId id="291" r:id="rId32"/>
    <p:sldId id="292" r:id="rId33"/>
    <p:sldId id="288" r:id="rId34"/>
    <p:sldId id="289" r:id="rId35"/>
    <p:sldId id="290" r:id="rId36"/>
    <p:sldId id="293"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120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350896-7A50-394C-B919-44DC90DC5275}" type="datetimeFigureOut">
              <a:rPr lang="en-US" smtClean="0"/>
              <a:t>2/17/15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E198D2-03FD-9B41-80C9-E9FDB7367F9B}" type="slidenum">
              <a:rPr lang="en-US" smtClean="0"/>
              <a:t>‹#›</a:t>
            </a:fld>
            <a:endParaRPr lang="en-US"/>
          </a:p>
        </p:txBody>
      </p:sp>
    </p:spTree>
    <p:extLst>
      <p:ext uri="{BB962C8B-B14F-4D97-AF65-F5344CB8AC3E}">
        <p14:creationId xmlns:p14="http://schemas.microsoft.com/office/powerpoint/2010/main" val="27228629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795008-AC56-534E-A6AB-7049BE0DE681}"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F2CEFE7C-07A5-FF41-ADFC-C39F67DA97DD}" type="slidenum">
              <a:rPr lang="en-US">
                <a:latin typeface="Arial" charset="0"/>
                <a:ea typeface="ＭＳ Ｐゴシック" charset="0"/>
                <a:cs typeface="ＭＳ Ｐゴシック" charset="0"/>
              </a:rPr>
              <a:pPr algn="r"/>
              <a:t>29</a:t>
            </a:fld>
            <a:endParaRPr lang="en-US">
              <a:latin typeface="Arial" charset="0"/>
              <a:ea typeface="ＭＳ Ｐゴシック" charset="0"/>
              <a:cs typeface="ＭＳ Ｐゴシック" charset="0"/>
            </a:endParaRPr>
          </a:p>
        </p:txBody>
      </p:sp>
      <p:sp>
        <p:nvSpPr>
          <p:cNvPr id="79875" name="Rectangle 2"/>
          <p:cNvSpPr>
            <a:spLocks noGrp="1" noRot="1" noChangeAspect="1" noChangeArrowheads="1" noTextEdit="1"/>
          </p:cNvSpPr>
          <p:nvPr>
            <p:ph type="sldImg"/>
          </p:nvPr>
        </p:nvSpPr>
        <p:spPr>
          <a:xfrm>
            <a:off x="342900" y="2336800"/>
            <a:ext cx="2571750" cy="3429000"/>
          </a:xfrm>
          <a:solidFill>
            <a:srgbClr val="FFFFFF"/>
          </a:solidFill>
          <a:ln/>
        </p:spPr>
      </p:sp>
      <p:sp>
        <p:nvSpPr>
          <p:cNvPr id="79876"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cs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9289D6-5990-5441-B9C3-1982553482CC}" type="slidenum">
              <a:rPr lang="en-US" smtClean="0"/>
              <a:t>16</a:t>
            </a:fld>
            <a:endParaRPr lang="en-US"/>
          </a:p>
        </p:txBody>
      </p:sp>
    </p:spTree>
    <p:extLst>
      <p:ext uri="{BB962C8B-B14F-4D97-AF65-F5344CB8AC3E}">
        <p14:creationId xmlns:p14="http://schemas.microsoft.com/office/powerpoint/2010/main" val="431480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a:ea typeface="ＭＳ Ｐゴシック" charset="0"/>
                <a:cs typeface="ＭＳ Ｐゴシック" charset="0"/>
              </a:rPr>
              <a:t>Doug Martinson; Lamont-Doherty Earth Observatory, Columbia University</a:t>
            </a:r>
          </a:p>
        </p:txBody>
      </p:sp>
      <p:sp>
        <p:nvSpPr>
          <p:cNvPr id="122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641A21F2-4C61-7743-9D75-7C98F34B709F}" type="slidenum">
              <a:rPr lang="en-US" sz="700">
                <a:ea typeface="ＭＳ Ｐゴシック" charset="0"/>
                <a:cs typeface="ＭＳ Ｐゴシック" charset="0"/>
              </a:rPr>
              <a:pPr algn="r"/>
              <a:t>22</a:t>
            </a:fld>
            <a:endParaRPr lang="en-US" sz="700">
              <a:ea typeface="ＭＳ Ｐゴシック" charset="0"/>
              <a:cs typeface="ＭＳ Ｐゴシック" charset="0"/>
            </a:endParaRPr>
          </a:p>
        </p:txBody>
      </p:sp>
      <p:sp>
        <p:nvSpPr>
          <p:cNvPr id="12292" name="Rectangle 6"/>
          <p:cNvSpPr txBox="1">
            <a:spLocks noGrp="1" noChangeArrowheads="1"/>
          </p:cNvSpPr>
          <p:nvPr/>
        </p:nvSpPr>
        <p:spPr bwMode="auto">
          <a:xfrm>
            <a:off x="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700">
                <a:latin typeface="Arial" charset="0"/>
                <a:ea typeface="ＭＳ Ｐゴシック" charset="0"/>
                <a:cs typeface="ＭＳ Ｐゴシック" charset="0"/>
              </a:rPr>
              <a:t>Doug Martinson; Lamont-Doherty Earth Observatory, Columbia University</a:t>
            </a:r>
            <a:endParaRPr lang="en-US" sz="1000">
              <a:latin typeface="Arial" charset="0"/>
              <a:ea typeface="ＭＳ Ｐゴシック" charset="0"/>
              <a:cs typeface="ＭＳ Ｐゴシック" charset="0"/>
            </a:endParaRPr>
          </a:p>
        </p:txBody>
      </p:sp>
      <p:sp>
        <p:nvSpPr>
          <p:cNvPr id="122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3B9894C1-B0A3-F345-B2C8-B67077F96D76}" type="slidenum">
              <a:rPr lang="en-US" sz="700">
                <a:latin typeface="Arial" charset="0"/>
                <a:ea typeface="ＭＳ Ｐゴシック" charset="0"/>
                <a:cs typeface="ＭＳ Ｐゴシック" charset="0"/>
              </a:rPr>
              <a:pPr algn="r"/>
              <a:t>22</a:t>
            </a:fld>
            <a:endParaRPr lang="en-US" sz="2400">
              <a:latin typeface="Arial" charset="0"/>
              <a:ea typeface="ＭＳ Ｐゴシック" charset="0"/>
              <a:cs typeface="ＭＳ Ｐゴシック" charset="0"/>
            </a:endParaRPr>
          </a:p>
        </p:txBody>
      </p:sp>
      <p:sp>
        <p:nvSpPr>
          <p:cNvPr id="12294"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gn="l">
              <a:lnSpc>
                <a:spcPct val="100000"/>
              </a:lnSpc>
              <a:spcAft>
                <a:spcPct val="0"/>
              </a:spcAft>
            </a:pPr>
            <a:r>
              <a:rPr lang="en-US" sz="1200">
                <a:latin typeface="Times New Roman" charset="0"/>
                <a:ea typeface="MS PGothic" charset="0"/>
                <a:cs typeface="Times New Roman" charset="0"/>
              </a:rPr>
              <a:t>In an effort to help determine the mechanisms by which the warm UCDW is delivered to the continental shelf waters, I have deployed a set of 5 moorings (2 recently lost, but one reconfigured, so we now only have 4, and will only have 3 after this next cruise).</a:t>
            </a:r>
          </a:p>
          <a:p>
            <a:pPr algn="l">
              <a:lnSpc>
                <a:spcPct val="100000"/>
              </a:lnSpc>
              <a:spcAft>
                <a:spcPct val="0"/>
              </a:spcAft>
            </a:pPr>
            <a:endParaRPr lang="en-US" sz="1200">
              <a:latin typeface="Times New Roman" charset="0"/>
              <a:ea typeface="ＭＳ Ｐゴシック" charset="0"/>
              <a:cs typeface="ＭＳ Ｐゴシック" charset="0"/>
            </a:endParaRPr>
          </a:p>
          <a:p>
            <a:pPr algn="l">
              <a:lnSpc>
                <a:spcPct val="100000"/>
              </a:lnSpc>
              <a:spcAft>
                <a:spcPct val="0"/>
              </a:spcAft>
            </a:pPr>
            <a:r>
              <a:rPr lang="en-US" sz="1200">
                <a:latin typeface="Times New Roman" charset="0"/>
                <a:ea typeface="ＭＳ Ｐゴシック" charset="0"/>
                <a:cs typeface="ＭＳ Ｐゴシック" charset="0"/>
              </a:rPr>
              <a:t>Regardless, there are a number of competing ideas for the mechanisms of delivery:</a:t>
            </a:r>
          </a:p>
          <a:p>
            <a:pPr algn="l">
              <a:lnSpc>
                <a:spcPct val="100000"/>
              </a:lnSpc>
              <a:spcAft>
                <a:spcPct val="0"/>
              </a:spcAft>
            </a:pPr>
            <a:endParaRPr lang="en-US" sz="1200">
              <a:latin typeface="Times New Roman" charset="0"/>
              <a:ea typeface="ＭＳ Ｐゴシック" charset="0"/>
              <a:cs typeface="ＭＳ Ｐゴシック" charset="0"/>
            </a:endParaRPr>
          </a:p>
          <a:p>
            <a:pPr algn="l">
              <a:lnSpc>
                <a:spcPct val="100000"/>
              </a:lnSpc>
              <a:spcAft>
                <a:spcPct val="0"/>
              </a:spcAft>
              <a:buFontTx/>
              <a:buAutoNum type="arabicPeriod"/>
            </a:pPr>
            <a:r>
              <a:rPr lang="en-US" sz="1200">
                <a:latin typeface="Times New Roman" charset="0"/>
                <a:ea typeface="ＭＳ Ｐゴシック" charset="0"/>
                <a:cs typeface="ＭＳ Ｐゴシック" charset="0"/>
              </a:rPr>
              <a:t>We know Marguerite trough is a conduit by which nearly pure UCDW makes it way into Marguerite Bay, and one idea is that the UCDW overflows the trough walls during its dynamically driven journey, flooding onto the shelf (like overflowing a bathtub)</a:t>
            </a:r>
          </a:p>
          <a:p>
            <a:pPr algn="l">
              <a:lnSpc>
                <a:spcPct val="100000"/>
              </a:lnSpc>
              <a:spcAft>
                <a:spcPct val="0"/>
              </a:spcAft>
              <a:buFontTx/>
              <a:buAutoNum type="arabicPeriod"/>
            </a:pPr>
            <a:endParaRPr lang="en-US" sz="1200">
              <a:latin typeface="Times New Roman" charset="0"/>
              <a:ea typeface="ＭＳ Ｐゴシック" charset="0"/>
              <a:cs typeface="ＭＳ Ｐゴシック" charset="0"/>
            </a:endParaRPr>
          </a:p>
          <a:p>
            <a:pPr algn="l">
              <a:lnSpc>
                <a:spcPct val="100000"/>
              </a:lnSpc>
              <a:spcAft>
                <a:spcPct val="0"/>
              </a:spcAft>
              <a:buFontTx/>
              <a:buAutoNum type="arabicPeriod"/>
            </a:pPr>
            <a:r>
              <a:rPr lang="en-US" sz="1200">
                <a:latin typeface="Times New Roman" charset="0"/>
                <a:ea typeface="ＭＳ Ｐゴシック" charset="0"/>
                <a:cs typeface="ＭＳ Ｐゴシック" charset="0"/>
              </a:rPr>
              <a:t>People have suggested shelf-wide flooding events by meanders in the ACC</a:t>
            </a:r>
          </a:p>
          <a:p>
            <a:pPr algn="l">
              <a:lnSpc>
                <a:spcPct val="100000"/>
              </a:lnSpc>
              <a:spcAft>
                <a:spcPct val="0"/>
              </a:spcAft>
              <a:buFontTx/>
              <a:buAutoNum type="arabicPeriod"/>
            </a:pPr>
            <a:endParaRPr lang="en-US" sz="1200">
              <a:latin typeface="Times New Roman" charset="0"/>
              <a:ea typeface="ＭＳ Ｐゴシック" charset="0"/>
              <a:cs typeface="ＭＳ Ｐゴシック" charset="0"/>
            </a:endParaRPr>
          </a:p>
          <a:p>
            <a:pPr algn="l">
              <a:lnSpc>
                <a:spcPct val="100000"/>
              </a:lnSpc>
              <a:spcAft>
                <a:spcPct val="0"/>
              </a:spcAft>
              <a:buFontTx/>
              <a:buAutoNum type="arabicPeriod"/>
            </a:pPr>
            <a:r>
              <a:rPr lang="en-US" sz="1200">
                <a:latin typeface="Times New Roman" charset="0"/>
                <a:ea typeface="ＭＳ Ｐゴシック" charset="0"/>
                <a:cs typeface="ＭＳ Ｐゴシック" charset="0"/>
              </a:rPr>
              <a:t>Area is an upwelling region, and dynamic uplift of ACC isopycnals delivers UCDW warm core to shelf floor depth for easy upwelling onto shelf</a:t>
            </a:r>
          </a:p>
          <a:p>
            <a:pPr algn="l">
              <a:lnSpc>
                <a:spcPct val="100000"/>
              </a:lnSpc>
              <a:spcAft>
                <a:spcPct val="0"/>
              </a:spcAft>
              <a:buFontTx/>
              <a:buAutoNum type="arabicPeriod"/>
            </a:pPr>
            <a:endParaRPr lang="en-US" sz="1200">
              <a:latin typeface="Times New Roman" charset="0"/>
              <a:ea typeface="ＭＳ Ｐゴシック" charset="0"/>
              <a:cs typeface="ＭＳ Ｐゴシック" charset="0"/>
            </a:endParaRPr>
          </a:p>
          <a:p>
            <a:pPr algn="l">
              <a:lnSpc>
                <a:spcPct val="100000"/>
              </a:lnSpc>
              <a:spcAft>
                <a:spcPct val="0"/>
              </a:spcAft>
              <a:buFontTx/>
              <a:buAutoNum type="arabicPeriod"/>
            </a:pPr>
            <a:r>
              <a:rPr lang="en-US" sz="1200">
                <a:latin typeface="Times New Roman" charset="0"/>
                <a:ea typeface="ＭＳ Ｐゴシック" charset="0"/>
                <a:cs typeface="ＭＳ Ｐゴシック" charset="0"/>
              </a:rPr>
              <a:t>Eddies or other transient events from slope-shelf break (common form of exchange)</a:t>
            </a:r>
          </a:p>
          <a:p>
            <a:pPr algn="l">
              <a:lnSpc>
                <a:spcPct val="100000"/>
              </a:lnSpc>
              <a:spcAft>
                <a:spcPct val="0"/>
              </a:spcAft>
              <a:buFontTx/>
              <a:buAutoNum type="arabicPeriod"/>
            </a:pPr>
            <a:endParaRPr lang="en-US" sz="1200">
              <a:latin typeface="Times New Roman" charset="0"/>
              <a:ea typeface="ＭＳ Ｐゴシック" charset="0"/>
              <a:cs typeface="ＭＳ Ｐゴシック" charset="0"/>
            </a:endParaRPr>
          </a:p>
          <a:p>
            <a:pPr algn="l">
              <a:lnSpc>
                <a:spcPct val="100000"/>
              </a:lnSpc>
              <a:spcAft>
                <a:spcPct val="0"/>
              </a:spcAft>
              <a:buFontTx/>
              <a:buAutoNum type="arabicPeriod"/>
            </a:pPr>
            <a:endParaRPr lang="en-US" sz="1200">
              <a:latin typeface="Times New Roman" charset="0"/>
              <a:ea typeface="ＭＳ Ｐゴシック" charset="0"/>
              <a:cs typeface="ＭＳ Ｐゴシック" charset="0"/>
            </a:endParaRPr>
          </a:p>
          <a:p>
            <a:pPr algn="l">
              <a:lnSpc>
                <a:spcPct val="100000"/>
              </a:lnSpc>
              <a:spcAft>
                <a:spcPct val="0"/>
              </a:spcAft>
            </a:pPr>
            <a:endParaRPr lang="en-US" sz="1200">
              <a:latin typeface="Times New Roman" charset="0"/>
              <a:ea typeface="MS PGothic" charset="0"/>
              <a:cs typeface="Times New Roman" charset="0"/>
            </a:endParaRPr>
          </a:p>
          <a:p>
            <a:pPr algn="l">
              <a:lnSpc>
                <a:spcPct val="100000"/>
              </a:lnSpc>
              <a:spcAft>
                <a:spcPct val="0"/>
              </a:spcAft>
            </a:pPr>
            <a:r>
              <a:rPr lang="en-US" sz="1200">
                <a:latin typeface="Times New Roman" charset="0"/>
                <a:ea typeface="MS PGothic" charset="0"/>
                <a:cs typeface="Times New Roman" charset="0"/>
              </a:rPr>
              <a:t>Note that the WOCE S04P line originated along our "200" line and then ran offshore to New Zealand, allowing us an opportunity to relate the shelf waters to the waters of the open ocean (in particular, the core ACC waters).</a:t>
            </a:r>
          </a:p>
          <a:p>
            <a:pPr algn="l">
              <a:lnSpc>
                <a:spcPct val="100000"/>
              </a:lnSpc>
              <a:spcAft>
                <a:spcPct val="0"/>
              </a:spcAft>
            </a:pPr>
            <a:endParaRPr lang="en-US" sz="1200">
              <a:latin typeface="Times New Roman" charset="0"/>
              <a:ea typeface="MS PGothic" charset="0"/>
              <a:cs typeface="Times New Roman" charset="0"/>
            </a:endParaRPr>
          </a:p>
        </p:txBody>
      </p:sp>
      <p:sp>
        <p:nvSpPr>
          <p:cNvPr id="12295" name="Slide Image Placeholder 21"/>
          <p:cNvSpPr>
            <a:spLocks noGrp="1" noRot="1" noChangeAspect="1"/>
          </p:cNvSpPr>
          <p:nvPr>
            <p:ph type="sldImg"/>
          </p:nvPr>
        </p:nvSpPr>
        <p:spPr>
          <a:xfrm>
            <a:off x="342900" y="2336800"/>
            <a:ext cx="2571750" cy="3429000"/>
          </a:xfrm>
          <a:solidFill>
            <a:srgbClr val="FFFFFF"/>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342900" y="2336800"/>
            <a:ext cx="2571750" cy="3429000"/>
          </a:xfrm>
          <a:solidFill>
            <a:srgbClr val="FFFFFF"/>
          </a:solidFill>
          <a:ln/>
        </p:spPr>
      </p:sp>
      <p:sp>
        <p:nvSpPr>
          <p:cNvPr id="16387"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sz="1200">
                <a:latin typeface="Times New Roman" charset="0"/>
                <a:ea typeface="MS PGothic" charset="0"/>
                <a:cs typeface="MS PGothic" charset="0"/>
              </a:rPr>
              <a:t>I have actually reported to you from preliminary analyses previously that the first two ideas are not happening from our 2008 mooring data. So here I want to focus on the main unknown one, about eddies, so consider here the time series of the eat content recorded by the 300.100 mooring as shown here.</a:t>
            </a:r>
          </a:p>
          <a:p>
            <a:pPr eaLnBrk="1" hangingPunct="1"/>
            <a:endParaRPr lang="en-US" sz="1200">
              <a:latin typeface="Times New Roman" charset="0"/>
              <a:ea typeface="MS PGothic" charset="0"/>
              <a:cs typeface="MS PGothic" charset="0"/>
            </a:endParaRPr>
          </a:p>
          <a:p>
            <a:pPr eaLnBrk="1" hangingPunct="1"/>
            <a:r>
              <a:rPr lang="en-US" sz="1200">
                <a:latin typeface="Times New Roman" charset="0"/>
                <a:ea typeface="MS PGothic" charset="0"/>
                <a:cs typeface="MS PGothic" charset="0"/>
              </a:rPr>
              <a:t>He signal is quite noisy so we apply a filter (the lowest order mode of an EOF analysis).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342900" y="2336800"/>
            <a:ext cx="2571750" cy="3429000"/>
          </a:xfrm>
          <a:solidFill>
            <a:srgbClr val="FFFFFF"/>
          </a:solidFill>
          <a:ln/>
        </p:spPr>
      </p:sp>
      <p:sp>
        <p:nvSpPr>
          <p:cNvPr id="18435"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Times New Roman" charset="0"/>
                <a:ea typeface="MS PGothic" charset="0"/>
                <a:cs typeface="MS PGothic" charset="0"/>
              </a:rPr>
              <a:t>The EOF analysis (Karhunen-Loeve) is designed to find internally consistent signal within the time series, and the first mode, shown here in red does seem to do a good job of that.</a:t>
            </a:r>
          </a:p>
          <a:p>
            <a:pPr eaLnBrk="1" hangingPunct="1"/>
            <a:endParaRPr lang="en-US">
              <a:latin typeface="Times New Roman" charset="0"/>
              <a:ea typeface="MS PGothic" charset="0"/>
              <a:cs typeface="MS PGothic" charset="0"/>
            </a:endParaRPr>
          </a:p>
          <a:p>
            <a:pPr eaLnBrk="1" hangingPunct="1"/>
            <a:r>
              <a:rPr lang="en-US">
                <a:latin typeface="Times New Roman" charset="0"/>
                <a:ea typeface="MS PGothic" charset="0"/>
                <a:cs typeface="MS PGothic" charset="0"/>
              </a:rPr>
              <a:t>Now, I want to look at the consistency with which the heat increases during the events that show dramatic increase in Q.</a:t>
            </a:r>
          </a:p>
          <a:p>
            <a:pPr eaLnBrk="1" hangingPunct="1"/>
            <a:endParaRPr lang="en-US">
              <a:latin typeface="Times New Roman" charset="0"/>
              <a:ea typeface="MS PGothic" charset="0"/>
              <a:cs typeface="MS PGothic" charset="0"/>
            </a:endParaRPr>
          </a:p>
          <a:p>
            <a:pPr eaLnBrk="1" hangingPunct="1"/>
            <a:r>
              <a:rPr lang="en-US">
                <a:latin typeface="Times New Roman" charset="0"/>
                <a:ea typeface="MS PGothic" charset="0"/>
                <a:cs typeface="MS PGothic" charset="0"/>
              </a:rPr>
              <a:t>I fit a straight line to the slope of one such event, then replicated the slope and found that it fit at least 12 events (nearly every one).</a:t>
            </a:r>
          </a:p>
          <a:p>
            <a:pPr eaLnBrk="1" hangingPunct="1"/>
            <a:endParaRPr lang="en-US">
              <a:latin typeface="Times New Roman" charset="0"/>
              <a:ea typeface="MS PGothic" charset="0"/>
              <a:cs typeface="MS PGothic" charset="0"/>
            </a:endParaRPr>
          </a:p>
          <a:p>
            <a:pPr eaLnBrk="1" hangingPunct="1"/>
            <a:r>
              <a:rPr lang="en-US">
                <a:latin typeface="Times New Roman" charset="0"/>
                <a:ea typeface="MS PGothic" charset="0"/>
                <a:cs typeface="MS PGothic" charset="0"/>
              </a:rPr>
              <a:t>This suggests to me that there is a consistent process driving or influencing each of these warming events.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42900" y="2336800"/>
            <a:ext cx="2571750" cy="3429000"/>
          </a:xfrm>
          <a:solidFill>
            <a:srgbClr val="FFFFFF"/>
          </a:solidFill>
          <a:ln/>
        </p:spPr>
      </p:sp>
      <p:sp>
        <p:nvSpPr>
          <p:cNvPr id="20483"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atin typeface="Times New Roman" charset="0"/>
                <a:ea typeface="MS PGothic" charset="0"/>
                <a:cs typeface="MS PGothic" charset="0"/>
              </a:rPr>
              <a:t>Examination of the water column heat content for each profile during the start, middle and end of the vents shows that the entire water column shifted at the peak of the event and then relaxed to the original water column.</a:t>
            </a:r>
          </a:p>
          <a:p>
            <a:endParaRPr lang="en-US">
              <a:latin typeface="Times New Roman" charset="0"/>
              <a:ea typeface="MS PGothic" charset="0"/>
              <a:cs typeface="MS PGothic" charset="0"/>
            </a:endParaRPr>
          </a:p>
          <a:p>
            <a:r>
              <a:rPr lang="en-US">
                <a:latin typeface="Times New Roman" charset="0"/>
                <a:ea typeface="MS PGothic" charset="0"/>
                <a:cs typeface="MS PGothic" charset="0"/>
              </a:rPr>
              <a:t>Clearly transient events, and eddies a likely culprit (they are known to develop at slope-shelf breaks).</a:t>
            </a:r>
          </a:p>
          <a:p>
            <a:endParaRPr lang="en-US" b="1">
              <a:latin typeface="Times New Roman" charset="0"/>
              <a:ea typeface="MS PGothic" charset="0"/>
              <a:cs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42900" y="2336800"/>
            <a:ext cx="2571750" cy="3429000"/>
          </a:xfrm>
          <a:solidFill>
            <a:srgbClr val="FFFFFF"/>
          </a:solidFill>
          <a:ln/>
        </p:spPr>
      </p:sp>
      <p:sp>
        <p:nvSpPr>
          <p:cNvPr id="22531"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atin typeface="Times New Roman" charset="0"/>
                <a:ea typeface="MS PGothic" charset="0"/>
                <a:cs typeface="MS PGothic" charset="0"/>
              </a:rPr>
              <a:t>Another view showing that the water column changes completely in the peak but relaxes back to the beginning.</a:t>
            </a:r>
          </a:p>
          <a:p>
            <a:endParaRPr lang="en-US">
              <a:latin typeface="Times New Roman" charset="0"/>
              <a:ea typeface="MS PGothic" charset="0"/>
              <a:cs typeface="MS PGothic" charset="0"/>
            </a:endParaRPr>
          </a:p>
          <a:p>
            <a:pPr algn="l"/>
            <a:endParaRPr lang="en-US">
              <a:latin typeface="Times New Roman" charset="0"/>
              <a:ea typeface="MS PGothic" charset="0"/>
              <a:cs typeface="MS PGothic" charset="0"/>
            </a:endParaRPr>
          </a:p>
          <a:p>
            <a:pPr algn="l"/>
            <a:r>
              <a:rPr lang="en-US" b="1">
                <a:latin typeface="Times New Roman" charset="0"/>
                <a:ea typeface="MS PGothic" charset="0"/>
                <a:cs typeface="MS PGothic" charset="0"/>
              </a:rPr>
              <a:t>Never do we see the warming of the profile begin at the bottom (expected if the warming was from overflowing of the trough), hence my dismissal of the trough overflow hypothesis (though I have to recheck this for every year of data).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xfrm>
            <a:off x="342900" y="2336800"/>
            <a:ext cx="2571750" cy="3429000"/>
          </a:xfrm>
          <a:solidFill>
            <a:srgbClr val="FFFFFF"/>
          </a:solidFill>
          <a:ln/>
        </p:spPr>
      </p:sp>
      <p:sp>
        <p:nvSpPr>
          <p:cNvPr id="24579"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atin typeface="Times New Roman" charset="0"/>
                <a:ea typeface="MS PGothic" charset="0"/>
                <a:cs typeface="MS PGothic" charset="0"/>
              </a:rPr>
              <a:t>Specifically, we see that the change in Q is consistent in a number of transients in mooring Q, likely due to direct passage of the eddies of similar size and drift velocity over the mooring, situated at the trough edge. Clearly this would likely result from topographic steering of the eddies along the trough edge (also consistent with the low modal  form of the eddies expected from the 2-layer water column stratification).</a:t>
            </a:r>
          </a:p>
          <a:p>
            <a:endParaRPr lang="en-US">
              <a:latin typeface="Times New Roman" charset="0"/>
              <a:ea typeface="MS PGothic" charset="0"/>
              <a:cs typeface="MS PGothic" charset="0"/>
            </a:endParaRPr>
          </a:p>
          <a:p>
            <a:r>
              <a:rPr lang="en-US">
                <a:latin typeface="Times New Roman" charset="0"/>
                <a:ea typeface="MS PGothic" charset="0"/>
                <a:cs typeface="MS PGothic" charset="0"/>
              </a:rPr>
              <a:t>So consistent change and transient nature suggests eddies, but even more convincing is the fact that the core of each event is warm water that only exists at the slope where pure UCDW, as delivered by the ACC exists. Nowhere else in the grid is there water this warm. </a:t>
            </a:r>
          </a:p>
          <a:p>
            <a:r>
              <a:rPr lang="en-US">
                <a:latin typeface="Times New Roman" charset="0"/>
                <a:ea typeface="MS PGothic" charset="0"/>
                <a:cs typeface="MS PGothic" charset="0"/>
              </a:rPr>
              <a:t>In fact, from our T-S plots, pure UCDW delivered to the slope break by the ACC is water warmer than 1.7˚ C, and from this several more events enter the category of eddies. In fact the core waters are down right HOT, only possible by moving slugs of pure UCDW onto the shelf. </a:t>
            </a:r>
          </a:p>
          <a:p>
            <a:endParaRPr lang="en-US">
              <a:latin typeface="Times New Roman" charset="0"/>
              <a:ea typeface="MS PGothic" charset="0"/>
              <a:cs typeface="MS PGothic" charset="0"/>
            </a:endParaRPr>
          </a:p>
          <a:p>
            <a:r>
              <a:rPr lang="en-US">
                <a:latin typeface="Times New Roman" charset="0"/>
                <a:ea typeface="MS PGothic" charset="0"/>
                <a:cs typeface="MS PGothic" charset="0"/>
              </a:rPr>
              <a:t>I am currently working out the estimated eddy heat flux by estimating drift rates (eddies at the slope correlate with those at mid shelf at a 33-day lag), and then assuming that all of the </a:t>
            </a:r>
            <a:r>
              <a:rPr lang="en-US">
                <a:latin typeface="Symbol" charset="0"/>
                <a:ea typeface="MS PGothic" charset="0"/>
                <a:cs typeface="MS PGothic" charset="0"/>
                <a:sym typeface="Symbol" charset="0"/>
              </a:rPr>
              <a:t></a:t>
            </a:r>
            <a:r>
              <a:rPr lang="en-US">
                <a:latin typeface="Times New Roman" charset="0"/>
                <a:ea typeface="MS PGothic" charset="0"/>
                <a:cs typeface="MS PGothic" charset="0"/>
              </a:rPr>
              <a:t>T is dissipated in the region showing the largest fraction of UCDW.</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gn="r"/>
            <a:fld id="{52665E06-D04C-414E-A6C0-7FDE946A4BC2}" type="slidenum">
              <a:rPr lang="en-US">
                <a:latin typeface="Arial" charset="0"/>
                <a:ea typeface="ＭＳ Ｐゴシック" charset="0"/>
                <a:cs typeface="ＭＳ Ｐゴシック" charset="0"/>
              </a:rPr>
              <a:pPr algn="r"/>
              <a:t>28</a:t>
            </a:fld>
            <a:endParaRPr lang="en-US">
              <a:latin typeface="Arial" charset="0"/>
              <a:ea typeface="ＭＳ Ｐゴシック" charset="0"/>
              <a:cs typeface="ＭＳ Ｐゴシック" charset="0"/>
            </a:endParaRPr>
          </a:p>
        </p:txBody>
      </p:sp>
      <p:sp>
        <p:nvSpPr>
          <p:cNvPr id="77827" name="Rectangle 2"/>
          <p:cNvSpPr>
            <a:spLocks noGrp="1" noRot="1" noChangeAspect="1" noChangeArrowheads="1" noTextEdit="1"/>
          </p:cNvSpPr>
          <p:nvPr>
            <p:ph type="sldImg"/>
          </p:nvPr>
        </p:nvSpPr>
        <p:spPr>
          <a:xfrm>
            <a:off x="342900" y="2336800"/>
            <a:ext cx="2571750" cy="3429000"/>
          </a:xfrm>
          <a:solidFill>
            <a:srgbClr val="FFFFFF"/>
          </a:solidFill>
          <a:ln/>
        </p:spPr>
      </p:sp>
      <p:sp>
        <p:nvSpPr>
          <p:cNvPr id="77828" name="Rectangle 3"/>
          <p:cNvSpPr>
            <a:spLocks noGrp="1" noChangeArrowheads="1"/>
          </p:cNvSpPr>
          <p:nvPr>
            <p:ph type="body" idx="1"/>
          </p:nvPr>
        </p:nvSpPr>
        <p:spPr>
          <a:xfrm>
            <a:off x="3371850" y="914400"/>
            <a:ext cx="3257550" cy="76200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466227-045D-9B42-BE40-914FF3FFEF83}" type="datetimeFigureOut">
              <a:rPr lang="en-US" smtClean="0"/>
              <a:t>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2546923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66227-045D-9B42-BE40-914FF3FFEF83}" type="datetimeFigureOut">
              <a:rPr lang="en-US" smtClean="0"/>
              <a:t>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1685797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66227-045D-9B42-BE40-914FF3FFEF83}" type="datetimeFigureOut">
              <a:rPr lang="en-US" smtClean="0"/>
              <a:t>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2504370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59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466227-045D-9B42-BE40-914FF3FFEF83}" type="datetimeFigureOut">
              <a:rPr lang="en-US" smtClean="0"/>
              <a:t>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2254215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466227-045D-9B42-BE40-914FF3FFEF83}" type="datetimeFigureOut">
              <a:rPr lang="en-US" smtClean="0"/>
              <a:t>2/17/15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223264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466227-045D-9B42-BE40-914FF3FFEF83}" type="datetimeFigureOut">
              <a:rPr lang="en-US" smtClean="0"/>
              <a:t>2/17/15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1618965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466227-045D-9B42-BE40-914FF3FFEF83}" type="datetimeFigureOut">
              <a:rPr lang="en-US" smtClean="0"/>
              <a:t>2/17/15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77471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466227-045D-9B42-BE40-914FF3FFEF83}" type="datetimeFigureOut">
              <a:rPr lang="en-US" smtClean="0"/>
              <a:t>2/17/15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330443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466227-045D-9B42-BE40-914FF3FFEF83}" type="datetimeFigureOut">
              <a:rPr lang="en-US" smtClean="0"/>
              <a:t>2/17/15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2259896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66227-045D-9B42-BE40-914FF3FFEF83}" type="datetimeFigureOut">
              <a:rPr lang="en-US" smtClean="0"/>
              <a:t>2/17/15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2246652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466227-045D-9B42-BE40-914FF3FFEF83}" type="datetimeFigureOut">
              <a:rPr lang="en-US" smtClean="0"/>
              <a:t>2/17/15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5A06A1-267A-454F-A4A8-324A403F1813}" type="slidenum">
              <a:rPr lang="en-US" smtClean="0"/>
              <a:t>‹#›</a:t>
            </a:fld>
            <a:endParaRPr lang="en-US"/>
          </a:p>
        </p:txBody>
      </p:sp>
    </p:spTree>
    <p:extLst>
      <p:ext uri="{BB962C8B-B14F-4D97-AF65-F5344CB8AC3E}">
        <p14:creationId xmlns:p14="http://schemas.microsoft.com/office/powerpoint/2010/main" val="13284305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66227-045D-9B42-BE40-914FF3FFEF83}" type="datetimeFigureOut">
              <a:rPr lang="en-US" smtClean="0"/>
              <a:t>2/17/15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5A06A1-267A-454F-A4A8-324A403F1813}" type="slidenum">
              <a:rPr lang="en-US" smtClean="0"/>
              <a:t>‹#›</a:t>
            </a:fld>
            <a:endParaRPr lang="en-US"/>
          </a:p>
        </p:txBody>
      </p:sp>
    </p:spTree>
    <p:extLst>
      <p:ext uri="{BB962C8B-B14F-4D97-AF65-F5344CB8AC3E}">
        <p14:creationId xmlns:p14="http://schemas.microsoft.com/office/powerpoint/2010/main" val="239833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g"/><Relationship Id="rId3" Type="http://schemas.openxmlformats.org/officeDocument/2006/relationships/image" Target="../media/image18.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4.emf"/><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oleObject" Target="../embeddings/oleObject1.bin"/><Relationship Id="rId7" Type="http://schemas.openxmlformats.org/officeDocument/2006/relationships/image" Target="../media/image31.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77926" y="196851"/>
            <a:ext cx="6667500" cy="6076950"/>
            <a:chOff x="1346200" y="398860"/>
            <a:chExt cx="6667500" cy="6076950"/>
          </a:xfrm>
        </p:grpSpPr>
        <p:pic>
          <p:nvPicPr>
            <p:cNvPr id="2" name="Picture 1"/>
            <p:cNvPicPr>
              <a:picLocks noChangeAspect="1"/>
            </p:cNvPicPr>
            <p:nvPr/>
          </p:nvPicPr>
          <p:blipFill rotWithShape="1">
            <a:blip r:embed="rId3"/>
            <a:srcRect b="5917"/>
            <a:stretch/>
          </p:blipFill>
          <p:spPr>
            <a:xfrm>
              <a:off x="1346200" y="398860"/>
              <a:ext cx="6667500" cy="6076950"/>
            </a:xfrm>
            <a:prstGeom prst="rect">
              <a:avLst/>
            </a:prstGeom>
          </p:spPr>
        </p:pic>
        <p:sp>
          <p:nvSpPr>
            <p:cNvPr id="3" name="TextBox 2"/>
            <p:cNvSpPr txBox="1"/>
            <p:nvPr/>
          </p:nvSpPr>
          <p:spPr>
            <a:xfrm>
              <a:off x="2324100" y="5917168"/>
              <a:ext cx="550075" cy="369332"/>
            </a:xfrm>
            <a:prstGeom prst="rect">
              <a:avLst/>
            </a:prstGeom>
            <a:noFill/>
          </p:spPr>
          <p:txBody>
            <a:bodyPr wrap="none" rtlCol="0">
              <a:spAutoFit/>
            </a:bodyPr>
            <a:lstStyle/>
            <a:p>
              <a:r>
                <a:rPr lang="en-US" dirty="0" smtClean="0">
                  <a:solidFill>
                    <a:srgbClr val="000000"/>
                  </a:solidFill>
                  <a:latin typeface="Times New Roman"/>
                  <a:cs typeface="Times New Roman"/>
                </a:rPr>
                <a:t>-0.2</a:t>
              </a:r>
              <a:endParaRPr lang="en-US" dirty="0">
                <a:solidFill>
                  <a:srgbClr val="000000"/>
                </a:solidFill>
                <a:latin typeface="Times New Roman"/>
                <a:cs typeface="Times New Roman"/>
              </a:endParaRPr>
            </a:p>
          </p:txBody>
        </p:sp>
        <p:sp>
          <p:nvSpPr>
            <p:cNvPr id="4" name="TextBox 3"/>
            <p:cNvSpPr txBox="1"/>
            <p:nvPr/>
          </p:nvSpPr>
          <p:spPr>
            <a:xfrm>
              <a:off x="6248400" y="5904468"/>
              <a:ext cx="473206" cy="369332"/>
            </a:xfrm>
            <a:prstGeom prst="rect">
              <a:avLst/>
            </a:prstGeom>
            <a:noFill/>
          </p:spPr>
          <p:txBody>
            <a:bodyPr wrap="none" rtlCol="0">
              <a:spAutoFit/>
            </a:bodyPr>
            <a:lstStyle/>
            <a:p>
              <a:r>
                <a:rPr lang="en-US" dirty="0" smtClean="0">
                  <a:solidFill>
                    <a:srgbClr val="000000"/>
                  </a:solidFill>
                  <a:latin typeface="Times New Roman"/>
                  <a:cs typeface="Times New Roman"/>
                </a:rPr>
                <a:t>0.2</a:t>
              </a:r>
              <a:endParaRPr lang="en-US" dirty="0">
                <a:solidFill>
                  <a:srgbClr val="000000"/>
                </a:solidFill>
                <a:latin typeface="Times New Roman"/>
                <a:cs typeface="Times New Roman"/>
              </a:endParaRPr>
            </a:p>
          </p:txBody>
        </p:sp>
        <p:sp>
          <p:nvSpPr>
            <p:cNvPr id="5" name="TextBox 4"/>
            <p:cNvSpPr txBox="1"/>
            <p:nvPr/>
          </p:nvSpPr>
          <p:spPr>
            <a:xfrm>
              <a:off x="3185469" y="5842159"/>
              <a:ext cx="2776797" cy="369332"/>
            </a:xfrm>
            <a:prstGeom prst="rect">
              <a:avLst/>
            </a:prstGeom>
            <a:noFill/>
          </p:spPr>
          <p:txBody>
            <a:bodyPr wrap="none" rtlCol="0">
              <a:spAutoFit/>
            </a:bodyPr>
            <a:lstStyle/>
            <a:p>
              <a:r>
                <a:rPr lang="en-US" dirty="0" smtClean="0">
                  <a:latin typeface="Times New Roman"/>
                  <a:cs typeface="Times New Roman"/>
                </a:rPr>
                <a:t>Temperature trends per year</a:t>
              </a:r>
              <a:endParaRPr lang="en-US" dirty="0">
                <a:latin typeface="Times New Roman"/>
                <a:cs typeface="Times New Roman"/>
              </a:endParaRPr>
            </a:p>
          </p:txBody>
        </p:sp>
      </p:grpSp>
      <p:grpSp>
        <p:nvGrpSpPr>
          <p:cNvPr id="8" name="Group 7"/>
          <p:cNvGrpSpPr/>
          <p:nvPr/>
        </p:nvGrpSpPr>
        <p:grpSpPr>
          <a:xfrm>
            <a:off x="5397500" y="844550"/>
            <a:ext cx="3095676" cy="3435350"/>
            <a:chOff x="1911350" y="1085850"/>
            <a:chExt cx="5645150" cy="5170526"/>
          </a:xfrm>
        </p:grpSpPr>
        <p:sp>
          <p:nvSpPr>
            <p:cNvPr id="9" name="Rectangle 8"/>
            <p:cNvSpPr/>
            <p:nvPr/>
          </p:nvSpPr>
          <p:spPr>
            <a:xfrm>
              <a:off x="1911350" y="1085850"/>
              <a:ext cx="5645150" cy="51705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1911350" y="1085850"/>
              <a:ext cx="5645150" cy="5170526"/>
            </a:xfrm>
            <a:prstGeom prst="rect">
              <a:avLst/>
            </a:prstGeom>
          </p:spPr>
        </p:pic>
      </p:grpSp>
    </p:spTree>
    <p:extLst>
      <p:ext uri="{BB962C8B-B14F-4D97-AF65-F5344CB8AC3E}">
        <p14:creationId xmlns:p14="http://schemas.microsoft.com/office/powerpoint/2010/main" val="398406543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6 at 11.5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1500"/>
            <a:ext cx="9144000" cy="5692346"/>
          </a:xfrm>
          <a:prstGeom prst="rect">
            <a:avLst/>
          </a:prstGeom>
        </p:spPr>
      </p:pic>
    </p:spTree>
    <p:extLst>
      <p:ext uri="{BB962C8B-B14F-4D97-AF65-F5344CB8AC3E}">
        <p14:creationId xmlns:p14="http://schemas.microsoft.com/office/powerpoint/2010/main" val="36407361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6 at 11.55.4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2300"/>
            <a:ext cx="9144000" cy="5598017"/>
          </a:xfrm>
          <a:prstGeom prst="rect">
            <a:avLst/>
          </a:prstGeom>
        </p:spPr>
      </p:pic>
    </p:spTree>
    <p:extLst>
      <p:ext uri="{BB962C8B-B14F-4D97-AF65-F5344CB8AC3E}">
        <p14:creationId xmlns:p14="http://schemas.microsoft.com/office/powerpoint/2010/main" val="38683207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6 at 11.57.2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398" y="-3269"/>
            <a:ext cx="7023858" cy="6861269"/>
          </a:xfrm>
          <a:prstGeom prst="rect">
            <a:avLst/>
          </a:prstGeom>
        </p:spPr>
      </p:pic>
    </p:spTree>
    <p:extLst>
      <p:ext uri="{BB962C8B-B14F-4D97-AF65-F5344CB8AC3E}">
        <p14:creationId xmlns:p14="http://schemas.microsoft.com/office/powerpoint/2010/main" val="3840273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6 at 11.57.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1219" y="23576"/>
            <a:ext cx="6514311" cy="6834424"/>
          </a:xfrm>
          <a:prstGeom prst="rect">
            <a:avLst/>
          </a:prstGeom>
        </p:spPr>
      </p:pic>
    </p:spTree>
    <p:extLst>
      <p:ext uri="{BB962C8B-B14F-4D97-AF65-F5344CB8AC3E}">
        <p14:creationId xmlns:p14="http://schemas.microsoft.com/office/powerpoint/2010/main" val="26927577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6 at 11.56.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0"/>
            <a:ext cx="3953209" cy="6858000"/>
          </a:xfrm>
          <a:prstGeom prst="rect">
            <a:avLst/>
          </a:prstGeom>
        </p:spPr>
      </p:pic>
    </p:spTree>
    <p:extLst>
      <p:ext uri="{BB962C8B-B14F-4D97-AF65-F5344CB8AC3E}">
        <p14:creationId xmlns:p14="http://schemas.microsoft.com/office/powerpoint/2010/main" val="53891507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ig.Pennell.sta.jpg"/>
          <p:cNvPicPr>
            <a:picLocks noChangeAspect="1"/>
          </p:cNvPicPr>
          <p:nvPr/>
        </p:nvPicPr>
        <p:blipFill rotWithShape="1">
          <a:blip r:embed="rId2">
            <a:extLst>
              <a:ext uri="{28A0092B-C50C-407E-A947-70E740481C1C}">
                <a14:useLocalDpi xmlns:a14="http://schemas.microsoft.com/office/drawing/2010/main" val="0"/>
              </a:ext>
            </a:extLst>
          </a:blip>
          <a:srcRect l="6260" t="9075" r="6996" b="19478"/>
          <a:stretch/>
        </p:blipFill>
        <p:spPr>
          <a:xfrm>
            <a:off x="114300" y="417859"/>
            <a:ext cx="3871070" cy="3849341"/>
          </a:xfrm>
          <a:prstGeom prst="rect">
            <a:avLst/>
          </a:prstGeom>
          <a:ln>
            <a:solidFill>
              <a:schemeClr val="tx1"/>
            </a:solidFill>
          </a:ln>
        </p:spPr>
      </p:pic>
      <p:pic>
        <p:nvPicPr>
          <p:cNvPr id="24" name="Picture 23" descr="CTD_CAST_CROSS_MEAN_SAL_TEMP_OX.tif"/>
          <p:cNvPicPr>
            <a:picLocks noChangeAspect="1"/>
          </p:cNvPicPr>
          <p:nvPr/>
        </p:nvPicPr>
        <p:blipFill rotWithShape="1">
          <a:blip r:embed="rId3">
            <a:extLst>
              <a:ext uri="{28A0092B-C50C-407E-A947-70E740481C1C}">
                <a14:useLocalDpi xmlns:a14="http://schemas.microsoft.com/office/drawing/2010/main" val="0"/>
              </a:ext>
            </a:extLst>
          </a:blip>
          <a:srcRect l="4719" t="1485" r="3697" b="4830"/>
          <a:stretch/>
        </p:blipFill>
        <p:spPr>
          <a:xfrm>
            <a:off x="2705101" y="1289586"/>
            <a:ext cx="6311900" cy="4842467"/>
          </a:xfrm>
          <a:prstGeom prst="roundRect">
            <a:avLst>
              <a:gd name="adj" fmla="val 8594"/>
            </a:avLst>
          </a:prstGeom>
          <a:solidFill>
            <a:srgbClr val="FFFFFF">
              <a:shade val="85000"/>
            </a:srgbClr>
          </a:solidFill>
          <a:ln w="12700" cmpd="sng">
            <a:solidFill>
              <a:srgbClr val="000000"/>
            </a:solidFill>
          </a:ln>
          <a:effectLst/>
        </p:spPr>
      </p:pic>
      <p:sp>
        <p:nvSpPr>
          <p:cNvPr id="7" name="Text Box 2"/>
          <p:cNvSpPr txBox="1">
            <a:spLocks noChangeArrowheads="1"/>
          </p:cNvSpPr>
          <p:nvPr/>
        </p:nvSpPr>
        <p:spPr bwMode="auto">
          <a:xfrm>
            <a:off x="5517225" y="154920"/>
            <a:ext cx="349977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sz="2800" b="1" dirty="0" smtClean="0">
                <a:solidFill>
                  <a:srgbClr val="0000FF"/>
                </a:solidFill>
                <a:effectLst>
                  <a:outerShdw blurRad="38100" dist="38100" dir="2700000" algn="tl">
                    <a:srgbClr val="FFFFFF"/>
                  </a:outerShdw>
                </a:effectLst>
                <a:latin typeface="Times New Roman"/>
                <a:cs typeface="Times New Roman"/>
              </a:rPr>
              <a:t>Across-Bank Sections</a:t>
            </a:r>
          </a:p>
          <a:p>
            <a:pPr algn="r"/>
            <a:r>
              <a:rPr lang="en-US" sz="2400" b="1" i="1" dirty="0" smtClean="0">
                <a:solidFill>
                  <a:srgbClr val="0000FF"/>
                </a:solidFill>
                <a:effectLst>
                  <a:outerShdw blurRad="38100" dist="38100" dir="2700000" algn="tl">
                    <a:srgbClr val="FFFFFF"/>
                  </a:outerShdw>
                </a:effectLst>
                <a:latin typeface="Times New Roman"/>
                <a:cs typeface="Times New Roman"/>
              </a:rPr>
              <a:t>CTD Stations</a:t>
            </a:r>
            <a:endParaRPr lang="en-US" sz="2000" b="1" i="1" dirty="0">
              <a:solidFill>
                <a:srgbClr val="0000FF"/>
              </a:solidFill>
              <a:effectLst>
                <a:outerShdw blurRad="38100" dist="38100" dir="2700000" algn="tl">
                  <a:srgbClr val="FFFFFF"/>
                </a:outerShdw>
              </a:effectLst>
              <a:latin typeface="Times New Roman"/>
              <a:cs typeface="Times New Roman"/>
            </a:endParaRPr>
          </a:p>
        </p:txBody>
      </p:sp>
      <p:sp>
        <p:nvSpPr>
          <p:cNvPr id="4" name="TextBox 3"/>
          <p:cNvSpPr txBox="1"/>
          <p:nvPr/>
        </p:nvSpPr>
        <p:spPr>
          <a:xfrm>
            <a:off x="977900" y="5670388"/>
            <a:ext cx="1542159" cy="461665"/>
          </a:xfrm>
          <a:prstGeom prst="rect">
            <a:avLst/>
          </a:prstGeom>
          <a:noFill/>
        </p:spPr>
        <p:txBody>
          <a:bodyPr wrap="none" rtlCol="0">
            <a:spAutoFit/>
          </a:bodyPr>
          <a:lstStyle/>
          <a:p>
            <a:pPr algn="r"/>
            <a:r>
              <a:rPr lang="en-US" sz="2400" i="1" dirty="0" smtClean="0">
                <a:latin typeface="Times New Roman"/>
                <a:cs typeface="Times New Roman"/>
              </a:rPr>
              <a:t>8 Sections </a:t>
            </a:r>
            <a:endParaRPr lang="en-US" sz="2400" i="1" dirty="0">
              <a:latin typeface="Times New Roman"/>
              <a:cs typeface="Times New Roman"/>
            </a:endParaRPr>
          </a:p>
        </p:txBody>
      </p:sp>
      <p:cxnSp>
        <p:nvCxnSpPr>
          <p:cNvPr id="9" name="Straight Connector 8"/>
          <p:cNvCxnSpPr/>
          <p:nvPr/>
        </p:nvCxnSpPr>
        <p:spPr>
          <a:xfrm>
            <a:off x="1016000" y="2146300"/>
            <a:ext cx="1113367" cy="118110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97677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CROSS_CHANNEL_VELOCITY_AVE.png"/>
          <p:cNvPicPr>
            <a:picLocks noChangeAspect="1"/>
          </p:cNvPicPr>
          <p:nvPr/>
        </p:nvPicPr>
        <p:blipFill rotWithShape="1">
          <a:blip r:embed="rId3">
            <a:extLst>
              <a:ext uri="{28A0092B-C50C-407E-A947-70E740481C1C}">
                <a14:useLocalDpi xmlns:a14="http://schemas.microsoft.com/office/drawing/2010/main" val="0"/>
              </a:ext>
            </a:extLst>
          </a:blip>
          <a:srcRect l="11669" t="4607" r="8475" b="8475"/>
          <a:stretch/>
        </p:blipFill>
        <p:spPr>
          <a:xfrm>
            <a:off x="342900" y="928746"/>
            <a:ext cx="8674101" cy="5140207"/>
          </a:xfrm>
          <a:prstGeom prst="rect">
            <a:avLst/>
          </a:prstGeom>
        </p:spPr>
      </p:pic>
      <p:sp>
        <p:nvSpPr>
          <p:cNvPr id="6" name="Text Box 2"/>
          <p:cNvSpPr txBox="1">
            <a:spLocks noChangeArrowheads="1"/>
          </p:cNvSpPr>
          <p:nvPr/>
        </p:nvSpPr>
        <p:spPr bwMode="auto">
          <a:xfrm>
            <a:off x="5541415" y="9780"/>
            <a:ext cx="3499776"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r"/>
            <a:r>
              <a:rPr lang="en-US" sz="2800" b="1" dirty="0" smtClean="0">
                <a:solidFill>
                  <a:srgbClr val="0000FF"/>
                </a:solidFill>
                <a:effectLst>
                  <a:outerShdw blurRad="38100" dist="38100" dir="2700000" algn="tl">
                    <a:srgbClr val="FFFFFF"/>
                  </a:outerShdw>
                </a:effectLst>
                <a:latin typeface="Times New Roman"/>
                <a:cs typeface="Times New Roman"/>
              </a:rPr>
              <a:t>Across-Bank Sections</a:t>
            </a:r>
          </a:p>
          <a:p>
            <a:pPr algn="r"/>
            <a:r>
              <a:rPr lang="en-US" sz="2400" b="1" i="1" dirty="0" smtClean="0">
                <a:solidFill>
                  <a:srgbClr val="0000FF"/>
                </a:solidFill>
                <a:effectLst>
                  <a:outerShdw blurRad="38100" dist="38100" dir="2700000" algn="tl">
                    <a:srgbClr val="FFFFFF"/>
                  </a:outerShdw>
                </a:effectLst>
                <a:latin typeface="Times New Roman"/>
                <a:cs typeface="Times New Roman"/>
              </a:rPr>
              <a:t>ADCP Velocity (m/s)</a:t>
            </a:r>
            <a:endParaRPr lang="en-US" sz="2000" b="1" i="1" dirty="0">
              <a:solidFill>
                <a:srgbClr val="0000FF"/>
              </a:solidFill>
              <a:effectLst>
                <a:outerShdw blurRad="38100" dist="38100" dir="2700000" algn="tl">
                  <a:srgbClr val="FFFFFF"/>
                </a:outerShdw>
              </a:effectLst>
              <a:latin typeface="Times New Roman"/>
              <a:cs typeface="Times New Roman"/>
            </a:endParaRPr>
          </a:p>
        </p:txBody>
      </p:sp>
      <p:grpSp>
        <p:nvGrpSpPr>
          <p:cNvPr id="15" name="Group 14"/>
          <p:cNvGrpSpPr/>
          <p:nvPr/>
        </p:nvGrpSpPr>
        <p:grpSpPr>
          <a:xfrm>
            <a:off x="42328" y="661014"/>
            <a:ext cx="4589530" cy="5507935"/>
            <a:chOff x="42328" y="661014"/>
            <a:chExt cx="4589530" cy="5507935"/>
          </a:xfrm>
        </p:grpSpPr>
        <p:sp>
          <p:nvSpPr>
            <p:cNvPr id="5" name="Oval 4"/>
            <p:cNvSpPr/>
            <p:nvPr/>
          </p:nvSpPr>
          <p:spPr>
            <a:xfrm>
              <a:off x="838200" y="2133600"/>
              <a:ext cx="160866" cy="160867"/>
            </a:xfrm>
            <a:prstGeom prst="ellipse">
              <a:avLst/>
            </a:prstGeom>
            <a:solidFill>
              <a:schemeClr val="bg1">
                <a:lumMod val="5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109132" y="2379131"/>
              <a:ext cx="160866" cy="160867"/>
            </a:xfrm>
            <a:prstGeom prst="ellipse">
              <a:avLst/>
            </a:prstGeom>
            <a:solidFill>
              <a:srgbClr val="3366FF"/>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371600" y="2599267"/>
              <a:ext cx="160866" cy="160867"/>
            </a:xfrm>
            <a:prstGeom prst="ellipse">
              <a:avLst/>
            </a:prstGeom>
            <a:solidFill>
              <a:srgbClr val="660066"/>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718733" y="2912533"/>
              <a:ext cx="160866" cy="160867"/>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2032000" y="3183466"/>
              <a:ext cx="160866" cy="160867"/>
            </a:xfrm>
            <a:prstGeom prst="ellipse">
              <a:avLst/>
            </a:prstGeom>
            <a:solidFill>
              <a:schemeClr val="bg1">
                <a:lumMod val="5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455333" y="3600450"/>
              <a:ext cx="160866" cy="160867"/>
            </a:xfrm>
            <a:prstGeom prst="ellipse">
              <a:avLst/>
            </a:prstGeom>
            <a:solidFill>
              <a:srgbClr val="660066"/>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870200" y="3970867"/>
              <a:ext cx="160866" cy="160867"/>
            </a:xfrm>
            <a:prstGeom prst="ellipse">
              <a:avLst/>
            </a:prstGeom>
            <a:solidFill>
              <a:srgbClr val="FF00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2328" y="5799617"/>
              <a:ext cx="4589530" cy="369332"/>
            </a:xfrm>
            <a:prstGeom prst="rect">
              <a:avLst/>
            </a:prstGeom>
            <a:noFill/>
          </p:spPr>
          <p:txBody>
            <a:bodyPr wrap="none" rtlCol="0">
              <a:spAutoFit/>
            </a:bodyPr>
            <a:lstStyle/>
            <a:p>
              <a:r>
                <a:rPr lang="en-US" b="1" dirty="0" smtClean="0">
                  <a:solidFill>
                    <a:srgbClr val="3366FF"/>
                  </a:solidFill>
                  <a:latin typeface="Times New Roman"/>
                  <a:cs typeface="Times New Roman"/>
                </a:rPr>
                <a:t>Clay</a:t>
              </a:r>
              <a:r>
                <a:rPr lang="en-US" b="1" dirty="0" smtClean="0">
                  <a:latin typeface="Times New Roman"/>
                  <a:cs typeface="Times New Roman"/>
                </a:rPr>
                <a:t>     </a:t>
              </a:r>
              <a:r>
                <a:rPr lang="en-US" b="1" dirty="0" err="1" smtClean="0">
                  <a:solidFill>
                    <a:srgbClr val="FF0000"/>
                  </a:solidFill>
                  <a:latin typeface="Times New Roman"/>
                  <a:cs typeface="Times New Roman"/>
                </a:rPr>
                <a:t>Silty</a:t>
              </a:r>
              <a:r>
                <a:rPr lang="en-US" b="1" dirty="0" smtClean="0">
                  <a:solidFill>
                    <a:srgbClr val="FF0000"/>
                  </a:solidFill>
                  <a:latin typeface="Times New Roman"/>
                  <a:cs typeface="Times New Roman"/>
                </a:rPr>
                <a:t> (ooze)</a:t>
              </a:r>
              <a:r>
                <a:rPr lang="en-US" b="1" dirty="0" smtClean="0">
                  <a:latin typeface="Times New Roman"/>
                  <a:cs typeface="Times New Roman"/>
                </a:rPr>
                <a:t>     </a:t>
              </a:r>
              <a:r>
                <a:rPr lang="en-US" b="1" dirty="0" smtClean="0">
                  <a:solidFill>
                    <a:srgbClr val="660066"/>
                  </a:solidFill>
                  <a:latin typeface="Times New Roman"/>
                  <a:cs typeface="Times New Roman"/>
                </a:rPr>
                <a:t>Sandy</a:t>
              </a:r>
              <a:r>
                <a:rPr lang="en-US" b="1" dirty="0" smtClean="0">
                  <a:latin typeface="Times New Roman"/>
                  <a:cs typeface="Times New Roman"/>
                </a:rPr>
                <a:t>     </a:t>
              </a:r>
              <a:r>
                <a:rPr lang="en-US" b="1" dirty="0" smtClean="0">
                  <a:solidFill>
                    <a:schemeClr val="bg2"/>
                  </a:solidFill>
                  <a:latin typeface="Times New Roman"/>
                  <a:cs typeface="Times New Roman"/>
                </a:rPr>
                <a:t>Poorly Sorted</a:t>
              </a:r>
              <a:endParaRPr lang="en-US" b="1" dirty="0">
                <a:solidFill>
                  <a:schemeClr val="bg2"/>
                </a:solidFill>
                <a:latin typeface="Times New Roman"/>
                <a:cs typeface="Times New Roman"/>
              </a:endParaRPr>
            </a:p>
          </p:txBody>
        </p:sp>
        <p:sp>
          <p:nvSpPr>
            <p:cNvPr id="14" name="Rectangle 13"/>
            <p:cNvSpPr/>
            <p:nvPr/>
          </p:nvSpPr>
          <p:spPr>
            <a:xfrm>
              <a:off x="503303" y="661014"/>
              <a:ext cx="3480724" cy="584776"/>
            </a:xfrm>
            <a:prstGeom prst="rect">
              <a:avLst/>
            </a:prstGeom>
          </p:spPr>
          <p:txBody>
            <a:bodyPr wrap="none">
              <a:spAutoFit/>
            </a:bodyPr>
            <a:lstStyle/>
            <a:p>
              <a:pPr algn="ctr"/>
              <a:r>
                <a:rPr lang="en-US" b="1" dirty="0" smtClean="0">
                  <a:solidFill>
                    <a:srgbClr val="0000FF"/>
                  </a:solidFill>
                  <a:latin typeface="Times New Roman"/>
                  <a:cs typeface="Times New Roman"/>
                </a:rPr>
                <a:t>Sediment Characteristics</a:t>
              </a:r>
            </a:p>
            <a:p>
              <a:r>
                <a:rPr lang="en-US" sz="1400" b="1" i="1" dirty="0" smtClean="0">
                  <a:latin typeface="Times New Roman"/>
                  <a:cs typeface="Times New Roman"/>
                </a:rPr>
                <a:t>See Lam </a:t>
              </a:r>
              <a:r>
                <a:rPr lang="en-US" sz="1400" b="1" i="1" dirty="0">
                  <a:latin typeface="Times New Roman"/>
                  <a:cs typeface="Times New Roman"/>
                </a:rPr>
                <a:t>et al.: Poster #</a:t>
              </a:r>
              <a:r>
                <a:rPr lang="en-US" sz="1400" b="1" i="1" dirty="0" smtClean="0">
                  <a:latin typeface="Times New Roman"/>
                  <a:cs typeface="Times New Roman"/>
                </a:rPr>
                <a:t>660 for more details</a:t>
              </a:r>
              <a:endParaRPr lang="en-US" sz="1400" b="1" i="1" dirty="0">
                <a:latin typeface="Times New Roman"/>
                <a:cs typeface="Times New Roman"/>
              </a:endParaRPr>
            </a:p>
          </p:txBody>
        </p:sp>
      </p:grpSp>
      <p:cxnSp>
        <p:nvCxnSpPr>
          <p:cNvPr id="17" name="Straight Arrow Connector 16"/>
          <p:cNvCxnSpPr/>
          <p:nvPr/>
        </p:nvCxnSpPr>
        <p:spPr>
          <a:xfrm>
            <a:off x="6333067" y="1245790"/>
            <a:ext cx="423333"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757333" y="1245790"/>
            <a:ext cx="457202" cy="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Oval 21"/>
          <p:cNvSpPr/>
          <p:nvPr/>
        </p:nvSpPr>
        <p:spPr>
          <a:xfrm>
            <a:off x="5080000" y="4047067"/>
            <a:ext cx="177800" cy="177800"/>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036735" y="4047067"/>
            <a:ext cx="177800" cy="177800"/>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917267" y="4047067"/>
            <a:ext cx="177800" cy="177800"/>
          </a:xfrm>
          <a:prstGeom prst="ellipse">
            <a:avLst/>
          </a:prstGeom>
          <a:noFill/>
          <a:ln w="38100"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23" idx="1"/>
            <a:endCxn id="23" idx="5"/>
          </p:cNvCxnSpPr>
          <p:nvPr/>
        </p:nvCxnSpPr>
        <p:spPr>
          <a:xfrm>
            <a:off x="6062773" y="4073105"/>
            <a:ext cx="125724" cy="125724"/>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23" idx="7"/>
            <a:endCxn id="23" idx="3"/>
          </p:cNvCxnSpPr>
          <p:nvPr/>
        </p:nvCxnSpPr>
        <p:spPr>
          <a:xfrm flipH="1">
            <a:off x="6062773" y="4073105"/>
            <a:ext cx="125724" cy="125724"/>
          </a:xfrm>
          <a:prstGeom prst="line">
            <a:avLst/>
          </a:prstGeom>
          <a:ln w="381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29" name="Oval 28"/>
          <p:cNvSpPr/>
          <p:nvPr/>
        </p:nvSpPr>
        <p:spPr>
          <a:xfrm>
            <a:off x="5147734" y="4114802"/>
            <a:ext cx="45719" cy="45719"/>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984990" y="4114802"/>
            <a:ext cx="45719" cy="45719"/>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339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u26D_track.jpg"/>
          <p:cNvPicPr>
            <a:picLocks noChangeAspect="1"/>
          </p:cNvPicPr>
          <p:nvPr/>
        </p:nvPicPr>
        <p:blipFill rotWithShape="1">
          <a:blip r:embed="rId2">
            <a:extLst>
              <a:ext uri="{28A0092B-C50C-407E-A947-70E740481C1C}">
                <a14:useLocalDpi xmlns:a14="http://schemas.microsoft.com/office/drawing/2010/main" val="0"/>
              </a:ext>
            </a:extLst>
          </a:blip>
          <a:srcRect l="13451" t="8290" r="21709" b="9136"/>
          <a:stretch/>
        </p:blipFill>
        <p:spPr>
          <a:xfrm>
            <a:off x="1" y="890493"/>
            <a:ext cx="4149256" cy="3414807"/>
          </a:xfrm>
          <a:prstGeom prst="rect">
            <a:avLst/>
          </a:prstGeom>
          <a:ln>
            <a:solidFill>
              <a:schemeClr val="tx1"/>
            </a:solidFill>
          </a:ln>
        </p:spPr>
      </p:pic>
      <p:sp>
        <p:nvSpPr>
          <p:cNvPr id="11" name="Oval 10"/>
          <p:cNvSpPr/>
          <p:nvPr/>
        </p:nvSpPr>
        <p:spPr>
          <a:xfrm>
            <a:off x="1393752" y="2066901"/>
            <a:ext cx="290031" cy="292608"/>
          </a:xfrm>
          <a:prstGeom prst="ellipse">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cl_201101181125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626026"/>
            <a:ext cx="3565466" cy="2371174"/>
          </a:xfrm>
          <a:prstGeom prst="rect">
            <a:avLst/>
          </a:prstGeom>
          <a:ln>
            <a:solidFill>
              <a:schemeClr val="tx1"/>
            </a:solidFill>
          </a:ln>
        </p:spPr>
      </p:pic>
      <p:sp>
        <p:nvSpPr>
          <p:cNvPr id="15" name="TextBox 14"/>
          <p:cNvSpPr txBox="1"/>
          <p:nvPr/>
        </p:nvSpPr>
        <p:spPr>
          <a:xfrm>
            <a:off x="0" y="11110"/>
            <a:ext cx="6538485" cy="738664"/>
          </a:xfrm>
          <a:prstGeom prst="rect">
            <a:avLst/>
          </a:prstGeom>
          <a:noFill/>
        </p:spPr>
        <p:txBody>
          <a:bodyPr wrap="none" rtlCol="0">
            <a:spAutoFit/>
          </a:bodyPr>
          <a:lstStyle/>
          <a:p>
            <a:r>
              <a:rPr lang="en-US" sz="2400" b="1" dirty="0" smtClean="0">
                <a:solidFill>
                  <a:srgbClr val="0000FF"/>
                </a:solidFill>
                <a:latin typeface="Times New Roman"/>
                <a:cs typeface="Times New Roman"/>
              </a:rPr>
              <a:t>Deep Glider Mapping of Ross Sea Water Masses</a:t>
            </a:r>
          </a:p>
          <a:p>
            <a:r>
              <a:rPr lang="en-US" b="1" i="1" dirty="0" smtClean="0">
                <a:solidFill>
                  <a:srgbClr val="0000FF"/>
                </a:solidFill>
                <a:latin typeface="Times New Roman"/>
                <a:cs typeface="Times New Roman"/>
              </a:rPr>
              <a:t>Cross bank section identifies peak MCDW</a:t>
            </a:r>
            <a:endParaRPr lang="en-US" b="1" i="1" dirty="0">
              <a:solidFill>
                <a:srgbClr val="0000FF"/>
              </a:solidFill>
              <a:latin typeface="Times New Roman"/>
              <a:cs typeface="Times New Roman"/>
            </a:endParaRPr>
          </a:p>
        </p:txBody>
      </p:sp>
      <p:pic>
        <p:nvPicPr>
          <p:cNvPr id="8" name="Picture 7"/>
          <p:cNvPicPr>
            <a:picLocks noChangeAspect="1"/>
          </p:cNvPicPr>
          <p:nvPr/>
        </p:nvPicPr>
        <p:blipFill rotWithShape="1">
          <a:blip r:embed="rId4"/>
          <a:srcRect l="7037" t="4257" r="5371" b="56531"/>
          <a:stretch/>
        </p:blipFill>
        <p:spPr>
          <a:xfrm>
            <a:off x="2645256" y="2997200"/>
            <a:ext cx="6495510" cy="3238500"/>
          </a:xfrm>
          <a:prstGeom prst="rect">
            <a:avLst/>
          </a:prstGeom>
          <a:ln>
            <a:solidFill>
              <a:schemeClr val="tx1"/>
            </a:solidFill>
          </a:ln>
        </p:spPr>
      </p:pic>
    </p:spTree>
    <p:extLst>
      <p:ext uri="{BB962C8B-B14F-4D97-AF65-F5344CB8AC3E}">
        <p14:creationId xmlns:p14="http://schemas.microsoft.com/office/powerpoint/2010/main" val="32192892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descr="ru26d_20110124T0000-20110130T0000_sea-water-temperature-neutral-density-contours_ts.png"/>
          <p:cNvPicPr>
            <a:picLocks noChangeAspect="1"/>
          </p:cNvPicPr>
          <p:nvPr/>
        </p:nvPicPr>
        <p:blipFill rotWithShape="1">
          <a:blip r:embed="rId2">
            <a:extLst>
              <a:ext uri="{28A0092B-C50C-407E-A947-70E740481C1C}">
                <a14:useLocalDpi xmlns:a14="http://schemas.microsoft.com/office/drawing/2010/main" val="0"/>
              </a:ext>
            </a:extLst>
          </a:blip>
          <a:srcRect l="6224" t="22791" r="6039" b="25531"/>
          <a:stretch/>
        </p:blipFill>
        <p:spPr>
          <a:xfrm>
            <a:off x="266700" y="2260601"/>
            <a:ext cx="8768322" cy="387349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contourClr>
              <a:srgbClr val="FFFFFF"/>
            </a:contourClr>
          </a:sp3d>
        </p:spPr>
      </p:pic>
      <p:sp>
        <p:nvSpPr>
          <p:cNvPr id="6" name="Text Box 2"/>
          <p:cNvSpPr txBox="1">
            <a:spLocks noChangeArrowheads="1"/>
          </p:cNvSpPr>
          <p:nvPr/>
        </p:nvSpPr>
        <p:spPr bwMode="auto">
          <a:xfrm>
            <a:off x="82250" y="-31950"/>
            <a:ext cx="83141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dirty="0" smtClean="0">
                <a:solidFill>
                  <a:srgbClr val="0000FF"/>
                </a:solidFill>
                <a:effectLst>
                  <a:outerShdw blurRad="38100" dist="38100" dir="2700000" algn="tl">
                    <a:srgbClr val="FFFFFF"/>
                  </a:outerShdw>
                </a:effectLst>
                <a:latin typeface="Times New Roman"/>
                <a:cs typeface="Times New Roman"/>
              </a:rPr>
              <a:t>Small Scale Water Mass Variations (Time and Space)</a:t>
            </a:r>
            <a:endParaRPr lang="en-US" sz="2800" b="1" dirty="0">
              <a:solidFill>
                <a:srgbClr val="0000FF"/>
              </a:solidFill>
              <a:effectLst>
                <a:outerShdw blurRad="38100" dist="38100" dir="2700000" algn="tl">
                  <a:srgbClr val="FFFFFF"/>
                </a:outerShdw>
              </a:effectLst>
              <a:latin typeface="Times New Roman"/>
              <a:cs typeface="Times New Roman"/>
            </a:endParaRPr>
          </a:p>
        </p:txBody>
      </p:sp>
      <p:pic>
        <p:nvPicPr>
          <p:cNvPr id="7" name="Picture 6" descr="ru26D_track.jpg"/>
          <p:cNvPicPr>
            <a:picLocks noChangeAspect="1"/>
          </p:cNvPicPr>
          <p:nvPr/>
        </p:nvPicPr>
        <p:blipFill rotWithShape="1">
          <a:blip r:embed="rId3">
            <a:extLst>
              <a:ext uri="{28A0092B-C50C-407E-A947-70E740481C1C}">
                <a14:useLocalDpi xmlns:a14="http://schemas.microsoft.com/office/drawing/2010/main" val="0"/>
              </a:ext>
            </a:extLst>
          </a:blip>
          <a:srcRect l="13451" t="8290" r="21709" b="9136"/>
          <a:stretch/>
        </p:blipFill>
        <p:spPr>
          <a:xfrm>
            <a:off x="6493755" y="523852"/>
            <a:ext cx="2434345" cy="2003448"/>
          </a:xfrm>
          <a:prstGeom prst="rect">
            <a:avLst/>
          </a:prstGeom>
          <a:ln>
            <a:solidFill>
              <a:schemeClr val="tx1"/>
            </a:solidFill>
          </a:ln>
        </p:spPr>
      </p:pic>
      <p:cxnSp>
        <p:nvCxnSpPr>
          <p:cNvPr id="10" name="Straight Connector 9"/>
          <p:cNvCxnSpPr/>
          <p:nvPr/>
        </p:nvCxnSpPr>
        <p:spPr>
          <a:xfrm flipV="1">
            <a:off x="4356100" y="2590800"/>
            <a:ext cx="38100" cy="2908300"/>
          </a:xfrm>
          <a:prstGeom prst="line">
            <a:avLst/>
          </a:prstGeom>
          <a:ln w="5715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7493000" y="889000"/>
            <a:ext cx="190500" cy="16510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683500" y="889000"/>
            <a:ext cx="0" cy="427567"/>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0" y="553084"/>
            <a:ext cx="5257800" cy="5704127"/>
            <a:chOff x="0" y="553084"/>
            <a:chExt cx="5257800" cy="5704127"/>
          </a:xfrm>
        </p:grpSpPr>
        <p:pic>
          <p:nvPicPr>
            <p:cNvPr id="8" name="Picture 7" descr="TidalEllipseK1.pdf"/>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9096" r="4776" b="1563"/>
            <a:stretch/>
          </p:blipFill>
          <p:spPr>
            <a:xfrm>
              <a:off x="0" y="553084"/>
              <a:ext cx="5257800" cy="5669297"/>
            </a:xfrm>
            <a:prstGeom prst="rect">
              <a:avLst/>
            </a:prstGeom>
            <a:solidFill>
              <a:schemeClr val="bg1"/>
            </a:solidFill>
            <a:ln>
              <a:solidFill>
                <a:srgbClr val="000000"/>
              </a:solidFill>
            </a:ln>
          </p:spPr>
        </p:pic>
        <p:sp>
          <p:nvSpPr>
            <p:cNvPr id="2" name="TextBox 1"/>
            <p:cNvSpPr txBox="1"/>
            <p:nvPr/>
          </p:nvSpPr>
          <p:spPr>
            <a:xfrm>
              <a:off x="0" y="5949434"/>
              <a:ext cx="2236510" cy="307777"/>
            </a:xfrm>
            <a:prstGeom prst="rect">
              <a:avLst/>
            </a:prstGeom>
            <a:noFill/>
          </p:spPr>
          <p:txBody>
            <a:bodyPr wrap="none" rtlCol="0">
              <a:spAutoFit/>
            </a:bodyPr>
            <a:lstStyle/>
            <a:p>
              <a:r>
                <a:rPr lang="en-US" sz="1400" b="1" i="1" dirty="0" smtClean="0">
                  <a:latin typeface="Times New Roman"/>
                  <a:cs typeface="Times New Roman"/>
                </a:rPr>
                <a:t>Oregon Tide Model Driver</a:t>
              </a:r>
              <a:endParaRPr lang="en-US" sz="1400" b="1" i="1" dirty="0">
                <a:latin typeface="Times New Roman"/>
                <a:cs typeface="Times New Roman"/>
              </a:endParaRPr>
            </a:p>
          </p:txBody>
        </p:sp>
      </p:grpSp>
    </p:spTree>
    <p:extLst>
      <p:ext uri="{BB962C8B-B14F-4D97-AF65-F5344CB8AC3E}">
        <p14:creationId xmlns:p14="http://schemas.microsoft.com/office/powerpoint/2010/main" val="33003319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L_comp_seaice.png"/>
          <p:cNvPicPr>
            <a:picLocks noChangeAspect="1"/>
          </p:cNvPicPr>
          <p:nvPr/>
        </p:nvPicPr>
        <p:blipFill rotWithShape="1">
          <a:blip r:embed="rId2">
            <a:extLst>
              <a:ext uri="{28A0092B-C50C-407E-A947-70E740481C1C}">
                <a14:useLocalDpi xmlns:a14="http://schemas.microsoft.com/office/drawing/2010/main" val="0"/>
              </a:ext>
            </a:extLst>
          </a:blip>
          <a:srcRect l="76775" r="18462" b="10058"/>
          <a:stretch/>
        </p:blipFill>
        <p:spPr>
          <a:xfrm>
            <a:off x="5895220" y="121025"/>
            <a:ext cx="591846" cy="6084950"/>
          </a:xfrm>
          <a:prstGeom prst="rect">
            <a:avLst/>
          </a:prstGeom>
        </p:spPr>
      </p:pic>
      <p:pic>
        <p:nvPicPr>
          <p:cNvPr id="3" name="Picture 2" descr="CHL_comp_seaice.png"/>
          <p:cNvPicPr>
            <a:picLocks noChangeAspect="1"/>
          </p:cNvPicPr>
          <p:nvPr/>
        </p:nvPicPr>
        <p:blipFill rotWithShape="1">
          <a:blip r:embed="rId2">
            <a:extLst>
              <a:ext uri="{28A0092B-C50C-407E-A947-70E740481C1C}">
                <a14:useLocalDpi xmlns:a14="http://schemas.microsoft.com/office/drawing/2010/main" val="0"/>
              </a:ext>
            </a:extLst>
          </a:blip>
          <a:srcRect l="22251" t="1" r="40097" b="26506"/>
          <a:stretch/>
        </p:blipFill>
        <p:spPr>
          <a:xfrm>
            <a:off x="-48380" y="-1"/>
            <a:ext cx="5803900" cy="6167876"/>
          </a:xfrm>
          <a:prstGeom prst="rect">
            <a:avLst/>
          </a:prstGeom>
        </p:spPr>
      </p:pic>
      <p:sp>
        <p:nvSpPr>
          <p:cNvPr id="4" name="Rectangle 3"/>
          <p:cNvSpPr/>
          <p:nvPr/>
        </p:nvSpPr>
        <p:spPr>
          <a:xfrm rot="1929671">
            <a:off x="2257434" y="2814984"/>
            <a:ext cx="818900" cy="1580350"/>
          </a:xfrm>
          <a:prstGeom prst="rect">
            <a:avLst/>
          </a:prstGeom>
          <a:noFill/>
          <a:ln w="571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rot="1929671">
            <a:off x="1600671" y="2311080"/>
            <a:ext cx="526311" cy="1174296"/>
          </a:xfrm>
          <a:prstGeom prst="rect">
            <a:avLst/>
          </a:prstGeom>
          <a:noFill/>
          <a:ln w="571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Box 2"/>
          <p:cNvSpPr txBox="1">
            <a:spLocks noChangeArrowheads="1"/>
          </p:cNvSpPr>
          <p:nvPr/>
        </p:nvSpPr>
        <p:spPr bwMode="auto">
          <a:xfrm>
            <a:off x="5803900" y="9048"/>
            <a:ext cx="33401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r>
              <a:rPr lang="en-US" sz="2800" b="1" dirty="0" smtClean="0">
                <a:solidFill>
                  <a:srgbClr val="0000FF"/>
                </a:solidFill>
                <a:effectLst>
                  <a:outerShdw blurRad="38100" dist="38100" dir="2700000" algn="tl">
                    <a:srgbClr val="FFFFFF"/>
                  </a:outerShdw>
                </a:effectLst>
                <a:latin typeface="Times New Roman"/>
                <a:cs typeface="Times New Roman"/>
              </a:rPr>
              <a:t>Chlorophyll Concentration </a:t>
            </a:r>
          </a:p>
          <a:p>
            <a:pPr algn="r"/>
            <a:r>
              <a:rPr lang="en-US" sz="2800" b="1" dirty="0">
                <a:solidFill>
                  <a:srgbClr val="0000FF"/>
                </a:solidFill>
                <a:effectLst>
                  <a:outerShdw blurRad="38100" dist="38100" dir="2700000" algn="tl">
                    <a:srgbClr val="FFFFFF"/>
                  </a:outerShdw>
                </a:effectLst>
                <a:latin typeface="Times New Roman"/>
                <a:cs typeface="Times New Roman"/>
              </a:rPr>
              <a:t>A</a:t>
            </a:r>
            <a:r>
              <a:rPr lang="en-US" sz="2800" b="1" dirty="0" smtClean="0">
                <a:solidFill>
                  <a:srgbClr val="0000FF"/>
                </a:solidFill>
                <a:effectLst>
                  <a:outerShdw blurRad="38100" dist="38100" dir="2700000" algn="tl">
                    <a:srgbClr val="FFFFFF"/>
                  </a:outerShdw>
                </a:effectLst>
                <a:latin typeface="Times New Roman"/>
                <a:cs typeface="Times New Roman"/>
              </a:rPr>
              <a:t>cross </a:t>
            </a:r>
            <a:r>
              <a:rPr lang="en-US" sz="2800" b="1" dirty="0">
                <a:solidFill>
                  <a:srgbClr val="0000FF"/>
                </a:solidFill>
                <a:effectLst>
                  <a:outerShdw blurRad="38100" dist="38100" dir="2700000" algn="tl">
                    <a:srgbClr val="FFFFFF"/>
                  </a:outerShdw>
                </a:effectLst>
                <a:latin typeface="Times New Roman"/>
                <a:cs typeface="Times New Roman"/>
              </a:rPr>
              <a:t>t</a:t>
            </a:r>
            <a:r>
              <a:rPr lang="en-US" sz="2800" b="1" dirty="0" smtClean="0">
                <a:solidFill>
                  <a:srgbClr val="0000FF"/>
                </a:solidFill>
                <a:effectLst>
                  <a:outerShdw blurRad="38100" dist="38100" dir="2700000" algn="tl">
                    <a:srgbClr val="FFFFFF"/>
                  </a:outerShdw>
                </a:effectLst>
                <a:latin typeface="Times New Roman"/>
                <a:cs typeface="Times New Roman"/>
              </a:rPr>
              <a:t>he Banks</a:t>
            </a:r>
            <a:endParaRPr lang="en-US" sz="2400" b="1" i="1" dirty="0">
              <a:solidFill>
                <a:srgbClr val="0000FF"/>
              </a:solidFill>
              <a:effectLst>
                <a:outerShdw blurRad="38100" dist="38100" dir="2700000" algn="tl">
                  <a:srgbClr val="FFFFFF"/>
                </a:outerShdw>
              </a:effectLst>
              <a:latin typeface="Times New Roman"/>
              <a:cs typeface="Times New Roman"/>
            </a:endParaRPr>
          </a:p>
        </p:txBody>
      </p:sp>
    </p:spTree>
    <p:extLst>
      <p:ext uri="{BB962C8B-B14F-4D97-AF65-F5344CB8AC3E}">
        <p14:creationId xmlns:p14="http://schemas.microsoft.com/office/powerpoint/2010/main" val="1399774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a:stretch>
            <a:fillRect/>
          </a:stretch>
        </p:blipFill>
        <p:spPr>
          <a:xfrm>
            <a:off x="1357530" y="158665"/>
            <a:ext cx="6783746" cy="6558693"/>
          </a:xfrm>
          <a:prstGeom prst="rect">
            <a:avLst/>
          </a:prstGeom>
        </p:spPr>
      </p:pic>
    </p:spTree>
    <p:extLst>
      <p:ext uri="{BB962C8B-B14F-4D97-AF65-F5344CB8AC3E}">
        <p14:creationId xmlns:p14="http://schemas.microsoft.com/office/powerpoint/2010/main" val="41465263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pres_ffo.png"/>
          <p:cNvPicPr>
            <a:picLocks noChangeAspect="1"/>
          </p:cNvPicPr>
          <p:nvPr/>
        </p:nvPicPr>
        <p:blipFill rotWithShape="1">
          <a:blip r:embed="rId2">
            <a:extLst>
              <a:ext uri="{28A0092B-C50C-407E-A947-70E740481C1C}">
                <a14:useLocalDpi xmlns:a14="http://schemas.microsoft.com/office/drawing/2010/main" val="0"/>
              </a:ext>
            </a:extLst>
          </a:blip>
          <a:srcRect l="16710" t="7817" r="12323" b="11272"/>
          <a:stretch/>
        </p:blipFill>
        <p:spPr>
          <a:xfrm>
            <a:off x="271538" y="133048"/>
            <a:ext cx="7046081" cy="6024960"/>
          </a:xfrm>
          <a:prstGeom prst="rect">
            <a:avLst/>
          </a:prstGeom>
          <a:ln>
            <a:solidFill>
              <a:srgbClr val="000000"/>
            </a:solidFill>
          </a:ln>
        </p:spPr>
      </p:pic>
      <p:sp>
        <p:nvSpPr>
          <p:cNvPr id="5" name="TextBox 4"/>
          <p:cNvSpPr txBox="1"/>
          <p:nvPr/>
        </p:nvSpPr>
        <p:spPr>
          <a:xfrm>
            <a:off x="4535714" y="36285"/>
            <a:ext cx="4491617" cy="1200328"/>
          </a:xfrm>
          <a:prstGeom prst="rect">
            <a:avLst/>
          </a:prstGeom>
          <a:solidFill>
            <a:schemeClr val="bg1"/>
          </a:solidFill>
          <a:ln>
            <a:noFill/>
          </a:ln>
        </p:spPr>
        <p:txBody>
          <a:bodyPr wrap="square" rtlCol="0">
            <a:spAutoFit/>
          </a:bodyPr>
          <a:lstStyle/>
          <a:p>
            <a:pPr algn="r"/>
            <a:r>
              <a:rPr lang="en-US" sz="2400" b="1" dirty="0" smtClean="0">
                <a:solidFill>
                  <a:srgbClr val="3366FF"/>
                </a:solidFill>
                <a:latin typeface="Times New Roman"/>
                <a:cs typeface="Times New Roman"/>
              </a:rPr>
              <a:t>Dynamic Constraint on MCDW </a:t>
            </a:r>
          </a:p>
          <a:p>
            <a:pPr algn="r"/>
            <a:r>
              <a:rPr lang="en-US" sz="2400" b="1" dirty="0" smtClean="0">
                <a:solidFill>
                  <a:srgbClr val="3366FF"/>
                </a:solidFill>
                <a:latin typeface="Times New Roman"/>
                <a:cs typeface="Times New Roman"/>
              </a:rPr>
              <a:t>at Mooring Location</a:t>
            </a:r>
          </a:p>
          <a:p>
            <a:pPr algn="r"/>
            <a:r>
              <a:rPr lang="en-US" sz="2400" b="1" dirty="0" smtClean="0">
                <a:solidFill>
                  <a:srgbClr val="3366FF"/>
                </a:solidFill>
                <a:latin typeface="Times New Roman"/>
                <a:cs typeface="Times New Roman"/>
              </a:rPr>
              <a:t>(</a:t>
            </a:r>
            <a:r>
              <a:rPr lang="en-US" sz="2400" b="1" i="1" dirty="0" smtClean="0">
                <a:solidFill>
                  <a:srgbClr val="3366FF"/>
                </a:solidFill>
                <a:latin typeface="Times New Roman"/>
                <a:cs typeface="Times New Roman"/>
              </a:rPr>
              <a:t>f/H</a:t>
            </a:r>
            <a:r>
              <a:rPr lang="en-US" sz="2400" b="1" dirty="0" smtClean="0">
                <a:solidFill>
                  <a:srgbClr val="3366FF"/>
                </a:solidFill>
                <a:latin typeface="Times New Roman"/>
                <a:cs typeface="Times New Roman"/>
              </a:rPr>
              <a:t>)</a:t>
            </a:r>
            <a:endParaRPr lang="en-US" sz="2400" b="1" dirty="0">
              <a:solidFill>
                <a:srgbClr val="3366FF"/>
              </a:solidFill>
              <a:latin typeface="Times New Roman"/>
              <a:cs typeface="Times New Roman"/>
            </a:endParaRPr>
          </a:p>
        </p:txBody>
      </p:sp>
      <p:sp>
        <p:nvSpPr>
          <p:cNvPr id="6" name="Oval 5"/>
          <p:cNvSpPr/>
          <p:nvPr/>
        </p:nvSpPr>
        <p:spPr>
          <a:xfrm>
            <a:off x="3003247" y="2697238"/>
            <a:ext cx="203200" cy="215900"/>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p:cNvCxnSpPr/>
          <p:nvPr/>
        </p:nvCxnSpPr>
        <p:spPr>
          <a:xfrm>
            <a:off x="4535714" y="133048"/>
            <a:ext cx="0" cy="1103565"/>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550228" y="1236613"/>
            <a:ext cx="2767391"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99115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16 at 11.53.37 PM.png"/>
          <p:cNvPicPr>
            <a:picLocks noChangeAspect="1"/>
          </p:cNvPicPr>
          <p:nvPr/>
        </p:nvPicPr>
        <p:blipFill rotWithShape="1">
          <a:blip r:embed="rId2">
            <a:extLst>
              <a:ext uri="{28A0092B-C50C-407E-A947-70E740481C1C}">
                <a14:useLocalDpi xmlns:a14="http://schemas.microsoft.com/office/drawing/2010/main" val="0"/>
              </a:ext>
            </a:extLst>
          </a:blip>
          <a:srcRect l="15239" b="11798"/>
          <a:stretch/>
        </p:blipFill>
        <p:spPr>
          <a:xfrm>
            <a:off x="114407" y="1"/>
            <a:ext cx="5563843" cy="3604204"/>
          </a:xfrm>
          <a:prstGeom prst="rect">
            <a:avLst/>
          </a:prstGeom>
        </p:spPr>
      </p:pic>
      <p:pic>
        <p:nvPicPr>
          <p:cNvPr id="4" name="Picture 3"/>
          <p:cNvPicPr>
            <a:picLocks noChangeAspect="1"/>
          </p:cNvPicPr>
          <p:nvPr/>
        </p:nvPicPr>
        <p:blipFill>
          <a:blip r:embed="rId3"/>
          <a:stretch>
            <a:fillRect/>
          </a:stretch>
        </p:blipFill>
        <p:spPr>
          <a:xfrm>
            <a:off x="4667817" y="1147979"/>
            <a:ext cx="4452452" cy="4304740"/>
          </a:xfrm>
          <a:prstGeom prst="rect">
            <a:avLst/>
          </a:prstGeom>
        </p:spPr>
      </p:pic>
      <p:pic>
        <p:nvPicPr>
          <p:cNvPr id="6" name="Picture 5" descr="Screen Shot 2015-02-17 at 12.01.21 AM.png"/>
          <p:cNvPicPr>
            <a:picLocks noChangeAspect="1"/>
          </p:cNvPicPr>
          <p:nvPr/>
        </p:nvPicPr>
        <p:blipFill rotWithShape="1">
          <a:blip r:embed="rId4">
            <a:extLst>
              <a:ext uri="{28A0092B-C50C-407E-A947-70E740481C1C}">
                <a14:useLocalDpi xmlns:a14="http://schemas.microsoft.com/office/drawing/2010/main" val="0"/>
              </a:ext>
            </a:extLst>
          </a:blip>
          <a:srcRect t="3081"/>
          <a:stretch/>
        </p:blipFill>
        <p:spPr>
          <a:xfrm>
            <a:off x="0" y="3787746"/>
            <a:ext cx="4759342" cy="3070254"/>
          </a:xfrm>
          <a:prstGeom prst="rect">
            <a:avLst/>
          </a:prstGeom>
        </p:spPr>
      </p:pic>
      <p:sp>
        <p:nvSpPr>
          <p:cNvPr id="7" name="Rectangle 6"/>
          <p:cNvSpPr/>
          <p:nvPr/>
        </p:nvSpPr>
        <p:spPr>
          <a:xfrm>
            <a:off x="3340692" y="4325045"/>
            <a:ext cx="1212717" cy="2322710"/>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0831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2"/>
          <p:cNvSpPr>
            <a:spLocks noChangeArrowheads="1"/>
          </p:cNvSpPr>
          <p:nvPr/>
        </p:nvSpPr>
        <p:spPr bwMode="auto">
          <a:xfrm>
            <a:off x="60325" y="-771525"/>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grpSp>
        <p:nvGrpSpPr>
          <p:cNvPr id="11267" name="Group 91"/>
          <p:cNvGrpSpPr>
            <a:grpSpLocks/>
          </p:cNvGrpSpPr>
          <p:nvPr/>
        </p:nvGrpSpPr>
        <p:grpSpPr bwMode="auto">
          <a:xfrm>
            <a:off x="182563" y="174625"/>
            <a:ext cx="4851400" cy="3900488"/>
            <a:chOff x="182033" y="-8467"/>
            <a:chExt cx="4851400" cy="3900488"/>
          </a:xfrm>
        </p:grpSpPr>
        <p:pic>
          <p:nvPicPr>
            <p:cNvPr id="11311" name="Picture 63" descr="mapWideLatLonS04PNODC 1"/>
            <p:cNvPicPr>
              <a:picLocks noChangeAspect="1" noChangeArrowheads="1"/>
            </p:cNvPicPr>
            <p:nvPr/>
          </p:nvPicPr>
          <p:blipFill>
            <a:blip r:embed="rId3">
              <a:extLst>
                <a:ext uri="{28A0092B-C50C-407E-A947-70E740481C1C}">
                  <a14:useLocalDpi xmlns:a14="http://schemas.microsoft.com/office/drawing/2010/main" val="0"/>
                </a:ext>
              </a:extLst>
            </a:blip>
            <a:srcRect l="21892" t="22505" r="18420" b="13509"/>
            <a:stretch>
              <a:fillRect/>
            </a:stretch>
          </p:blipFill>
          <p:spPr bwMode="auto">
            <a:xfrm>
              <a:off x="182033" y="-8467"/>
              <a:ext cx="485140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12" name="Group 61"/>
            <p:cNvGrpSpPr>
              <a:grpSpLocks/>
            </p:cNvGrpSpPr>
            <p:nvPr/>
          </p:nvGrpSpPr>
          <p:grpSpPr bwMode="auto">
            <a:xfrm>
              <a:off x="508528" y="542388"/>
              <a:ext cx="3609975" cy="635000"/>
              <a:chOff x="939" y="112"/>
              <a:chExt cx="2274" cy="400"/>
            </a:xfrm>
          </p:grpSpPr>
          <p:sp>
            <p:nvSpPr>
              <p:cNvPr id="11314" name="Rectangle 11"/>
              <p:cNvSpPr>
                <a:spLocks noChangeArrowheads="1"/>
              </p:cNvSpPr>
              <p:nvPr/>
            </p:nvSpPr>
            <p:spPr bwMode="auto">
              <a:xfrm>
                <a:off x="955" y="266"/>
                <a:ext cx="70" cy="73"/>
              </a:xfrm>
              <a:prstGeom prst="rect">
                <a:avLst/>
              </a:prstGeom>
              <a:solidFill>
                <a:srgbClr val="0101FF"/>
              </a:solidFill>
              <a:ln w="9525">
                <a:solidFill>
                  <a:schemeClr val="tx1"/>
                </a:solidFill>
                <a:miter lim="800000"/>
                <a:headEnd/>
                <a:tailEnd/>
              </a:ln>
            </p:spPr>
            <p:txBody>
              <a:bodyPr wrap="none" anchor="ctr"/>
              <a:lstStyle/>
              <a:p>
                <a:endParaRPr lang="en-US" sz="2400">
                  <a:latin typeface="Arial" charset="0"/>
                  <a:ea typeface="ＭＳ Ｐゴシック" charset="0"/>
                  <a:cs typeface="ＭＳ Ｐゴシック" charset="0"/>
                </a:endParaRPr>
              </a:p>
            </p:txBody>
          </p:sp>
          <p:sp>
            <p:nvSpPr>
              <p:cNvPr id="11315" name="Rectangle 12"/>
              <p:cNvSpPr>
                <a:spLocks noChangeArrowheads="1"/>
              </p:cNvSpPr>
              <p:nvPr/>
            </p:nvSpPr>
            <p:spPr bwMode="auto">
              <a:xfrm>
                <a:off x="955" y="163"/>
                <a:ext cx="70" cy="73"/>
              </a:xfrm>
              <a:prstGeom prst="rect">
                <a:avLst/>
              </a:prstGeom>
              <a:solidFill>
                <a:schemeClr val="tx1"/>
              </a:solidFill>
              <a:ln w="9525">
                <a:solidFill>
                  <a:schemeClr val="tx1"/>
                </a:solidFill>
                <a:miter lim="800000"/>
                <a:headEnd/>
                <a:tailEnd/>
              </a:ln>
            </p:spPr>
            <p:txBody>
              <a:bodyPr wrap="none" anchor="ctr"/>
              <a:lstStyle/>
              <a:p>
                <a:endParaRPr lang="en-US" sz="2400">
                  <a:latin typeface="Arial" charset="0"/>
                  <a:ea typeface="ＭＳ Ｐゴシック" charset="0"/>
                  <a:cs typeface="ＭＳ Ｐゴシック" charset="0"/>
                </a:endParaRPr>
              </a:p>
            </p:txBody>
          </p:sp>
          <p:sp>
            <p:nvSpPr>
              <p:cNvPr id="11316" name="Oval 13"/>
              <p:cNvSpPr>
                <a:spLocks noChangeArrowheads="1"/>
              </p:cNvSpPr>
              <p:nvPr/>
            </p:nvSpPr>
            <p:spPr bwMode="auto">
              <a:xfrm>
                <a:off x="965" y="405"/>
                <a:ext cx="44" cy="40"/>
              </a:xfrm>
              <a:prstGeom prst="ellipse">
                <a:avLst/>
              </a:prstGeom>
              <a:solidFill>
                <a:srgbClr val="F00101"/>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grpSp>
            <p:nvGrpSpPr>
              <p:cNvPr id="11317" name="Group 6"/>
              <p:cNvGrpSpPr>
                <a:grpSpLocks/>
              </p:cNvGrpSpPr>
              <p:nvPr/>
            </p:nvGrpSpPr>
            <p:grpSpPr bwMode="auto">
              <a:xfrm>
                <a:off x="939" y="112"/>
                <a:ext cx="2274" cy="400"/>
                <a:chOff x="662" y="102"/>
                <a:chExt cx="2275" cy="400"/>
              </a:xfrm>
            </p:grpSpPr>
            <p:sp>
              <p:nvSpPr>
                <p:cNvPr id="11318" name="Text Box 7"/>
                <p:cNvSpPr txBox="1">
                  <a:spLocks noChangeArrowheads="1"/>
                </p:cNvSpPr>
                <p:nvPr/>
              </p:nvSpPr>
              <p:spPr bwMode="auto">
                <a:xfrm>
                  <a:off x="662" y="117"/>
                  <a:ext cx="3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2400">
                      <a:latin typeface="Arial" charset="0"/>
                      <a:ea typeface="ＭＳ Ｐゴシック" charset="0"/>
                      <a:cs typeface="ＭＳ Ｐゴシック" charset="0"/>
                    </a:rPr>
                    <a:t>     </a:t>
                  </a:r>
                  <a:endParaRPr lang="en-US">
                    <a:latin typeface="Arial" charset="0"/>
                    <a:ea typeface="ＭＳ Ｐゴシック" charset="0"/>
                    <a:cs typeface="ＭＳ Ｐゴシック" charset="0"/>
                  </a:endParaRPr>
                </a:p>
              </p:txBody>
            </p:sp>
            <p:sp>
              <p:nvSpPr>
                <p:cNvPr id="11319" name="Text Box 8"/>
                <p:cNvSpPr txBox="1">
                  <a:spLocks noChangeArrowheads="1"/>
                </p:cNvSpPr>
                <p:nvPr/>
              </p:nvSpPr>
              <p:spPr bwMode="auto">
                <a:xfrm>
                  <a:off x="673" y="102"/>
                  <a:ext cx="19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cs typeface="Helvetica" charset="0"/>
                    </a:rPr>
                    <a:t>   PAL LTER Grid (1992-present)</a:t>
                  </a:r>
                </a:p>
                <a:p>
                  <a:r>
                    <a:rPr lang="en-US">
                      <a:cs typeface="Helvetica" charset="0"/>
                    </a:rPr>
                    <a:t>   WOCE S04P: WAP ACC (February 1992)</a:t>
                  </a:r>
                </a:p>
              </p:txBody>
            </p:sp>
            <p:sp>
              <p:nvSpPr>
                <p:cNvPr id="11320" name="Text Box 9"/>
                <p:cNvSpPr txBox="1">
                  <a:spLocks noChangeArrowheads="1"/>
                </p:cNvSpPr>
                <p:nvPr/>
              </p:nvSpPr>
              <p:spPr bwMode="auto">
                <a:xfrm>
                  <a:off x="669" y="329"/>
                  <a:ext cx="226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cs typeface="Helvetica" charset="0"/>
                    </a:rPr>
                    <a:t>    NBP94-04:  Bellingshausen Slope (March 1994)</a:t>
                  </a:r>
                </a:p>
              </p:txBody>
            </p:sp>
          </p:grpSp>
        </p:grpSp>
        <p:sp>
          <p:nvSpPr>
            <p:cNvPr id="11313" name="Rectangle 64"/>
            <p:cNvSpPr>
              <a:spLocks noChangeArrowheads="1"/>
            </p:cNvSpPr>
            <p:nvPr/>
          </p:nvSpPr>
          <p:spPr bwMode="auto">
            <a:xfrm rot="-4730838">
              <a:off x="2756165" y="2756164"/>
              <a:ext cx="13700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b="1">
                  <a:ea typeface="ＭＳ Ｐゴシック" charset="0"/>
                  <a:cs typeface="ＭＳ Ｐゴシック" charset="0"/>
                </a:rPr>
                <a:t>Antarctic Peninsula</a:t>
              </a:r>
            </a:p>
          </p:txBody>
        </p:sp>
      </p:grpSp>
      <p:grpSp>
        <p:nvGrpSpPr>
          <p:cNvPr id="11268" name="Group 47"/>
          <p:cNvGrpSpPr>
            <a:grpSpLocks/>
          </p:cNvGrpSpPr>
          <p:nvPr/>
        </p:nvGrpSpPr>
        <p:grpSpPr bwMode="auto">
          <a:xfrm>
            <a:off x="5503863" y="6518275"/>
            <a:ext cx="2965450" cy="296863"/>
            <a:chOff x="3655" y="4018"/>
            <a:chExt cx="1868" cy="187"/>
          </a:xfrm>
        </p:grpSpPr>
        <p:sp>
          <p:nvSpPr>
            <p:cNvPr id="11307" name="Text Box 48"/>
            <p:cNvSpPr txBox="1">
              <a:spLocks noChangeArrowheads="1"/>
            </p:cNvSpPr>
            <p:nvPr/>
          </p:nvSpPr>
          <p:spPr bwMode="auto">
            <a:xfrm>
              <a:off x="3785" y="4032"/>
              <a:ext cx="173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ea typeface="ＭＳ Ｐゴシック" charset="0"/>
                  <a:cs typeface="ＭＳ Ｐゴシック" charset="0"/>
                </a:rPr>
                <a:t>PO moorings (deployment date: 200x)</a:t>
              </a:r>
            </a:p>
          </p:txBody>
        </p:sp>
        <p:grpSp>
          <p:nvGrpSpPr>
            <p:cNvPr id="11308" name="Group 49"/>
            <p:cNvGrpSpPr>
              <a:grpSpLocks/>
            </p:cNvGrpSpPr>
            <p:nvPr/>
          </p:nvGrpSpPr>
          <p:grpSpPr bwMode="auto">
            <a:xfrm>
              <a:off x="3655" y="4018"/>
              <a:ext cx="180" cy="173"/>
              <a:chOff x="4021" y="2327"/>
              <a:chExt cx="180" cy="173"/>
            </a:xfrm>
          </p:grpSpPr>
          <p:sp>
            <p:nvSpPr>
              <p:cNvPr id="11309" name="Oval 29"/>
              <p:cNvSpPr>
                <a:spLocks noChangeArrowheads="1"/>
              </p:cNvSpPr>
              <p:nvPr/>
            </p:nvSpPr>
            <p:spPr bwMode="auto">
              <a:xfrm>
                <a:off x="4055" y="2362"/>
                <a:ext cx="120" cy="112"/>
              </a:xfrm>
              <a:prstGeom prst="ellipse">
                <a:avLst/>
              </a:prstGeom>
              <a:solidFill>
                <a:srgbClr val="7C7C7C"/>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1310" name="Text Box 25"/>
              <p:cNvSpPr txBox="1">
                <a:spLocks noChangeArrowheads="1"/>
              </p:cNvSpPr>
              <p:nvPr/>
            </p:nvSpPr>
            <p:spPr bwMode="auto">
              <a:xfrm>
                <a:off x="4021" y="2327"/>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x</a:t>
                </a:r>
              </a:p>
            </p:txBody>
          </p:sp>
        </p:grpSp>
      </p:grpSp>
      <p:sp>
        <p:nvSpPr>
          <p:cNvPr id="11269" name="Text Box 66"/>
          <p:cNvSpPr txBox="1">
            <a:spLocks noChangeArrowheads="1"/>
          </p:cNvSpPr>
          <p:nvPr/>
        </p:nvSpPr>
        <p:spPr bwMode="auto">
          <a:xfrm rot="-23029">
            <a:off x="8050213" y="96838"/>
            <a:ext cx="8620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charset="0"/>
              </a:rPr>
              <a:t>Depth (m)</a:t>
            </a:r>
          </a:p>
        </p:txBody>
      </p:sp>
      <p:grpSp>
        <p:nvGrpSpPr>
          <p:cNvPr id="11270" name="Group 101"/>
          <p:cNvGrpSpPr>
            <a:grpSpLocks/>
          </p:cNvGrpSpPr>
          <p:nvPr/>
        </p:nvGrpSpPr>
        <p:grpSpPr bwMode="auto">
          <a:xfrm>
            <a:off x="4854575" y="300038"/>
            <a:ext cx="4114800" cy="6262687"/>
            <a:chOff x="3058" y="189"/>
            <a:chExt cx="2592" cy="3945"/>
          </a:xfrm>
        </p:grpSpPr>
        <p:pic>
          <p:nvPicPr>
            <p:cNvPr id="11281" name="Picture 49" descr="LTERregionMapBWLine2 1.jpg"/>
            <p:cNvPicPr>
              <a:picLocks noChangeAspect="1"/>
            </p:cNvPicPr>
            <p:nvPr/>
          </p:nvPicPr>
          <p:blipFill>
            <a:blip r:embed="rId4">
              <a:extLst>
                <a:ext uri="{28A0092B-C50C-407E-A947-70E740481C1C}">
                  <a14:useLocalDpi xmlns:a14="http://schemas.microsoft.com/office/drawing/2010/main" val="0"/>
                </a:ext>
              </a:extLst>
            </a:blip>
            <a:srcRect l="46111" t="96481" r="30278"/>
            <a:stretch>
              <a:fillRect/>
            </a:stretch>
          </p:blipFill>
          <p:spPr bwMode="auto">
            <a:xfrm>
              <a:off x="3594" y="3982"/>
              <a:ext cx="136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2" name="Picture 50" descr="LTERregionMapBWLine2 1.jpg"/>
            <p:cNvPicPr>
              <a:picLocks noChangeAspect="1"/>
            </p:cNvPicPr>
            <p:nvPr/>
          </p:nvPicPr>
          <p:blipFill>
            <a:blip r:embed="rId4">
              <a:extLst>
                <a:ext uri="{28A0092B-C50C-407E-A947-70E740481C1C}">
                  <a14:useLocalDpi xmlns:a14="http://schemas.microsoft.com/office/drawing/2010/main" val="0"/>
                </a:ext>
              </a:extLst>
            </a:blip>
            <a:srcRect l="35834" t="33519" r="60278" b="38333"/>
            <a:stretch>
              <a:fillRect/>
            </a:stretch>
          </p:blipFill>
          <p:spPr bwMode="auto">
            <a:xfrm>
              <a:off x="3058" y="1462"/>
              <a:ext cx="224" cy="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83" name="Group 100"/>
            <p:cNvGrpSpPr>
              <a:grpSpLocks/>
            </p:cNvGrpSpPr>
            <p:nvPr/>
          </p:nvGrpSpPr>
          <p:grpSpPr bwMode="auto">
            <a:xfrm>
              <a:off x="3250" y="189"/>
              <a:ext cx="2400" cy="3809"/>
              <a:chOff x="3250" y="189"/>
              <a:chExt cx="2400" cy="3809"/>
            </a:xfrm>
          </p:grpSpPr>
          <p:pic>
            <p:nvPicPr>
              <p:cNvPr id="11284" name="Picture 47" descr="LTERregionMapBWLine2 1.jpg"/>
              <p:cNvPicPr>
                <a:picLocks noChangeAspect="1"/>
              </p:cNvPicPr>
              <p:nvPr/>
            </p:nvPicPr>
            <p:blipFill>
              <a:blip r:embed="rId4">
                <a:extLst>
                  <a:ext uri="{28A0092B-C50C-407E-A947-70E740481C1C}">
                    <a14:useLocalDpi xmlns:a14="http://schemas.microsoft.com/office/drawing/2010/main" val="0"/>
                  </a:ext>
                </a:extLst>
              </a:blip>
              <a:srcRect l="39496" t="3951" r="17500" b="5138"/>
              <a:stretch>
                <a:fillRect/>
              </a:stretch>
            </p:blipFill>
            <p:spPr bwMode="auto">
              <a:xfrm>
                <a:off x="3250" y="192"/>
                <a:ext cx="2400" cy="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85" name="Group 21"/>
              <p:cNvGrpSpPr>
                <a:grpSpLocks/>
              </p:cNvGrpSpPr>
              <p:nvPr/>
            </p:nvGrpSpPr>
            <p:grpSpPr bwMode="auto">
              <a:xfrm>
                <a:off x="3846" y="1702"/>
                <a:ext cx="180" cy="173"/>
                <a:chOff x="3956" y="1672"/>
                <a:chExt cx="180" cy="173"/>
              </a:xfrm>
            </p:grpSpPr>
            <p:sp>
              <p:nvSpPr>
                <p:cNvPr id="11305" name="Oval 29"/>
                <p:cNvSpPr>
                  <a:spLocks noChangeArrowheads="1"/>
                </p:cNvSpPr>
                <p:nvPr/>
              </p:nvSpPr>
              <p:spPr bwMode="auto">
                <a:xfrm>
                  <a:off x="3990" y="1707"/>
                  <a:ext cx="120" cy="112"/>
                </a:xfrm>
                <a:prstGeom prst="ellipse">
                  <a:avLst/>
                </a:prstGeom>
                <a:solidFill>
                  <a:srgbClr val="FF8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1306" name="Text Box 25"/>
                <p:cNvSpPr txBox="1">
                  <a:spLocks noChangeArrowheads="1"/>
                </p:cNvSpPr>
                <p:nvPr/>
              </p:nvSpPr>
              <p:spPr bwMode="auto">
                <a:xfrm>
                  <a:off x="3956" y="1672"/>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sp>
            <p:nvSpPr>
              <p:cNvPr id="11286" name="AutoShape 67"/>
              <p:cNvSpPr>
                <a:spLocks noChangeArrowheads="1"/>
              </p:cNvSpPr>
              <p:nvPr/>
            </p:nvSpPr>
            <p:spPr bwMode="auto">
              <a:xfrm>
                <a:off x="4423" y="299"/>
                <a:ext cx="80" cy="75"/>
              </a:xfrm>
              <a:prstGeom prst="plus">
                <a:avLst>
                  <a:gd name="adj" fmla="val 25000"/>
                </a:avLst>
              </a:prstGeom>
              <a:solidFill>
                <a:srgbClr val="FF0013"/>
              </a:solidFill>
              <a:ln w="9525">
                <a:solidFill>
                  <a:schemeClr val="tx1"/>
                </a:solidFill>
                <a:miter lim="800000"/>
                <a:headEnd/>
                <a:tailEnd/>
              </a:ln>
            </p:spPr>
            <p:txBody>
              <a:bodyPr wrap="none" anchor="ctr"/>
              <a:lstStyle/>
              <a:p>
                <a:endParaRPr lang="en-US">
                  <a:ea typeface="ＭＳ Ｐゴシック" charset="0"/>
                  <a:cs typeface="ＭＳ Ｐゴシック" charset="0"/>
                </a:endParaRPr>
              </a:p>
            </p:txBody>
          </p:sp>
          <p:grpSp>
            <p:nvGrpSpPr>
              <p:cNvPr id="11287" name="Group 99"/>
              <p:cNvGrpSpPr>
                <a:grpSpLocks/>
              </p:cNvGrpSpPr>
              <p:nvPr/>
            </p:nvGrpSpPr>
            <p:grpSpPr bwMode="auto">
              <a:xfrm>
                <a:off x="3997" y="1715"/>
                <a:ext cx="223" cy="154"/>
                <a:chOff x="4002" y="1715"/>
                <a:chExt cx="223" cy="154"/>
              </a:xfrm>
            </p:grpSpPr>
            <p:sp>
              <p:nvSpPr>
                <p:cNvPr id="11303" name="Oval 29"/>
                <p:cNvSpPr>
                  <a:spLocks noChangeArrowheads="1"/>
                </p:cNvSpPr>
                <p:nvPr/>
              </p:nvSpPr>
              <p:spPr bwMode="auto">
                <a:xfrm>
                  <a:off x="4056" y="1735"/>
                  <a:ext cx="120" cy="112"/>
                </a:xfrm>
                <a:prstGeom prst="ellipse">
                  <a:avLst/>
                </a:prstGeom>
                <a:solidFill>
                  <a:srgbClr val="FF8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1304" name="Text Box 25"/>
                <p:cNvSpPr txBox="1">
                  <a:spLocks noChangeArrowheads="1"/>
                </p:cNvSpPr>
                <p:nvPr/>
              </p:nvSpPr>
              <p:spPr bwMode="auto">
                <a:xfrm>
                  <a:off x="4002" y="1715"/>
                  <a:ext cx="223"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000">
                      <a:latin typeface="Arial Black" charset="0"/>
                      <a:ea typeface="ＭＳ Ｐゴシック" charset="0"/>
                      <a:cs typeface="ＭＳ Ｐゴシック" charset="0"/>
                    </a:rPr>
                    <a:t>10</a:t>
                  </a:r>
                  <a:endParaRPr lang="en-US">
                    <a:latin typeface="Arial Black" charset="0"/>
                    <a:ea typeface="ＭＳ Ｐゴシック" charset="0"/>
                    <a:cs typeface="ＭＳ Ｐゴシック" charset="0"/>
                  </a:endParaRPr>
                </a:p>
              </p:txBody>
            </p:sp>
          </p:grpSp>
          <p:sp>
            <p:nvSpPr>
              <p:cNvPr id="11288" name="Text Box 57"/>
              <p:cNvSpPr txBox="1">
                <a:spLocks noChangeArrowheads="1"/>
              </p:cNvSpPr>
              <p:nvPr/>
            </p:nvSpPr>
            <p:spPr bwMode="auto">
              <a:xfrm>
                <a:off x="3653" y="2848"/>
                <a:ext cx="39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latin typeface="Arial Black" charset="0"/>
                    <a:ea typeface="ＭＳ Ｐゴシック" charset="0"/>
                    <a:cs typeface="ＭＳ Ｐゴシック" charset="0"/>
                  </a:rPr>
                  <a:t>S</a:t>
                </a:r>
                <a:r>
                  <a:rPr lang="en-US" sz="900" b="1">
                    <a:latin typeface="Arial Black" charset="0"/>
                    <a:ea typeface="ＭＳ Ｐゴシック" charset="0"/>
                    <a:cs typeface="ＭＳ Ｐゴシック" charset="0"/>
                  </a:rPr>
                  <a:t>LOPE</a:t>
                </a:r>
                <a:endParaRPr lang="en-US" b="1">
                  <a:ea typeface="ＭＳ Ｐゴシック" charset="0"/>
                  <a:cs typeface="ＭＳ Ｐゴシック" charset="0"/>
                </a:endParaRPr>
              </a:p>
            </p:txBody>
          </p:sp>
          <p:sp>
            <p:nvSpPr>
              <p:cNvPr id="11289" name="Text Box 57"/>
              <p:cNvSpPr txBox="1">
                <a:spLocks noChangeArrowheads="1"/>
              </p:cNvSpPr>
              <p:nvPr/>
            </p:nvSpPr>
            <p:spPr bwMode="auto">
              <a:xfrm>
                <a:off x="4034" y="2280"/>
                <a:ext cx="39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solidFill>
                      <a:schemeClr val="bg1"/>
                    </a:solidFill>
                    <a:latin typeface="Arial Black" charset="0"/>
                    <a:ea typeface="ＭＳ Ｐゴシック" charset="0"/>
                    <a:cs typeface="ＭＳ Ｐゴシック" charset="0"/>
                  </a:rPr>
                  <a:t>S</a:t>
                </a:r>
                <a:r>
                  <a:rPr lang="en-US" sz="900" b="1">
                    <a:solidFill>
                      <a:schemeClr val="bg1"/>
                    </a:solidFill>
                    <a:latin typeface="Arial Black" charset="0"/>
                    <a:ea typeface="ＭＳ Ｐゴシック" charset="0"/>
                    <a:cs typeface="ＭＳ Ｐゴシック" charset="0"/>
                  </a:rPr>
                  <a:t>HELF</a:t>
                </a:r>
                <a:endParaRPr lang="en-US" b="1">
                  <a:solidFill>
                    <a:schemeClr val="bg1"/>
                  </a:solidFill>
                  <a:ea typeface="ＭＳ Ｐゴシック" charset="0"/>
                  <a:cs typeface="ＭＳ Ｐゴシック" charset="0"/>
                </a:endParaRPr>
              </a:p>
            </p:txBody>
          </p:sp>
          <p:sp>
            <p:nvSpPr>
              <p:cNvPr id="11290" name="Text Box 57"/>
              <p:cNvSpPr txBox="1">
                <a:spLocks noChangeArrowheads="1"/>
              </p:cNvSpPr>
              <p:nvPr/>
            </p:nvSpPr>
            <p:spPr bwMode="auto">
              <a:xfrm>
                <a:off x="4346" y="673"/>
                <a:ext cx="41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solidFill>
                      <a:schemeClr val="bg1"/>
                    </a:solidFill>
                    <a:latin typeface="Arial Black" charset="0"/>
                    <a:ea typeface="ＭＳ Ｐゴシック" charset="0"/>
                    <a:cs typeface="ＭＳ Ｐゴシック" charset="0"/>
                  </a:rPr>
                  <a:t>C</a:t>
                </a:r>
                <a:r>
                  <a:rPr lang="en-US" sz="900" b="1">
                    <a:solidFill>
                      <a:schemeClr val="bg1"/>
                    </a:solidFill>
                    <a:latin typeface="Arial Black" charset="0"/>
                    <a:ea typeface="ＭＳ Ｐゴシック" charset="0"/>
                    <a:cs typeface="ＭＳ Ｐゴシック" charset="0"/>
                  </a:rPr>
                  <a:t>OAST</a:t>
                </a:r>
                <a:endParaRPr lang="en-US" b="1">
                  <a:solidFill>
                    <a:schemeClr val="bg1"/>
                  </a:solidFill>
                  <a:ea typeface="ＭＳ Ｐゴシック" charset="0"/>
                  <a:cs typeface="ＭＳ Ｐゴシック" charset="0"/>
                </a:endParaRPr>
              </a:p>
            </p:txBody>
          </p:sp>
          <p:sp>
            <p:nvSpPr>
              <p:cNvPr id="11291" name="Text Box 57"/>
              <p:cNvSpPr txBox="1">
                <a:spLocks noChangeArrowheads="1"/>
              </p:cNvSpPr>
              <p:nvPr/>
            </p:nvSpPr>
            <p:spPr bwMode="auto">
              <a:xfrm>
                <a:off x="4421" y="918"/>
                <a:ext cx="17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1">
                    <a:solidFill>
                      <a:schemeClr val="bg1"/>
                    </a:solidFill>
                    <a:latin typeface="Arial Black" charset="0"/>
                    <a:ea typeface="ＭＳ Ｐゴシック" charset="0"/>
                    <a:cs typeface="ＭＳ Ｐゴシック" charset="0"/>
                  </a:rPr>
                  <a:t>R</a:t>
                </a:r>
                <a:endParaRPr lang="en-US" sz="900" b="1">
                  <a:solidFill>
                    <a:schemeClr val="bg1"/>
                  </a:solidFill>
                  <a:ea typeface="ＭＳ Ｐゴシック" charset="0"/>
                  <a:cs typeface="ＭＳ Ｐゴシック" charset="0"/>
                </a:endParaRPr>
              </a:p>
            </p:txBody>
          </p:sp>
          <p:sp>
            <p:nvSpPr>
              <p:cNvPr id="11292" name="Text Box 57"/>
              <p:cNvSpPr txBox="1">
                <a:spLocks noChangeArrowheads="1"/>
              </p:cNvSpPr>
              <p:nvPr/>
            </p:nvSpPr>
            <p:spPr bwMode="auto">
              <a:xfrm>
                <a:off x="4522" y="1741"/>
                <a:ext cx="2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1">
                    <a:solidFill>
                      <a:schemeClr val="bg1"/>
                    </a:solidFill>
                    <a:latin typeface="Arial Black" charset="0"/>
                    <a:ea typeface="ＭＳ Ｐゴシック" charset="0"/>
                    <a:cs typeface="ＭＳ Ｐゴシック" charset="0"/>
                  </a:rPr>
                  <a:t>Ad</a:t>
                </a:r>
                <a:endParaRPr lang="en-US" sz="900" b="1">
                  <a:solidFill>
                    <a:schemeClr val="bg1"/>
                  </a:solidFill>
                  <a:ea typeface="ＭＳ Ｐゴシック" charset="0"/>
                  <a:cs typeface="ＭＳ Ｐゴシック" charset="0"/>
                </a:endParaRPr>
              </a:p>
            </p:txBody>
          </p:sp>
          <p:sp>
            <p:nvSpPr>
              <p:cNvPr id="11293" name="Text Box 57"/>
              <p:cNvSpPr txBox="1">
                <a:spLocks noChangeArrowheads="1"/>
              </p:cNvSpPr>
              <p:nvPr/>
            </p:nvSpPr>
            <p:spPr bwMode="auto">
              <a:xfrm>
                <a:off x="4459" y="1172"/>
                <a:ext cx="16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1">
                    <a:solidFill>
                      <a:schemeClr val="bg1"/>
                    </a:solidFill>
                    <a:latin typeface="Arial Black" charset="0"/>
                    <a:ea typeface="ＭＳ Ｐゴシック" charset="0"/>
                    <a:cs typeface="ＭＳ Ｐゴシック" charset="0"/>
                  </a:rPr>
                  <a:t>L</a:t>
                </a:r>
                <a:endParaRPr lang="en-US" sz="900" b="1">
                  <a:solidFill>
                    <a:schemeClr val="bg1"/>
                  </a:solidFill>
                  <a:ea typeface="ＭＳ Ｐゴシック" charset="0"/>
                  <a:cs typeface="ＭＳ Ｐゴシック" charset="0"/>
                </a:endParaRPr>
              </a:p>
            </p:txBody>
          </p:sp>
          <p:sp>
            <p:nvSpPr>
              <p:cNvPr id="11294" name="Text Box 57"/>
              <p:cNvSpPr txBox="1">
                <a:spLocks noChangeArrowheads="1"/>
              </p:cNvSpPr>
              <p:nvPr/>
            </p:nvSpPr>
            <p:spPr bwMode="auto">
              <a:xfrm>
                <a:off x="4357" y="189"/>
                <a:ext cx="22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900" b="1">
                    <a:solidFill>
                      <a:schemeClr val="bg1"/>
                    </a:solidFill>
                    <a:latin typeface="Arial Black" charset="0"/>
                    <a:ea typeface="ＭＳ Ｐゴシック" charset="0"/>
                    <a:cs typeface="ＭＳ Ｐゴシック" charset="0"/>
                  </a:rPr>
                  <a:t>An</a:t>
                </a:r>
                <a:endParaRPr lang="en-US" sz="900" b="1">
                  <a:solidFill>
                    <a:schemeClr val="bg1"/>
                  </a:solidFill>
                  <a:ea typeface="ＭＳ Ｐゴシック" charset="0"/>
                  <a:cs typeface="ＭＳ Ｐゴシック" charset="0"/>
                </a:endParaRPr>
              </a:p>
            </p:txBody>
          </p:sp>
          <p:sp>
            <p:nvSpPr>
              <p:cNvPr id="11295" name="Text Box 66"/>
              <p:cNvSpPr txBox="1">
                <a:spLocks noChangeArrowheads="1"/>
              </p:cNvSpPr>
              <p:nvPr/>
            </p:nvSpPr>
            <p:spPr bwMode="auto">
              <a:xfrm>
                <a:off x="4091" y="1882"/>
                <a:ext cx="4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nSpc>
                    <a:spcPct val="90000"/>
                  </a:lnSpc>
                </a:pPr>
                <a:r>
                  <a:rPr lang="en-US" sz="800" b="1">
                    <a:solidFill>
                      <a:srgbClr val="FFFFFF"/>
                    </a:solidFill>
                    <a:latin typeface="Constantia" charset="0"/>
                    <a:cs typeface="Constantia" charset="0"/>
                  </a:rPr>
                  <a:t>Marguerite</a:t>
                </a:r>
              </a:p>
              <a:p>
                <a:pPr>
                  <a:lnSpc>
                    <a:spcPct val="90000"/>
                  </a:lnSpc>
                </a:pPr>
                <a:r>
                  <a:rPr lang="en-US" sz="800" b="1">
                    <a:solidFill>
                      <a:srgbClr val="FFFFFF"/>
                    </a:solidFill>
                    <a:latin typeface="Constantia" charset="0"/>
                    <a:cs typeface="Constantia" charset="0"/>
                  </a:rPr>
                  <a:t>Trough</a:t>
                </a:r>
                <a:endParaRPr lang="en-US" sz="800">
                  <a:solidFill>
                    <a:srgbClr val="FFFFFF"/>
                  </a:solidFill>
                  <a:latin typeface="Constantia" charset="0"/>
                  <a:cs typeface="Constantia" charset="0"/>
                </a:endParaRPr>
              </a:p>
            </p:txBody>
          </p:sp>
          <p:sp>
            <p:nvSpPr>
              <p:cNvPr id="11296" name="Text Box 66"/>
              <p:cNvSpPr txBox="1">
                <a:spLocks noChangeArrowheads="1"/>
              </p:cNvSpPr>
              <p:nvPr/>
            </p:nvSpPr>
            <p:spPr bwMode="auto">
              <a:xfrm>
                <a:off x="4764" y="2401"/>
                <a:ext cx="228"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nSpc>
                    <a:spcPct val="90000"/>
                  </a:lnSpc>
                </a:pPr>
                <a:r>
                  <a:rPr lang="en-US" sz="900" b="1">
                    <a:solidFill>
                      <a:schemeClr val="bg1"/>
                    </a:solidFill>
                    <a:latin typeface="Arial" charset="0"/>
                    <a:cs typeface="Constantia" charset="0"/>
                  </a:rPr>
                  <a:t>MB</a:t>
                </a:r>
                <a:endParaRPr lang="en-US" sz="900">
                  <a:solidFill>
                    <a:schemeClr val="bg1"/>
                  </a:solidFill>
                  <a:latin typeface="Constantia" charset="0"/>
                  <a:cs typeface="Constantia" charset="0"/>
                </a:endParaRPr>
              </a:p>
            </p:txBody>
          </p:sp>
          <p:grpSp>
            <p:nvGrpSpPr>
              <p:cNvPr id="11297" name="Group 83"/>
              <p:cNvGrpSpPr>
                <a:grpSpLocks/>
              </p:cNvGrpSpPr>
              <p:nvPr/>
            </p:nvGrpSpPr>
            <p:grpSpPr bwMode="auto">
              <a:xfrm>
                <a:off x="4127" y="1258"/>
                <a:ext cx="180" cy="173"/>
                <a:chOff x="3956" y="1672"/>
                <a:chExt cx="180" cy="173"/>
              </a:xfrm>
            </p:grpSpPr>
            <p:sp>
              <p:nvSpPr>
                <p:cNvPr id="11301" name="Oval 29"/>
                <p:cNvSpPr>
                  <a:spLocks noChangeArrowheads="1"/>
                </p:cNvSpPr>
                <p:nvPr/>
              </p:nvSpPr>
              <p:spPr bwMode="auto">
                <a:xfrm>
                  <a:off x="3990" y="1707"/>
                  <a:ext cx="120" cy="112"/>
                </a:xfrm>
                <a:prstGeom prst="ellipse">
                  <a:avLst/>
                </a:prstGeom>
                <a:solidFill>
                  <a:srgbClr val="FF8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1302" name="Text Box 25"/>
                <p:cNvSpPr txBox="1">
                  <a:spLocks noChangeArrowheads="1"/>
                </p:cNvSpPr>
                <p:nvPr/>
              </p:nvSpPr>
              <p:spPr bwMode="auto">
                <a:xfrm>
                  <a:off x="3956" y="1672"/>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1298" name="Group 86"/>
              <p:cNvGrpSpPr>
                <a:grpSpLocks/>
              </p:cNvGrpSpPr>
              <p:nvPr/>
            </p:nvGrpSpPr>
            <p:grpSpPr bwMode="auto">
              <a:xfrm>
                <a:off x="4128" y="1708"/>
                <a:ext cx="180" cy="173"/>
                <a:chOff x="4227" y="1678"/>
                <a:chExt cx="180" cy="173"/>
              </a:xfrm>
            </p:grpSpPr>
            <p:sp>
              <p:nvSpPr>
                <p:cNvPr id="11299" name="Oval 32"/>
                <p:cNvSpPr>
                  <a:spLocks noChangeArrowheads="1"/>
                </p:cNvSpPr>
                <p:nvPr/>
              </p:nvSpPr>
              <p:spPr bwMode="auto">
                <a:xfrm>
                  <a:off x="4253" y="170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1300" name="Text Box 27"/>
                <p:cNvSpPr txBox="1">
                  <a:spLocks noChangeArrowheads="1"/>
                </p:cNvSpPr>
                <p:nvPr/>
              </p:nvSpPr>
              <p:spPr bwMode="auto">
                <a:xfrm>
                  <a:off x="4227" y="1678"/>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7</a:t>
                  </a:r>
                </a:p>
              </p:txBody>
            </p:sp>
          </p:grpSp>
        </p:grpSp>
      </p:grpSp>
      <p:sp>
        <p:nvSpPr>
          <p:cNvPr id="11271" name="Line 23"/>
          <p:cNvSpPr>
            <a:spLocks noChangeShapeType="1"/>
          </p:cNvSpPr>
          <p:nvPr/>
        </p:nvSpPr>
        <p:spPr bwMode="auto">
          <a:xfrm>
            <a:off x="2389188" y="2203450"/>
            <a:ext cx="3286125" cy="38195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272" name="Line 22"/>
          <p:cNvSpPr>
            <a:spLocks noChangeShapeType="1"/>
          </p:cNvSpPr>
          <p:nvPr/>
        </p:nvSpPr>
        <p:spPr bwMode="auto">
          <a:xfrm flipV="1">
            <a:off x="3648075" y="382588"/>
            <a:ext cx="2043113" cy="9001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1273" name="Group 102"/>
          <p:cNvGrpSpPr>
            <a:grpSpLocks/>
          </p:cNvGrpSpPr>
          <p:nvPr/>
        </p:nvGrpSpPr>
        <p:grpSpPr bwMode="auto">
          <a:xfrm>
            <a:off x="274638" y="3557588"/>
            <a:ext cx="5595937" cy="3162300"/>
            <a:chOff x="173" y="2241"/>
            <a:chExt cx="3525" cy="1992"/>
          </a:xfrm>
        </p:grpSpPr>
        <p:pic>
          <p:nvPicPr>
            <p:cNvPr id="11274" name="Picture 56" descr="s04p90TwS 1"/>
            <p:cNvPicPr>
              <a:picLocks noChangeAspect="1" noChangeArrowheads="1"/>
            </p:cNvPicPr>
            <p:nvPr/>
          </p:nvPicPr>
          <p:blipFill>
            <a:blip r:embed="rId5">
              <a:extLst>
                <a:ext uri="{28A0092B-C50C-407E-A947-70E740481C1C}">
                  <a14:useLocalDpi xmlns:a14="http://schemas.microsoft.com/office/drawing/2010/main" val="0"/>
                </a:ext>
              </a:extLst>
            </a:blip>
            <a:srcRect l="6810" t="4102" r="10756" b="6946"/>
            <a:stretch>
              <a:fillRect/>
            </a:stretch>
          </p:blipFill>
          <p:spPr bwMode="auto">
            <a:xfrm>
              <a:off x="402" y="2505"/>
              <a:ext cx="2361"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 Box 57"/>
            <p:cNvSpPr txBox="1">
              <a:spLocks noChangeArrowheads="1"/>
            </p:cNvSpPr>
            <p:nvPr/>
          </p:nvSpPr>
          <p:spPr bwMode="auto">
            <a:xfrm>
              <a:off x="721" y="4016"/>
              <a:ext cx="110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Distance Offshore (km)</a:t>
              </a:r>
            </a:p>
          </p:txBody>
        </p:sp>
        <p:sp>
          <p:nvSpPr>
            <p:cNvPr id="11276" name="Text Box 58"/>
            <p:cNvSpPr txBox="1">
              <a:spLocks noChangeArrowheads="1"/>
            </p:cNvSpPr>
            <p:nvPr/>
          </p:nvSpPr>
          <p:spPr bwMode="auto">
            <a:xfrm rot="-5400000">
              <a:off x="-12" y="3353"/>
              <a:ext cx="54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t>Depth (m)</a:t>
              </a:r>
              <a:endParaRPr lang="en-US" sz="1600"/>
            </a:p>
          </p:txBody>
        </p:sp>
        <p:sp>
          <p:nvSpPr>
            <p:cNvPr id="11277" name="Text Box 63"/>
            <p:cNvSpPr txBox="1">
              <a:spLocks noChangeArrowheads="1"/>
            </p:cNvSpPr>
            <p:nvPr/>
          </p:nvSpPr>
          <p:spPr bwMode="auto">
            <a:xfrm>
              <a:off x="492" y="2486"/>
              <a:ext cx="135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t>Temperature along 200 line</a:t>
              </a:r>
              <a:endParaRPr lang="en-US"/>
            </a:p>
          </p:txBody>
        </p:sp>
        <p:sp>
          <p:nvSpPr>
            <p:cNvPr id="11278" name="Text Box 70"/>
            <p:cNvSpPr txBox="1">
              <a:spLocks noChangeArrowheads="1"/>
            </p:cNvSpPr>
            <p:nvPr/>
          </p:nvSpPr>
          <p:spPr bwMode="auto">
            <a:xfrm rot="-5400000">
              <a:off x="2172" y="3278"/>
              <a:ext cx="34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t>shelf</a:t>
              </a:r>
            </a:p>
          </p:txBody>
        </p:sp>
        <p:sp>
          <p:nvSpPr>
            <p:cNvPr id="11279" name="Text Box 75"/>
            <p:cNvSpPr txBox="1">
              <a:spLocks noChangeArrowheads="1"/>
            </p:cNvSpPr>
            <p:nvPr/>
          </p:nvSpPr>
          <p:spPr bwMode="auto">
            <a:xfrm rot="-5400000">
              <a:off x="2668" y="3377"/>
              <a:ext cx="30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b="1"/>
                <a:t>T ˚C</a:t>
              </a:r>
              <a:endParaRPr lang="en-US"/>
            </a:p>
          </p:txBody>
        </p:sp>
        <p:sp>
          <p:nvSpPr>
            <p:cNvPr id="11280" name="Line 99"/>
            <p:cNvSpPr>
              <a:spLocks noChangeShapeType="1"/>
            </p:cNvSpPr>
            <p:nvPr/>
          </p:nvSpPr>
          <p:spPr bwMode="auto">
            <a:xfrm flipV="1">
              <a:off x="2291" y="2241"/>
              <a:ext cx="1407" cy="617"/>
            </a:xfrm>
            <a:prstGeom prst="line">
              <a:avLst/>
            </a:prstGeom>
            <a:noFill/>
            <a:ln w="28575">
              <a:solidFill>
                <a:srgbClr val="EE0025"/>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662997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Content Placeholder 11" descr="Qm300p100y2008tsWMLDto425db04 1.jpg"/>
          <p:cNvPicPr>
            <a:picLocks noGrp="1" noChangeAspect="1"/>
          </p:cNvPicPr>
          <p:nvPr>
            <p:ph idx="4294967295"/>
          </p:nvPr>
        </p:nvPicPr>
        <p:blipFill>
          <a:blip r:embed="rId4">
            <a:extLst>
              <a:ext uri="{28A0092B-C50C-407E-A947-70E740481C1C}">
                <a14:useLocalDpi xmlns:a14="http://schemas.microsoft.com/office/drawing/2010/main" val="0"/>
              </a:ext>
            </a:extLst>
          </a:blip>
          <a:srcRect l="4916" t="8643" r="8334" b="10287"/>
          <a:stretch>
            <a:fillRect/>
          </a:stretch>
        </p:blipFill>
        <p:spPr>
          <a:xfrm>
            <a:off x="212725" y="203200"/>
            <a:ext cx="8805863" cy="6172200"/>
          </a:xfrm>
        </p:spPr>
      </p:pic>
      <p:sp>
        <p:nvSpPr>
          <p:cNvPr id="15364" name="Title 20"/>
          <p:cNvSpPr>
            <a:spLocks noGrp="1"/>
          </p:cNvSpPr>
          <p:nvPr>
            <p:ph type="title" idx="4294967295"/>
          </p:nvPr>
        </p:nvSpPr>
        <p:spPr>
          <a:xfrm>
            <a:off x="952500" y="304800"/>
            <a:ext cx="5029200" cy="533400"/>
          </a:xfrm>
        </p:spPr>
        <p:txBody>
          <a:bodyPr/>
          <a:lstStyle/>
          <a:p>
            <a:pPr marL="228600" indent="-228600"/>
            <a:r>
              <a:rPr lang="en-US" sz="1400">
                <a:solidFill>
                  <a:srgbClr val="0000FF"/>
                </a:solidFill>
                <a:latin typeface="Arial" charset="0"/>
                <a:ea typeface="MS PGothic" charset="0"/>
                <a:cs typeface="MS PGothic" charset="0"/>
              </a:rPr>
              <a:t>Available ocean heat (Q): 300.100</a:t>
            </a:r>
            <a:endParaRPr lang="en-US" sz="1800">
              <a:solidFill>
                <a:srgbClr val="0000FF"/>
              </a:solidFill>
              <a:latin typeface="Arial" charset="0"/>
              <a:ea typeface="MS PGothic" charset="0"/>
              <a:cs typeface="MS PGothic" charset="0"/>
            </a:endParaRPr>
          </a:p>
        </p:txBody>
      </p:sp>
      <p:sp>
        <p:nvSpPr>
          <p:cNvPr id="15365" name="TextBox 15"/>
          <p:cNvSpPr txBox="1">
            <a:spLocks noChangeArrowheads="1"/>
          </p:cNvSpPr>
          <p:nvPr/>
        </p:nvSpPr>
        <p:spPr bwMode="auto">
          <a:xfrm rot="-5400000">
            <a:off x="-468312" y="2790825"/>
            <a:ext cx="1582737"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800">
                <a:latin typeface="Arial" charset="0"/>
                <a:ea typeface="ＭＳ Ｐゴシック" charset="0"/>
                <a:cs typeface="ＭＳ Ｐゴシック" charset="0"/>
              </a:rPr>
              <a:t>Q (x10</a:t>
            </a:r>
            <a:r>
              <a:rPr lang="en-US" sz="1800" baseline="30000">
                <a:latin typeface="Arial" charset="0"/>
                <a:ea typeface="ＭＳ Ｐゴシック" charset="0"/>
                <a:cs typeface="ＭＳ Ｐゴシック" charset="0"/>
              </a:rPr>
              <a:t>9</a:t>
            </a:r>
            <a:r>
              <a:rPr lang="en-US" sz="1800">
                <a:latin typeface="Arial" charset="0"/>
                <a:ea typeface="ＭＳ Ｐゴシック" charset="0"/>
                <a:cs typeface="ＭＳ Ｐゴシック" charset="0"/>
              </a:rPr>
              <a:t> Jm</a:t>
            </a:r>
            <a:r>
              <a:rPr lang="en-US" sz="1800" baseline="30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a:t>
            </a:r>
          </a:p>
        </p:txBody>
      </p:sp>
      <p:grpSp>
        <p:nvGrpSpPr>
          <p:cNvPr id="15366" name="Group 31"/>
          <p:cNvGrpSpPr>
            <a:grpSpLocks/>
          </p:cNvGrpSpPr>
          <p:nvPr/>
        </p:nvGrpSpPr>
        <p:grpSpPr bwMode="auto">
          <a:xfrm>
            <a:off x="6477000" y="3657600"/>
            <a:ext cx="1905000" cy="2974975"/>
            <a:chOff x="4080" y="2304"/>
            <a:chExt cx="1200" cy="1874"/>
          </a:xfrm>
        </p:grpSpPr>
        <p:pic>
          <p:nvPicPr>
            <p:cNvPr id="15370" name="Picture 19" descr="F01B_LTERregionMapBWLine"/>
            <p:cNvPicPr>
              <a:picLocks noChangeAspect="1" noChangeArrowheads="1"/>
            </p:cNvPicPr>
            <p:nvPr/>
          </p:nvPicPr>
          <p:blipFill>
            <a:blip r:embed="rId5">
              <a:extLst>
                <a:ext uri="{28A0092B-C50C-407E-A947-70E740481C1C}">
                  <a14:useLocalDpi xmlns:a14="http://schemas.microsoft.com/office/drawing/2010/main" val="0"/>
                </a:ext>
              </a:extLst>
            </a:blip>
            <a:srcRect l="40077" t="3699" r="16306" b="5522"/>
            <a:stretch>
              <a:fillRect/>
            </a:stretch>
          </p:blipFill>
          <p:spPr bwMode="auto">
            <a:xfrm>
              <a:off x="4080" y="2304"/>
              <a:ext cx="1200" cy="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1" name="Group 32"/>
            <p:cNvGrpSpPr>
              <a:grpSpLocks/>
            </p:cNvGrpSpPr>
            <p:nvPr/>
          </p:nvGrpSpPr>
          <p:grpSpPr bwMode="auto">
            <a:xfrm>
              <a:off x="4403" y="3465"/>
              <a:ext cx="180" cy="173"/>
              <a:chOff x="1454" y="2438"/>
              <a:chExt cx="180" cy="173"/>
            </a:xfrm>
          </p:grpSpPr>
          <p:sp>
            <p:nvSpPr>
              <p:cNvPr id="15384" name="Oval 29"/>
              <p:cNvSpPr>
                <a:spLocks noChangeArrowheads="1"/>
              </p:cNvSpPr>
              <p:nvPr/>
            </p:nvSpPr>
            <p:spPr bwMode="auto">
              <a:xfrm>
                <a:off x="1488" y="2473"/>
                <a:ext cx="120" cy="112"/>
              </a:xfrm>
              <a:prstGeom prst="ellipse">
                <a:avLst/>
              </a:prstGeom>
              <a:solidFill>
                <a:srgbClr val="FF8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5385" name="Text Box 25"/>
              <p:cNvSpPr txBox="1">
                <a:spLocks noChangeArrowheads="1"/>
              </p:cNvSpPr>
              <p:nvPr/>
            </p:nvSpPr>
            <p:spPr bwMode="auto">
              <a:xfrm>
                <a:off x="1454" y="2438"/>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5372" name="Group 35"/>
            <p:cNvGrpSpPr>
              <a:grpSpLocks/>
            </p:cNvGrpSpPr>
            <p:nvPr/>
          </p:nvGrpSpPr>
          <p:grpSpPr bwMode="auto">
            <a:xfrm>
              <a:off x="4786" y="2928"/>
              <a:ext cx="180" cy="173"/>
              <a:chOff x="2142" y="1531"/>
              <a:chExt cx="180" cy="173"/>
            </a:xfrm>
          </p:grpSpPr>
          <p:sp>
            <p:nvSpPr>
              <p:cNvPr id="15382" name="Oval 30"/>
              <p:cNvSpPr>
                <a:spLocks noChangeArrowheads="1"/>
              </p:cNvSpPr>
              <p:nvPr/>
            </p:nvSpPr>
            <p:spPr bwMode="auto">
              <a:xfrm>
                <a:off x="2176" y="1567"/>
                <a:ext cx="120" cy="112"/>
              </a:xfrm>
              <a:prstGeom prst="ellipse">
                <a:avLst/>
              </a:prstGeom>
              <a:solidFill>
                <a:srgbClr val="3366FF"/>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5383" name="Text Box 26"/>
              <p:cNvSpPr txBox="1">
                <a:spLocks noChangeArrowheads="1"/>
              </p:cNvSpPr>
              <p:nvPr/>
            </p:nvSpPr>
            <p:spPr bwMode="auto">
              <a:xfrm>
                <a:off x="2142" y="1531"/>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5373" name="Group 38"/>
            <p:cNvGrpSpPr>
              <a:grpSpLocks/>
            </p:cNvGrpSpPr>
            <p:nvPr/>
          </p:nvGrpSpPr>
          <p:grpSpPr bwMode="auto">
            <a:xfrm>
              <a:off x="4624" y="3129"/>
              <a:ext cx="180" cy="173"/>
              <a:chOff x="1822" y="1852"/>
              <a:chExt cx="180" cy="173"/>
            </a:xfrm>
          </p:grpSpPr>
          <p:sp>
            <p:nvSpPr>
              <p:cNvPr id="15380" name="Oval 32"/>
              <p:cNvSpPr>
                <a:spLocks noChangeArrowheads="1"/>
              </p:cNvSpPr>
              <p:nvPr/>
            </p:nvSpPr>
            <p:spPr bwMode="auto">
              <a:xfrm>
                <a:off x="1851" y="1886"/>
                <a:ext cx="120" cy="112"/>
              </a:xfrm>
              <a:prstGeom prst="ellipse">
                <a:avLst/>
              </a:prstGeom>
              <a:solidFill>
                <a:srgbClr val="FF09F3"/>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5381" name="Text Box 27"/>
              <p:cNvSpPr txBox="1">
                <a:spLocks noChangeArrowheads="1"/>
              </p:cNvSpPr>
              <p:nvPr/>
            </p:nvSpPr>
            <p:spPr bwMode="auto">
              <a:xfrm>
                <a:off x="1822" y="1852"/>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5374" name="Group 41"/>
            <p:cNvGrpSpPr>
              <a:grpSpLocks/>
            </p:cNvGrpSpPr>
            <p:nvPr/>
          </p:nvGrpSpPr>
          <p:grpSpPr bwMode="auto">
            <a:xfrm>
              <a:off x="5074" y="3696"/>
              <a:ext cx="180" cy="173"/>
              <a:chOff x="2636" y="2865"/>
              <a:chExt cx="180" cy="173"/>
            </a:xfrm>
          </p:grpSpPr>
          <p:sp>
            <p:nvSpPr>
              <p:cNvPr id="15378" name="Oval 31"/>
              <p:cNvSpPr>
                <a:spLocks noChangeArrowheads="1"/>
              </p:cNvSpPr>
              <p:nvPr/>
            </p:nvSpPr>
            <p:spPr bwMode="auto">
              <a:xfrm>
                <a:off x="2666" y="2899"/>
                <a:ext cx="120" cy="112"/>
              </a:xfrm>
              <a:prstGeom prst="ellipse">
                <a:avLst/>
              </a:prstGeom>
              <a:solidFill>
                <a:srgbClr val="800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5379" name="Text Box 28"/>
              <p:cNvSpPr txBox="1">
                <a:spLocks noChangeArrowheads="1"/>
              </p:cNvSpPr>
              <p:nvPr/>
            </p:nvSpPr>
            <p:spPr bwMode="auto">
              <a:xfrm>
                <a:off x="2636" y="2865"/>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8</a:t>
                </a:r>
              </a:p>
            </p:txBody>
          </p:sp>
        </p:grpSp>
        <p:grpSp>
          <p:nvGrpSpPr>
            <p:cNvPr id="15375" name="Group 44"/>
            <p:cNvGrpSpPr>
              <a:grpSpLocks/>
            </p:cNvGrpSpPr>
            <p:nvPr/>
          </p:nvGrpSpPr>
          <p:grpSpPr bwMode="auto">
            <a:xfrm>
              <a:off x="4642" y="3465"/>
              <a:ext cx="180" cy="173"/>
              <a:chOff x="4413" y="2323"/>
              <a:chExt cx="180" cy="173"/>
            </a:xfrm>
          </p:grpSpPr>
          <p:sp>
            <p:nvSpPr>
              <p:cNvPr id="15376" name="Oval 32"/>
              <p:cNvSpPr>
                <a:spLocks noChangeArrowheads="1"/>
              </p:cNvSpPr>
              <p:nvPr/>
            </p:nvSpPr>
            <p:spPr bwMode="auto">
              <a:xfrm>
                <a:off x="4444" y="235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5377" name="Text Box 27"/>
              <p:cNvSpPr txBox="1">
                <a:spLocks noChangeArrowheads="1"/>
              </p:cNvSpPr>
              <p:nvPr/>
            </p:nvSpPr>
            <p:spPr bwMode="auto">
              <a:xfrm>
                <a:off x="4413" y="2323"/>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7</a:t>
                </a:r>
              </a:p>
            </p:txBody>
          </p:sp>
        </p:grpSp>
      </p:grpSp>
      <p:grpSp>
        <p:nvGrpSpPr>
          <p:cNvPr id="15367" name="Group 44"/>
          <p:cNvGrpSpPr>
            <a:grpSpLocks/>
          </p:cNvGrpSpPr>
          <p:nvPr/>
        </p:nvGrpSpPr>
        <p:grpSpPr bwMode="auto">
          <a:xfrm>
            <a:off x="762000" y="428625"/>
            <a:ext cx="285750" cy="274638"/>
            <a:chOff x="4413" y="2323"/>
            <a:chExt cx="180" cy="173"/>
          </a:xfrm>
        </p:grpSpPr>
        <p:sp>
          <p:nvSpPr>
            <p:cNvPr id="15368" name="Oval 32"/>
            <p:cNvSpPr>
              <a:spLocks noChangeArrowheads="1"/>
            </p:cNvSpPr>
            <p:nvPr/>
          </p:nvSpPr>
          <p:spPr bwMode="auto">
            <a:xfrm>
              <a:off x="4444" y="235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5369" name="Text Box 27"/>
            <p:cNvSpPr txBox="1">
              <a:spLocks noChangeArrowheads="1"/>
            </p:cNvSpPr>
            <p:nvPr/>
          </p:nvSpPr>
          <p:spPr bwMode="auto">
            <a:xfrm>
              <a:off x="4413" y="2323"/>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7</a:t>
              </a:r>
            </a:p>
          </p:txBody>
        </p:sp>
      </p:grpSp>
      <p:graphicFrame>
        <p:nvGraphicFramePr>
          <p:cNvPr id="15362" name="Object 2"/>
          <p:cNvGraphicFramePr>
            <a:graphicFrameLocks noChangeAspect="1"/>
          </p:cNvGraphicFramePr>
          <p:nvPr/>
        </p:nvGraphicFramePr>
        <p:xfrm>
          <a:off x="1219200" y="914400"/>
          <a:ext cx="2057400" cy="762000"/>
        </p:xfrm>
        <a:graphic>
          <a:graphicData uri="http://schemas.openxmlformats.org/presentationml/2006/ole">
            <mc:AlternateContent xmlns:mc="http://schemas.openxmlformats.org/markup-compatibility/2006">
              <mc:Choice xmlns:v="urn:schemas-microsoft-com:vml" Requires="v">
                <p:oleObj spid="_x0000_s2057" name="Equation" r:id="rId6" imgW="1371600" imgH="508000" progId="Equation.3">
                  <p:embed/>
                </p:oleObj>
              </mc:Choice>
              <mc:Fallback>
                <p:oleObj name="Equation" r:id="rId6" imgW="1371600" imgH="5080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914400"/>
                        <a:ext cx="2057400" cy="76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3211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0" descr="Q300p100y2008tsPC1M19PWMLDto425db 2.jpg"/>
          <p:cNvPicPr>
            <a:picLocks noGrp="1" noChangeAspect="1"/>
          </p:cNvPicPr>
          <p:nvPr>
            <p:ph idx="4294967295"/>
          </p:nvPr>
        </p:nvPicPr>
        <p:blipFill>
          <a:blip r:embed="rId4">
            <a:extLst>
              <a:ext uri="{28A0092B-C50C-407E-A947-70E740481C1C}">
                <a14:useLocalDpi xmlns:a14="http://schemas.microsoft.com/office/drawing/2010/main" val="0"/>
              </a:ext>
            </a:extLst>
          </a:blip>
          <a:srcRect l="4855" t="8025" r="8488" b="9877"/>
          <a:stretch>
            <a:fillRect/>
          </a:stretch>
        </p:blipFill>
        <p:spPr>
          <a:xfrm>
            <a:off x="212725" y="152400"/>
            <a:ext cx="8805863" cy="6256338"/>
          </a:xfrm>
        </p:spPr>
      </p:pic>
      <p:sp>
        <p:nvSpPr>
          <p:cNvPr id="17411" name="TextBox 37"/>
          <p:cNvSpPr txBox="1">
            <a:spLocks noChangeArrowheads="1"/>
          </p:cNvSpPr>
          <p:nvPr/>
        </p:nvSpPr>
        <p:spPr bwMode="auto">
          <a:xfrm rot="-5400000">
            <a:off x="-469900" y="2800351"/>
            <a:ext cx="15827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800">
                <a:latin typeface="Arial" charset="0"/>
                <a:ea typeface="ＭＳ Ｐゴシック" charset="0"/>
                <a:cs typeface="ＭＳ Ｐゴシック" charset="0"/>
              </a:rPr>
              <a:t>Q (x10</a:t>
            </a:r>
            <a:r>
              <a:rPr lang="en-US" sz="1800" baseline="30000">
                <a:latin typeface="Arial" charset="0"/>
                <a:ea typeface="ＭＳ Ｐゴシック" charset="0"/>
                <a:cs typeface="ＭＳ Ｐゴシック" charset="0"/>
              </a:rPr>
              <a:t>9</a:t>
            </a:r>
            <a:r>
              <a:rPr lang="en-US" sz="1800">
                <a:latin typeface="Arial" charset="0"/>
                <a:ea typeface="ＭＳ Ｐゴシック" charset="0"/>
                <a:cs typeface="ＭＳ Ｐゴシック" charset="0"/>
              </a:rPr>
              <a:t> Jm</a:t>
            </a:r>
            <a:r>
              <a:rPr lang="en-US" sz="1800" baseline="30000">
                <a:latin typeface="Arial" charset="0"/>
                <a:ea typeface="ＭＳ Ｐゴシック" charset="0"/>
                <a:cs typeface="ＭＳ Ｐゴシック" charset="0"/>
              </a:rPr>
              <a:t>–2</a:t>
            </a:r>
            <a:r>
              <a:rPr lang="en-US" sz="1800">
                <a:latin typeface="Arial" charset="0"/>
                <a:ea typeface="ＭＳ Ｐゴシック" charset="0"/>
                <a:cs typeface="ＭＳ Ｐゴシック" charset="0"/>
              </a:rPr>
              <a:t>)</a:t>
            </a:r>
          </a:p>
        </p:txBody>
      </p:sp>
      <p:grpSp>
        <p:nvGrpSpPr>
          <p:cNvPr id="17412" name="Group 44"/>
          <p:cNvGrpSpPr>
            <a:grpSpLocks/>
          </p:cNvGrpSpPr>
          <p:nvPr/>
        </p:nvGrpSpPr>
        <p:grpSpPr bwMode="auto">
          <a:xfrm>
            <a:off x="685800" y="373063"/>
            <a:ext cx="285750" cy="274637"/>
            <a:chOff x="4413" y="2323"/>
            <a:chExt cx="180" cy="173"/>
          </a:xfrm>
        </p:grpSpPr>
        <p:sp>
          <p:nvSpPr>
            <p:cNvPr id="17451" name="Oval 32"/>
            <p:cNvSpPr>
              <a:spLocks noChangeArrowheads="1"/>
            </p:cNvSpPr>
            <p:nvPr/>
          </p:nvSpPr>
          <p:spPr bwMode="auto">
            <a:xfrm>
              <a:off x="4444" y="235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17452" name="Text Box 27"/>
            <p:cNvSpPr txBox="1">
              <a:spLocks noChangeArrowheads="1"/>
            </p:cNvSpPr>
            <p:nvPr/>
          </p:nvSpPr>
          <p:spPr bwMode="auto">
            <a:xfrm>
              <a:off x="4413" y="2323"/>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7</a:t>
              </a:r>
            </a:p>
          </p:txBody>
        </p:sp>
      </p:grpSp>
      <p:grpSp>
        <p:nvGrpSpPr>
          <p:cNvPr id="3" name="Group 54"/>
          <p:cNvGrpSpPr>
            <a:grpSpLocks/>
          </p:cNvGrpSpPr>
          <p:nvPr/>
        </p:nvGrpSpPr>
        <p:grpSpPr bwMode="auto">
          <a:xfrm>
            <a:off x="492125" y="1447800"/>
            <a:ext cx="8180388" cy="4641850"/>
            <a:chOff x="320" y="912"/>
            <a:chExt cx="5153" cy="2924"/>
          </a:xfrm>
        </p:grpSpPr>
        <p:grpSp>
          <p:nvGrpSpPr>
            <p:cNvPr id="17415" name="Group 40"/>
            <p:cNvGrpSpPr>
              <a:grpSpLocks/>
            </p:cNvGrpSpPr>
            <p:nvPr/>
          </p:nvGrpSpPr>
          <p:grpSpPr bwMode="auto">
            <a:xfrm>
              <a:off x="320" y="1344"/>
              <a:ext cx="290" cy="2304"/>
              <a:chOff x="320" y="1344"/>
              <a:chExt cx="290" cy="2304"/>
            </a:xfrm>
          </p:grpSpPr>
          <p:cxnSp>
            <p:nvCxnSpPr>
              <p:cNvPr id="17449" name="Straight Connector 17"/>
              <p:cNvCxnSpPr>
                <a:cxnSpLocks noChangeShapeType="1"/>
              </p:cNvCxnSpPr>
              <p:nvPr/>
            </p:nvCxnSpPr>
            <p:spPr bwMode="auto">
              <a:xfrm rot="5400000" flipH="1" flipV="1">
                <a:off x="-668" y="2476"/>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50" name="Text Box 28"/>
              <p:cNvSpPr txBox="1">
                <a:spLocks noChangeArrowheads="1"/>
              </p:cNvSpPr>
              <p:nvPr/>
            </p:nvSpPr>
            <p:spPr bwMode="auto">
              <a:xfrm>
                <a:off x="432" y="1344"/>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1</a:t>
                </a:r>
              </a:p>
            </p:txBody>
          </p:sp>
        </p:grpSp>
        <p:grpSp>
          <p:nvGrpSpPr>
            <p:cNvPr id="17416" name="Group 41"/>
            <p:cNvGrpSpPr>
              <a:grpSpLocks/>
            </p:cNvGrpSpPr>
            <p:nvPr/>
          </p:nvGrpSpPr>
          <p:grpSpPr bwMode="auto">
            <a:xfrm>
              <a:off x="444" y="1397"/>
              <a:ext cx="324" cy="2291"/>
              <a:chOff x="444" y="1397"/>
              <a:chExt cx="324" cy="2291"/>
            </a:xfrm>
          </p:grpSpPr>
          <p:cxnSp>
            <p:nvCxnSpPr>
              <p:cNvPr id="17447" name="Straight Connector 17"/>
              <p:cNvCxnSpPr>
                <a:cxnSpLocks noChangeShapeType="1"/>
              </p:cNvCxnSpPr>
              <p:nvPr/>
            </p:nvCxnSpPr>
            <p:spPr bwMode="auto">
              <a:xfrm rot="5400000" flipH="1" flipV="1">
                <a:off x="-544" y="2516"/>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48" name="Text Box 29"/>
              <p:cNvSpPr txBox="1">
                <a:spLocks noChangeArrowheads="1"/>
              </p:cNvSpPr>
              <p:nvPr/>
            </p:nvSpPr>
            <p:spPr bwMode="auto">
              <a:xfrm>
                <a:off x="590" y="1397"/>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2</a:t>
                </a:r>
              </a:p>
            </p:txBody>
          </p:sp>
        </p:grpSp>
        <p:grpSp>
          <p:nvGrpSpPr>
            <p:cNvPr id="17417" name="Group 51"/>
            <p:cNvGrpSpPr>
              <a:grpSpLocks/>
            </p:cNvGrpSpPr>
            <p:nvPr/>
          </p:nvGrpSpPr>
          <p:grpSpPr bwMode="auto">
            <a:xfrm>
              <a:off x="617" y="1488"/>
              <a:ext cx="329" cy="2296"/>
              <a:chOff x="617" y="1488"/>
              <a:chExt cx="329" cy="2296"/>
            </a:xfrm>
          </p:grpSpPr>
          <p:cxnSp>
            <p:nvCxnSpPr>
              <p:cNvPr id="17445" name="Straight Connector 17"/>
              <p:cNvCxnSpPr>
                <a:cxnSpLocks noChangeShapeType="1"/>
              </p:cNvCxnSpPr>
              <p:nvPr/>
            </p:nvCxnSpPr>
            <p:spPr bwMode="auto">
              <a:xfrm rot="5400000" flipH="1" flipV="1">
                <a:off x="-371" y="2612"/>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46" name="Text Box 30"/>
              <p:cNvSpPr txBox="1">
                <a:spLocks noChangeArrowheads="1"/>
              </p:cNvSpPr>
              <p:nvPr/>
            </p:nvSpPr>
            <p:spPr bwMode="auto">
              <a:xfrm>
                <a:off x="768" y="1488"/>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3</a:t>
                </a:r>
              </a:p>
            </p:txBody>
          </p:sp>
        </p:grpSp>
        <p:grpSp>
          <p:nvGrpSpPr>
            <p:cNvPr id="17418" name="Group 42"/>
            <p:cNvGrpSpPr>
              <a:grpSpLocks/>
            </p:cNvGrpSpPr>
            <p:nvPr/>
          </p:nvGrpSpPr>
          <p:grpSpPr bwMode="auto">
            <a:xfrm>
              <a:off x="905" y="1493"/>
              <a:ext cx="314" cy="2299"/>
              <a:chOff x="905" y="1493"/>
              <a:chExt cx="314" cy="2299"/>
            </a:xfrm>
          </p:grpSpPr>
          <p:cxnSp>
            <p:nvCxnSpPr>
              <p:cNvPr id="17443" name="Straight Connector 17"/>
              <p:cNvCxnSpPr>
                <a:cxnSpLocks noChangeShapeType="1"/>
              </p:cNvCxnSpPr>
              <p:nvPr/>
            </p:nvCxnSpPr>
            <p:spPr bwMode="auto">
              <a:xfrm rot="5400000" flipH="1" flipV="1">
                <a:off x="-83" y="2620"/>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44" name="Text Box 31"/>
              <p:cNvSpPr txBox="1">
                <a:spLocks noChangeArrowheads="1"/>
              </p:cNvSpPr>
              <p:nvPr/>
            </p:nvSpPr>
            <p:spPr bwMode="auto">
              <a:xfrm>
                <a:off x="1041" y="1493"/>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4</a:t>
                </a:r>
              </a:p>
            </p:txBody>
          </p:sp>
        </p:grpSp>
        <p:grpSp>
          <p:nvGrpSpPr>
            <p:cNvPr id="17419" name="Group 43"/>
            <p:cNvGrpSpPr>
              <a:grpSpLocks/>
            </p:cNvGrpSpPr>
            <p:nvPr/>
          </p:nvGrpSpPr>
          <p:grpSpPr bwMode="auto">
            <a:xfrm>
              <a:off x="1017" y="1567"/>
              <a:ext cx="346" cy="2269"/>
              <a:chOff x="1017" y="1567"/>
              <a:chExt cx="346" cy="2269"/>
            </a:xfrm>
          </p:grpSpPr>
          <p:cxnSp>
            <p:nvCxnSpPr>
              <p:cNvPr id="17441" name="Straight Connector 17"/>
              <p:cNvCxnSpPr>
                <a:cxnSpLocks noChangeShapeType="1"/>
              </p:cNvCxnSpPr>
              <p:nvPr/>
            </p:nvCxnSpPr>
            <p:spPr bwMode="auto">
              <a:xfrm rot="5400000" flipH="1" flipV="1">
                <a:off x="29" y="2664"/>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42" name="Text Box 32"/>
              <p:cNvSpPr txBox="1">
                <a:spLocks noChangeArrowheads="1"/>
              </p:cNvSpPr>
              <p:nvPr/>
            </p:nvSpPr>
            <p:spPr bwMode="auto">
              <a:xfrm>
                <a:off x="1185" y="1567"/>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5</a:t>
                </a:r>
              </a:p>
            </p:txBody>
          </p:sp>
        </p:grpSp>
        <p:grpSp>
          <p:nvGrpSpPr>
            <p:cNvPr id="17420" name="Group 44"/>
            <p:cNvGrpSpPr>
              <a:grpSpLocks/>
            </p:cNvGrpSpPr>
            <p:nvPr/>
          </p:nvGrpSpPr>
          <p:grpSpPr bwMode="auto">
            <a:xfrm>
              <a:off x="1557" y="1440"/>
              <a:ext cx="349" cy="2304"/>
              <a:chOff x="1557" y="1440"/>
              <a:chExt cx="349" cy="2304"/>
            </a:xfrm>
          </p:grpSpPr>
          <p:cxnSp>
            <p:nvCxnSpPr>
              <p:cNvPr id="17439" name="Straight Connector 17"/>
              <p:cNvCxnSpPr>
                <a:cxnSpLocks noChangeShapeType="1"/>
              </p:cNvCxnSpPr>
              <p:nvPr/>
            </p:nvCxnSpPr>
            <p:spPr bwMode="auto">
              <a:xfrm rot="5400000" flipH="1" flipV="1">
                <a:off x="569" y="2572"/>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40" name="Text Box 33"/>
              <p:cNvSpPr txBox="1">
                <a:spLocks noChangeArrowheads="1"/>
              </p:cNvSpPr>
              <p:nvPr/>
            </p:nvSpPr>
            <p:spPr bwMode="auto">
              <a:xfrm>
                <a:off x="1728" y="1440"/>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6</a:t>
                </a:r>
              </a:p>
            </p:txBody>
          </p:sp>
        </p:grpSp>
        <p:grpSp>
          <p:nvGrpSpPr>
            <p:cNvPr id="17421" name="Group 45"/>
            <p:cNvGrpSpPr>
              <a:grpSpLocks/>
            </p:cNvGrpSpPr>
            <p:nvPr/>
          </p:nvGrpSpPr>
          <p:grpSpPr bwMode="auto">
            <a:xfrm>
              <a:off x="2873" y="960"/>
              <a:ext cx="329" cy="2256"/>
              <a:chOff x="2873" y="960"/>
              <a:chExt cx="329" cy="2256"/>
            </a:xfrm>
          </p:grpSpPr>
          <p:cxnSp>
            <p:nvCxnSpPr>
              <p:cNvPr id="17437" name="Straight Connector 17"/>
              <p:cNvCxnSpPr>
                <a:cxnSpLocks noChangeShapeType="1"/>
              </p:cNvCxnSpPr>
              <p:nvPr/>
            </p:nvCxnSpPr>
            <p:spPr bwMode="auto">
              <a:xfrm rot="5400000" flipH="1" flipV="1">
                <a:off x="1885" y="2044"/>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38" name="Text Box 34"/>
              <p:cNvSpPr txBox="1">
                <a:spLocks noChangeArrowheads="1"/>
              </p:cNvSpPr>
              <p:nvPr/>
            </p:nvSpPr>
            <p:spPr bwMode="auto">
              <a:xfrm>
                <a:off x="3024" y="960"/>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7</a:t>
                </a:r>
              </a:p>
            </p:txBody>
          </p:sp>
        </p:grpSp>
        <p:grpSp>
          <p:nvGrpSpPr>
            <p:cNvPr id="17422" name="Group 52"/>
            <p:cNvGrpSpPr>
              <a:grpSpLocks/>
            </p:cNvGrpSpPr>
            <p:nvPr/>
          </p:nvGrpSpPr>
          <p:grpSpPr bwMode="auto">
            <a:xfrm>
              <a:off x="3065" y="1056"/>
              <a:ext cx="329" cy="2256"/>
              <a:chOff x="3065" y="1056"/>
              <a:chExt cx="329" cy="2256"/>
            </a:xfrm>
          </p:grpSpPr>
          <p:cxnSp>
            <p:nvCxnSpPr>
              <p:cNvPr id="17435" name="Straight Connector 17"/>
              <p:cNvCxnSpPr>
                <a:cxnSpLocks noChangeShapeType="1"/>
              </p:cNvCxnSpPr>
              <p:nvPr/>
            </p:nvCxnSpPr>
            <p:spPr bwMode="auto">
              <a:xfrm rot="5400000" flipH="1" flipV="1">
                <a:off x="2077" y="2140"/>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36" name="Text Box 35"/>
              <p:cNvSpPr txBox="1">
                <a:spLocks noChangeArrowheads="1"/>
              </p:cNvSpPr>
              <p:nvPr/>
            </p:nvSpPr>
            <p:spPr bwMode="auto">
              <a:xfrm>
                <a:off x="3216" y="1056"/>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8</a:t>
                </a:r>
              </a:p>
            </p:txBody>
          </p:sp>
        </p:grpSp>
        <p:grpSp>
          <p:nvGrpSpPr>
            <p:cNvPr id="17423" name="Group 53"/>
            <p:cNvGrpSpPr>
              <a:grpSpLocks/>
            </p:cNvGrpSpPr>
            <p:nvPr/>
          </p:nvGrpSpPr>
          <p:grpSpPr bwMode="auto">
            <a:xfrm>
              <a:off x="3792" y="1344"/>
              <a:ext cx="322" cy="2256"/>
              <a:chOff x="3792" y="1344"/>
              <a:chExt cx="322" cy="2256"/>
            </a:xfrm>
          </p:grpSpPr>
          <p:cxnSp>
            <p:nvCxnSpPr>
              <p:cNvPr id="17433" name="Straight Connector 17"/>
              <p:cNvCxnSpPr>
                <a:cxnSpLocks noChangeShapeType="1"/>
              </p:cNvCxnSpPr>
              <p:nvPr/>
            </p:nvCxnSpPr>
            <p:spPr bwMode="auto">
              <a:xfrm rot="5400000" flipH="1" flipV="1">
                <a:off x="2804" y="2428"/>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34" name="Text Box 36"/>
              <p:cNvSpPr txBox="1">
                <a:spLocks noChangeArrowheads="1"/>
              </p:cNvSpPr>
              <p:nvPr/>
            </p:nvSpPr>
            <p:spPr bwMode="auto">
              <a:xfrm>
                <a:off x="3936" y="1344"/>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9</a:t>
                </a:r>
              </a:p>
            </p:txBody>
          </p:sp>
        </p:grpSp>
        <p:grpSp>
          <p:nvGrpSpPr>
            <p:cNvPr id="17424" name="Group 48"/>
            <p:cNvGrpSpPr>
              <a:grpSpLocks/>
            </p:cNvGrpSpPr>
            <p:nvPr/>
          </p:nvGrpSpPr>
          <p:grpSpPr bwMode="auto">
            <a:xfrm>
              <a:off x="3968" y="1200"/>
              <a:ext cx="401" cy="2256"/>
              <a:chOff x="3968" y="1200"/>
              <a:chExt cx="401" cy="2256"/>
            </a:xfrm>
          </p:grpSpPr>
          <p:cxnSp>
            <p:nvCxnSpPr>
              <p:cNvPr id="17431" name="Straight Connector 17"/>
              <p:cNvCxnSpPr>
                <a:cxnSpLocks noChangeShapeType="1"/>
              </p:cNvCxnSpPr>
              <p:nvPr/>
            </p:nvCxnSpPr>
            <p:spPr bwMode="auto">
              <a:xfrm rot="5400000" flipH="1" flipV="1">
                <a:off x="2980" y="2284"/>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32" name="Text Box 37"/>
              <p:cNvSpPr txBox="1">
                <a:spLocks noChangeArrowheads="1"/>
              </p:cNvSpPr>
              <p:nvPr/>
            </p:nvSpPr>
            <p:spPr bwMode="auto">
              <a:xfrm>
                <a:off x="4128" y="1200"/>
                <a:ext cx="24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10</a:t>
                </a:r>
              </a:p>
            </p:txBody>
          </p:sp>
        </p:grpSp>
        <p:grpSp>
          <p:nvGrpSpPr>
            <p:cNvPr id="17425" name="Group 49"/>
            <p:cNvGrpSpPr>
              <a:grpSpLocks/>
            </p:cNvGrpSpPr>
            <p:nvPr/>
          </p:nvGrpSpPr>
          <p:grpSpPr bwMode="auto">
            <a:xfrm>
              <a:off x="4745" y="1248"/>
              <a:ext cx="344" cy="2304"/>
              <a:chOff x="4745" y="1248"/>
              <a:chExt cx="344" cy="2304"/>
            </a:xfrm>
          </p:grpSpPr>
          <p:cxnSp>
            <p:nvCxnSpPr>
              <p:cNvPr id="17429" name="Straight Connector 17"/>
              <p:cNvCxnSpPr>
                <a:cxnSpLocks noChangeShapeType="1"/>
              </p:cNvCxnSpPr>
              <p:nvPr/>
            </p:nvCxnSpPr>
            <p:spPr bwMode="auto">
              <a:xfrm rot="5400000" flipH="1" flipV="1">
                <a:off x="3757" y="2380"/>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30" name="Text Box 38"/>
              <p:cNvSpPr txBox="1">
                <a:spLocks noChangeArrowheads="1"/>
              </p:cNvSpPr>
              <p:nvPr/>
            </p:nvSpPr>
            <p:spPr bwMode="auto">
              <a:xfrm>
                <a:off x="4848" y="1248"/>
                <a:ext cx="24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11</a:t>
                </a:r>
              </a:p>
            </p:txBody>
          </p:sp>
        </p:grpSp>
        <p:grpSp>
          <p:nvGrpSpPr>
            <p:cNvPr id="17426" name="Group 50"/>
            <p:cNvGrpSpPr>
              <a:grpSpLocks/>
            </p:cNvGrpSpPr>
            <p:nvPr/>
          </p:nvGrpSpPr>
          <p:grpSpPr bwMode="auto">
            <a:xfrm>
              <a:off x="5081" y="912"/>
              <a:ext cx="392" cy="2160"/>
              <a:chOff x="5081" y="912"/>
              <a:chExt cx="392" cy="2160"/>
            </a:xfrm>
          </p:grpSpPr>
          <p:cxnSp>
            <p:nvCxnSpPr>
              <p:cNvPr id="17427" name="Straight Connector 17"/>
              <p:cNvCxnSpPr>
                <a:cxnSpLocks noChangeShapeType="1"/>
              </p:cNvCxnSpPr>
              <p:nvPr/>
            </p:nvCxnSpPr>
            <p:spPr bwMode="auto">
              <a:xfrm rot="5400000" flipH="1" flipV="1">
                <a:off x="4093" y="1900"/>
                <a:ext cx="2160" cy="183"/>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sp>
            <p:nvSpPr>
              <p:cNvPr id="17428" name="Text Box 39"/>
              <p:cNvSpPr txBox="1">
                <a:spLocks noChangeArrowheads="1"/>
              </p:cNvSpPr>
              <p:nvPr/>
            </p:nvSpPr>
            <p:spPr bwMode="auto">
              <a:xfrm>
                <a:off x="5232" y="912"/>
                <a:ext cx="24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b="1">
                    <a:solidFill>
                      <a:srgbClr val="0000FF"/>
                    </a:solidFill>
                    <a:latin typeface="Arial" charset="0"/>
                    <a:ea typeface="ＭＳ Ｐゴシック" charset="0"/>
                    <a:cs typeface="ＭＳ Ｐゴシック" charset="0"/>
                  </a:rPr>
                  <a:t>12</a:t>
                </a:r>
              </a:p>
            </p:txBody>
          </p:sp>
        </p:grpSp>
      </p:grpSp>
      <p:sp>
        <p:nvSpPr>
          <p:cNvPr id="17414" name="Text Box 28"/>
          <p:cNvSpPr txBox="1">
            <a:spLocks noChangeArrowheads="1"/>
          </p:cNvSpPr>
          <p:nvPr/>
        </p:nvSpPr>
        <p:spPr bwMode="auto">
          <a:xfrm>
            <a:off x="976313" y="344488"/>
            <a:ext cx="3683000" cy="835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b="1">
                <a:solidFill>
                  <a:srgbClr val="FF0000"/>
                </a:solidFill>
                <a:latin typeface="Arial" charset="0"/>
                <a:ea typeface="ＭＳ Ｐゴシック" charset="0"/>
                <a:cs typeface="ＭＳ Ｐゴシック" charset="0"/>
              </a:rPr>
              <a:t>Mooring: 300.100 heat content, 2008</a:t>
            </a:r>
          </a:p>
          <a:p>
            <a:r>
              <a:rPr lang="en-US" sz="1600" b="1">
                <a:solidFill>
                  <a:srgbClr val="FF0000"/>
                </a:solidFill>
                <a:latin typeface="Arial" charset="0"/>
                <a:ea typeface="ＭＳ Ｐゴシック" charset="0"/>
                <a:cs typeface="ＭＳ Ｐゴシック" charset="0"/>
              </a:rPr>
              <a:t>Estimate of signal via</a:t>
            </a:r>
          </a:p>
          <a:p>
            <a:r>
              <a:rPr lang="en-US" sz="1600" b="1">
                <a:solidFill>
                  <a:srgbClr val="FF0000"/>
                </a:solidFill>
                <a:latin typeface="Arial" charset="0"/>
                <a:ea typeface="ＭＳ Ｐゴシック" charset="0"/>
                <a:cs typeface="ＭＳ Ｐゴシック" charset="0"/>
              </a:rPr>
              <a:t>Karhunen-Lo</a:t>
            </a:r>
            <a:r>
              <a:rPr lang="en-US" altLang="ja-JP" sz="1600" b="1">
                <a:solidFill>
                  <a:srgbClr val="FF0000"/>
                </a:solidFill>
                <a:latin typeface="Arial" charset="0"/>
                <a:ea typeface="ＭＳ Ｐゴシック" charset="0"/>
                <a:cs typeface="ＭＳ Ｐゴシック" charset="0"/>
              </a:rPr>
              <a:t>é</a:t>
            </a:r>
            <a:r>
              <a:rPr lang="en-US" sz="1600" b="1">
                <a:solidFill>
                  <a:srgbClr val="FF0000"/>
                </a:solidFill>
                <a:latin typeface="Arial" charset="0"/>
                <a:ea typeface="ＭＳ Ｐゴシック" charset="0"/>
                <a:cs typeface="ＭＳ Ｐゴシック" charset="0"/>
              </a:rPr>
              <a:t>ve (1</a:t>
            </a:r>
            <a:r>
              <a:rPr lang="en-US" sz="1600" b="1" baseline="30000">
                <a:solidFill>
                  <a:srgbClr val="FF0000"/>
                </a:solidFill>
                <a:latin typeface="Arial" charset="0"/>
                <a:ea typeface="ＭＳ Ｐゴシック" charset="0"/>
                <a:cs typeface="ＭＳ Ｐゴシック" charset="0"/>
              </a:rPr>
              <a:t>st</a:t>
            </a:r>
            <a:r>
              <a:rPr lang="en-US" sz="1600" b="1">
                <a:solidFill>
                  <a:srgbClr val="FF0000"/>
                </a:solidFill>
                <a:latin typeface="Arial" charset="0"/>
                <a:ea typeface="ＭＳ Ｐゴシック" charset="0"/>
                <a:cs typeface="ＭＳ Ｐゴシック" charset="0"/>
              </a:rPr>
              <a:t> mode): ~56%</a:t>
            </a:r>
            <a:endParaRPr lang="en-US" sz="1400">
              <a:ea typeface="ＭＳ Ｐゴシック" charset="0"/>
              <a:cs typeface="ＭＳ Ｐゴシック" charset="0"/>
            </a:endParaRPr>
          </a:p>
        </p:txBody>
      </p:sp>
    </p:spTree>
    <p:custDataLst>
      <p:tags r:id="rId1"/>
    </p:custDataLst>
    <p:extLst>
      <p:ext uri="{BB962C8B-B14F-4D97-AF65-F5344CB8AC3E}">
        <p14:creationId xmlns:p14="http://schemas.microsoft.com/office/powerpoint/2010/main" val="3317321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239838" y="228600"/>
            <a:ext cx="6629400" cy="609600"/>
          </a:xfrm>
        </p:spPr>
        <p:txBody>
          <a:bodyPr/>
          <a:lstStyle/>
          <a:p>
            <a:r>
              <a:rPr lang="en-US" sz="2000" b="0">
                <a:latin typeface="Arial" charset="0"/>
                <a:ea typeface="MS PGothic" charset="0"/>
                <a:cs typeface="MS PGothic" charset="0"/>
              </a:rPr>
              <a:t>February </a:t>
            </a:r>
            <a:r>
              <a:rPr lang="ja-JP" altLang="en-US" sz="2000" b="0">
                <a:latin typeface="Arial" charset="0"/>
                <a:ea typeface="MS PGothic" charset="0"/>
                <a:cs typeface="MS PGothic" charset="0"/>
              </a:rPr>
              <a:t>”</a:t>
            </a:r>
            <a:r>
              <a:rPr lang="en-US" sz="2000" b="0">
                <a:latin typeface="Arial" charset="0"/>
                <a:ea typeface="MS PGothic" charset="0"/>
                <a:cs typeface="MS PGothic" charset="0"/>
              </a:rPr>
              <a:t>transient" event #1</a:t>
            </a:r>
            <a:endParaRPr lang="en-US">
              <a:latin typeface="Arial" charset="0"/>
              <a:ea typeface="MS PGothic" charset="0"/>
              <a:cs typeface="MS PGothic" charset="0"/>
            </a:endParaRPr>
          </a:p>
        </p:txBody>
      </p:sp>
      <p:pic>
        <p:nvPicPr>
          <p:cNvPr id="1945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3038" y="914400"/>
            <a:ext cx="41671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2838" y="3657600"/>
            <a:ext cx="38862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21238" y="914400"/>
            <a:ext cx="416560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2" name="Straight Connector 16"/>
          <p:cNvCxnSpPr>
            <a:cxnSpLocks noChangeShapeType="1"/>
          </p:cNvCxnSpPr>
          <p:nvPr/>
        </p:nvCxnSpPr>
        <p:spPr bwMode="auto">
          <a:xfrm>
            <a:off x="3678238" y="1676400"/>
            <a:ext cx="1143000" cy="1588"/>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cxnSp>
      <p:cxnSp>
        <p:nvCxnSpPr>
          <p:cNvPr id="19463" name="Straight Connector 17"/>
          <p:cNvCxnSpPr>
            <a:cxnSpLocks noChangeShapeType="1"/>
          </p:cNvCxnSpPr>
          <p:nvPr/>
        </p:nvCxnSpPr>
        <p:spPr bwMode="auto">
          <a:xfrm rot="5400000">
            <a:off x="4516438" y="3200400"/>
            <a:ext cx="914400" cy="4572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25342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profOverlay300p100y2008profOverlaya.jpg"/>
          <p:cNvPicPr>
            <a:picLocks noChangeAspect="1"/>
          </p:cNvPicPr>
          <p:nvPr/>
        </p:nvPicPr>
        <p:blipFill>
          <a:blip r:embed="rId3">
            <a:extLst>
              <a:ext uri="{28A0092B-C50C-407E-A947-70E740481C1C}">
                <a14:useLocalDpi xmlns:a14="http://schemas.microsoft.com/office/drawing/2010/main" val="0"/>
              </a:ext>
            </a:extLst>
          </a:blip>
          <a:srcRect l="8507" t="6667" r="2592" b="6660"/>
          <a:stretch>
            <a:fillRect/>
          </a:stretch>
        </p:blipFill>
        <p:spPr bwMode="auto">
          <a:xfrm>
            <a:off x="777875" y="533400"/>
            <a:ext cx="812958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Grp="1" noChangeArrowheads="1"/>
          </p:cNvSpPr>
          <p:nvPr>
            <p:ph type="title" idx="4294967295"/>
          </p:nvPr>
        </p:nvSpPr>
        <p:spPr>
          <a:xfrm>
            <a:off x="1446213" y="0"/>
            <a:ext cx="6248400" cy="609600"/>
          </a:xfrm>
        </p:spPr>
        <p:txBody>
          <a:bodyPr/>
          <a:lstStyle/>
          <a:p>
            <a:r>
              <a:rPr lang="en-US" sz="2000" b="0">
                <a:latin typeface="Arial" charset="0"/>
                <a:ea typeface="MS PGothic" charset="0"/>
                <a:cs typeface="MS PGothic" charset="0"/>
              </a:rPr>
              <a:t>February </a:t>
            </a:r>
            <a:r>
              <a:rPr lang="ja-JP" altLang="en-US" sz="2000" b="0">
                <a:latin typeface="Arial" charset="0"/>
                <a:ea typeface="MS PGothic" charset="0"/>
                <a:cs typeface="MS PGothic" charset="0"/>
              </a:rPr>
              <a:t>”</a:t>
            </a:r>
            <a:r>
              <a:rPr lang="en-US" sz="2000" b="0">
                <a:latin typeface="Arial" charset="0"/>
                <a:ea typeface="MS PGothic" charset="0"/>
                <a:cs typeface="MS PGothic" charset="0"/>
              </a:rPr>
              <a:t>transient" event</a:t>
            </a:r>
            <a:endParaRPr lang="en-US">
              <a:latin typeface="Arial" charset="0"/>
              <a:ea typeface="MS PGothic" charset="0"/>
              <a:cs typeface="MS PGothic" charset="0"/>
            </a:endParaRPr>
          </a:p>
        </p:txBody>
      </p:sp>
      <p:sp>
        <p:nvSpPr>
          <p:cNvPr id="21508" name="Text Box 38"/>
          <p:cNvSpPr txBox="1">
            <a:spLocks noChangeArrowheads="1"/>
          </p:cNvSpPr>
          <p:nvPr/>
        </p:nvSpPr>
        <p:spPr bwMode="auto">
          <a:xfrm>
            <a:off x="8293100" y="23813"/>
            <a:ext cx="722313" cy="223837"/>
          </a:xfrm>
          <a:prstGeom prst="rect">
            <a:avLst/>
          </a:prstGeom>
          <a:solidFill>
            <a:schemeClr val="bg1"/>
          </a:solidFill>
          <a:ln w="9525">
            <a:solidFill>
              <a:srgbClr val="FF0000"/>
            </a:solidFill>
            <a:miter lim="800000"/>
            <a:headEnd/>
            <a:tailEnd/>
          </a:ln>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nSpc>
                <a:spcPct val="80000"/>
              </a:lnSpc>
            </a:pPr>
            <a:r>
              <a:rPr lang="en-US" sz="1000">
                <a:latin typeface="Arial" charset="0"/>
                <a:ea typeface="ＭＳ Ｐゴシック" charset="0"/>
                <a:cs typeface="ＭＳ Ｐゴシック" charset="0"/>
              </a:rPr>
              <a:t>Transient</a:t>
            </a:r>
          </a:p>
        </p:txBody>
      </p:sp>
      <p:sp>
        <p:nvSpPr>
          <p:cNvPr id="21509" name="Text Box 6"/>
          <p:cNvSpPr txBox="1">
            <a:spLocks noChangeArrowheads="1"/>
          </p:cNvSpPr>
          <p:nvPr/>
        </p:nvSpPr>
        <p:spPr bwMode="auto">
          <a:xfrm>
            <a:off x="3505200" y="6369050"/>
            <a:ext cx="1617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a:latin typeface="Arial" charset="0"/>
                <a:ea typeface="ＭＳ Ｐゴシック" charset="0"/>
                <a:cs typeface="ＭＳ Ｐゴシック" charset="0"/>
              </a:rPr>
              <a:t>Temperature ˚C</a:t>
            </a:r>
          </a:p>
        </p:txBody>
      </p:sp>
      <p:sp>
        <p:nvSpPr>
          <p:cNvPr id="21510" name="Text Box 7"/>
          <p:cNvSpPr txBox="1">
            <a:spLocks noChangeArrowheads="1"/>
          </p:cNvSpPr>
          <p:nvPr/>
        </p:nvSpPr>
        <p:spPr bwMode="auto">
          <a:xfrm rot="-5400000">
            <a:off x="-14288" y="3290888"/>
            <a:ext cx="12795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a:latin typeface="Arial" charset="0"/>
                <a:ea typeface="ＭＳ Ｐゴシック" charset="0"/>
                <a:cs typeface="ＭＳ Ｐゴシック" charset="0"/>
              </a:rPr>
              <a:t>Pressure db</a:t>
            </a:r>
          </a:p>
        </p:txBody>
      </p:sp>
      <p:sp>
        <p:nvSpPr>
          <p:cNvPr id="21511" name="Text Box 8"/>
          <p:cNvSpPr txBox="1">
            <a:spLocks noChangeArrowheads="1"/>
          </p:cNvSpPr>
          <p:nvPr/>
        </p:nvSpPr>
        <p:spPr bwMode="auto">
          <a:xfrm>
            <a:off x="8153400" y="1524000"/>
            <a:ext cx="6127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600">
                <a:latin typeface="Arial" charset="0"/>
                <a:ea typeface="ＭＳ Ｐゴシック" charset="0"/>
                <a:cs typeface="ＭＳ Ｐゴシック" charset="0"/>
              </a:rPr>
              <a:t>Date</a:t>
            </a:r>
          </a:p>
        </p:txBody>
      </p:sp>
    </p:spTree>
    <p:extLst>
      <p:ext uri="{BB962C8B-B14F-4D97-AF65-F5344CB8AC3E}">
        <p14:creationId xmlns:p14="http://schemas.microsoft.com/office/powerpoint/2010/main" val="381504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122"/>
          <p:cNvGrpSpPr>
            <a:grpSpLocks/>
          </p:cNvGrpSpPr>
          <p:nvPr/>
        </p:nvGrpSpPr>
        <p:grpSpPr bwMode="auto">
          <a:xfrm>
            <a:off x="185738" y="241300"/>
            <a:ext cx="8828087" cy="6157913"/>
            <a:chOff x="117" y="152"/>
            <a:chExt cx="5561" cy="3879"/>
          </a:xfrm>
        </p:grpSpPr>
        <p:grpSp>
          <p:nvGrpSpPr>
            <p:cNvPr id="23644" name="Group 93"/>
            <p:cNvGrpSpPr>
              <a:grpSpLocks/>
            </p:cNvGrpSpPr>
            <p:nvPr/>
          </p:nvGrpSpPr>
          <p:grpSpPr bwMode="auto">
            <a:xfrm>
              <a:off x="117" y="152"/>
              <a:ext cx="5561" cy="3879"/>
              <a:chOff x="186268" y="265113"/>
              <a:chExt cx="8827558" cy="6157912"/>
            </a:xfrm>
          </p:grpSpPr>
          <p:grpSp>
            <p:nvGrpSpPr>
              <p:cNvPr id="23651" name="Group 73"/>
              <p:cNvGrpSpPr>
                <a:grpSpLocks/>
              </p:cNvGrpSpPr>
              <p:nvPr/>
            </p:nvGrpSpPr>
            <p:grpSpPr bwMode="auto">
              <a:xfrm>
                <a:off x="495301" y="265113"/>
                <a:ext cx="8518525" cy="6157912"/>
                <a:chOff x="495301" y="265113"/>
                <a:chExt cx="8518525" cy="6157912"/>
              </a:xfrm>
            </p:grpSpPr>
            <p:pic>
              <p:nvPicPr>
                <p:cNvPr id="23660" name="Picture 42" descr="Tmax300p100y2008kl 1"/>
                <p:cNvPicPr>
                  <a:picLocks noChangeAspect="1" noChangeArrowheads="1"/>
                </p:cNvPicPr>
                <p:nvPr/>
              </p:nvPicPr>
              <p:blipFill>
                <a:blip r:embed="rId3">
                  <a:extLst>
                    <a:ext uri="{28A0092B-C50C-407E-A947-70E740481C1C}">
                      <a14:useLocalDpi xmlns:a14="http://schemas.microsoft.com/office/drawing/2010/main" val="0"/>
                    </a:ext>
                  </a:extLst>
                </a:blip>
                <a:srcRect l="7465" t="9344" r="8519" b="9660"/>
                <a:stretch>
                  <a:fillRect/>
                </a:stretch>
              </p:blipFill>
              <p:spPr bwMode="auto">
                <a:xfrm>
                  <a:off x="495301" y="265113"/>
                  <a:ext cx="8518525" cy="615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661" name="Group 72"/>
                <p:cNvGrpSpPr>
                  <a:grpSpLocks/>
                </p:cNvGrpSpPr>
                <p:nvPr/>
              </p:nvGrpSpPr>
              <p:grpSpPr bwMode="auto">
                <a:xfrm>
                  <a:off x="516466" y="313267"/>
                  <a:ext cx="160867" cy="5334000"/>
                  <a:chOff x="516466" y="313267"/>
                  <a:chExt cx="160867" cy="5334000"/>
                </a:xfrm>
              </p:grpSpPr>
              <p:cxnSp>
                <p:nvCxnSpPr>
                  <p:cNvPr id="23662" name="Straight Connector 64"/>
                  <p:cNvCxnSpPr>
                    <a:cxnSpLocks noChangeShapeType="1"/>
                  </p:cNvCxnSpPr>
                  <p:nvPr/>
                </p:nvCxnSpPr>
                <p:spPr bwMode="auto">
                  <a:xfrm>
                    <a:off x="524933" y="313267"/>
                    <a:ext cx="1524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cxnSp>
              <p:cxnSp>
                <p:nvCxnSpPr>
                  <p:cNvPr id="23663" name="Straight Connector 65"/>
                  <p:cNvCxnSpPr>
                    <a:cxnSpLocks noChangeShapeType="1"/>
                  </p:cNvCxnSpPr>
                  <p:nvPr/>
                </p:nvCxnSpPr>
                <p:spPr bwMode="auto">
                  <a:xfrm>
                    <a:off x="516466" y="1210748"/>
                    <a:ext cx="1524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cxnSp>
              <p:cxnSp>
                <p:nvCxnSpPr>
                  <p:cNvPr id="23664" name="Straight Connector 66"/>
                  <p:cNvCxnSpPr>
                    <a:cxnSpLocks noChangeShapeType="1"/>
                  </p:cNvCxnSpPr>
                  <p:nvPr/>
                </p:nvCxnSpPr>
                <p:spPr bwMode="auto">
                  <a:xfrm>
                    <a:off x="524933" y="2098147"/>
                    <a:ext cx="1524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cxnSp>
              <p:cxnSp>
                <p:nvCxnSpPr>
                  <p:cNvPr id="23665" name="Straight Connector 67"/>
                  <p:cNvCxnSpPr>
                    <a:cxnSpLocks noChangeShapeType="1"/>
                  </p:cNvCxnSpPr>
                  <p:nvPr/>
                </p:nvCxnSpPr>
                <p:spPr bwMode="auto">
                  <a:xfrm>
                    <a:off x="524933" y="2978679"/>
                    <a:ext cx="1524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cxnSp>
              <p:cxnSp>
                <p:nvCxnSpPr>
                  <p:cNvPr id="23666" name="Straight Connector 68"/>
                  <p:cNvCxnSpPr>
                    <a:cxnSpLocks noChangeShapeType="1"/>
                  </p:cNvCxnSpPr>
                  <p:nvPr/>
                </p:nvCxnSpPr>
                <p:spPr bwMode="auto">
                  <a:xfrm>
                    <a:off x="524933" y="3867681"/>
                    <a:ext cx="1524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cxnSp>
              <p:cxnSp>
                <p:nvCxnSpPr>
                  <p:cNvPr id="23667" name="Straight Connector 69"/>
                  <p:cNvCxnSpPr>
                    <a:cxnSpLocks noChangeShapeType="1"/>
                  </p:cNvCxnSpPr>
                  <p:nvPr/>
                </p:nvCxnSpPr>
                <p:spPr bwMode="auto">
                  <a:xfrm>
                    <a:off x="524933" y="4756680"/>
                    <a:ext cx="1524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cxnSp>
              <p:cxnSp>
                <p:nvCxnSpPr>
                  <p:cNvPr id="23668" name="Straight Connector 70"/>
                  <p:cNvCxnSpPr>
                    <a:cxnSpLocks noChangeShapeType="1"/>
                  </p:cNvCxnSpPr>
                  <p:nvPr/>
                </p:nvCxnSpPr>
                <p:spPr bwMode="auto">
                  <a:xfrm>
                    <a:off x="524933" y="5645679"/>
                    <a:ext cx="152400" cy="158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cxnSp>
            </p:grpSp>
          </p:grpSp>
          <p:grpSp>
            <p:nvGrpSpPr>
              <p:cNvPr id="23652" name="Group 91"/>
              <p:cNvGrpSpPr>
                <a:grpSpLocks/>
              </p:cNvGrpSpPr>
              <p:nvPr/>
            </p:nvGrpSpPr>
            <p:grpSpPr bwMode="auto">
              <a:xfrm>
                <a:off x="186268" y="279400"/>
                <a:ext cx="446061" cy="5916613"/>
                <a:chOff x="186268" y="279400"/>
                <a:chExt cx="446061" cy="5916613"/>
              </a:xfrm>
            </p:grpSpPr>
            <p:sp>
              <p:nvSpPr>
                <p:cNvPr id="23653" name="TextBox 84"/>
                <p:cNvSpPr txBox="1">
                  <a:spLocks noChangeArrowheads="1"/>
                </p:cNvSpPr>
                <p:nvPr/>
              </p:nvSpPr>
              <p:spPr bwMode="auto">
                <a:xfrm>
                  <a:off x="194205" y="279400"/>
                  <a:ext cx="43812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charset="0"/>
                      <a:ea typeface="ＭＳ Ｐゴシック" charset="0"/>
                      <a:cs typeface="ＭＳ Ｐゴシック" charset="0"/>
                    </a:rPr>
                    <a:t>2.0 </a:t>
                  </a:r>
                </a:p>
              </p:txBody>
            </p:sp>
            <p:sp>
              <p:nvSpPr>
                <p:cNvPr id="23654" name="TextBox 85"/>
                <p:cNvSpPr txBox="1">
                  <a:spLocks noChangeArrowheads="1"/>
                </p:cNvSpPr>
                <p:nvPr/>
              </p:nvSpPr>
              <p:spPr bwMode="auto">
                <a:xfrm>
                  <a:off x="186268" y="1168400"/>
                  <a:ext cx="39526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charset="0"/>
                      <a:ea typeface="ＭＳ Ｐゴシック" charset="0"/>
                      <a:cs typeface="ＭＳ Ｐゴシック" charset="0"/>
                    </a:rPr>
                    <a:t>1.9</a:t>
                  </a:r>
                </a:p>
              </p:txBody>
            </p:sp>
            <p:sp>
              <p:nvSpPr>
                <p:cNvPr id="23655" name="TextBox 86"/>
                <p:cNvSpPr txBox="1">
                  <a:spLocks noChangeArrowheads="1"/>
                </p:cNvSpPr>
                <p:nvPr/>
              </p:nvSpPr>
              <p:spPr bwMode="auto">
                <a:xfrm>
                  <a:off x="186268" y="2101850"/>
                  <a:ext cx="39526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charset="0"/>
                      <a:ea typeface="ＭＳ Ｐゴシック" charset="0"/>
                      <a:cs typeface="ＭＳ Ｐゴシック" charset="0"/>
                    </a:rPr>
                    <a:t>1.8</a:t>
                  </a:r>
                </a:p>
              </p:txBody>
            </p:sp>
            <p:sp>
              <p:nvSpPr>
                <p:cNvPr id="23656" name="TextBox 87"/>
                <p:cNvSpPr txBox="1">
                  <a:spLocks noChangeArrowheads="1"/>
                </p:cNvSpPr>
                <p:nvPr/>
              </p:nvSpPr>
              <p:spPr bwMode="auto">
                <a:xfrm>
                  <a:off x="186268" y="3051175"/>
                  <a:ext cx="39526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charset="0"/>
                      <a:ea typeface="ＭＳ Ｐゴシック" charset="0"/>
                      <a:cs typeface="ＭＳ Ｐゴシック" charset="0"/>
                    </a:rPr>
                    <a:t>1.7</a:t>
                  </a:r>
                </a:p>
              </p:txBody>
            </p:sp>
            <p:sp>
              <p:nvSpPr>
                <p:cNvPr id="23657" name="TextBox 88"/>
                <p:cNvSpPr txBox="1">
                  <a:spLocks noChangeArrowheads="1"/>
                </p:cNvSpPr>
                <p:nvPr/>
              </p:nvSpPr>
              <p:spPr bwMode="auto">
                <a:xfrm>
                  <a:off x="194205" y="4006850"/>
                  <a:ext cx="39526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charset="0"/>
                      <a:ea typeface="ＭＳ Ｐゴシック" charset="0"/>
                      <a:cs typeface="ＭＳ Ｐゴシック" charset="0"/>
                    </a:rPr>
                    <a:t>1.6</a:t>
                  </a:r>
                </a:p>
              </p:txBody>
            </p:sp>
            <p:sp>
              <p:nvSpPr>
                <p:cNvPr id="23658" name="TextBox 89"/>
                <p:cNvSpPr txBox="1">
                  <a:spLocks noChangeArrowheads="1"/>
                </p:cNvSpPr>
                <p:nvPr/>
              </p:nvSpPr>
              <p:spPr bwMode="auto">
                <a:xfrm>
                  <a:off x="186268" y="4981575"/>
                  <a:ext cx="39526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charset="0"/>
                      <a:ea typeface="ＭＳ Ｐゴシック" charset="0"/>
                      <a:cs typeface="ＭＳ Ｐゴシック" charset="0"/>
                    </a:rPr>
                    <a:t>1.5</a:t>
                  </a:r>
                </a:p>
              </p:txBody>
            </p:sp>
            <p:sp>
              <p:nvSpPr>
                <p:cNvPr id="23659" name="TextBox 90"/>
                <p:cNvSpPr txBox="1">
                  <a:spLocks noChangeArrowheads="1"/>
                </p:cNvSpPr>
                <p:nvPr/>
              </p:nvSpPr>
              <p:spPr bwMode="auto">
                <a:xfrm>
                  <a:off x="194205" y="5921375"/>
                  <a:ext cx="395264"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charset="0"/>
                      <a:ea typeface="ＭＳ Ｐゴシック" charset="0"/>
                      <a:cs typeface="ＭＳ Ｐゴシック" charset="0"/>
                    </a:rPr>
                    <a:t>1.4</a:t>
                  </a:r>
                </a:p>
              </p:txBody>
            </p:sp>
          </p:grpSp>
        </p:grpSp>
        <p:grpSp>
          <p:nvGrpSpPr>
            <p:cNvPr id="23645" name="Group 117"/>
            <p:cNvGrpSpPr>
              <a:grpSpLocks/>
            </p:cNvGrpSpPr>
            <p:nvPr/>
          </p:nvGrpSpPr>
          <p:grpSpPr bwMode="auto">
            <a:xfrm>
              <a:off x="1068" y="444"/>
              <a:ext cx="1887" cy="326"/>
              <a:chOff x="1128" y="444"/>
              <a:chExt cx="1887" cy="326"/>
            </a:xfrm>
          </p:grpSpPr>
          <p:grpSp>
            <p:nvGrpSpPr>
              <p:cNvPr id="23647" name="Group 48"/>
              <p:cNvGrpSpPr>
                <a:grpSpLocks/>
              </p:cNvGrpSpPr>
              <p:nvPr/>
            </p:nvGrpSpPr>
            <p:grpSpPr bwMode="auto">
              <a:xfrm>
                <a:off x="1128" y="452"/>
                <a:ext cx="96" cy="288"/>
                <a:chOff x="615" y="2160"/>
                <a:chExt cx="118" cy="1056"/>
              </a:xfrm>
            </p:grpSpPr>
            <p:sp>
              <p:nvSpPr>
                <p:cNvPr id="23649" name="Line 49"/>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50" name="Line 50"/>
                <p:cNvSpPr>
                  <a:spLocks noChangeShapeType="1"/>
                </p:cNvSpPr>
                <p:nvPr/>
              </p:nvSpPr>
              <p:spPr bwMode="auto">
                <a:xfrm>
                  <a:off x="672" y="2160"/>
                  <a:ext cx="0" cy="1056"/>
                </a:xfrm>
                <a:prstGeom prst="line">
                  <a:avLst/>
                </a:prstGeom>
                <a:noFill/>
                <a:ln w="28575">
                  <a:solidFill>
                    <a:srgbClr val="0400F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648" name="Text Box 90"/>
              <p:cNvSpPr txBox="1">
                <a:spLocks noChangeArrowheads="1"/>
              </p:cNvSpPr>
              <p:nvPr/>
            </p:nvSpPr>
            <p:spPr bwMode="auto">
              <a:xfrm>
                <a:off x="1242" y="444"/>
                <a:ext cx="1773"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latin typeface="Arial" charset="0"/>
                    <a:ea typeface="ＭＳ Ｐゴシック" charset="0"/>
                    <a:cs typeface="ＭＳ Ｐゴシック" charset="0"/>
                  </a:rPr>
                  <a:t>Identified from </a:t>
                </a:r>
                <a:r>
                  <a:rPr lang="en-US" sz="1400">
                    <a:latin typeface="Symbol" charset="0"/>
                    <a:ea typeface="ＭＳ Ｐゴシック" charset="0"/>
                    <a:cs typeface="ＭＳ Ｐゴシック" charset="0"/>
                    <a:sym typeface="Symbol" charset="0"/>
                  </a:rPr>
                  <a:t>      </a:t>
                </a:r>
                <a:r>
                  <a:rPr lang="en-US" sz="1400">
                    <a:latin typeface="Arial" charset="0"/>
                    <a:ea typeface="ＭＳ Ｐゴシック" charset="0"/>
                    <a:cs typeface="ＭＳ Ｐゴシック" charset="0"/>
                  </a:rPr>
                  <a:t>Q characteristics</a:t>
                </a:r>
              </a:p>
              <a:p>
                <a:r>
                  <a:rPr lang="en-US" sz="1400">
                    <a:latin typeface="Arial" charset="0"/>
                    <a:ea typeface="ＭＳ Ｐゴシック" charset="0"/>
                    <a:cs typeface="ＭＳ Ｐゴシック" charset="0"/>
                  </a:rPr>
                  <a:t>and T</a:t>
                </a:r>
                <a:r>
                  <a:rPr lang="en-US" sz="1400" baseline="-25000">
                    <a:latin typeface="Arial" charset="0"/>
                    <a:ea typeface="ＭＳ Ｐゴシック" charset="0"/>
                    <a:cs typeface="ＭＳ Ｐゴシック" charset="0"/>
                  </a:rPr>
                  <a:t>max</a:t>
                </a:r>
                <a:r>
                  <a:rPr lang="en-US" sz="1400">
                    <a:latin typeface="Arial" charset="0"/>
                    <a:ea typeface="ＭＳ Ｐゴシック" charset="0"/>
                    <a:cs typeface="ＭＳ Ｐゴシック" charset="0"/>
                  </a:rPr>
                  <a:t> values (    ~6.66 day)</a:t>
                </a:r>
              </a:p>
            </p:txBody>
          </p:sp>
        </p:grpSp>
        <p:sp>
          <p:nvSpPr>
            <p:cNvPr id="23646" name="Line 49"/>
            <p:cNvSpPr>
              <a:spLocks noChangeShapeType="1"/>
            </p:cNvSpPr>
            <p:nvPr/>
          </p:nvSpPr>
          <p:spPr bwMode="auto">
            <a:xfrm>
              <a:off x="2097" y="673"/>
              <a:ext cx="96"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55" name="Group 71"/>
          <p:cNvGrpSpPr>
            <a:grpSpLocks/>
          </p:cNvGrpSpPr>
          <p:nvPr/>
        </p:nvGrpSpPr>
        <p:grpSpPr bwMode="auto">
          <a:xfrm>
            <a:off x="185738" y="177800"/>
            <a:ext cx="403225" cy="5600700"/>
            <a:chOff x="186241" y="177798"/>
            <a:chExt cx="402340" cy="5600947"/>
          </a:xfrm>
        </p:grpSpPr>
        <p:sp>
          <p:nvSpPr>
            <p:cNvPr id="23637" name="TextBox 51"/>
            <p:cNvSpPr txBox="1">
              <a:spLocks noChangeArrowheads="1"/>
            </p:cNvSpPr>
            <p:nvPr/>
          </p:nvSpPr>
          <p:spPr bwMode="auto">
            <a:xfrm>
              <a:off x="194161" y="177798"/>
              <a:ext cx="394420" cy="2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rgbClr val="FF0000"/>
                  </a:solidFill>
                  <a:latin typeface="Arial" charset="0"/>
                  <a:ea typeface="ＭＳ Ｐゴシック" charset="0"/>
                  <a:cs typeface="ＭＳ Ｐゴシック" charset="0"/>
                </a:rPr>
                <a:t>5.2</a:t>
              </a:r>
            </a:p>
          </p:txBody>
        </p:sp>
        <p:sp>
          <p:nvSpPr>
            <p:cNvPr id="23638" name="TextBox 52"/>
            <p:cNvSpPr txBox="1">
              <a:spLocks noChangeArrowheads="1"/>
            </p:cNvSpPr>
            <p:nvPr/>
          </p:nvSpPr>
          <p:spPr bwMode="auto">
            <a:xfrm>
              <a:off x="194161" y="1066837"/>
              <a:ext cx="394420" cy="2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rgbClr val="FF0000"/>
                  </a:solidFill>
                  <a:latin typeface="Arial" charset="0"/>
                  <a:ea typeface="ＭＳ Ｐゴシック" charset="0"/>
                  <a:cs typeface="ＭＳ Ｐゴシック" charset="0"/>
                </a:rPr>
                <a:t>5.0</a:t>
              </a:r>
            </a:p>
          </p:txBody>
        </p:sp>
        <p:sp>
          <p:nvSpPr>
            <p:cNvPr id="23639" name="TextBox 53"/>
            <p:cNvSpPr txBox="1">
              <a:spLocks noChangeArrowheads="1"/>
            </p:cNvSpPr>
            <p:nvPr/>
          </p:nvSpPr>
          <p:spPr bwMode="auto">
            <a:xfrm>
              <a:off x="194161" y="1957464"/>
              <a:ext cx="394420" cy="2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rgbClr val="FF0000"/>
                  </a:solidFill>
                  <a:latin typeface="Arial" charset="0"/>
                  <a:ea typeface="ＭＳ Ｐゴシック" charset="0"/>
                  <a:cs typeface="ＭＳ Ｐゴシック" charset="0"/>
                </a:rPr>
                <a:t>4.8</a:t>
              </a:r>
            </a:p>
          </p:txBody>
        </p:sp>
        <p:sp>
          <p:nvSpPr>
            <p:cNvPr id="23640" name="TextBox 54"/>
            <p:cNvSpPr txBox="1">
              <a:spLocks noChangeArrowheads="1"/>
            </p:cNvSpPr>
            <p:nvPr/>
          </p:nvSpPr>
          <p:spPr bwMode="auto">
            <a:xfrm>
              <a:off x="186241" y="2830628"/>
              <a:ext cx="394420" cy="27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rgbClr val="FF0000"/>
                  </a:solidFill>
                  <a:latin typeface="Arial" charset="0"/>
                  <a:ea typeface="ＭＳ Ｐゴシック" charset="0"/>
                  <a:cs typeface="ＭＳ Ｐゴシック" charset="0"/>
                </a:rPr>
                <a:t>4.6</a:t>
              </a:r>
            </a:p>
          </p:txBody>
        </p:sp>
        <p:sp>
          <p:nvSpPr>
            <p:cNvPr id="23641" name="TextBox 55"/>
            <p:cNvSpPr txBox="1">
              <a:spLocks noChangeArrowheads="1"/>
            </p:cNvSpPr>
            <p:nvPr/>
          </p:nvSpPr>
          <p:spPr bwMode="auto">
            <a:xfrm>
              <a:off x="194161" y="3727605"/>
              <a:ext cx="394420" cy="27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rgbClr val="FF0000"/>
                  </a:solidFill>
                  <a:latin typeface="Arial" charset="0"/>
                  <a:ea typeface="ＭＳ Ｐゴシック" charset="0"/>
                  <a:cs typeface="ＭＳ Ｐゴシック" charset="0"/>
                </a:rPr>
                <a:t>4.4</a:t>
              </a:r>
            </a:p>
          </p:txBody>
        </p:sp>
        <p:sp>
          <p:nvSpPr>
            <p:cNvPr id="23642" name="TextBox 56"/>
            <p:cNvSpPr txBox="1">
              <a:spLocks noChangeArrowheads="1"/>
            </p:cNvSpPr>
            <p:nvPr/>
          </p:nvSpPr>
          <p:spPr bwMode="auto">
            <a:xfrm>
              <a:off x="186241" y="4624582"/>
              <a:ext cx="394420" cy="2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rgbClr val="FF0000"/>
                  </a:solidFill>
                  <a:latin typeface="Arial" charset="0"/>
                  <a:ea typeface="ＭＳ Ｐゴシック" charset="0"/>
                  <a:cs typeface="ＭＳ Ｐゴシック" charset="0"/>
                </a:rPr>
                <a:t>4.2</a:t>
              </a:r>
            </a:p>
          </p:txBody>
        </p:sp>
        <p:sp>
          <p:nvSpPr>
            <p:cNvPr id="23643" name="TextBox 57"/>
            <p:cNvSpPr txBox="1">
              <a:spLocks noChangeArrowheads="1"/>
            </p:cNvSpPr>
            <p:nvPr/>
          </p:nvSpPr>
          <p:spPr bwMode="auto">
            <a:xfrm>
              <a:off x="194161" y="5504096"/>
              <a:ext cx="394420" cy="27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solidFill>
                    <a:srgbClr val="FF0000"/>
                  </a:solidFill>
                  <a:latin typeface="Arial" charset="0"/>
                  <a:ea typeface="ＭＳ Ｐゴシック" charset="0"/>
                  <a:cs typeface="ＭＳ Ｐゴシック" charset="0"/>
                </a:rPr>
                <a:t>4.0</a:t>
              </a:r>
            </a:p>
          </p:txBody>
        </p:sp>
      </p:grpSp>
      <p:grpSp>
        <p:nvGrpSpPr>
          <p:cNvPr id="23556" name="Group 96"/>
          <p:cNvGrpSpPr>
            <a:grpSpLocks/>
          </p:cNvGrpSpPr>
          <p:nvPr/>
        </p:nvGrpSpPr>
        <p:grpSpPr bwMode="auto">
          <a:xfrm>
            <a:off x="517525" y="1287463"/>
            <a:ext cx="160338" cy="3835400"/>
            <a:chOff x="516996" y="1286933"/>
            <a:chExt cx="160867" cy="3835401"/>
          </a:xfrm>
        </p:grpSpPr>
        <p:cxnSp>
          <p:nvCxnSpPr>
            <p:cNvPr id="23632" name="Straight Connector 76"/>
            <p:cNvCxnSpPr>
              <a:cxnSpLocks noChangeShapeType="1"/>
            </p:cNvCxnSpPr>
            <p:nvPr/>
          </p:nvCxnSpPr>
          <p:spPr bwMode="auto">
            <a:xfrm>
              <a:off x="516996" y="1286933"/>
              <a:ext cx="1524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3633" name="Straight Connector 77"/>
            <p:cNvCxnSpPr>
              <a:cxnSpLocks noChangeShapeType="1"/>
            </p:cNvCxnSpPr>
            <p:nvPr/>
          </p:nvCxnSpPr>
          <p:spPr bwMode="auto">
            <a:xfrm>
              <a:off x="516996" y="2235201"/>
              <a:ext cx="1524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3634" name="Straight Connector 78"/>
            <p:cNvCxnSpPr>
              <a:cxnSpLocks noChangeShapeType="1"/>
            </p:cNvCxnSpPr>
            <p:nvPr/>
          </p:nvCxnSpPr>
          <p:spPr bwMode="auto">
            <a:xfrm>
              <a:off x="516996" y="3191933"/>
              <a:ext cx="1524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3635" name="Straight Connector 79"/>
            <p:cNvCxnSpPr>
              <a:cxnSpLocks noChangeShapeType="1"/>
            </p:cNvCxnSpPr>
            <p:nvPr/>
          </p:nvCxnSpPr>
          <p:spPr bwMode="auto">
            <a:xfrm>
              <a:off x="525463" y="4148668"/>
              <a:ext cx="1524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cxnSp>
          <p:nvCxnSpPr>
            <p:cNvPr id="23636" name="Straight Connector 80"/>
            <p:cNvCxnSpPr>
              <a:cxnSpLocks noChangeShapeType="1"/>
            </p:cNvCxnSpPr>
            <p:nvPr/>
          </p:nvCxnSpPr>
          <p:spPr bwMode="auto">
            <a:xfrm>
              <a:off x="524933" y="5120746"/>
              <a:ext cx="152400" cy="158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grpSp>
      <p:sp>
        <p:nvSpPr>
          <p:cNvPr id="23557" name="Rectangle 2"/>
          <p:cNvSpPr>
            <a:spLocks noGrp="1" noChangeArrowheads="1"/>
          </p:cNvSpPr>
          <p:nvPr>
            <p:ph type="title" idx="4294967295"/>
          </p:nvPr>
        </p:nvSpPr>
        <p:spPr>
          <a:xfrm>
            <a:off x="863600" y="323850"/>
            <a:ext cx="3781425" cy="381000"/>
          </a:xfrm>
        </p:spPr>
        <p:txBody>
          <a:bodyPr/>
          <a:lstStyle/>
          <a:p>
            <a:r>
              <a:rPr lang="en-US" sz="1200">
                <a:latin typeface="Arial" charset="0"/>
                <a:ea typeface="MS PGothic" charset="0"/>
                <a:cs typeface="MS PGothic" charset="0"/>
              </a:rPr>
              <a:t>Eddies, based on T</a:t>
            </a:r>
            <a:r>
              <a:rPr lang="en-US" sz="1200" baseline="-25000">
                <a:latin typeface="Arial" charset="0"/>
                <a:ea typeface="MS PGothic" charset="0"/>
                <a:cs typeface="MS PGothic" charset="0"/>
              </a:rPr>
              <a:t>max</a:t>
            </a:r>
            <a:r>
              <a:rPr lang="en-US" sz="1200">
                <a:latin typeface="Arial" charset="0"/>
                <a:ea typeface="MS PGothic" charset="0"/>
                <a:cs typeface="MS PGothic" charset="0"/>
              </a:rPr>
              <a:t> and Q transients (300.100)</a:t>
            </a:r>
            <a:endParaRPr lang="en-US">
              <a:latin typeface="Arial" charset="0"/>
              <a:ea typeface="MS PGothic" charset="0"/>
              <a:cs typeface="MS PGothic" charset="0"/>
            </a:endParaRPr>
          </a:p>
        </p:txBody>
      </p:sp>
      <p:grpSp>
        <p:nvGrpSpPr>
          <p:cNvPr id="23558" name="Group 38"/>
          <p:cNvGrpSpPr>
            <a:grpSpLocks/>
          </p:cNvGrpSpPr>
          <p:nvPr/>
        </p:nvGrpSpPr>
        <p:grpSpPr bwMode="auto">
          <a:xfrm>
            <a:off x="598488" y="3668713"/>
            <a:ext cx="196850" cy="1376362"/>
            <a:chOff x="615" y="2160"/>
            <a:chExt cx="118" cy="1056"/>
          </a:xfrm>
        </p:grpSpPr>
        <p:sp>
          <p:nvSpPr>
            <p:cNvPr id="23630" name="Line 22"/>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31" name="Line 37"/>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59" name="Group 39"/>
          <p:cNvGrpSpPr>
            <a:grpSpLocks/>
          </p:cNvGrpSpPr>
          <p:nvPr/>
        </p:nvGrpSpPr>
        <p:grpSpPr bwMode="auto">
          <a:xfrm>
            <a:off x="833438" y="2984500"/>
            <a:ext cx="196850" cy="1939925"/>
            <a:chOff x="615" y="2160"/>
            <a:chExt cx="118" cy="1056"/>
          </a:xfrm>
        </p:grpSpPr>
        <p:sp>
          <p:nvSpPr>
            <p:cNvPr id="23628" name="Line 40"/>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29" name="Line 41"/>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0" name="Group 42"/>
          <p:cNvGrpSpPr>
            <a:grpSpLocks/>
          </p:cNvGrpSpPr>
          <p:nvPr/>
        </p:nvGrpSpPr>
        <p:grpSpPr bwMode="auto">
          <a:xfrm>
            <a:off x="7688263" y="3203575"/>
            <a:ext cx="196850" cy="1101725"/>
            <a:chOff x="615" y="2160"/>
            <a:chExt cx="118" cy="1056"/>
          </a:xfrm>
        </p:grpSpPr>
        <p:sp>
          <p:nvSpPr>
            <p:cNvPr id="23626" name="Line 43"/>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27" name="Line 44"/>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1" name="Group 45"/>
          <p:cNvGrpSpPr>
            <a:grpSpLocks/>
          </p:cNvGrpSpPr>
          <p:nvPr/>
        </p:nvGrpSpPr>
        <p:grpSpPr bwMode="auto">
          <a:xfrm>
            <a:off x="7413625" y="2701925"/>
            <a:ext cx="196850" cy="2193925"/>
            <a:chOff x="615" y="2160"/>
            <a:chExt cx="118" cy="1056"/>
          </a:xfrm>
        </p:grpSpPr>
        <p:sp>
          <p:nvSpPr>
            <p:cNvPr id="23624" name="Line 46"/>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25" name="Line 47"/>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2" name="Group 48"/>
          <p:cNvGrpSpPr>
            <a:grpSpLocks/>
          </p:cNvGrpSpPr>
          <p:nvPr/>
        </p:nvGrpSpPr>
        <p:grpSpPr bwMode="auto">
          <a:xfrm>
            <a:off x="4689475" y="2408238"/>
            <a:ext cx="196850" cy="2085975"/>
            <a:chOff x="615" y="2160"/>
            <a:chExt cx="118" cy="1056"/>
          </a:xfrm>
        </p:grpSpPr>
        <p:sp>
          <p:nvSpPr>
            <p:cNvPr id="23622" name="Line 49"/>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23" name="Line 50"/>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3" name="Group 51"/>
          <p:cNvGrpSpPr>
            <a:grpSpLocks/>
          </p:cNvGrpSpPr>
          <p:nvPr/>
        </p:nvGrpSpPr>
        <p:grpSpPr bwMode="auto">
          <a:xfrm>
            <a:off x="6156325" y="3394075"/>
            <a:ext cx="196850" cy="1360488"/>
            <a:chOff x="615" y="2160"/>
            <a:chExt cx="118" cy="1056"/>
          </a:xfrm>
        </p:grpSpPr>
        <p:sp>
          <p:nvSpPr>
            <p:cNvPr id="23620" name="Line 52"/>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21" name="Line 53"/>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4" name="Group 54"/>
          <p:cNvGrpSpPr>
            <a:grpSpLocks/>
          </p:cNvGrpSpPr>
          <p:nvPr/>
        </p:nvGrpSpPr>
        <p:grpSpPr bwMode="auto">
          <a:xfrm>
            <a:off x="1060450" y="4219575"/>
            <a:ext cx="196850" cy="698500"/>
            <a:chOff x="615" y="2160"/>
            <a:chExt cx="118" cy="1056"/>
          </a:xfrm>
        </p:grpSpPr>
        <p:sp>
          <p:nvSpPr>
            <p:cNvPr id="23618" name="Line 55"/>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19" name="Line 56"/>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5" name="Group 64"/>
          <p:cNvGrpSpPr>
            <a:grpSpLocks/>
          </p:cNvGrpSpPr>
          <p:nvPr/>
        </p:nvGrpSpPr>
        <p:grpSpPr bwMode="auto">
          <a:xfrm>
            <a:off x="6434138" y="2906713"/>
            <a:ext cx="196850" cy="1849437"/>
            <a:chOff x="615" y="2160"/>
            <a:chExt cx="118" cy="1056"/>
          </a:xfrm>
        </p:grpSpPr>
        <p:sp>
          <p:nvSpPr>
            <p:cNvPr id="23616" name="Line 65"/>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17" name="Line 66"/>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6" name="Group 67"/>
          <p:cNvGrpSpPr>
            <a:grpSpLocks/>
          </p:cNvGrpSpPr>
          <p:nvPr/>
        </p:nvGrpSpPr>
        <p:grpSpPr bwMode="auto">
          <a:xfrm>
            <a:off x="4995863" y="3140075"/>
            <a:ext cx="196850" cy="1530350"/>
            <a:chOff x="615" y="2160"/>
            <a:chExt cx="118" cy="1056"/>
          </a:xfrm>
        </p:grpSpPr>
        <p:sp>
          <p:nvSpPr>
            <p:cNvPr id="23614" name="Line 68"/>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15" name="Line 69"/>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7" name="Group 70"/>
          <p:cNvGrpSpPr>
            <a:grpSpLocks/>
          </p:cNvGrpSpPr>
          <p:nvPr/>
        </p:nvGrpSpPr>
        <p:grpSpPr bwMode="auto">
          <a:xfrm>
            <a:off x="8177213" y="2070100"/>
            <a:ext cx="196850" cy="1668463"/>
            <a:chOff x="615" y="2160"/>
            <a:chExt cx="118" cy="1056"/>
          </a:xfrm>
        </p:grpSpPr>
        <p:sp>
          <p:nvSpPr>
            <p:cNvPr id="23612" name="Line 71"/>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13" name="Line 72"/>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8" name="Group 73"/>
          <p:cNvGrpSpPr>
            <a:grpSpLocks/>
          </p:cNvGrpSpPr>
          <p:nvPr/>
        </p:nvGrpSpPr>
        <p:grpSpPr bwMode="auto">
          <a:xfrm>
            <a:off x="1538288" y="3717925"/>
            <a:ext cx="195262" cy="1431925"/>
            <a:chOff x="615" y="2160"/>
            <a:chExt cx="118" cy="1056"/>
          </a:xfrm>
        </p:grpSpPr>
        <p:sp>
          <p:nvSpPr>
            <p:cNvPr id="23610" name="Line 74"/>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11" name="Line 75"/>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69" name="Group 44"/>
          <p:cNvGrpSpPr>
            <a:grpSpLocks/>
          </p:cNvGrpSpPr>
          <p:nvPr/>
        </p:nvGrpSpPr>
        <p:grpSpPr bwMode="auto">
          <a:xfrm>
            <a:off x="685800" y="373063"/>
            <a:ext cx="287338" cy="276225"/>
            <a:chOff x="4413" y="2323"/>
            <a:chExt cx="181" cy="174"/>
          </a:xfrm>
        </p:grpSpPr>
        <p:sp>
          <p:nvSpPr>
            <p:cNvPr id="23608" name="Oval 32"/>
            <p:cNvSpPr>
              <a:spLocks noChangeArrowheads="1"/>
            </p:cNvSpPr>
            <p:nvPr/>
          </p:nvSpPr>
          <p:spPr bwMode="auto">
            <a:xfrm>
              <a:off x="4444" y="235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23609" name="Text Box 27"/>
            <p:cNvSpPr txBox="1">
              <a:spLocks noChangeArrowheads="1"/>
            </p:cNvSpPr>
            <p:nvPr/>
          </p:nvSpPr>
          <p:spPr bwMode="auto">
            <a:xfrm>
              <a:off x="4413" y="2323"/>
              <a:ext cx="181"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7</a:t>
              </a:r>
            </a:p>
          </p:txBody>
        </p:sp>
      </p:grpSp>
      <p:sp>
        <p:nvSpPr>
          <p:cNvPr id="23570" name="TextBox 37"/>
          <p:cNvSpPr txBox="1">
            <a:spLocks noChangeArrowheads="1"/>
          </p:cNvSpPr>
          <p:nvPr/>
        </p:nvSpPr>
        <p:spPr bwMode="auto">
          <a:xfrm rot="-5400000">
            <a:off x="-273050" y="1839913"/>
            <a:ext cx="973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800" b="1">
                <a:latin typeface="Arial" charset="0"/>
                <a:ea typeface="ＭＳ Ｐゴシック" charset="0"/>
                <a:cs typeface="ＭＳ Ｐゴシック" charset="0"/>
              </a:rPr>
              <a:t>T (˚C)</a:t>
            </a:r>
          </a:p>
        </p:txBody>
      </p:sp>
      <p:grpSp>
        <p:nvGrpSpPr>
          <p:cNvPr id="23571" name="Group 48"/>
          <p:cNvGrpSpPr>
            <a:grpSpLocks/>
          </p:cNvGrpSpPr>
          <p:nvPr/>
        </p:nvGrpSpPr>
        <p:grpSpPr bwMode="auto">
          <a:xfrm>
            <a:off x="6751638" y="3541713"/>
            <a:ext cx="196850" cy="1108075"/>
            <a:chOff x="615" y="2160"/>
            <a:chExt cx="118" cy="1056"/>
          </a:xfrm>
        </p:grpSpPr>
        <p:sp>
          <p:nvSpPr>
            <p:cNvPr id="23606" name="Line 49"/>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07" name="Line 50"/>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72" name="Group 48"/>
          <p:cNvGrpSpPr>
            <a:grpSpLocks/>
          </p:cNvGrpSpPr>
          <p:nvPr/>
        </p:nvGrpSpPr>
        <p:grpSpPr bwMode="auto">
          <a:xfrm>
            <a:off x="7065963" y="3422650"/>
            <a:ext cx="196850" cy="1487488"/>
            <a:chOff x="615" y="2160"/>
            <a:chExt cx="118" cy="1056"/>
          </a:xfrm>
        </p:grpSpPr>
        <p:sp>
          <p:nvSpPr>
            <p:cNvPr id="23604" name="Line 49"/>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05" name="Line 50"/>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73" name="Group 48"/>
          <p:cNvGrpSpPr>
            <a:grpSpLocks/>
          </p:cNvGrpSpPr>
          <p:nvPr/>
        </p:nvGrpSpPr>
        <p:grpSpPr bwMode="auto">
          <a:xfrm>
            <a:off x="4373563" y="2730500"/>
            <a:ext cx="196850" cy="1177925"/>
            <a:chOff x="615" y="2160"/>
            <a:chExt cx="118" cy="1056"/>
          </a:xfrm>
        </p:grpSpPr>
        <p:sp>
          <p:nvSpPr>
            <p:cNvPr id="23602" name="Line 49"/>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03" name="Line 50"/>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74" name="Group 48"/>
          <p:cNvGrpSpPr>
            <a:grpSpLocks/>
          </p:cNvGrpSpPr>
          <p:nvPr/>
        </p:nvGrpSpPr>
        <p:grpSpPr bwMode="auto">
          <a:xfrm>
            <a:off x="3802063" y="1397000"/>
            <a:ext cx="196850" cy="2476500"/>
            <a:chOff x="615" y="2160"/>
            <a:chExt cx="118" cy="1056"/>
          </a:xfrm>
        </p:grpSpPr>
        <p:sp>
          <p:nvSpPr>
            <p:cNvPr id="23600" name="Line 49"/>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601" name="Line 50"/>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75" name="Group 48"/>
          <p:cNvGrpSpPr>
            <a:grpSpLocks/>
          </p:cNvGrpSpPr>
          <p:nvPr/>
        </p:nvGrpSpPr>
        <p:grpSpPr bwMode="auto">
          <a:xfrm>
            <a:off x="5372100" y="2574925"/>
            <a:ext cx="196850" cy="1492250"/>
            <a:chOff x="615" y="2160"/>
            <a:chExt cx="118" cy="1056"/>
          </a:xfrm>
        </p:grpSpPr>
        <p:sp>
          <p:nvSpPr>
            <p:cNvPr id="23598" name="Line 49"/>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599" name="Line 50"/>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576" name="TextBox 37"/>
          <p:cNvSpPr txBox="1">
            <a:spLocks noChangeArrowheads="1"/>
          </p:cNvSpPr>
          <p:nvPr/>
        </p:nvSpPr>
        <p:spPr bwMode="auto">
          <a:xfrm rot="-5400000">
            <a:off x="-648494" y="3539332"/>
            <a:ext cx="1679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800" b="1">
                <a:solidFill>
                  <a:srgbClr val="FF0000"/>
                </a:solidFill>
                <a:latin typeface="Arial" charset="0"/>
                <a:ea typeface="ＭＳ Ｐゴシック" charset="0"/>
                <a:cs typeface="ＭＳ Ｐゴシック" charset="0"/>
              </a:rPr>
              <a:t>Q (x10</a:t>
            </a:r>
            <a:r>
              <a:rPr lang="en-US" sz="1800" b="1" baseline="30000">
                <a:solidFill>
                  <a:srgbClr val="FF0000"/>
                </a:solidFill>
                <a:latin typeface="Arial" charset="0"/>
                <a:ea typeface="ＭＳ Ｐゴシック" charset="0"/>
                <a:cs typeface="ＭＳ Ｐゴシック" charset="0"/>
              </a:rPr>
              <a:t>9</a:t>
            </a:r>
            <a:r>
              <a:rPr lang="en-US" sz="1800" b="1">
                <a:solidFill>
                  <a:srgbClr val="FF0000"/>
                </a:solidFill>
                <a:latin typeface="Arial" charset="0"/>
                <a:ea typeface="ＭＳ Ｐゴシック" charset="0"/>
                <a:cs typeface="ＭＳ Ｐゴシック" charset="0"/>
              </a:rPr>
              <a:t> Jm</a:t>
            </a:r>
            <a:r>
              <a:rPr lang="en-US" sz="1800" b="1" baseline="30000">
                <a:solidFill>
                  <a:srgbClr val="FF0000"/>
                </a:solidFill>
                <a:latin typeface="Arial" charset="0"/>
                <a:ea typeface="ＭＳ Ｐゴシック" charset="0"/>
                <a:cs typeface="ＭＳ Ｐゴシック" charset="0"/>
              </a:rPr>
              <a:t>-2</a:t>
            </a:r>
            <a:r>
              <a:rPr lang="en-US" sz="1800" b="1">
                <a:solidFill>
                  <a:srgbClr val="FF0000"/>
                </a:solidFill>
                <a:latin typeface="Arial" charset="0"/>
                <a:ea typeface="ＭＳ Ｐゴシック" charset="0"/>
                <a:cs typeface="ＭＳ Ｐゴシック" charset="0"/>
              </a:rPr>
              <a:t>)</a:t>
            </a:r>
          </a:p>
        </p:txBody>
      </p:sp>
      <p:sp>
        <p:nvSpPr>
          <p:cNvPr id="73855" name="Line 127"/>
          <p:cNvSpPr>
            <a:spLocks noChangeShapeType="1"/>
          </p:cNvSpPr>
          <p:nvPr/>
        </p:nvSpPr>
        <p:spPr bwMode="auto">
          <a:xfrm>
            <a:off x="546100" y="3195638"/>
            <a:ext cx="8418513" cy="0"/>
          </a:xfrm>
          <a:prstGeom prst="line">
            <a:avLst/>
          </a:prstGeom>
          <a:noFill/>
          <a:ln w="38100">
            <a:solidFill>
              <a:srgbClr val="00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3578" name="Group 73"/>
          <p:cNvGrpSpPr>
            <a:grpSpLocks/>
          </p:cNvGrpSpPr>
          <p:nvPr/>
        </p:nvGrpSpPr>
        <p:grpSpPr bwMode="auto">
          <a:xfrm>
            <a:off x="1747838" y="3717925"/>
            <a:ext cx="195262" cy="1446213"/>
            <a:chOff x="615" y="2160"/>
            <a:chExt cx="118" cy="1056"/>
          </a:xfrm>
        </p:grpSpPr>
        <p:sp>
          <p:nvSpPr>
            <p:cNvPr id="23596" name="Line 74"/>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597" name="Line 75"/>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79" name="Group 42"/>
          <p:cNvGrpSpPr>
            <a:grpSpLocks/>
          </p:cNvGrpSpPr>
          <p:nvPr/>
        </p:nvGrpSpPr>
        <p:grpSpPr bwMode="auto">
          <a:xfrm>
            <a:off x="5921375" y="4170363"/>
            <a:ext cx="196850" cy="796925"/>
            <a:chOff x="615" y="2160"/>
            <a:chExt cx="118" cy="1056"/>
          </a:xfrm>
        </p:grpSpPr>
        <p:sp>
          <p:nvSpPr>
            <p:cNvPr id="23594" name="Line 43"/>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595" name="Line 44"/>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80" name="Group 42"/>
          <p:cNvGrpSpPr>
            <a:grpSpLocks/>
          </p:cNvGrpSpPr>
          <p:nvPr/>
        </p:nvGrpSpPr>
        <p:grpSpPr bwMode="auto">
          <a:xfrm>
            <a:off x="4125913" y="3257550"/>
            <a:ext cx="196850" cy="523875"/>
            <a:chOff x="615" y="2160"/>
            <a:chExt cx="118" cy="1056"/>
          </a:xfrm>
        </p:grpSpPr>
        <p:sp>
          <p:nvSpPr>
            <p:cNvPr id="23592" name="Line 43"/>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593" name="Line 44"/>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81" name="Group 42"/>
          <p:cNvGrpSpPr>
            <a:grpSpLocks/>
          </p:cNvGrpSpPr>
          <p:nvPr/>
        </p:nvGrpSpPr>
        <p:grpSpPr bwMode="auto">
          <a:xfrm>
            <a:off x="2119313" y="4402138"/>
            <a:ext cx="196850" cy="400050"/>
            <a:chOff x="615" y="2160"/>
            <a:chExt cx="118" cy="1056"/>
          </a:xfrm>
        </p:grpSpPr>
        <p:sp>
          <p:nvSpPr>
            <p:cNvPr id="23590" name="Line 43"/>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591" name="Line 44"/>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582" name="Content Placeholder 2"/>
          <p:cNvSpPr txBox="1">
            <a:spLocks/>
          </p:cNvSpPr>
          <p:nvPr/>
        </p:nvSpPr>
        <p:spPr bwMode="auto">
          <a:xfrm flipH="1" flipV="1">
            <a:off x="2914650" y="622300"/>
            <a:ext cx="4445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spcBef>
                <a:spcPct val="20000"/>
              </a:spcBef>
              <a:buClr>
                <a:schemeClr val="tx1"/>
              </a:buClr>
              <a:buSzPct val="45000"/>
              <a:buFont typeface="Monotype Sorts" charset="0"/>
              <a:buNone/>
            </a:pPr>
            <a:r>
              <a:rPr lang="en-US" sz="1600">
                <a:latin typeface="Symbol" charset="0"/>
                <a:cs typeface="Symbol" charset="0"/>
              </a:rPr>
              <a:t>∆</a:t>
            </a:r>
          </a:p>
        </p:txBody>
      </p:sp>
      <p:grpSp>
        <p:nvGrpSpPr>
          <p:cNvPr id="23583" name="Group 48"/>
          <p:cNvGrpSpPr>
            <a:grpSpLocks/>
          </p:cNvGrpSpPr>
          <p:nvPr/>
        </p:nvGrpSpPr>
        <p:grpSpPr bwMode="auto">
          <a:xfrm>
            <a:off x="8453438" y="3643313"/>
            <a:ext cx="196850" cy="1108075"/>
            <a:chOff x="615" y="2160"/>
            <a:chExt cx="118" cy="1056"/>
          </a:xfrm>
        </p:grpSpPr>
        <p:sp>
          <p:nvSpPr>
            <p:cNvPr id="23588" name="Line 49"/>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589" name="Line 50"/>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3584" name="Group 42"/>
          <p:cNvGrpSpPr>
            <a:grpSpLocks/>
          </p:cNvGrpSpPr>
          <p:nvPr/>
        </p:nvGrpSpPr>
        <p:grpSpPr bwMode="auto">
          <a:xfrm>
            <a:off x="8778875" y="4157663"/>
            <a:ext cx="196850" cy="796925"/>
            <a:chOff x="615" y="2160"/>
            <a:chExt cx="118" cy="1056"/>
          </a:xfrm>
        </p:grpSpPr>
        <p:sp>
          <p:nvSpPr>
            <p:cNvPr id="23586" name="Line 43"/>
            <p:cNvSpPr>
              <a:spLocks noChangeShapeType="1"/>
            </p:cNvSpPr>
            <p:nvPr/>
          </p:nvSpPr>
          <p:spPr bwMode="auto">
            <a:xfrm>
              <a:off x="615" y="2736"/>
              <a:ext cx="118" cy="0"/>
            </a:xfrm>
            <a:prstGeom prst="line">
              <a:avLst/>
            </a:prstGeom>
            <a:noFill/>
            <a:ln w="381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3587" name="Line 44"/>
            <p:cNvSpPr>
              <a:spLocks noChangeShapeType="1"/>
            </p:cNvSpPr>
            <p:nvPr/>
          </p:nvSpPr>
          <p:spPr bwMode="auto">
            <a:xfrm>
              <a:off x="672" y="2160"/>
              <a:ext cx="0" cy="1056"/>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3585" name="TextBox 115"/>
          <p:cNvSpPr txBox="1">
            <a:spLocks noChangeArrowheads="1"/>
          </p:cNvSpPr>
          <p:nvPr/>
        </p:nvSpPr>
        <p:spPr bwMode="auto">
          <a:xfrm>
            <a:off x="3906838" y="6413500"/>
            <a:ext cx="1592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sz="1400"/>
              <a:t>Month/day (2008)</a:t>
            </a:r>
          </a:p>
        </p:txBody>
      </p:sp>
    </p:spTree>
    <p:extLst>
      <p:ext uri="{BB962C8B-B14F-4D97-AF65-F5344CB8AC3E}">
        <p14:creationId xmlns:p14="http://schemas.microsoft.com/office/powerpoint/2010/main" val="610665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15000"/>
                                  </p:stCondLst>
                                  <p:childTnLst>
                                    <p:set>
                                      <p:cBhvr>
                                        <p:cTn id="6" dur="1" fill="hold">
                                          <p:stCondLst>
                                            <p:cond delay="0"/>
                                          </p:stCondLst>
                                        </p:cTn>
                                        <p:tgtEl>
                                          <p:spTgt spid="73855"/>
                                        </p:tgtEl>
                                        <p:attrNameLst>
                                          <p:attrName>style.visibility</p:attrName>
                                        </p:attrNameLst>
                                      </p:cBhvr>
                                      <p:to>
                                        <p:strVal val="visible"/>
                                      </p:to>
                                    </p:set>
                                    <p:animEffect transition="in" filter="wipe(left)">
                                      <p:cBhvr>
                                        <p:cTn id="7" dur="2000"/>
                                        <p:tgtEl>
                                          <p:spTgt spid="73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Content Placeholder 32" descr="300p160y2008Tcont.tif"/>
          <p:cNvPicPr>
            <a:picLocks noGrp="1" noChangeAspect="1"/>
          </p:cNvPicPr>
          <p:nvPr>
            <p:ph idx="4294967295"/>
          </p:nvPr>
        </p:nvPicPr>
        <p:blipFill>
          <a:blip r:embed="rId3">
            <a:extLst>
              <a:ext uri="{28A0092B-C50C-407E-A947-70E740481C1C}">
                <a14:useLocalDpi xmlns:a14="http://schemas.microsoft.com/office/drawing/2010/main" val="0"/>
              </a:ext>
            </a:extLst>
          </a:blip>
          <a:srcRect l="2547" t="6174" r="1158" b="3703"/>
          <a:stretch>
            <a:fillRect/>
          </a:stretch>
        </p:blipFill>
        <p:spPr>
          <a:xfrm>
            <a:off x="279400" y="508000"/>
            <a:ext cx="8636000" cy="6061075"/>
          </a:xfrm>
        </p:spPr>
      </p:pic>
      <p:sp>
        <p:nvSpPr>
          <p:cNvPr id="76803" name="Title 20"/>
          <p:cNvSpPr>
            <a:spLocks noGrp="1"/>
          </p:cNvSpPr>
          <p:nvPr>
            <p:ph type="title" idx="4294967295"/>
          </p:nvPr>
        </p:nvSpPr>
        <p:spPr>
          <a:xfrm>
            <a:off x="990600" y="152400"/>
            <a:ext cx="4478338" cy="381000"/>
          </a:xfrm>
        </p:spPr>
        <p:txBody>
          <a:bodyPr/>
          <a:lstStyle/>
          <a:p>
            <a:r>
              <a:rPr lang="en-US" sz="1400">
                <a:solidFill>
                  <a:srgbClr val="0000FF"/>
                </a:solidFill>
                <a:latin typeface="Arial" charset="0"/>
                <a:ea typeface="MS PGothic" charset="0"/>
                <a:cs typeface="MS PGothic" charset="0"/>
              </a:rPr>
              <a:t>Temperature series (300.160)</a:t>
            </a:r>
            <a:endParaRPr lang="en-US" sz="1800">
              <a:solidFill>
                <a:srgbClr val="0000FF"/>
              </a:solidFill>
              <a:latin typeface="Arial" charset="0"/>
              <a:ea typeface="MS PGothic" charset="0"/>
              <a:cs typeface="MS PGothic" charset="0"/>
            </a:endParaRPr>
          </a:p>
        </p:txBody>
      </p:sp>
      <p:sp>
        <p:nvSpPr>
          <p:cNvPr id="76804" name="Text Box 38"/>
          <p:cNvSpPr txBox="1">
            <a:spLocks noChangeArrowheads="1"/>
          </p:cNvSpPr>
          <p:nvPr/>
        </p:nvSpPr>
        <p:spPr bwMode="auto">
          <a:xfrm>
            <a:off x="8069263" y="23813"/>
            <a:ext cx="927100" cy="223837"/>
          </a:xfrm>
          <a:prstGeom prst="rect">
            <a:avLst/>
          </a:prstGeom>
          <a:solidFill>
            <a:schemeClr val="bg1"/>
          </a:solidFill>
          <a:ln w="9525">
            <a:solidFill>
              <a:srgbClr val="FF0000"/>
            </a:solidFill>
            <a:miter lim="800000"/>
            <a:headEnd/>
            <a:tailEnd/>
          </a:ln>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nSpc>
                <a:spcPct val="80000"/>
              </a:lnSpc>
            </a:pPr>
            <a:r>
              <a:rPr lang="en-US" sz="1000">
                <a:latin typeface="Arial" charset="0"/>
                <a:ea typeface="ＭＳ Ｐゴシック" charset="0"/>
                <a:cs typeface="ＭＳ Ｐゴシック" charset="0"/>
              </a:rPr>
              <a:t>T time-series</a:t>
            </a:r>
          </a:p>
        </p:txBody>
      </p:sp>
      <p:grpSp>
        <p:nvGrpSpPr>
          <p:cNvPr id="2" name="Group 31"/>
          <p:cNvGrpSpPr>
            <a:grpSpLocks/>
          </p:cNvGrpSpPr>
          <p:nvPr/>
        </p:nvGrpSpPr>
        <p:grpSpPr bwMode="auto">
          <a:xfrm>
            <a:off x="6477000" y="3657600"/>
            <a:ext cx="1905000" cy="2974975"/>
            <a:chOff x="4080" y="2304"/>
            <a:chExt cx="1200" cy="1874"/>
          </a:xfrm>
        </p:grpSpPr>
        <p:pic>
          <p:nvPicPr>
            <p:cNvPr id="76809" name="Picture 19" descr="F01B_LTERregionMapBWLine"/>
            <p:cNvPicPr>
              <a:picLocks noChangeAspect="1" noChangeArrowheads="1"/>
            </p:cNvPicPr>
            <p:nvPr/>
          </p:nvPicPr>
          <p:blipFill>
            <a:blip r:embed="rId4">
              <a:extLst>
                <a:ext uri="{28A0092B-C50C-407E-A947-70E740481C1C}">
                  <a14:useLocalDpi xmlns:a14="http://schemas.microsoft.com/office/drawing/2010/main" val="0"/>
                </a:ext>
              </a:extLst>
            </a:blip>
            <a:srcRect l="40077" t="3699" r="16306" b="5522"/>
            <a:stretch>
              <a:fillRect/>
            </a:stretch>
          </p:blipFill>
          <p:spPr bwMode="auto">
            <a:xfrm>
              <a:off x="4080" y="2304"/>
              <a:ext cx="1200" cy="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10" name="Group 32"/>
            <p:cNvGrpSpPr>
              <a:grpSpLocks/>
            </p:cNvGrpSpPr>
            <p:nvPr/>
          </p:nvGrpSpPr>
          <p:grpSpPr bwMode="auto">
            <a:xfrm>
              <a:off x="4403" y="3465"/>
              <a:ext cx="180" cy="173"/>
              <a:chOff x="1454" y="2438"/>
              <a:chExt cx="180" cy="173"/>
            </a:xfrm>
          </p:grpSpPr>
          <p:sp>
            <p:nvSpPr>
              <p:cNvPr id="76823" name="Oval 29"/>
              <p:cNvSpPr>
                <a:spLocks noChangeArrowheads="1"/>
              </p:cNvSpPr>
              <p:nvPr/>
            </p:nvSpPr>
            <p:spPr bwMode="auto">
              <a:xfrm>
                <a:off x="1488" y="2473"/>
                <a:ext cx="120" cy="112"/>
              </a:xfrm>
              <a:prstGeom prst="ellipse">
                <a:avLst/>
              </a:prstGeom>
              <a:solidFill>
                <a:srgbClr val="FF8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6824" name="Text Box 25"/>
              <p:cNvSpPr txBox="1">
                <a:spLocks noChangeArrowheads="1"/>
              </p:cNvSpPr>
              <p:nvPr/>
            </p:nvSpPr>
            <p:spPr bwMode="auto">
              <a:xfrm>
                <a:off x="1454" y="2438"/>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2</a:t>
                </a:r>
              </a:p>
            </p:txBody>
          </p:sp>
        </p:grpSp>
        <p:grpSp>
          <p:nvGrpSpPr>
            <p:cNvPr id="76811" name="Group 35"/>
            <p:cNvGrpSpPr>
              <a:grpSpLocks/>
            </p:cNvGrpSpPr>
            <p:nvPr/>
          </p:nvGrpSpPr>
          <p:grpSpPr bwMode="auto">
            <a:xfrm>
              <a:off x="4786" y="2928"/>
              <a:ext cx="180" cy="173"/>
              <a:chOff x="2142" y="1531"/>
              <a:chExt cx="180" cy="173"/>
            </a:xfrm>
          </p:grpSpPr>
          <p:sp>
            <p:nvSpPr>
              <p:cNvPr id="76821" name="Oval 30"/>
              <p:cNvSpPr>
                <a:spLocks noChangeArrowheads="1"/>
              </p:cNvSpPr>
              <p:nvPr/>
            </p:nvSpPr>
            <p:spPr bwMode="auto">
              <a:xfrm>
                <a:off x="2176" y="1567"/>
                <a:ext cx="120" cy="112"/>
              </a:xfrm>
              <a:prstGeom prst="ellipse">
                <a:avLst/>
              </a:prstGeom>
              <a:solidFill>
                <a:srgbClr val="3366FF"/>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6822" name="Text Box 26"/>
              <p:cNvSpPr txBox="1">
                <a:spLocks noChangeArrowheads="1"/>
              </p:cNvSpPr>
              <p:nvPr/>
            </p:nvSpPr>
            <p:spPr bwMode="auto">
              <a:xfrm>
                <a:off x="2142" y="1531"/>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4</a:t>
                </a:r>
              </a:p>
            </p:txBody>
          </p:sp>
        </p:grpSp>
        <p:grpSp>
          <p:nvGrpSpPr>
            <p:cNvPr id="76812" name="Group 38"/>
            <p:cNvGrpSpPr>
              <a:grpSpLocks/>
            </p:cNvGrpSpPr>
            <p:nvPr/>
          </p:nvGrpSpPr>
          <p:grpSpPr bwMode="auto">
            <a:xfrm>
              <a:off x="4624" y="3129"/>
              <a:ext cx="180" cy="173"/>
              <a:chOff x="1822" y="1852"/>
              <a:chExt cx="180" cy="173"/>
            </a:xfrm>
          </p:grpSpPr>
          <p:sp>
            <p:nvSpPr>
              <p:cNvPr id="76819" name="Oval 32"/>
              <p:cNvSpPr>
                <a:spLocks noChangeArrowheads="1"/>
              </p:cNvSpPr>
              <p:nvPr/>
            </p:nvSpPr>
            <p:spPr bwMode="auto">
              <a:xfrm>
                <a:off x="1851" y="1886"/>
                <a:ext cx="120" cy="112"/>
              </a:xfrm>
              <a:prstGeom prst="ellipse">
                <a:avLst/>
              </a:prstGeom>
              <a:solidFill>
                <a:srgbClr val="FF09F3"/>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6820" name="Text Box 27"/>
              <p:cNvSpPr txBox="1">
                <a:spLocks noChangeArrowheads="1"/>
              </p:cNvSpPr>
              <p:nvPr/>
            </p:nvSpPr>
            <p:spPr bwMode="auto">
              <a:xfrm>
                <a:off x="1822" y="1852"/>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3</a:t>
                </a:r>
              </a:p>
            </p:txBody>
          </p:sp>
        </p:grpSp>
        <p:grpSp>
          <p:nvGrpSpPr>
            <p:cNvPr id="76813" name="Group 41"/>
            <p:cNvGrpSpPr>
              <a:grpSpLocks/>
            </p:cNvGrpSpPr>
            <p:nvPr/>
          </p:nvGrpSpPr>
          <p:grpSpPr bwMode="auto">
            <a:xfrm>
              <a:off x="5074" y="3696"/>
              <a:ext cx="180" cy="173"/>
              <a:chOff x="2636" y="2865"/>
              <a:chExt cx="180" cy="173"/>
            </a:xfrm>
          </p:grpSpPr>
          <p:sp>
            <p:nvSpPr>
              <p:cNvPr id="76817" name="Oval 31"/>
              <p:cNvSpPr>
                <a:spLocks noChangeArrowheads="1"/>
              </p:cNvSpPr>
              <p:nvPr/>
            </p:nvSpPr>
            <p:spPr bwMode="auto">
              <a:xfrm>
                <a:off x="2666" y="2899"/>
                <a:ext cx="120" cy="112"/>
              </a:xfrm>
              <a:prstGeom prst="ellipse">
                <a:avLst/>
              </a:prstGeom>
              <a:solidFill>
                <a:srgbClr val="800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6818" name="Text Box 28"/>
              <p:cNvSpPr txBox="1">
                <a:spLocks noChangeArrowheads="1"/>
              </p:cNvSpPr>
              <p:nvPr/>
            </p:nvSpPr>
            <p:spPr bwMode="auto">
              <a:xfrm>
                <a:off x="2636" y="2865"/>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5</a:t>
                </a:r>
              </a:p>
            </p:txBody>
          </p:sp>
        </p:grpSp>
        <p:grpSp>
          <p:nvGrpSpPr>
            <p:cNvPr id="76814" name="Group 44"/>
            <p:cNvGrpSpPr>
              <a:grpSpLocks/>
            </p:cNvGrpSpPr>
            <p:nvPr/>
          </p:nvGrpSpPr>
          <p:grpSpPr bwMode="auto">
            <a:xfrm>
              <a:off x="4642" y="3465"/>
              <a:ext cx="180" cy="173"/>
              <a:chOff x="4413" y="2323"/>
              <a:chExt cx="180" cy="173"/>
            </a:xfrm>
          </p:grpSpPr>
          <p:sp>
            <p:nvSpPr>
              <p:cNvPr id="76815" name="Oval 32"/>
              <p:cNvSpPr>
                <a:spLocks noChangeArrowheads="1"/>
              </p:cNvSpPr>
              <p:nvPr/>
            </p:nvSpPr>
            <p:spPr bwMode="auto">
              <a:xfrm>
                <a:off x="4444" y="235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6816" name="Text Box 27"/>
              <p:cNvSpPr txBox="1">
                <a:spLocks noChangeArrowheads="1"/>
              </p:cNvSpPr>
              <p:nvPr/>
            </p:nvSpPr>
            <p:spPr bwMode="auto">
              <a:xfrm>
                <a:off x="4413" y="2323"/>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1</a:t>
                </a:r>
              </a:p>
            </p:txBody>
          </p:sp>
        </p:grpSp>
      </p:grpSp>
      <p:grpSp>
        <p:nvGrpSpPr>
          <p:cNvPr id="76806" name="Group 32"/>
          <p:cNvGrpSpPr>
            <a:grpSpLocks/>
          </p:cNvGrpSpPr>
          <p:nvPr/>
        </p:nvGrpSpPr>
        <p:grpSpPr bwMode="auto">
          <a:xfrm>
            <a:off x="857250" y="228600"/>
            <a:ext cx="285750" cy="274638"/>
            <a:chOff x="1454" y="2438"/>
            <a:chExt cx="180" cy="173"/>
          </a:xfrm>
        </p:grpSpPr>
        <p:sp>
          <p:nvSpPr>
            <p:cNvPr id="76807" name="Oval 29"/>
            <p:cNvSpPr>
              <a:spLocks noChangeArrowheads="1"/>
            </p:cNvSpPr>
            <p:nvPr/>
          </p:nvSpPr>
          <p:spPr bwMode="auto">
            <a:xfrm>
              <a:off x="1488" y="2473"/>
              <a:ext cx="120" cy="112"/>
            </a:xfrm>
            <a:prstGeom prst="ellipse">
              <a:avLst/>
            </a:prstGeom>
            <a:solidFill>
              <a:srgbClr val="FF8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6808" name="Text Box 25"/>
            <p:cNvSpPr txBox="1">
              <a:spLocks noChangeArrowheads="1"/>
            </p:cNvSpPr>
            <p:nvPr/>
          </p:nvSpPr>
          <p:spPr bwMode="auto">
            <a:xfrm>
              <a:off x="1454" y="2438"/>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2</a:t>
              </a:r>
            </a:p>
          </p:txBody>
        </p:sp>
      </p:grpSp>
    </p:spTree>
    <p:extLst>
      <p:ext uri="{BB962C8B-B14F-4D97-AF65-F5344CB8AC3E}">
        <p14:creationId xmlns:p14="http://schemas.microsoft.com/office/powerpoint/2010/main" val="2586106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xit" presetSubtype="0" fill="hold" nodeType="afterEffect">
                                  <p:stCondLst>
                                    <p:cond delay="300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Content Placeholder 30" descr="300p100y2008Tcont.tif"/>
          <p:cNvPicPr>
            <a:picLocks noGrp="1" noChangeAspect="1"/>
          </p:cNvPicPr>
          <p:nvPr>
            <p:ph idx="4294967295"/>
          </p:nvPr>
        </p:nvPicPr>
        <p:blipFill>
          <a:blip r:embed="rId3">
            <a:extLst>
              <a:ext uri="{28A0092B-C50C-407E-A947-70E740481C1C}">
                <a14:useLocalDpi xmlns:a14="http://schemas.microsoft.com/office/drawing/2010/main" val="0"/>
              </a:ext>
            </a:extLst>
          </a:blip>
          <a:srcRect l="2315" t="6174" r="1158" b="3703"/>
          <a:stretch>
            <a:fillRect/>
          </a:stretch>
        </p:blipFill>
        <p:spPr>
          <a:xfrm>
            <a:off x="228600" y="455613"/>
            <a:ext cx="8724900" cy="6110287"/>
          </a:xfrm>
        </p:spPr>
      </p:pic>
      <p:sp>
        <p:nvSpPr>
          <p:cNvPr id="78851" name="Text Box 38"/>
          <p:cNvSpPr txBox="1">
            <a:spLocks noChangeArrowheads="1"/>
          </p:cNvSpPr>
          <p:nvPr/>
        </p:nvSpPr>
        <p:spPr bwMode="auto">
          <a:xfrm>
            <a:off x="8069263" y="23813"/>
            <a:ext cx="927100" cy="223837"/>
          </a:xfrm>
          <a:prstGeom prst="rect">
            <a:avLst/>
          </a:prstGeom>
          <a:solidFill>
            <a:schemeClr val="bg1"/>
          </a:solidFill>
          <a:ln w="9525">
            <a:solidFill>
              <a:srgbClr val="FF0000"/>
            </a:solidFill>
            <a:miter lim="800000"/>
            <a:headEnd/>
            <a:tailEnd/>
          </a:ln>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pPr>
              <a:lnSpc>
                <a:spcPct val="80000"/>
              </a:lnSpc>
            </a:pPr>
            <a:r>
              <a:rPr lang="en-US" sz="1000">
                <a:latin typeface="Arial" charset="0"/>
                <a:ea typeface="ＭＳ Ｐゴシック" charset="0"/>
                <a:cs typeface="ＭＳ Ｐゴシック" charset="0"/>
              </a:rPr>
              <a:t>T time-series</a:t>
            </a:r>
          </a:p>
        </p:txBody>
      </p:sp>
      <p:grpSp>
        <p:nvGrpSpPr>
          <p:cNvPr id="2" name="Group 31"/>
          <p:cNvGrpSpPr>
            <a:grpSpLocks/>
          </p:cNvGrpSpPr>
          <p:nvPr/>
        </p:nvGrpSpPr>
        <p:grpSpPr bwMode="auto">
          <a:xfrm>
            <a:off x="6477000" y="3657600"/>
            <a:ext cx="1905000" cy="2974975"/>
            <a:chOff x="4080" y="2304"/>
            <a:chExt cx="1200" cy="1874"/>
          </a:xfrm>
        </p:grpSpPr>
        <p:pic>
          <p:nvPicPr>
            <p:cNvPr id="78857" name="Picture 19" descr="F01B_LTERregionMapBWLine"/>
            <p:cNvPicPr>
              <a:picLocks noChangeAspect="1" noChangeArrowheads="1"/>
            </p:cNvPicPr>
            <p:nvPr/>
          </p:nvPicPr>
          <p:blipFill>
            <a:blip r:embed="rId4">
              <a:extLst>
                <a:ext uri="{28A0092B-C50C-407E-A947-70E740481C1C}">
                  <a14:useLocalDpi xmlns:a14="http://schemas.microsoft.com/office/drawing/2010/main" val="0"/>
                </a:ext>
              </a:extLst>
            </a:blip>
            <a:srcRect l="40077" t="3699" r="16306" b="5522"/>
            <a:stretch>
              <a:fillRect/>
            </a:stretch>
          </p:blipFill>
          <p:spPr bwMode="auto">
            <a:xfrm>
              <a:off x="4080" y="2304"/>
              <a:ext cx="1200" cy="1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8" name="Group 32"/>
            <p:cNvGrpSpPr>
              <a:grpSpLocks/>
            </p:cNvGrpSpPr>
            <p:nvPr/>
          </p:nvGrpSpPr>
          <p:grpSpPr bwMode="auto">
            <a:xfrm>
              <a:off x="4403" y="3465"/>
              <a:ext cx="180" cy="173"/>
              <a:chOff x="1454" y="2438"/>
              <a:chExt cx="180" cy="173"/>
            </a:xfrm>
          </p:grpSpPr>
          <p:sp>
            <p:nvSpPr>
              <p:cNvPr id="78871" name="Oval 29"/>
              <p:cNvSpPr>
                <a:spLocks noChangeArrowheads="1"/>
              </p:cNvSpPr>
              <p:nvPr/>
            </p:nvSpPr>
            <p:spPr bwMode="auto">
              <a:xfrm>
                <a:off x="1488" y="2473"/>
                <a:ext cx="120" cy="112"/>
              </a:xfrm>
              <a:prstGeom prst="ellipse">
                <a:avLst/>
              </a:prstGeom>
              <a:solidFill>
                <a:srgbClr val="FF8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8872" name="Text Box 25"/>
              <p:cNvSpPr txBox="1">
                <a:spLocks noChangeArrowheads="1"/>
              </p:cNvSpPr>
              <p:nvPr/>
            </p:nvSpPr>
            <p:spPr bwMode="auto">
              <a:xfrm>
                <a:off x="1454" y="2438"/>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2</a:t>
                </a:r>
              </a:p>
            </p:txBody>
          </p:sp>
        </p:grpSp>
        <p:grpSp>
          <p:nvGrpSpPr>
            <p:cNvPr id="78859" name="Group 35"/>
            <p:cNvGrpSpPr>
              <a:grpSpLocks/>
            </p:cNvGrpSpPr>
            <p:nvPr/>
          </p:nvGrpSpPr>
          <p:grpSpPr bwMode="auto">
            <a:xfrm>
              <a:off x="4786" y="2928"/>
              <a:ext cx="180" cy="173"/>
              <a:chOff x="2142" y="1531"/>
              <a:chExt cx="180" cy="173"/>
            </a:xfrm>
          </p:grpSpPr>
          <p:sp>
            <p:nvSpPr>
              <p:cNvPr id="78869" name="Oval 30"/>
              <p:cNvSpPr>
                <a:spLocks noChangeArrowheads="1"/>
              </p:cNvSpPr>
              <p:nvPr/>
            </p:nvSpPr>
            <p:spPr bwMode="auto">
              <a:xfrm>
                <a:off x="2176" y="1567"/>
                <a:ext cx="120" cy="112"/>
              </a:xfrm>
              <a:prstGeom prst="ellipse">
                <a:avLst/>
              </a:prstGeom>
              <a:solidFill>
                <a:srgbClr val="3366FF"/>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8870" name="Text Box 26"/>
              <p:cNvSpPr txBox="1">
                <a:spLocks noChangeArrowheads="1"/>
              </p:cNvSpPr>
              <p:nvPr/>
            </p:nvSpPr>
            <p:spPr bwMode="auto">
              <a:xfrm>
                <a:off x="2142" y="1531"/>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4</a:t>
                </a:r>
              </a:p>
            </p:txBody>
          </p:sp>
        </p:grpSp>
        <p:grpSp>
          <p:nvGrpSpPr>
            <p:cNvPr id="78860" name="Group 38"/>
            <p:cNvGrpSpPr>
              <a:grpSpLocks/>
            </p:cNvGrpSpPr>
            <p:nvPr/>
          </p:nvGrpSpPr>
          <p:grpSpPr bwMode="auto">
            <a:xfrm>
              <a:off x="4624" y="3129"/>
              <a:ext cx="180" cy="173"/>
              <a:chOff x="1822" y="1852"/>
              <a:chExt cx="180" cy="173"/>
            </a:xfrm>
          </p:grpSpPr>
          <p:sp>
            <p:nvSpPr>
              <p:cNvPr id="78867" name="Oval 32"/>
              <p:cNvSpPr>
                <a:spLocks noChangeArrowheads="1"/>
              </p:cNvSpPr>
              <p:nvPr/>
            </p:nvSpPr>
            <p:spPr bwMode="auto">
              <a:xfrm>
                <a:off x="1851" y="1886"/>
                <a:ext cx="120" cy="112"/>
              </a:xfrm>
              <a:prstGeom prst="ellipse">
                <a:avLst/>
              </a:prstGeom>
              <a:solidFill>
                <a:srgbClr val="FF09F3"/>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8868" name="Text Box 27"/>
              <p:cNvSpPr txBox="1">
                <a:spLocks noChangeArrowheads="1"/>
              </p:cNvSpPr>
              <p:nvPr/>
            </p:nvSpPr>
            <p:spPr bwMode="auto">
              <a:xfrm>
                <a:off x="1822" y="1852"/>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3</a:t>
                </a:r>
              </a:p>
            </p:txBody>
          </p:sp>
        </p:grpSp>
        <p:grpSp>
          <p:nvGrpSpPr>
            <p:cNvPr id="78861" name="Group 41"/>
            <p:cNvGrpSpPr>
              <a:grpSpLocks/>
            </p:cNvGrpSpPr>
            <p:nvPr/>
          </p:nvGrpSpPr>
          <p:grpSpPr bwMode="auto">
            <a:xfrm>
              <a:off x="5074" y="3696"/>
              <a:ext cx="180" cy="173"/>
              <a:chOff x="2636" y="2865"/>
              <a:chExt cx="180" cy="173"/>
            </a:xfrm>
          </p:grpSpPr>
          <p:sp>
            <p:nvSpPr>
              <p:cNvPr id="78865" name="Oval 31"/>
              <p:cNvSpPr>
                <a:spLocks noChangeArrowheads="1"/>
              </p:cNvSpPr>
              <p:nvPr/>
            </p:nvSpPr>
            <p:spPr bwMode="auto">
              <a:xfrm>
                <a:off x="2666" y="2899"/>
                <a:ext cx="120" cy="112"/>
              </a:xfrm>
              <a:prstGeom prst="ellipse">
                <a:avLst/>
              </a:prstGeom>
              <a:solidFill>
                <a:srgbClr val="8000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8866" name="Text Box 28"/>
              <p:cNvSpPr txBox="1">
                <a:spLocks noChangeArrowheads="1"/>
              </p:cNvSpPr>
              <p:nvPr/>
            </p:nvSpPr>
            <p:spPr bwMode="auto">
              <a:xfrm>
                <a:off x="2636" y="2865"/>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5</a:t>
                </a:r>
              </a:p>
            </p:txBody>
          </p:sp>
        </p:grpSp>
        <p:grpSp>
          <p:nvGrpSpPr>
            <p:cNvPr id="78862" name="Group 44"/>
            <p:cNvGrpSpPr>
              <a:grpSpLocks/>
            </p:cNvGrpSpPr>
            <p:nvPr/>
          </p:nvGrpSpPr>
          <p:grpSpPr bwMode="auto">
            <a:xfrm>
              <a:off x="4642" y="3465"/>
              <a:ext cx="180" cy="173"/>
              <a:chOff x="4413" y="2323"/>
              <a:chExt cx="180" cy="173"/>
            </a:xfrm>
          </p:grpSpPr>
          <p:sp>
            <p:nvSpPr>
              <p:cNvPr id="78863" name="Oval 32"/>
              <p:cNvSpPr>
                <a:spLocks noChangeArrowheads="1"/>
              </p:cNvSpPr>
              <p:nvPr/>
            </p:nvSpPr>
            <p:spPr bwMode="auto">
              <a:xfrm>
                <a:off x="4444" y="235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8864" name="Text Box 27"/>
              <p:cNvSpPr txBox="1">
                <a:spLocks noChangeArrowheads="1"/>
              </p:cNvSpPr>
              <p:nvPr/>
            </p:nvSpPr>
            <p:spPr bwMode="auto">
              <a:xfrm>
                <a:off x="4413" y="2323"/>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1</a:t>
                </a:r>
              </a:p>
            </p:txBody>
          </p:sp>
        </p:grpSp>
      </p:grpSp>
      <p:grpSp>
        <p:nvGrpSpPr>
          <p:cNvPr id="78853" name="Group 44"/>
          <p:cNvGrpSpPr>
            <a:grpSpLocks/>
          </p:cNvGrpSpPr>
          <p:nvPr/>
        </p:nvGrpSpPr>
        <p:grpSpPr bwMode="auto">
          <a:xfrm>
            <a:off x="914400" y="152400"/>
            <a:ext cx="285750" cy="274638"/>
            <a:chOff x="4413" y="2323"/>
            <a:chExt cx="180" cy="173"/>
          </a:xfrm>
        </p:grpSpPr>
        <p:sp>
          <p:nvSpPr>
            <p:cNvPr id="78855" name="Oval 32"/>
            <p:cNvSpPr>
              <a:spLocks noChangeArrowheads="1"/>
            </p:cNvSpPr>
            <p:nvPr/>
          </p:nvSpPr>
          <p:spPr bwMode="auto">
            <a:xfrm>
              <a:off x="4444" y="2355"/>
              <a:ext cx="120" cy="112"/>
            </a:xfrm>
            <a:prstGeom prst="ellipse">
              <a:avLst/>
            </a:prstGeom>
            <a:solidFill>
              <a:srgbClr val="00FF00"/>
            </a:solidFill>
            <a:ln w="9525">
              <a:solidFill>
                <a:schemeClr val="tx1"/>
              </a:solidFill>
              <a:round/>
              <a:headEnd/>
              <a:tailEnd/>
            </a:ln>
          </p:spPr>
          <p:txBody>
            <a:bodyPr wrap="none" anchor="ctr"/>
            <a:lstStyle/>
            <a:p>
              <a:endParaRPr lang="en-US" sz="2400">
                <a:latin typeface="Arial" charset="0"/>
                <a:ea typeface="ＭＳ Ｐゴシック" charset="0"/>
                <a:cs typeface="ＭＳ Ｐゴシック" charset="0"/>
              </a:endParaRPr>
            </a:p>
          </p:txBody>
        </p:sp>
        <p:sp>
          <p:nvSpPr>
            <p:cNvPr id="78856" name="Text Box 27"/>
            <p:cNvSpPr txBox="1">
              <a:spLocks noChangeArrowheads="1"/>
            </p:cNvSpPr>
            <p:nvPr/>
          </p:nvSpPr>
          <p:spPr bwMode="auto">
            <a:xfrm>
              <a:off x="4413" y="2323"/>
              <a:ext cx="18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200">
                  <a:solidFill>
                    <a:schemeClr val="tx1"/>
                  </a:solidFill>
                  <a:latin typeface="Helvetica" charset="0"/>
                  <a:ea typeface="MS PGothic" charset="0"/>
                  <a:cs typeface="MS PGothic" charset="0"/>
                </a:defRPr>
              </a:lvl1pPr>
              <a:lvl2pPr marL="37931725" indent="-37474525">
                <a:defRPr sz="1200">
                  <a:solidFill>
                    <a:schemeClr val="tx1"/>
                  </a:solidFill>
                  <a:latin typeface="Helvetica" charset="0"/>
                  <a:ea typeface="MS PGothic" charset="0"/>
                  <a:cs typeface="MS PGothic" charset="0"/>
                </a:defRPr>
              </a:lvl2pPr>
              <a:lvl3pPr>
                <a:defRPr sz="1200">
                  <a:solidFill>
                    <a:schemeClr val="tx1"/>
                  </a:solidFill>
                  <a:latin typeface="Helvetica" charset="0"/>
                  <a:ea typeface="MS PGothic" charset="0"/>
                  <a:cs typeface="MS PGothic" charset="0"/>
                </a:defRPr>
              </a:lvl3pPr>
              <a:lvl4pPr>
                <a:defRPr sz="1200">
                  <a:solidFill>
                    <a:schemeClr val="tx1"/>
                  </a:solidFill>
                  <a:latin typeface="Helvetica" charset="0"/>
                  <a:ea typeface="MS PGothic" charset="0"/>
                  <a:cs typeface="MS PGothic" charset="0"/>
                </a:defRPr>
              </a:lvl4pPr>
              <a:lvl5pPr>
                <a:defRPr sz="12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12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12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12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1200">
                  <a:solidFill>
                    <a:schemeClr val="tx1"/>
                  </a:solidFill>
                  <a:latin typeface="Helvetica" charset="0"/>
                  <a:ea typeface="MS PGothic" charset="0"/>
                  <a:cs typeface="MS PGothic" charset="0"/>
                </a:defRPr>
              </a:lvl9pPr>
            </a:lstStyle>
            <a:p>
              <a:r>
                <a:rPr lang="en-US">
                  <a:latin typeface="Arial Black" charset="0"/>
                  <a:ea typeface="ＭＳ Ｐゴシック" charset="0"/>
                  <a:cs typeface="ＭＳ Ｐゴシック" charset="0"/>
                </a:rPr>
                <a:t>1</a:t>
              </a:r>
            </a:p>
          </p:txBody>
        </p:sp>
      </p:grpSp>
      <p:sp>
        <p:nvSpPr>
          <p:cNvPr id="78854" name="Title 28"/>
          <p:cNvSpPr>
            <a:spLocks noGrp="1"/>
          </p:cNvSpPr>
          <p:nvPr>
            <p:ph type="title" idx="4294967295"/>
          </p:nvPr>
        </p:nvSpPr>
        <p:spPr>
          <a:xfrm>
            <a:off x="1244600" y="38100"/>
            <a:ext cx="5130800" cy="406400"/>
          </a:xfrm>
        </p:spPr>
        <p:txBody>
          <a:bodyPr/>
          <a:lstStyle/>
          <a:p>
            <a:r>
              <a:rPr lang="en-US" sz="1600">
                <a:solidFill>
                  <a:srgbClr val="0000FF"/>
                </a:solidFill>
                <a:latin typeface="Arial" charset="0"/>
                <a:ea typeface="MS PGothic" charset="0"/>
                <a:cs typeface="MS PGothic" charset="0"/>
              </a:rPr>
              <a:t>Temperature series (300.100)</a:t>
            </a:r>
          </a:p>
        </p:txBody>
      </p:sp>
    </p:spTree>
    <p:extLst>
      <p:ext uri="{BB962C8B-B14F-4D97-AF65-F5344CB8AC3E}">
        <p14:creationId xmlns:p14="http://schemas.microsoft.com/office/powerpoint/2010/main" val="3635062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xit" presetSubtype="0" fill="hold" nodeType="afterEffect">
                                  <p:stCondLst>
                                    <p:cond delay="300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2962" y="81377"/>
            <a:ext cx="6842032" cy="6602561"/>
          </a:xfrm>
          <a:prstGeom prst="rect">
            <a:avLst/>
          </a:prstGeom>
        </p:spPr>
      </p:pic>
    </p:spTree>
    <p:extLst>
      <p:ext uri="{BB962C8B-B14F-4D97-AF65-F5344CB8AC3E}">
        <p14:creationId xmlns:p14="http://schemas.microsoft.com/office/powerpoint/2010/main" val="41196960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1"/>
          <p:cNvPicPr>
            <a:picLocks noChangeAspect="1"/>
          </p:cNvPicPr>
          <p:nvPr/>
        </p:nvPicPr>
        <p:blipFill rotWithShape="1">
          <a:blip r:embed="rId3">
            <a:extLst>
              <a:ext uri="{28A0092B-C50C-407E-A947-70E740481C1C}">
                <a14:useLocalDpi xmlns:a14="http://schemas.microsoft.com/office/drawing/2010/main" val="0"/>
              </a:ext>
            </a:extLst>
          </a:blip>
          <a:srcRect l="5635" t="5729" r="7393" b="5729"/>
          <a:stretch/>
        </p:blipFill>
        <p:spPr bwMode="auto">
          <a:xfrm>
            <a:off x="4612640" y="0"/>
            <a:ext cx="4531360" cy="2832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7518400" y="5232400"/>
            <a:ext cx="1625600" cy="1625600"/>
          </a:xfrm>
          <a:prstGeom prst="ellipse">
            <a:avLst/>
          </a:prstGeom>
        </p:spPr>
      </p:pic>
    </p:spTree>
    <p:extLst>
      <p:ext uri="{BB962C8B-B14F-4D97-AF65-F5344CB8AC3E}">
        <p14:creationId xmlns:p14="http://schemas.microsoft.com/office/powerpoint/2010/main" val="374982863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4390"/>
          <a:stretch/>
        </p:blipFill>
        <p:spPr>
          <a:xfrm>
            <a:off x="1" y="3632415"/>
            <a:ext cx="2255164" cy="3225585"/>
          </a:xfrm>
          <a:prstGeom prst="rect">
            <a:avLst/>
          </a:prstGeom>
          <a:ln>
            <a:solidFill>
              <a:srgbClr val="000000"/>
            </a:solidFill>
          </a:ln>
        </p:spPr>
      </p:pic>
      <p:sp>
        <p:nvSpPr>
          <p:cNvPr id="4" name="Rectangle 3"/>
          <p:cNvSpPr/>
          <p:nvPr/>
        </p:nvSpPr>
        <p:spPr>
          <a:xfrm>
            <a:off x="0" y="-1"/>
            <a:ext cx="2147841" cy="1477328"/>
          </a:xfrm>
          <a:prstGeom prst="rect">
            <a:avLst/>
          </a:prstGeom>
        </p:spPr>
        <p:txBody>
          <a:bodyPr wrap="square">
            <a:spAutoFit/>
          </a:bodyPr>
          <a:lstStyle/>
          <a:p>
            <a:r>
              <a:rPr lang="en-US" b="1" dirty="0" smtClean="0">
                <a:solidFill>
                  <a:srgbClr val="000000"/>
                </a:solidFill>
                <a:effectLst>
                  <a:outerShdw blurRad="50800" dist="38100" dir="18900000" algn="bl" rotWithShape="0">
                    <a:prstClr val="black">
                      <a:alpha val="40000"/>
                    </a:prstClr>
                  </a:outerShdw>
                </a:effectLst>
              </a:rPr>
              <a:t>First Field Season Results</a:t>
            </a:r>
          </a:p>
          <a:p>
            <a:endParaRPr lang="en-US" b="1" dirty="0">
              <a:solidFill>
                <a:srgbClr val="000000"/>
              </a:solidFill>
              <a:effectLst>
                <a:outerShdw blurRad="50800" dist="38100" dir="18900000" algn="bl" rotWithShape="0">
                  <a:prstClr val="black">
                    <a:alpha val="40000"/>
                  </a:prstClr>
                </a:outerShdw>
              </a:effectLst>
            </a:endParaRPr>
          </a:p>
          <a:p>
            <a:r>
              <a:rPr lang="en-US" b="1" dirty="0" smtClean="0">
                <a:solidFill>
                  <a:srgbClr val="000000"/>
                </a:solidFill>
                <a:effectLst>
                  <a:outerShdw blurRad="50800" dist="38100" dir="18900000" algn="bl" rotWithShape="0">
                    <a:prstClr val="black">
                      <a:alpha val="40000"/>
                    </a:prstClr>
                  </a:outerShdw>
                </a:effectLst>
              </a:rPr>
              <a:t>Tracking penguins from Humble Island</a:t>
            </a:r>
            <a:endParaRPr lang="en-US" b="1" dirty="0">
              <a:solidFill>
                <a:srgbClr val="000000"/>
              </a:solidFill>
              <a:effectLst>
                <a:outerShdw blurRad="50800" dist="38100" dir="18900000" algn="bl" rotWithShape="0">
                  <a:prstClr val="black">
                    <a:alpha val="40000"/>
                  </a:prstClr>
                </a:outerShdw>
              </a:effectLst>
            </a:endParaRPr>
          </a:p>
        </p:txBody>
      </p:sp>
      <p:pic>
        <p:nvPicPr>
          <p:cNvPr id="3" name="Picture 2"/>
          <p:cNvPicPr>
            <a:picLocks noChangeAspect="1"/>
          </p:cNvPicPr>
          <p:nvPr/>
        </p:nvPicPr>
        <p:blipFill>
          <a:blip r:embed="rId3"/>
          <a:stretch>
            <a:fillRect/>
          </a:stretch>
        </p:blipFill>
        <p:spPr>
          <a:xfrm>
            <a:off x="2265589" y="0"/>
            <a:ext cx="6878411" cy="6858000"/>
          </a:xfrm>
          <a:prstGeom prst="rect">
            <a:avLst/>
          </a:prstGeom>
        </p:spPr>
      </p:pic>
      <p:sp>
        <p:nvSpPr>
          <p:cNvPr id="5" name="Rectangle 4"/>
          <p:cNvSpPr/>
          <p:nvPr/>
        </p:nvSpPr>
        <p:spPr>
          <a:xfrm>
            <a:off x="27444" y="1484713"/>
            <a:ext cx="2238145" cy="923330"/>
          </a:xfrm>
          <a:prstGeom prst="rect">
            <a:avLst/>
          </a:prstGeom>
        </p:spPr>
        <p:txBody>
          <a:bodyPr wrap="square">
            <a:spAutoFit/>
          </a:bodyPr>
          <a:lstStyle/>
          <a:p>
            <a:r>
              <a:rPr lang="en-US" b="1" dirty="0" smtClean="0">
                <a:solidFill>
                  <a:srgbClr val="FFFFFF"/>
                </a:solidFill>
              </a:rPr>
              <a:t>Where did the Adélie penguins go?</a:t>
            </a:r>
          </a:p>
          <a:p>
            <a:endParaRPr lang="en-US" b="1" dirty="0">
              <a:solidFill>
                <a:srgbClr val="FFFFFF"/>
              </a:solidFill>
            </a:endParaRPr>
          </a:p>
        </p:txBody>
      </p:sp>
      <p:pic>
        <p:nvPicPr>
          <p:cNvPr id="7" name="Picture 10" descr="IMGP0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51810"/>
            <a:ext cx="2255164" cy="1916889"/>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3653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40846" y="239796"/>
            <a:ext cx="4044632" cy="6353161"/>
          </a:xfrm>
          <a:prstGeom prst="rect">
            <a:avLst/>
          </a:prstGeom>
          <a:noFill/>
          <a:ln>
            <a:noFill/>
          </a:ln>
          <a:extLst>
            <a:ext uri="{FAA26D3D-D897-4be2-8F04-BA451C77F1D7}">
              <ma14:placeholderFlag xmlns:ma14="http://schemas.microsoft.com/office/mac/drawingml/2011/main"/>
            </a:ext>
          </a:extLst>
        </p:spPr>
      </p:pic>
      <p:pic>
        <p:nvPicPr>
          <p:cNvPr id="5" name="Picture 4"/>
          <p:cNvPicPr>
            <a:picLocks noChangeAspect="1"/>
          </p:cNvPicPr>
          <p:nvPr/>
        </p:nvPicPr>
        <p:blipFill rotWithShape="1">
          <a:blip r:embed="rId3"/>
          <a:srcRect l="1928"/>
          <a:stretch/>
        </p:blipFill>
        <p:spPr>
          <a:xfrm>
            <a:off x="4000500" y="945642"/>
            <a:ext cx="5143500" cy="5520635"/>
          </a:xfrm>
          <a:prstGeom prst="rect">
            <a:avLst/>
          </a:prstGeom>
        </p:spPr>
      </p:pic>
      <p:pic>
        <p:nvPicPr>
          <p:cNvPr id="6" name="Picture 10" descr="IMGP01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766957" cy="1501913"/>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7" name="Text Box 8"/>
          <p:cNvSpPr txBox="1">
            <a:spLocks noChangeArrowheads="1"/>
          </p:cNvSpPr>
          <p:nvPr/>
        </p:nvSpPr>
        <p:spPr bwMode="auto">
          <a:xfrm>
            <a:off x="568327" y="-8465"/>
            <a:ext cx="84740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r>
              <a:rPr lang="en-US" sz="2800" b="1" dirty="0" smtClean="0">
                <a:solidFill>
                  <a:srgbClr val="0000FF"/>
                </a:solidFill>
                <a:latin typeface="Times New Roman"/>
                <a:cs typeface="Times New Roman"/>
              </a:rPr>
              <a:t>Tidal Dependence on Penguin </a:t>
            </a:r>
          </a:p>
          <a:p>
            <a:pPr algn="r"/>
            <a:r>
              <a:rPr lang="en-US" sz="2800" b="1" dirty="0" smtClean="0">
                <a:solidFill>
                  <a:srgbClr val="0000FF"/>
                </a:solidFill>
                <a:latin typeface="Times New Roman"/>
                <a:cs typeface="Times New Roman"/>
              </a:rPr>
              <a:t>Foraging Behavior?</a:t>
            </a:r>
          </a:p>
        </p:txBody>
      </p:sp>
      <p:sp>
        <p:nvSpPr>
          <p:cNvPr id="8" name="TextBox 7"/>
          <p:cNvSpPr txBox="1"/>
          <p:nvPr/>
        </p:nvSpPr>
        <p:spPr>
          <a:xfrm>
            <a:off x="568327" y="2767016"/>
            <a:ext cx="1210788" cy="461665"/>
          </a:xfrm>
          <a:prstGeom prst="rect">
            <a:avLst/>
          </a:prstGeom>
          <a:noFill/>
        </p:spPr>
        <p:txBody>
          <a:bodyPr wrap="none" rtlCol="0">
            <a:spAutoFit/>
          </a:bodyPr>
          <a:lstStyle/>
          <a:p>
            <a:r>
              <a:rPr lang="en-US" sz="2400" b="1" dirty="0" smtClean="0">
                <a:solidFill>
                  <a:srgbClr val="FF0000"/>
                </a:solidFill>
                <a:latin typeface="Times New Roman"/>
                <a:cs typeface="Times New Roman"/>
              </a:rPr>
              <a:t>Diurnal</a:t>
            </a:r>
            <a:endParaRPr lang="en-US" sz="2400" b="1" dirty="0">
              <a:solidFill>
                <a:srgbClr val="FF0000"/>
              </a:solidFill>
              <a:latin typeface="Times New Roman"/>
              <a:cs typeface="Times New Roman"/>
            </a:endParaRPr>
          </a:p>
        </p:txBody>
      </p:sp>
      <p:sp>
        <p:nvSpPr>
          <p:cNvPr id="9" name="TextBox 8"/>
          <p:cNvSpPr txBox="1"/>
          <p:nvPr/>
        </p:nvSpPr>
        <p:spPr>
          <a:xfrm>
            <a:off x="568327" y="5901155"/>
            <a:ext cx="1962947" cy="461665"/>
          </a:xfrm>
          <a:prstGeom prst="rect">
            <a:avLst/>
          </a:prstGeom>
          <a:noFill/>
        </p:spPr>
        <p:txBody>
          <a:bodyPr wrap="none" rtlCol="0">
            <a:spAutoFit/>
          </a:bodyPr>
          <a:lstStyle/>
          <a:p>
            <a:r>
              <a:rPr lang="en-US" sz="2400" b="1" dirty="0" smtClean="0">
                <a:solidFill>
                  <a:srgbClr val="FF0000"/>
                </a:solidFill>
                <a:latin typeface="Times New Roman"/>
                <a:cs typeface="Times New Roman"/>
              </a:rPr>
              <a:t>Semi-Diurnal</a:t>
            </a:r>
            <a:endParaRPr lang="en-US" sz="2400" b="1" dirty="0">
              <a:solidFill>
                <a:srgbClr val="FF0000"/>
              </a:solidFill>
              <a:latin typeface="Times New Roman"/>
              <a:cs typeface="Times New Roman"/>
            </a:endParaRPr>
          </a:p>
        </p:txBody>
      </p:sp>
    </p:spTree>
    <p:extLst>
      <p:ext uri="{BB962C8B-B14F-4D97-AF65-F5344CB8AC3E}">
        <p14:creationId xmlns:p14="http://schemas.microsoft.com/office/powerpoint/2010/main" val="292715181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162" t="13850" r="13281" b="10727"/>
          <a:stretch/>
        </p:blipFill>
        <p:spPr>
          <a:xfrm>
            <a:off x="185847" y="134217"/>
            <a:ext cx="8774813" cy="6483740"/>
          </a:xfrm>
          <a:prstGeom prst="rect">
            <a:avLst/>
          </a:prstGeom>
        </p:spPr>
      </p:pic>
    </p:spTree>
    <p:extLst>
      <p:ext uri="{BB962C8B-B14F-4D97-AF65-F5344CB8AC3E}">
        <p14:creationId xmlns:p14="http://schemas.microsoft.com/office/powerpoint/2010/main" val="152392948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02 at 4.34.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764272" cy="6537943"/>
          </a:xfrm>
          <a:prstGeom prst="rect">
            <a:avLst/>
          </a:prstGeom>
        </p:spPr>
      </p:pic>
      <p:pic>
        <p:nvPicPr>
          <p:cNvPr id="7" name="Picture 6" descr="Screen Shot 2015-02-02 at 4.36.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1733" y="378141"/>
            <a:ext cx="4239667" cy="2848772"/>
          </a:xfrm>
          <a:prstGeom prst="rect">
            <a:avLst/>
          </a:prstGeom>
        </p:spPr>
      </p:pic>
    </p:spTree>
    <p:extLst>
      <p:ext uri="{BB962C8B-B14F-4D97-AF65-F5344CB8AC3E}">
        <p14:creationId xmlns:p14="http://schemas.microsoft.com/office/powerpoint/2010/main" val="415777637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5-02-02 at 4.34.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3313375" cy="3758090"/>
          </a:xfrm>
          <a:prstGeom prst="rect">
            <a:avLst/>
          </a:prstGeom>
        </p:spPr>
      </p:pic>
      <p:pic>
        <p:nvPicPr>
          <p:cNvPr id="10" name="Picture 9" descr="4Glide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4362324"/>
            <a:ext cx="3020567" cy="2265426"/>
          </a:xfrm>
          <a:prstGeom prst="rect">
            <a:avLst/>
          </a:prstGeom>
          <a:ln>
            <a:solidFill>
              <a:schemeClr val="tx1"/>
            </a:solidFill>
          </a:ln>
        </p:spPr>
      </p:pic>
      <p:cxnSp>
        <p:nvCxnSpPr>
          <p:cNvPr id="17" name="Straight Arrow Connector 16"/>
          <p:cNvCxnSpPr/>
          <p:nvPr/>
        </p:nvCxnSpPr>
        <p:spPr>
          <a:xfrm>
            <a:off x="743323" y="1940992"/>
            <a:ext cx="412857" cy="513249"/>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412027" y="54377"/>
            <a:ext cx="3605274" cy="584776"/>
          </a:xfrm>
          <a:prstGeom prst="rect">
            <a:avLst/>
          </a:prstGeom>
          <a:noFill/>
        </p:spPr>
        <p:txBody>
          <a:bodyPr wrap="none" rtlCol="0">
            <a:spAutoFit/>
          </a:bodyPr>
          <a:lstStyle/>
          <a:p>
            <a:pPr algn="ctr"/>
            <a:r>
              <a:rPr lang="en-US" sz="3200" b="1" dirty="0" smtClean="0">
                <a:latin typeface="Times New Roman"/>
                <a:cs typeface="Times New Roman"/>
              </a:rPr>
              <a:t>Along Canyon Line</a:t>
            </a:r>
          </a:p>
        </p:txBody>
      </p:sp>
      <p:pic>
        <p:nvPicPr>
          <p:cNvPr id="2" name="Picture 1"/>
          <p:cNvPicPr>
            <a:picLocks noChangeAspect="1"/>
          </p:cNvPicPr>
          <p:nvPr/>
        </p:nvPicPr>
        <p:blipFill rotWithShape="1">
          <a:blip r:embed="rId4"/>
          <a:srcRect l="8690" t="24238" r="8595" b="23222"/>
          <a:stretch/>
        </p:blipFill>
        <p:spPr>
          <a:xfrm>
            <a:off x="3570733" y="754425"/>
            <a:ext cx="5174468" cy="2539809"/>
          </a:xfrm>
          <a:prstGeom prst="rect">
            <a:avLst/>
          </a:prstGeom>
        </p:spPr>
      </p:pic>
      <p:sp>
        <p:nvSpPr>
          <p:cNvPr id="20" name="TextBox 19"/>
          <p:cNvSpPr txBox="1"/>
          <p:nvPr/>
        </p:nvSpPr>
        <p:spPr>
          <a:xfrm>
            <a:off x="6399873" y="2557485"/>
            <a:ext cx="1894269" cy="461665"/>
          </a:xfrm>
          <a:prstGeom prst="rect">
            <a:avLst/>
          </a:prstGeom>
          <a:noFill/>
        </p:spPr>
        <p:txBody>
          <a:bodyPr wrap="none" rtlCol="0">
            <a:spAutoFit/>
          </a:bodyPr>
          <a:lstStyle/>
          <a:p>
            <a:r>
              <a:rPr lang="en-US" sz="2400" b="1" dirty="0" smtClean="0">
                <a:latin typeface="Times New Roman"/>
                <a:cs typeface="Times New Roman"/>
              </a:rPr>
              <a:t>Temperature</a:t>
            </a:r>
            <a:endParaRPr lang="en-US" sz="2400" b="1" dirty="0">
              <a:latin typeface="Times New Roman"/>
              <a:cs typeface="Times New Roman"/>
            </a:endParaRPr>
          </a:p>
        </p:txBody>
      </p:sp>
      <p:pic>
        <p:nvPicPr>
          <p:cNvPr id="3" name="Picture 2"/>
          <p:cNvPicPr>
            <a:picLocks noChangeAspect="1"/>
          </p:cNvPicPr>
          <p:nvPr/>
        </p:nvPicPr>
        <p:blipFill rotWithShape="1">
          <a:blip r:embed="rId5"/>
          <a:srcRect l="8923" t="21528" r="9293" b="24276"/>
          <a:stretch/>
        </p:blipFill>
        <p:spPr>
          <a:xfrm>
            <a:off x="3570732" y="3973451"/>
            <a:ext cx="5183499" cy="2654299"/>
          </a:xfrm>
          <a:prstGeom prst="rect">
            <a:avLst/>
          </a:prstGeom>
        </p:spPr>
      </p:pic>
      <p:sp>
        <p:nvSpPr>
          <p:cNvPr id="9" name="TextBox 8"/>
          <p:cNvSpPr txBox="1"/>
          <p:nvPr/>
        </p:nvSpPr>
        <p:spPr>
          <a:xfrm>
            <a:off x="6524457" y="5935252"/>
            <a:ext cx="1769685" cy="461665"/>
          </a:xfrm>
          <a:prstGeom prst="rect">
            <a:avLst/>
          </a:prstGeom>
          <a:noFill/>
        </p:spPr>
        <p:txBody>
          <a:bodyPr wrap="none" rtlCol="0">
            <a:spAutoFit/>
          </a:bodyPr>
          <a:lstStyle/>
          <a:p>
            <a:r>
              <a:rPr lang="en-US" sz="2400" b="1" dirty="0" smtClean="0">
                <a:solidFill>
                  <a:schemeClr val="bg1"/>
                </a:solidFill>
                <a:latin typeface="Times New Roman"/>
                <a:cs typeface="Times New Roman"/>
              </a:rPr>
              <a:t>Chlorophyll</a:t>
            </a:r>
            <a:endParaRPr lang="en-US" sz="2400" b="1" dirty="0">
              <a:solidFill>
                <a:schemeClr val="bg1"/>
              </a:solidFill>
              <a:latin typeface="Times New Roman"/>
              <a:cs typeface="Times New Roman"/>
            </a:endParaRPr>
          </a:p>
        </p:txBody>
      </p:sp>
    </p:spTree>
    <p:extLst>
      <p:ext uri="{BB962C8B-B14F-4D97-AF65-F5344CB8AC3E}">
        <p14:creationId xmlns:p14="http://schemas.microsoft.com/office/powerpoint/2010/main" val="42055799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2"/>
          <a:stretch>
            <a:fillRect/>
          </a:stretch>
        </p:blipFill>
        <p:spPr>
          <a:xfrm>
            <a:off x="1357530" y="158665"/>
            <a:ext cx="6783746" cy="6558693"/>
          </a:xfrm>
          <a:prstGeom prst="rect">
            <a:avLst/>
          </a:prstGeom>
        </p:spPr>
      </p:pic>
    </p:spTree>
    <p:extLst>
      <p:ext uri="{BB962C8B-B14F-4D97-AF65-F5344CB8AC3E}">
        <p14:creationId xmlns:p14="http://schemas.microsoft.com/office/powerpoint/2010/main" val="3982960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2580" y="0"/>
            <a:ext cx="8680583" cy="6858000"/>
          </a:xfrm>
          <a:prstGeom prst="rect">
            <a:avLst/>
          </a:prstGeom>
        </p:spPr>
      </p:pic>
    </p:spTree>
    <p:extLst>
      <p:ext uri="{BB962C8B-B14F-4D97-AF65-F5344CB8AC3E}">
        <p14:creationId xmlns:p14="http://schemas.microsoft.com/office/powerpoint/2010/main" val="39211316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2-16 at 11.38.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977"/>
            <a:ext cx="9074930" cy="6755023"/>
          </a:xfrm>
          <a:prstGeom prst="rect">
            <a:avLst/>
          </a:prstGeom>
        </p:spPr>
      </p:pic>
      <p:pic>
        <p:nvPicPr>
          <p:cNvPr id="4" name="Picture 3" descr="Screen Shot 2015-02-16 at 11.38.02 PM.png"/>
          <p:cNvPicPr>
            <a:picLocks noChangeAspect="1"/>
          </p:cNvPicPr>
          <p:nvPr/>
        </p:nvPicPr>
        <p:blipFill rotWithShape="1">
          <a:blip r:embed="rId3">
            <a:extLst>
              <a:ext uri="{28A0092B-C50C-407E-A947-70E740481C1C}">
                <a14:useLocalDpi xmlns:a14="http://schemas.microsoft.com/office/drawing/2010/main" val="0"/>
              </a:ext>
            </a:extLst>
          </a:blip>
          <a:srcRect l="6774"/>
          <a:stretch/>
        </p:blipFill>
        <p:spPr>
          <a:xfrm>
            <a:off x="5830702" y="0"/>
            <a:ext cx="3244228" cy="3197805"/>
          </a:xfrm>
          <a:prstGeom prst="rect">
            <a:avLst/>
          </a:prstGeom>
        </p:spPr>
      </p:pic>
    </p:spTree>
    <p:extLst>
      <p:ext uri="{BB962C8B-B14F-4D97-AF65-F5344CB8AC3E}">
        <p14:creationId xmlns:p14="http://schemas.microsoft.com/office/powerpoint/2010/main" val="25717618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2.31.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38528"/>
          </a:xfrm>
          <a:prstGeom prst="rect">
            <a:avLst/>
          </a:prstGeom>
        </p:spPr>
      </p:pic>
    </p:spTree>
    <p:extLst>
      <p:ext uri="{BB962C8B-B14F-4D97-AF65-F5344CB8AC3E}">
        <p14:creationId xmlns:p14="http://schemas.microsoft.com/office/powerpoint/2010/main" val="131848030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6 at 11.35.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9819" cy="6858000"/>
          </a:xfrm>
          <a:prstGeom prst="rect">
            <a:avLst/>
          </a:prstGeom>
        </p:spPr>
      </p:pic>
    </p:spTree>
    <p:extLst>
      <p:ext uri="{BB962C8B-B14F-4D97-AF65-F5344CB8AC3E}">
        <p14:creationId xmlns:p14="http://schemas.microsoft.com/office/powerpoint/2010/main" val="602374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0"/>
            <a:ext cx="6858000" cy="6858000"/>
          </a:xfrm>
          <a:prstGeom prst="rect">
            <a:avLst/>
          </a:prstGeom>
        </p:spPr>
      </p:pic>
      <p:sp>
        <p:nvSpPr>
          <p:cNvPr id="5" name="Rectangle 4"/>
          <p:cNvSpPr/>
          <p:nvPr/>
        </p:nvSpPr>
        <p:spPr>
          <a:xfrm>
            <a:off x="4656950" y="3152591"/>
            <a:ext cx="824437" cy="59041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852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7 at 12.37.3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400" y="0"/>
            <a:ext cx="7053496" cy="6858000"/>
          </a:xfrm>
          <a:prstGeom prst="rect">
            <a:avLst/>
          </a:prstGeom>
        </p:spPr>
      </p:pic>
    </p:spTree>
    <p:extLst>
      <p:ext uri="{BB962C8B-B14F-4D97-AF65-F5344CB8AC3E}">
        <p14:creationId xmlns:p14="http://schemas.microsoft.com/office/powerpoint/2010/main" val="1806003655"/>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TotalTime>
  <Words>1191</Words>
  <Application>Microsoft Macintosh PowerPoint</Application>
  <PresentationFormat>On-screen Show (4:3)</PresentationFormat>
  <Paragraphs>173</Paragraphs>
  <Slides>36</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Available ocean heat (Q): 300.100</vt:lpstr>
      <vt:lpstr>PowerPoint Presentation</vt:lpstr>
      <vt:lpstr>February ”transient" event #1</vt:lpstr>
      <vt:lpstr>February ”transient" event</vt:lpstr>
      <vt:lpstr>Eddies, based on Tmax and Q transients (300.100)</vt:lpstr>
      <vt:lpstr>Temperature series (300.160)</vt:lpstr>
      <vt:lpstr>Temperature series (300.100)</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Kohut</dc:creator>
  <cp:lastModifiedBy>Josh Kohut</cp:lastModifiedBy>
  <cp:revision>9</cp:revision>
  <dcterms:created xsi:type="dcterms:W3CDTF">2015-02-17T04:36:07Z</dcterms:created>
  <dcterms:modified xsi:type="dcterms:W3CDTF">2015-02-17T18:54:07Z</dcterms:modified>
</cp:coreProperties>
</file>