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wdp" ContentType="image/vnd.ms-photo"/>
  <Default Extension="png" ContentType="image/png"/>
  <Default Extension="docx" ContentType="application/vnd.openxmlformats-officedocument.wordprocessingml.document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349" r:id="rId2"/>
    <p:sldId id="359" r:id="rId3"/>
    <p:sldId id="288" r:id="rId4"/>
    <p:sldId id="285" r:id="rId5"/>
    <p:sldId id="284" r:id="rId6"/>
    <p:sldId id="286" r:id="rId7"/>
    <p:sldId id="287" r:id="rId8"/>
    <p:sldId id="363" r:id="rId9"/>
    <p:sldId id="364" r:id="rId10"/>
    <p:sldId id="365" r:id="rId11"/>
    <p:sldId id="333" r:id="rId12"/>
    <p:sldId id="334" r:id="rId13"/>
    <p:sldId id="344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83" d="100"/>
          <a:sy n="83" d="100"/>
        </p:scale>
        <p:origin x="-156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692A6A-C2D8-F94A-9939-5D2DE4692EA6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F77728-D8E3-864F-9CD8-C3C2DB6CEB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246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494B84-7893-D148-A30D-331364185AD5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Total catch, US landings and discards, and foreign catch of butterfish from 1965-2012.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Corresponds to Tables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A1 and A2.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E088A-E554-4BA4-8E6C-BF5157C8C9BE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90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103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447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8509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17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717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102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192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3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10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9BD9A-1E59-494E-AEE0-5FDCC250A36C}" type="datetimeFigureOut">
              <a:rPr lang="en-US" smtClean="0"/>
              <a:t>12/17/15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CE5BF6-4538-1F41-89B7-554B28E8DD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75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21.emf"/><Relationship Id="rId5" Type="http://schemas.openxmlformats.org/officeDocument/2006/relationships/image" Target="../media/image13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7.jp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jpeg"/><Relationship Id="rId8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4463" y="1216180"/>
            <a:ext cx="5006499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Population &amp; Ecosystem assessment</a:t>
            </a:r>
          </a:p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Observation models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(migration, availability &amp; </a:t>
            </a:r>
            <a:r>
              <a:rPr lang="en-US" dirty="0" err="1" smtClean="0">
                <a:latin typeface="Times New Roman"/>
                <a:cs typeface="Times New Roman"/>
              </a:rPr>
              <a:t>detectibility</a:t>
            </a:r>
            <a:r>
              <a:rPr lang="en-US" dirty="0" smtClean="0">
                <a:latin typeface="Times New Roman"/>
                <a:cs typeface="Times New Roman"/>
              </a:rPr>
              <a:t> to surveys)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</a:t>
            </a: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Process models  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(rates of birth, death, immigration, emigration &amp;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Stock structure)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46411" y="3961839"/>
            <a:ext cx="382668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Tactical management tools</a:t>
            </a:r>
          </a:p>
          <a:p>
            <a:pPr marL="285750" indent="-285750" algn="ctr">
              <a:buFont typeface="Arial"/>
              <a:buChar char="•"/>
            </a:pPr>
            <a:endParaRPr lang="en-US" dirty="0"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Dynamic spatial management (GRAs)</a:t>
            </a:r>
          </a:p>
          <a:p>
            <a:pPr algn="ctr"/>
            <a:r>
              <a:rPr lang="en-US" dirty="0" smtClean="0">
                <a:latin typeface="Times New Roman"/>
                <a:cs typeface="Times New Roman"/>
              </a:rPr>
              <a:t>----------------------------------------</a:t>
            </a:r>
          </a:p>
          <a:p>
            <a:pPr algn="ctr"/>
            <a:r>
              <a:rPr lang="en-US" dirty="0" err="1" smtClean="0">
                <a:latin typeface="Times New Roman"/>
                <a:cs typeface="Times New Roman"/>
              </a:rPr>
              <a:t>Bicatch</a:t>
            </a:r>
            <a:r>
              <a:rPr lang="en-US" dirty="0" smtClean="0">
                <a:latin typeface="Times New Roman"/>
                <a:cs typeface="Times New Roman"/>
              </a:rPr>
              <a:t> reduction tools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758" y="63544"/>
            <a:ext cx="85834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Some applications of IOOS infrastructure &amp; biophysical models </a:t>
            </a:r>
          </a:p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capturing responses to dynamic ocean environment:</a:t>
            </a:r>
            <a:endParaRPr lang="en-US" sz="24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5735" y="5420868"/>
            <a:ext cx="740459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dirty="0" smtClean="0">
              <a:latin typeface="Times New Roman"/>
              <a:cs typeface="Times New Roman"/>
            </a:endParaRPr>
          </a:p>
          <a:p>
            <a:pPr marL="285750" indent="-285750" algn="ctr">
              <a:buFont typeface="Arial"/>
              <a:buChar char="•"/>
            </a:pP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Real &amp; near real time ocean information crowdsourcing</a:t>
            </a:r>
          </a:p>
          <a:p>
            <a:pPr algn="ctr"/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    What’s the reality of the ocean now, not 3 years ago</a:t>
            </a:r>
          </a:p>
          <a:p>
            <a:pPr algn="ctr"/>
            <a:r>
              <a:rPr lang="en-US" i="1" dirty="0" smtClean="0">
                <a:latin typeface="Times New Roman"/>
                <a:cs typeface="Times New Roman"/>
              </a:rPr>
              <a:t>‘proactive not reactive’</a:t>
            </a:r>
          </a:p>
          <a:p>
            <a:pPr algn="ctr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0471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820080"/>
              </p:ext>
            </p:extLst>
          </p:nvPr>
        </p:nvGraphicFramePr>
        <p:xfrm>
          <a:off x="-4780930" y="2091595"/>
          <a:ext cx="18870004" cy="1878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Document" r:id="rId3" imgW="5486400" imgH="546100" progId="Word.Document.12">
                  <p:embed/>
                </p:oleObj>
              </mc:Choice>
              <mc:Fallback>
                <p:oleObj name="Document" r:id="rId3" imgW="5486400" imgH="546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780930" y="2091595"/>
                        <a:ext cx="18870004" cy="1878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59315" y="4555634"/>
            <a:ext cx="640141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HSI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= suitability index (0-1) from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habitat model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k</a:t>
            </a:r>
            <a:r>
              <a:rPr lang="en-US" sz="2400" baseline="-25000" dirty="0" smtClean="0">
                <a:latin typeface="Times New Roman"/>
                <a:cs typeface="Times New Roman"/>
              </a:rPr>
              <a:t>1...o   </a:t>
            </a:r>
            <a:r>
              <a:rPr lang="en-US" sz="2400" dirty="0" smtClean="0">
                <a:latin typeface="Times New Roman"/>
                <a:cs typeface="Times New Roman"/>
              </a:rPr>
              <a:t>=  samples in a survey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       =  locations</a:t>
            </a:r>
          </a:p>
          <a:p>
            <a:r>
              <a:rPr lang="en-US" sz="2400" i="1" dirty="0" err="1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       =  times (day)</a:t>
            </a:r>
          </a:p>
          <a:p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       = number </a:t>
            </a:r>
            <a:r>
              <a:rPr lang="en-US" sz="2400" dirty="0">
                <a:latin typeface="Times New Roman"/>
                <a:cs typeface="Times New Roman"/>
              </a:rPr>
              <a:t>of samples in strata of sample </a:t>
            </a:r>
            <a:r>
              <a:rPr lang="en-US" sz="2400" i="1" dirty="0" smtClean="0">
                <a:latin typeface="Times New Roman"/>
                <a:cs typeface="Times New Roman"/>
              </a:rPr>
              <a:t>k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09135" y="-42648"/>
            <a:ext cx="1951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Approach: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003267" y="539323"/>
            <a:ext cx="6850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Use coupled biophysical model to develop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a habitat based estimate of availability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err="1" smtClean="0">
                <a:latin typeface="Times New Roman"/>
                <a:cs typeface="Times New Roman"/>
              </a:rPr>
              <a:t>ρ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r>
              <a:rPr lang="en-US" sz="2400" dirty="0">
                <a:latin typeface="Times New Roman"/>
                <a:cs typeface="Times New Roman"/>
              </a:rPr>
              <a:t>to surveys </a:t>
            </a:r>
          </a:p>
        </p:txBody>
      </p:sp>
      <p:pic>
        <p:nvPicPr>
          <p:cNvPr id="7" name="Picture 6" descr="newbt_20070920_strat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6" b="10607"/>
          <a:stretch/>
        </p:blipFill>
        <p:spPr>
          <a:xfrm>
            <a:off x="6342771" y="4076700"/>
            <a:ext cx="2713726" cy="2743656"/>
          </a:xfrm>
          <a:prstGeom prst="rect">
            <a:avLst/>
          </a:prstGeom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4260830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 rot="16200000">
            <a:off x="-1492529" y="3074909"/>
            <a:ext cx="391861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Availability (</a:t>
            </a:r>
            <a:r>
              <a:rPr lang="en-US" sz="2400" dirty="0" err="1" smtClean="0">
                <a:latin typeface="Times New Roman"/>
                <a:cs typeface="Times New Roman"/>
              </a:rPr>
              <a:t>ρ</a:t>
            </a:r>
            <a:r>
              <a:rPr lang="en-US" sz="2400" dirty="0" smtClean="0">
                <a:latin typeface="Times New Roman"/>
                <a:cs typeface="Times New Roman"/>
              </a:rPr>
              <a:t>) to fall NEFSC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survey stations offshore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84719" y="-42648"/>
            <a:ext cx="19517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Approach: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451376" y="539323"/>
            <a:ext cx="68508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Use coupled biophysical model to develop</a:t>
            </a:r>
          </a:p>
          <a:p>
            <a:pPr algn="ctr"/>
            <a:r>
              <a:rPr lang="en-US" sz="2400" dirty="0" smtClean="0">
                <a:latin typeface="Times New Roman"/>
                <a:cs typeface="Times New Roman"/>
              </a:rPr>
              <a:t>a habitat based estimate of availability </a:t>
            </a:r>
            <a:r>
              <a:rPr lang="en-US" sz="2400" dirty="0">
                <a:latin typeface="Times New Roman"/>
                <a:cs typeface="Times New Roman"/>
              </a:rPr>
              <a:t>(</a:t>
            </a:r>
            <a:r>
              <a:rPr lang="en-US" sz="2400" dirty="0" err="1" smtClean="0">
                <a:latin typeface="Times New Roman"/>
                <a:cs typeface="Times New Roman"/>
              </a:rPr>
              <a:t>ρ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  <a:r>
              <a:rPr lang="en-US" sz="2400" dirty="0">
                <a:latin typeface="Times New Roman"/>
                <a:cs typeface="Times New Roman"/>
              </a:rPr>
              <a:t>to surveys </a:t>
            </a:r>
          </a:p>
        </p:txBody>
      </p:sp>
      <p:pic>
        <p:nvPicPr>
          <p:cNvPr id="15" name="Picture 14" descr="DetectAvail.tif"/>
          <p:cNvPicPr>
            <a:picLocks noChangeAspect="1"/>
          </p:cNvPicPr>
          <p:nvPr/>
        </p:nvPicPr>
        <p:blipFill rotWithShape="1">
          <a:blip r:embed="rId2" cstate="print"/>
          <a:srcRect l="6938" r="6955" b="5899"/>
          <a:stretch/>
        </p:blipFill>
        <p:spPr>
          <a:xfrm>
            <a:off x="5918255" y="3853215"/>
            <a:ext cx="2539887" cy="20817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4534975" y="4712171"/>
            <a:ext cx="17537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Availability (</a:t>
            </a:r>
            <a:r>
              <a:rPr lang="en-US" sz="20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ρ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Left Brace 5"/>
          <p:cNvSpPr/>
          <p:nvPr/>
        </p:nvSpPr>
        <p:spPr>
          <a:xfrm>
            <a:off x="5594225" y="4210504"/>
            <a:ext cx="321331" cy="649111"/>
          </a:xfrm>
          <a:prstGeom prst="lef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5400000">
            <a:off x="7808996" y="4712134"/>
            <a:ext cx="18584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Times New Roman"/>
                <a:cs typeface="Times New Roman"/>
              </a:rPr>
              <a:t>Catchability</a:t>
            </a:r>
            <a:r>
              <a:rPr lang="en-US" sz="2000" dirty="0" smtClean="0">
                <a:latin typeface="Times New Roman"/>
                <a:cs typeface="Times New Roman"/>
              </a:rPr>
              <a:t> (Q)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71113" y="5848329"/>
            <a:ext cx="18009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Detectability(</a:t>
            </a:r>
            <a:r>
              <a:rPr lang="en-US" sz="2000" dirty="0" err="1" smtClean="0">
                <a:latin typeface="Times New Roman"/>
                <a:cs typeface="Times New Roman"/>
              </a:rPr>
              <a:t>δ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  <a:endParaRPr lang="en-US" sz="2000" dirty="0">
              <a:latin typeface="Times New Roman"/>
              <a:cs typeface="Times New Roman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29852" y="1372054"/>
            <a:ext cx="6620681" cy="53809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vailabiliti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6" y="-227475"/>
            <a:ext cx="7724015" cy="7724015"/>
          </a:xfrm>
          <a:prstGeom prst="rect">
            <a:avLst/>
          </a:prstGeom>
        </p:spPr>
      </p:pic>
      <p:cxnSp>
        <p:nvCxnSpPr>
          <p:cNvPr id="24" name="Straight Connector 23"/>
          <p:cNvCxnSpPr/>
          <p:nvPr/>
        </p:nvCxnSpPr>
        <p:spPr>
          <a:xfrm flipV="1">
            <a:off x="1429852" y="3514121"/>
            <a:ext cx="6620681" cy="53809"/>
          </a:xfrm>
          <a:prstGeom prst="line">
            <a:avLst/>
          </a:prstGeom>
          <a:ln w="38100" cmpd="sng"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21324" y="4035360"/>
            <a:ext cx="3618041" cy="2031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Times New Roman"/>
              </a:rPr>
              <a:t>E</a:t>
            </a:r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stimates </a:t>
            </a:r>
            <a:r>
              <a:rPr lang="en-US" dirty="0" smtClean="0">
                <a:solidFill>
                  <a:srgbClr val="000090"/>
                </a:solidFill>
                <a:latin typeface="Times New Roman"/>
              </a:rPr>
              <a:t>changes in availability (</a:t>
            </a:r>
            <a:r>
              <a:rPr lang="en-US" b="1" i="1" dirty="0" smtClean="0">
                <a:solidFill>
                  <a:srgbClr val="000090"/>
                </a:solidFill>
                <a:latin typeface="Times New Roman"/>
                <a:cs typeface="Times New Roman"/>
              </a:rPr>
              <a:t>ρ) </a:t>
            </a:r>
            <a:r>
              <a:rPr lang="en-US" dirty="0" smtClean="0">
                <a:solidFill>
                  <a:srgbClr val="000090"/>
                </a:solidFill>
                <a:latin typeface="Times New Roman"/>
              </a:rPr>
              <a:t>over time. </a:t>
            </a:r>
          </a:p>
          <a:p>
            <a:endParaRPr lang="en-US" dirty="0">
              <a:solidFill>
                <a:srgbClr val="000090"/>
              </a:solidFill>
              <a:latin typeface="Times New Roman"/>
            </a:endParaRPr>
          </a:p>
          <a:p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Thermal habitat based </a:t>
            </a:r>
            <a:r>
              <a:rPr lang="en-US" b="1" i="1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ρ</a:t>
            </a:r>
            <a:r>
              <a:rPr lang="en-US" dirty="0" smtClean="0">
                <a:solidFill>
                  <a:srgbClr val="000090"/>
                </a:solidFill>
                <a:latin typeface="Times New Roman"/>
              </a:rPr>
              <a:t> accounts for shifts in species distributions associated with climate impacts on ocean temperatures</a:t>
            </a:r>
            <a:endParaRPr lang="en-US" dirty="0">
              <a:solidFill>
                <a:srgbClr val="000090"/>
              </a:solidFill>
              <a:latin typeface="Times New Roman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419090" y="1522152"/>
            <a:ext cx="6620681" cy="3371580"/>
            <a:chOff x="1419090" y="1522152"/>
            <a:chExt cx="6620681" cy="3371580"/>
          </a:xfrm>
        </p:grpSpPr>
        <p:sp>
          <p:nvSpPr>
            <p:cNvPr id="11" name="TextBox 10"/>
            <p:cNvSpPr txBox="1"/>
            <p:nvPr/>
          </p:nvSpPr>
          <p:spPr>
            <a:xfrm>
              <a:off x="1663043" y="1522152"/>
              <a:ext cx="209570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latin typeface="Times New Roman"/>
                  <a:cs typeface="Times New Roman"/>
                </a:rPr>
                <a:t>Median </a:t>
              </a:r>
              <a:r>
                <a:rPr lang="en-US" sz="2000" dirty="0" err="1">
                  <a:latin typeface="Times New Roman"/>
                  <a:cs typeface="Times New Roman"/>
                </a:rPr>
                <a:t>ρ</a:t>
              </a:r>
              <a:r>
                <a:rPr lang="en-US" sz="2000" baseline="-25000" dirty="0" err="1">
                  <a:latin typeface="Times New Roman"/>
                  <a:cs typeface="Times New Roman"/>
                </a:rPr>
                <a:t>h</a:t>
              </a:r>
              <a:r>
                <a:rPr lang="en-US" sz="2000" dirty="0" smtClean="0">
                  <a:latin typeface="Times New Roman"/>
                  <a:cs typeface="Times New Roman"/>
                </a:rPr>
                <a:t>  =  0.68</a:t>
              </a:r>
            </a:p>
            <a:p>
              <a:pPr algn="ctr"/>
              <a:r>
                <a:rPr lang="en-US" sz="2000" dirty="0" smtClean="0">
                  <a:latin typeface="Times New Roman"/>
                  <a:cs typeface="Times New Roman"/>
                </a:rPr>
                <a:t>(0.62-0.75)</a:t>
              </a:r>
              <a:endParaRPr lang="en-US" sz="2000" dirty="0">
                <a:latin typeface="Times New Roman"/>
                <a:cs typeface="Times New Roman"/>
              </a:endParaRPr>
            </a:p>
          </p:txBody>
        </p:sp>
        <p:cxnSp>
          <p:nvCxnSpPr>
            <p:cNvPr id="3" name="Straight Connector 2"/>
            <p:cNvCxnSpPr/>
            <p:nvPr/>
          </p:nvCxnSpPr>
          <p:spPr>
            <a:xfrm flipV="1">
              <a:off x="1419090" y="2185627"/>
              <a:ext cx="6620681" cy="5380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283813" y="4688789"/>
              <a:ext cx="138095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6283813" y="4463525"/>
              <a:ext cx="1380950" cy="0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1419090" y="2869315"/>
              <a:ext cx="6620681" cy="53809"/>
            </a:xfrm>
            <a:prstGeom prst="line">
              <a:avLst/>
            </a:prstGeom>
            <a:ln w="38100" cmpd="sng">
              <a:solidFill>
                <a:srgbClr val="FF0000"/>
              </a:solidFill>
              <a:prstDash val="soli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6271113" y="4210504"/>
              <a:ext cx="1393650" cy="253021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283813" y="4688789"/>
              <a:ext cx="1393650" cy="204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46447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alphaModFix amt="12000"/>
          </a:blip>
          <a:srcRect/>
          <a:stretch>
            <a:fillRect/>
          </a:stretch>
        </p:blipFill>
        <p:spPr bwMode="auto">
          <a:xfrm>
            <a:off x="221092" y="2028742"/>
            <a:ext cx="8956772" cy="466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6183" y="215900"/>
            <a:ext cx="8489950" cy="6494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F</a:t>
            </a:r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rom 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the </a:t>
            </a:r>
            <a:r>
              <a:rPr lang="en-US" sz="2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Mid Atlantic Fishery Management Council (MAFMC) 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draft 2014 Environmental Assessment for the Butterfish and </a:t>
            </a:r>
            <a:r>
              <a:rPr lang="en-US" sz="2600" b="1" dirty="0" err="1">
                <a:solidFill>
                  <a:srgbClr val="0000FF"/>
                </a:solidFill>
                <a:latin typeface="Times New Roman"/>
                <a:cs typeface="Times New Roman"/>
              </a:rPr>
              <a:t>Longfin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Squid fishery specifications:</a:t>
            </a:r>
            <a:r>
              <a:rPr lang="en-US" sz="2600" b="1" i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600" b="1" dirty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endParaRPr lang="en-US" sz="26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“</a:t>
            </a:r>
            <a:r>
              <a:rPr lang="en-US" sz="2200" dirty="0">
                <a:latin typeface="Times New Roman"/>
                <a:cs typeface="Times New Roman"/>
              </a:rPr>
              <a:t>The butterfish fishery has mostly been an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incidental fishery </a:t>
            </a:r>
            <a:r>
              <a:rPr lang="en-US" sz="2200" dirty="0">
                <a:latin typeface="Times New Roman"/>
                <a:cs typeface="Times New Roman"/>
              </a:rPr>
              <a:t>since 2002.  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2014 </a:t>
            </a:r>
            <a:r>
              <a:rPr lang="en-US" sz="2200" dirty="0">
                <a:latin typeface="Times New Roman"/>
                <a:cs typeface="Times New Roman"/>
              </a:rPr>
              <a:t>is the first year of a small directed fishery, with a landings limit of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3,200 </a:t>
            </a:r>
            <a:r>
              <a:rPr lang="en-US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sz="2200" dirty="0" err="1">
                <a:latin typeface="Times New Roman"/>
                <a:cs typeface="Times New Roman"/>
              </a:rPr>
              <a:t>.</a:t>
            </a:r>
            <a:r>
              <a:rPr lang="en-US" sz="2200" dirty="0">
                <a:latin typeface="Times New Roman"/>
                <a:cs typeface="Times New Roman"/>
              </a:rPr>
              <a:t>  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 smtClean="0">
                <a:latin typeface="Times New Roman"/>
                <a:cs typeface="Times New Roman"/>
              </a:rPr>
              <a:t>If </a:t>
            </a:r>
            <a:r>
              <a:rPr lang="en-US" sz="2200" dirty="0">
                <a:latin typeface="Times New Roman"/>
                <a:cs typeface="Times New Roman"/>
              </a:rPr>
              <a:t>that limit is caught at 2013 average prices ($1,481 </a:t>
            </a:r>
            <a:r>
              <a:rPr lang="en-US" sz="2200" dirty="0" err="1">
                <a:latin typeface="Times New Roman"/>
                <a:cs typeface="Times New Roman"/>
              </a:rPr>
              <a:t>mt</a:t>
            </a:r>
            <a:r>
              <a:rPr lang="en-US" sz="2200" dirty="0">
                <a:latin typeface="Times New Roman"/>
                <a:cs typeface="Times New Roman"/>
              </a:rPr>
              <a:t>), the resulting revenues would be about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$4.7 million</a:t>
            </a:r>
            <a:r>
              <a:rPr lang="en-US" sz="2200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  <a:endParaRPr lang="en-US" sz="22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Under the proposed 2015 </a:t>
            </a:r>
            <a:r>
              <a:rPr lang="en-US" sz="2200" dirty="0" smtClean="0">
                <a:latin typeface="Times New Roman"/>
                <a:cs typeface="Times New Roman"/>
              </a:rPr>
              <a:t>specifications, the </a:t>
            </a:r>
            <a:r>
              <a:rPr lang="en-US" sz="2200" dirty="0">
                <a:latin typeface="Times New Roman"/>
                <a:cs typeface="Times New Roman"/>
              </a:rPr>
              <a:t>average landings limit for 2015-2017 would be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21,408 </a:t>
            </a:r>
            <a:r>
              <a:rPr lang="en-US" sz="2200" b="1" dirty="0" err="1">
                <a:solidFill>
                  <a:srgbClr val="FF0000"/>
                </a:solidFill>
                <a:latin typeface="Times New Roman"/>
                <a:cs typeface="Times New Roman"/>
              </a:rPr>
              <a:t>mt</a:t>
            </a:r>
            <a:r>
              <a:rPr lang="en-US" sz="2200" dirty="0" err="1">
                <a:latin typeface="Times New Roman"/>
                <a:cs typeface="Times New Roman"/>
              </a:rPr>
              <a:t>.</a:t>
            </a:r>
            <a:r>
              <a:rPr lang="en-US" sz="2200" dirty="0">
                <a:latin typeface="Times New Roman"/>
                <a:cs typeface="Times New Roman"/>
              </a:rPr>
              <a:t>  This </a:t>
            </a:r>
            <a:r>
              <a:rPr lang="en-US" sz="2200" dirty="0" smtClean="0">
                <a:latin typeface="Times New Roman"/>
                <a:cs typeface="Times New Roman"/>
              </a:rPr>
              <a:t>could </a:t>
            </a:r>
            <a:r>
              <a:rPr lang="en-US" sz="2200" dirty="0">
                <a:latin typeface="Times New Roman"/>
                <a:cs typeface="Times New Roman"/>
              </a:rPr>
              <a:t>potentially translate into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$31.7 million </a:t>
            </a:r>
            <a:r>
              <a:rPr lang="en-US" sz="2200" dirty="0">
                <a:latin typeface="Times New Roman"/>
                <a:cs typeface="Times New Roman"/>
              </a:rPr>
              <a:t>additional ex-vessel revenues at 2013 prices</a:t>
            </a:r>
            <a:r>
              <a:rPr lang="en-US" sz="2200" dirty="0" smtClean="0">
                <a:latin typeface="Times New Roman"/>
                <a:cs typeface="Times New Roman"/>
              </a:rPr>
              <a:t>.”</a:t>
            </a:r>
            <a:r>
              <a:rPr lang="en-US" sz="2200" dirty="0">
                <a:latin typeface="Times New Roman"/>
                <a:cs typeface="Times New Roman"/>
              </a:rPr>
              <a:t> 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endParaRPr lang="en-US" sz="1400" dirty="0"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</a:pPr>
            <a:r>
              <a:rPr lang="en-US" sz="2200" dirty="0">
                <a:latin typeface="Times New Roman"/>
                <a:cs typeface="Times New Roman"/>
              </a:rPr>
              <a:t>It is not clear that the fishery will actually land such higher amounts or if the price would remain near </a:t>
            </a:r>
            <a:r>
              <a:rPr lang="en-US" sz="2200" dirty="0" smtClean="0">
                <a:latin typeface="Times New Roman"/>
                <a:cs typeface="Times New Roman"/>
              </a:rPr>
              <a:t>$</a:t>
            </a:r>
            <a:r>
              <a:rPr lang="en-US" sz="2200" dirty="0">
                <a:latin typeface="Times New Roman"/>
                <a:cs typeface="Times New Roman"/>
              </a:rPr>
              <a:t>1,481/</a:t>
            </a:r>
            <a:r>
              <a:rPr lang="en-US" sz="2200" dirty="0" err="1">
                <a:latin typeface="Times New Roman"/>
                <a:cs typeface="Times New Roman"/>
              </a:rPr>
              <a:t>mt</a:t>
            </a:r>
            <a:r>
              <a:rPr lang="en-US" sz="2200" dirty="0">
                <a:latin typeface="Times New Roman"/>
                <a:cs typeface="Times New Roman"/>
              </a:rPr>
              <a:t> at higher landings levels, so the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$31.7 million </a:t>
            </a:r>
            <a:r>
              <a:rPr lang="en-US" sz="2200" dirty="0">
                <a:latin typeface="Times New Roman"/>
                <a:cs typeface="Times New Roman"/>
              </a:rPr>
              <a:t>value is likely an </a:t>
            </a:r>
            <a:r>
              <a:rPr lang="en-US" sz="2200" b="1" dirty="0">
                <a:solidFill>
                  <a:srgbClr val="FF0000"/>
                </a:solidFill>
                <a:latin typeface="Times New Roman"/>
                <a:cs typeface="Times New Roman"/>
              </a:rPr>
              <a:t>“upper end” possibility</a:t>
            </a:r>
            <a:r>
              <a:rPr lang="en-US" sz="2200" dirty="0" smtClean="0">
                <a:latin typeface="Times New Roman"/>
                <a:cs typeface="Times New Roman"/>
              </a:rPr>
              <a:t>.”  </a:t>
            </a:r>
            <a:endParaRPr lang="en-US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08292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39560" y="-42648"/>
            <a:ext cx="753756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Ecological Decision Support: Opportunities 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35" y="766168"/>
            <a:ext cx="2715701" cy="8859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3089"/>
          <a:stretch/>
        </p:blipFill>
        <p:spPr>
          <a:xfrm>
            <a:off x="865618" y="2078501"/>
            <a:ext cx="7791411" cy="41333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6161" y="646970"/>
            <a:ext cx="2180964" cy="11777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85714" y="1821514"/>
            <a:ext cx="2730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2015 Bluefish Assessment</a:t>
            </a:r>
            <a:endParaRPr lang="en-US" b="1" i="1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7602" y="1789248"/>
            <a:ext cx="2396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latin typeface="Times New Roman"/>
                <a:cs typeface="Times New Roman"/>
              </a:rPr>
              <a:t>2015 Scup Assessment</a:t>
            </a:r>
            <a:endParaRPr lang="en-US" b="1" i="1" dirty="0">
              <a:latin typeface="Times New Roman"/>
              <a:cs typeface="Times New Roman"/>
            </a:endParaRPr>
          </a:p>
        </p:txBody>
      </p:sp>
      <p:pic>
        <p:nvPicPr>
          <p:cNvPr id="12" name="Picture 3" descr="banner_ioos_1024.jpg"/>
          <p:cNvPicPr>
            <a:picLocks noChangeAspect="1"/>
          </p:cNvPicPr>
          <p:nvPr/>
        </p:nvPicPr>
        <p:blipFill rotWithShape="1">
          <a:blip r:embed="rId5"/>
          <a:srcRect t="30029" r="7565"/>
          <a:stretch/>
        </p:blipFill>
        <p:spPr bwMode="auto">
          <a:xfrm>
            <a:off x="0" y="60960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I:\IOOS\Communication &amp; Outreach\New IOOS Logo 2015\IOOS_Logo\Primary\A\RGB\IOOS_Emblem_Primary_A_RG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 bwMode="auto">
          <a:xfrm>
            <a:off x="8576613" y="6116610"/>
            <a:ext cx="480723" cy="74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856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08"/>
            <a:ext cx="9144000" cy="1143000"/>
          </a:xfrm>
        </p:spPr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/>
                <a:cs typeface="Times New Roman"/>
              </a:rPr>
              <a:t>Legal mandate for federal fisheries management</a:t>
            </a:r>
            <a: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/>
            </a:r>
            <a:br>
              <a:rPr lang="en-US" sz="3200" b="1" dirty="0" smtClean="0">
                <a:solidFill>
                  <a:srgbClr val="0000FF"/>
                </a:solidFill>
                <a:latin typeface="Times New Roman"/>
                <a:cs typeface="Times New Roman"/>
              </a:rPr>
            </a:br>
            <a:r>
              <a:rPr lang="en-US" sz="2400" dirty="0">
                <a:latin typeface="Times New Roman"/>
                <a:cs typeface="Times New Roman"/>
              </a:rPr>
              <a:t>Magnuson-Stevens Fishery Conservation &amp; Management Act (1976)</a:t>
            </a:r>
            <a:br>
              <a:rPr lang="en-US" sz="2400" dirty="0">
                <a:latin typeface="Times New Roman"/>
                <a:cs typeface="Times New Roman"/>
              </a:rPr>
            </a:br>
            <a:endParaRPr lang="en-US" sz="2400" b="1" dirty="0">
              <a:latin typeface="Times New Roman"/>
              <a:cs typeface="Times New Roman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52578" y="1118074"/>
            <a:ext cx="7519153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None/>
            </a:pPr>
            <a:r>
              <a:rPr lang="en-US" altLang="en-US" sz="2000" b="1" i="1" dirty="0" smtClean="0">
                <a:latin typeface="Times New Roman"/>
                <a:cs typeface="Times New Roman"/>
              </a:rPr>
              <a:t>Stock Assessment:</a:t>
            </a:r>
          </a:p>
          <a:p>
            <a:pPr>
              <a:buFont typeface="Wingdings" pitchFamily="2" charset="2"/>
              <a:buNone/>
            </a:pPr>
            <a:r>
              <a:rPr lang="en-US" altLang="en-US" sz="2000" i="1" dirty="0" smtClean="0">
                <a:latin typeface="Times New Roman"/>
                <a:cs typeface="Times New Roman"/>
              </a:rPr>
              <a:t>“The use of various statistical and mathematical calculations to make quantitative predictions about the reactions of fish populations to alternative management choices”</a:t>
            </a:r>
          </a:p>
          <a:p>
            <a:pPr>
              <a:buFont typeface="Wingdings" pitchFamily="2" charset="2"/>
              <a:buNone/>
            </a:pPr>
            <a:r>
              <a:rPr lang="en-US" altLang="en-US" sz="2000" i="1" dirty="0" smtClean="0">
                <a:latin typeface="Times New Roman"/>
                <a:cs typeface="Times New Roman"/>
              </a:rPr>
              <a:t>				- </a:t>
            </a:r>
            <a:r>
              <a:rPr lang="en-US" altLang="en-US" sz="2000" i="1" dirty="0" err="1" smtClean="0">
                <a:latin typeface="Times New Roman"/>
                <a:cs typeface="Times New Roman"/>
              </a:rPr>
              <a:t>Hilborn</a:t>
            </a:r>
            <a:r>
              <a:rPr lang="en-US" altLang="en-US" sz="2000" i="1" dirty="0" smtClean="0">
                <a:latin typeface="Times New Roman"/>
                <a:cs typeface="Times New Roman"/>
              </a:rPr>
              <a:t> and Walters (1992)</a:t>
            </a:r>
            <a:endParaRPr lang="en-US" altLang="en-US" sz="2000" i="1" dirty="0">
              <a:latin typeface="Times New Roman"/>
              <a:cs typeface="Times New Roman"/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31800" y="3017447"/>
            <a:ext cx="4922976" cy="3282337"/>
            <a:chOff x="0" y="283987"/>
            <a:chExt cx="8391723" cy="5595083"/>
          </a:xfrm>
        </p:grpSpPr>
        <p:pic>
          <p:nvPicPr>
            <p:cNvPr id="7" name="Picture 6" descr="Picture1.png"/>
            <p:cNvPicPr>
              <a:picLocks noChangeAspect="1"/>
            </p:cNvPicPr>
            <p:nvPr/>
          </p:nvPicPr>
          <p:blipFill rotWithShape="1">
            <a:blip r:embed="rId2"/>
            <a:srcRect r="46837" b="46361"/>
            <a:stretch/>
          </p:blipFill>
          <p:spPr>
            <a:xfrm>
              <a:off x="0" y="283987"/>
              <a:ext cx="8391723" cy="559508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/>
            <p:cNvSpPr/>
            <p:nvPr/>
          </p:nvSpPr>
          <p:spPr>
            <a:xfrm>
              <a:off x="3250722" y="2561324"/>
              <a:ext cx="5119473" cy="327469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6070884" y="1745513"/>
              <a:ext cx="2299311" cy="163734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 descr="bigelow4_fullsiz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860" y="3716375"/>
            <a:ext cx="4048040" cy="303299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878973" y="5232874"/>
            <a:ext cx="283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45 year Time Series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~600 Stations Annually</a:t>
            </a:r>
          </a:p>
          <a:p>
            <a:pPr marL="285750" indent="-285750">
              <a:buFont typeface="Arial"/>
              <a:buChar char="•"/>
            </a:pPr>
            <a:r>
              <a:rPr lang="en-US" b="1" dirty="0" smtClean="0">
                <a:latin typeface="Times New Roman"/>
                <a:cs typeface="Times New Roman"/>
              </a:rPr>
              <a:t>Fall and Spring Surveys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534127" y="3201432"/>
            <a:ext cx="3444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Federal Bottom Trawl Survey</a:t>
            </a:r>
            <a:endParaRPr lang="en-US" sz="20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67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ig2_map_2008_2012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4" b="16664"/>
          <a:stretch/>
        </p:blipFill>
        <p:spPr>
          <a:xfrm>
            <a:off x="267734" y="860998"/>
            <a:ext cx="6048137" cy="5793794"/>
          </a:xfrm>
          <a:prstGeom prst="rect">
            <a:avLst/>
          </a:prstGeom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29195" y="1923250"/>
            <a:ext cx="1420619" cy="739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26892" y="2663102"/>
            <a:ext cx="1922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Summer</a:t>
            </a:r>
            <a:endParaRPr lang="en-US" sz="4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9814" y="4405295"/>
            <a:ext cx="1588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Winter</a:t>
            </a:r>
            <a:endParaRPr lang="en-US" sz="4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11769" y="481500"/>
            <a:ext cx="93439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Temperature dependent seasonal migrations spring &amp; fall</a:t>
            </a:r>
          </a:p>
          <a:p>
            <a:pPr algn="ctr"/>
            <a:r>
              <a:rPr lang="en-US" sz="3000" dirty="0" smtClean="0">
                <a:latin typeface="Times New Roman"/>
                <a:cs typeface="Times New Roman"/>
              </a:rPr>
              <a:t>between under-sampled coastal zone &amp; shelf break habitats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-2820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Why focus on dynamic habitat?</a:t>
            </a:r>
            <a:endParaRPr lang="en-US" sz="36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900" y="2170043"/>
            <a:ext cx="2986100" cy="439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25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9115" y="127011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IMG_3354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" y="788376"/>
            <a:ext cx="9144000" cy="6096000"/>
          </a:xfrm>
          <a:prstGeom prst="rect">
            <a:avLst/>
          </a:prstGeom>
        </p:spPr>
      </p:pic>
      <p:pic>
        <p:nvPicPr>
          <p:cNvPr id="8" name="Picture 7" descr="SF_Logo_Final_1110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0" y="776946"/>
            <a:ext cx="1944843" cy="194484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14600" y="872398"/>
            <a:ext cx="378460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Fishery Scientists/Ecologists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John Manderson </a:t>
            </a:r>
          </a:p>
          <a:p>
            <a:r>
              <a:rPr lang="en-US" b="1" dirty="0" smtClean="0">
                <a:solidFill>
                  <a:srgbClr val="FF0000"/>
                </a:solidFill>
                <a:latin typeface="Times New Roman"/>
                <a:cs typeface="Times New Roman"/>
              </a:rPr>
              <a:t>(NOAA/NEFSC)</a:t>
            </a:r>
            <a:endParaRPr lang="en-US" b="1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Laura Palamara (Rutgers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Olaf Jensen (Rutgers)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Tim Miller (NOAA/NEFSC)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Chuck Adams (NOAA/NEFSC)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Howard Townsend (NOAA/NEFSC)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John Quinlan (NOAA/SEFSC)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David Richardson (NOAA/NEFSC)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2804" y="2946330"/>
            <a:ext cx="351049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Industry/Outreach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Chris Roebuck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Dan &amp; Lars Axelsson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Hank Lackner</a:t>
            </a: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Geir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Monsen (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Seafreeze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)</a:t>
            </a:r>
            <a:endParaRPr lang="en-US" dirty="0">
              <a:solidFill>
                <a:schemeClr val="bg1">
                  <a:lumMod val="85000"/>
                </a:schemeClr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Greg DiDomenico  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(Garden State Seafood)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Lunds </a:t>
            </a:r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Fisheries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Eleanor A. Bochenek (Rutgers)</a:t>
            </a:r>
          </a:p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John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Hoey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Times New Roman"/>
                <a:cs typeface="Times New Roman"/>
              </a:rPr>
              <a:t> (NOAA/NEFSC)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65828" y="872398"/>
            <a:ext cx="32305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Physical and Biological Oceanographers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Josh Kohut (Rutgers)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Matt Oliver (U. Delaware)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Andre Schmidt (SMAST)</a:t>
            </a:r>
          </a:p>
          <a:p>
            <a:r>
              <a:rPr lang="en-US" dirty="0" err="1" smtClean="0">
                <a:solidFill>
                  <a:srgbClr val="D9D9D9"/>
                </a:solidFill>
                <a:latin typeface="Times New Roman"/>
                <a:cs typeface="Times New Roman"/>
              </a:rPr>
              <a:t>Nickitas</a:t>
            </a:r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 Georgas (Stevens Inst.)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Enrique </a:t>
            </a:r>
            <a:r>
              <a:rPr lang="en-US" dirty="0" err="1" smtClean="0">
                <a:solidFill>
                  <a:srgbClr val="D9D9D9"/>
                </a:solidFill>
                <a:latin typeface="Times New Roman"/>
                <a:cs typeface="Times New Roman"/>
              </a:rPr>
              <a:t>Curchitser</a:t>
            </a:r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 (Rutgers)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114854" y="3924601"/>
            <a:ext cx="295097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Fisheries Management </a:t>
            </a:r>
            <a:endParaRPr lang="en-US" dirty="0" smtClean="0">
              <a:solidFill>
                <a:srgbClr val="FFFF00"/>
              </a:solidFill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Jason Didden (MAFMC)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Rick Seagraves (MAFMC)</a:t>
            </a:r>
            <a:endParaRPr lang="en-US" dirty="0">
              <a:solidFill>
                <a:srgbClr val="D9D9D9"/>
              </a:solidFill>
              <a:latin typeface="Times New Roman"/>
              <a:cs typeface="Times New Roman"/>
            </a:endParaRPr>
          </a:p>
          <a:p>
            <a:endParaRPr lang="en-US" b="1" dirty="0" smtClean="0">
              <a:solidFill>
                <a:srgbClr val="D9D9D9"/>
              </a:solidFill>
              <a:latin typeface="Times New Roman"/>
              <a:cs typeface="Times New Roman"/>
            </a:endParaRPr>
          </a:p>
          <a:p>
            <a:r>
              <a:rPr lang="en-US" b="1" dirty="0" smtClean="0">
                <a:solidFill>
                  <a:srgbClr val="FFFF00"/>
                </a:solidFill>
                <a:latin typeface="Times New Roman"/>
                <a:cs typeface="Times New Roman"/>
              </a:rPr>
              <a:t>Human Dimensions</a:t>
            </a:r>
          </a:p>
          <a:p>
            <a:r>
              <a:rPr lang="en-US" dirty="0" smtClean="0">
                <a:solidFill>
                  <a:srgbClr val="D9D9D9"/>
                </a:solidFill>
                <a:latin typeface="Times New Roman"/>
                <a:cs typeface="Times New Roman"/>
              </a:rPr>
              <a:t>Steven Gray (U Mass.)</a:t>
            </a:r>
          </a:p>
          <a:p>
            <a:endParaRPr lang="en-US" sz="2000" dirty="0" smtClean="0">
              <a:solidFill>
                <a:srgbClr val="D9D9D9"/>
              </a:solidFill>
              <a:latin typeface="Times New Roman"/>
              <a:cs typeface="Times New Roman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245507" y="96842"/>
            <a:ext cx="464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Times New Roman"/>
                <a:cs typeface="Times New Roman"/>
              </a:rPr>
              <a:t>Open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Ocean</a:t>
            </a:r>
            <a:r>
              <a:rPr lang="en-US" sz="3200" b="1" dirty="0">
                <a:latin typeface="Times New Roman"/>
                <a:cs typeface="Times New Roman"/>
              </a:rPr>
              <a:t> </a:t>
            </a:r>
            <a:r>
              <a:rPr lang="en-US" sz="3200" b="1" dirty="0" smtClean="0">
                <a:latin typeface="Times New Roman"/>
                <a:cs typeface="Times New Roman"/>
              </a:rPr>
              <a:t>Study Group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346" y="3507374"/>
            <a:ext cx="2829054" cy="2121790"/>
          </a:xfrm>
          <a:prstGeom prst="rect">
            <a:avLst/>
          </a:prstGeom>
          <a:noFill/>
          <a:ln w="12700" cmpd="sng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IOOS_white.gi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3222" y="6138260"/>
            <a:ext cx="1506911" cy="587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9" descr="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7554" y="6129715"/>
            <a:ext cx="719865" cy="689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5297419" y="6138260"/>
            <a:ext cx="358353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NMFS Northeast Cooperative Research</a:t>
            </a:r>
          </a:p>
          <a:p>
            <a:r>
              <a:rPr lang="en-US" sz="1600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NMFS Office of Science and Technology</a:t>
            </a:r>
            <a:endParaRPr lang="en-US" sz="1600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Screen Shot 2015-05-05 at 5.17.5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795" y="6168047"/>
            <a:ext cx="1191867" cy="55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0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ictur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259" y="745087"/>
            <a:ext cx="7961902" cy="52613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4492406" y="677047"/>
            <a:ext cx="3566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NOAA US Fishery Data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Spatial grain = 11km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86689" y="1962713"/>
            <a:ext cx="26483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Ocean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 Observations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+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Physical Models</a:t>
            </a:r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8168" y="5007139"/>
            <a:ext cx="342914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Statistical and Mechanistic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“niche” Models</a:t>
            </a:r>
          </a:p>
          <a:p>
            <a:pPr algn="ctr"/>
            <a:r>
              <a:rPr lang="en-US" sz="2000" b="1" dirty="0" smtClean="0">
                <a:latin typeface="Times New Roman"/>
                <a:cs typeface="Times New Roman"/>
              </a:rPr>
              <a:t>(e.g. GAM, GLM, MAXENT)</a:t>
            </a:r>
          </a:p>
          <a:p>
            <a:pPr algn="ctr"/>
            <a:endParaRPr lang="en-US" sz="2000" b="1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29668" y="147674"/>
            <a:ext cx="57537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Approach: Regional Habitat Models</a:t>
            </a:r>
            <a:endParaRPr lang="en-US" sz="2800" b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7606" y="4322844"/>
            <a:ext cx="1411684" cy="735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9"/>
              </a:clrFrom>
              <a:clrTo>
                <a:srgbClr val="FFFF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1760" y="3426087"/>
            <a:ext cx="1678393" cy="908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newbt_20070920_strata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89" t="8063" r="22686" b="25137"/>
          <a:stretch/>
        </p:blipFill>
        <p:spPr>
          <a:xfrm>
            <a:off x="5574221" y="3578485"/>
            <a:ext cx="2923792" cy="24279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702707" y="4956446"/>
            <a:ext cx="22202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Regional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Habitat</a:t>
            </a:r>
          </a:p>
          <a:p>
            <a:pPr algn="ctr"/>
            <a:r>
              <a:rPr lang="en-US" sz="2200" dirty="0" smtClean="0">
                <a:solidFill>
                  <a:schemeClr val="bg1"/>
                </a:solidFill>
                <a:latin typeface="Times"/>
                <a:cs typeface="Times"/>
              </a:rPr>
              <a:t>Projection</a:t>
            </a:r>
          </a:p>
        </p:txBody>
      </p:sp>
      <p:pic>
        <p:nvPicPr>
          <p:cNvPr id="18" name="Picture 3" descr="banner_ioos_1024.jpg"/>
          <p:cNvPicPr>
            <a:picLocks noChangeAspect="1"/>
          </p:cNvPicPr>
          <p:nvPr/>
        </p:nvPicPr>
        <p:blipFill rotWithShape="1">
          <a:blip r:embed="rId7"/>
          <a:srcRect t="30029" r="7565"/>
          <a:stretch/>
        </p:blipFill>
        <p:spPr bwMode="auto">
          <a:xfrm>
            <a:off x="0" y="60960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 descr="I:\IOOS\Communication &amp; Outreach\New IOOS Logo 2015\IOOS_Logo\Primary\A\RGB\IOOS_Emblem_Primary_A_RGB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 bwMode="auto">
          <a:xfrm>
            <a:off x="8576613" y="6116610"/>
            <a:ext cx="480723" cy="74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8149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SIinde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517"/>
            <a:ext cx="4819663" cy="4819663"/>
          </a:xfrm>
          <a:prstGeom prst="rect">
            <a:avLst/>
          </a:prstGeom>
        </p:spPr>
      </p:pic>
      <p:pic>
        <p:nvPicPr>
          <p:cNvPr id="5" name="Picture 4" descr="newbt_20070920_strat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3" r="21356"/>
          <a:stretch/>
        </p:blipFill>
        <p:spPr>
          <a:xfrm>
            <a:off x="4978400" y="1571489"/>
            <a:ext cx="3784600" cy="429421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89368" y="2860790"/>
            <a:ext cx="4656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+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7139" y="-42648"/>
            <a:ext cx="42557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Mechanistic Model v. 3.0</a:t>
            </a:r>
            <a:endParaRPr lang="en-US" sz="2800" b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8378" y="605892"/>
            <a:ext cx="4144584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Niche model: nonlinear extension of 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Boltzmann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-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Arrhenius</a:t>
            </a:r>
            <a:r>
              <a:rPr lang="en-US" sz="2000" dirty="0">
                <a:solidFill>
                  <a:srgbClr val="000090"/>
                </a:solidFill>
                <a:latin typeface="Times New Roman"/>
                <a:cs typeface="Times New Roman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equation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(mechanistic basis in enzyme kinetics)</a:t>
            </a:r>
            <a:endParaRPr lang="en-US" sz="20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53000" y="619344"/>
            <a:ext cx="3589275" cy="10156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Water temperature</a:t>
            </a:r>
          </a:p>
          <a:p>
            <a:pPr algn="ctr"/>
            <a:r>
              <a:rPr lang="en-US" sz="20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hindcast</a:t>
            </a:r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 from </a:t>
            </a:r>
          </a:p>
          <a:p>
            <a:pPr algn="ctr"/>
            <a:r>
              <a:rPr lang="en-US" sz="20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oceanographic model</a:t>
            </a:r>
          </a:p>
        </p:txBody>
      </p:sp>
      <p:pic>
        <p:nvPicPr>
          <p:cNvPr id="17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1078" y="1867210"/>
            <a:ext cx="1616957" cy="842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19700" y="2394492"/>
            <a:ext cx="18458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Times New Roman"/>
                <a:cs typeface="Times New Roman"/>
              </a:rPr>
              <a:t>1958-2007 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Daily Temperature</a:t>
            </a:r>
          </a:p>
          <a:p>
            <a:r>
              <a:rPr lang="en-US" sz="1600" b="1" dirty="0" smtClean="0">
                <a:latin typeface="Times New Roman"/>
                <a:cs typeface="Times New Roman"/>
              </a:rPr>
              <a:t>~7 km Resolution</a:t>
            </a:r>
            <a:endParaRPr lang="en-US" sz="1600" b="1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26419" y="5096937"/>
            <a:ext cx="2808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From Enrique </a:t>
            </a:r>
            <a:r>
              <a:rPr lang="en-US" sz="1400" b="1" i="1" dirty="0" err="1" smtClean="0">
                <a:solidFill>
                  <a:schemeClr val="bg1"/>
                </a:solidFill>
                <a:latin typeface="Times New Roman"/>
                <a:cs typeface="Times New Roman"/>
              </a:rPr>
              <a:t>Curchitser</a:t>
            </a:r>
            <a:r>
              <a:rPr lang="en-US" sz="1400" b="1" i="1" dirty="0" smtClean="0">
                <a:solidFill>
                  <a:schemeClr val="bg1"/>
                </a:solidFill>
                <a:latin typeface="Times New Roman"/>
                <a:cs typeface="Times New Roman"/>
              </a:rPr>
              <a:t>, Rutgers </a:t>
            </a:r>
            <a:endParaRPr lang="en-US" sz="1400" b="1" i="1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3" descr="banner_ioos_1024.jpg"/>
          <p:cNvPicPr>
            <a:picLocks noChangeAspect="1"/>
          </p:cNvPicPr>
          <p:nvPr/>
        </p:nvPicPr>
        <p:blipFill rotWithShape="1">
          <a:blip r:embed="rId5"/>
          <a:srcRect t="30029" r="7565"/>
          <a:stretch/>
        </p:blipFill>
        <p:spPr bwMode="auto">
          <a:xfrm>
            <a:off x="0" y="60960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I:\IOOS\Communication &amp; Outreach\New IOOS Logo 2015\IOOS_Logo\Primary\A\RGB\IOOS_Emblem_Primary_A_RGB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 bwMode="auto">
          <a:xfrm>
            <a:off x="8576613" y="6116610"/>
            <a:ext cx="480723" cy="741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506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9723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hab_ROMS_89_91_maxvol.gif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933" y="-557472"/>
            <a:ext cx="6314361" cy="4735772"/>
          </a:xfrm>
          <a:prstGeom prst="rect">
            <a:avLst/>
          </a:prstGeom>
        </p:spPr>
      </p:pic>
      <p:pic>
        <p:nvPicPr>
          <p:cNvPr id="5" name="Picture 4" descr="bhab_ROMS_0204minvol.gif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7044" y="2832100"/>
            <a:ext cx="6311690" cy="47337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73497" y="2688246"/>
            <a:ext cx="10823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Index of 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thermal</a:t>
            </a:r>
          </a:p>
          <a:p>
            <a:pPr algn="ctr"/>
            <a:r>
              <a:rPr lang="en-US" sz="2000" dirty="0" smtClean="0">
                <a:latin typeface="Times New Roman"/>
                <a:cs typeface="Times New Roman"/>
              </a:rPr>
              <a:t>habitat </a:t>
            </a:r>
          </a:p>
          <a:p>
            <a:pPr algn="ctr"/>
            <a:r>
              <a:rPr lang="en-US" sz="2000" dirty="0">
                <a:latin typeface="Times New Roman"/>
                <a:cs typeface="Times New Roman"/>
              </a:rPr>
              <a:t>q</a:t>
            </a:r>
            <a:r>
              <a:rPr lang="en-US" sz="2000" dirty="0" smtClean="0">
                <a:latin typeface="Times New Roman"/>
                <a:cs typeface="Times New Roman"/>
              </a:rPr>
              <a:t>uality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6343" y="1540222"/>
            <a:ext cx="174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1989-1992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0337" y="4739601"/>
            <a:ext cx="1740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2002-2004</a:t>
            </a:r>
            <a:endParaRPr lang="en-US" sz="28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10"/>
            <a:ext cx="27940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Mechanistic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H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abitat </a:t>
            </a:r>
            <a:r>
              <a:rPr lang="en-US" sz="2400" b="1" dirty="0">
                <a:solidFill>
                  <a:srgbClr val="0000FF"/>
                </a:solidFill>
                <a:latin typeface="Times New Roman"/>
                <a:cs typeface="Times New Roman"/>
              </a:rPr>
              <a:t>M</a:t>
            </a:r>
            <a:r>
              <a:rPr lang="en-US" sz="2400" b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odel </a:t>
            </a:r>
            <a:r>
              <a:rPr lang="en-US" sz="20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Daily: 1958-2007</a:t>
            </a:r>
            <a:endParaRPr lang="en-US" sz="16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6343" y="2832100"/>
            <a:ext cx="1883833" cy="98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32909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2.landings.1965.201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2021" y="2063228"/>
            <a:ext cx="7416860" cy="49445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51626" y="6429375"/>
            <a:ext cx="2121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Charles </a:t>
            </a:r>
            <a:r>
              <a:rPr lang="en-US" dirty="0"/>
              <a:t>A</a:t>
            </a:r>
            <a:r>
              <a:rPr lang="en-US" dirty="0" smtClean="0"/>
              <a:t>dams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572622"/>
            <a:ext cx="8987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/>
                <a:cs typeface="Times New Roman"/>
              </a:rPr>
              <a:t>Landings low since </a:t>
            </a:r>
            <a:r>
              <a:rPr lang="en-US" sz="3200" dirty="0" smtClean="0">
                <a:latin typeface="Times New Roman"/>
                <a:cs typeface="Times New Roman"/>
              </a:rPr>
              <a:t>2000</a:t>
            </a:r>
            <a:endParaRPr lang="en-US" sz="3200" dirty="0">
              <a:latin typeface="Times New Roman"/>
              <a:cs typeface="Times New Roman"/>
            </a:endParaRPr>
          </a:p>
          <a:p>
            <a:pPr algn="ctr"/>
            <a:r>
              <a:rPr lang="en-US" sz="3200" dirty="0" err="1" smtClean="0">
                <a:latin typeface="Times New Roman"/>
                <a:cs typeface="Times New Roman"/>
              </a:rPr>
              <a:t>Catchability</a:t>
            </a:r>
            <a:r>
              <a:rPr lang="en-US" sz="3200" dirty="0" smtClean="0">
                <a:latin typeface="Times New Roman"/>
                <a:cs typeface="Times New Roman"/>
              </a:rPr>
              <a:t> (Q) important in scaling population size.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57200" y="-2820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Why focus on </a:t>
            </a:r>
            <a:r>
              <a:rPr lang="en-US" sz="3600" dirty="0" err="1" smtClean="0">
                <a:solidFill>
                  <a:srgbClr val="000090"/>
                </a:solidFill>
                <a:latin typeface="Times New Roman"/>
                <a:cs typeface="Times New Roman"/>
              </a:rPr>
              <a:t>catchability</a:t>
            </a:r>
            <a:r>
              <a:rPr lang="en-US" sz="36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?</a:t>
            </a:r>
            <a:endParaRPr lang="en-US" sz="36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48" y="1457498"/>
            <a:ext cx="8229600" cy="11430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Butterfish commercial landings</a:t>
            </a:r>
            <a:br>
              <a:rPr lang="en-US" sz="2000" dirty="0" smtClean="0">
                <a:latin typeface="Times New Roman"/>
                <a:cs typeface="Times New Roman"/>
              </a:rPr>
            </a:br>
            <a:r>
              <a:rPr lang="en-US" sz="2000" dirty="0" smtClean="0">
                <a:latin typeface="Times New Roman"/>
                <a:cs typeface="Times New Roman"/>
              </a:rPr>
              <a:t>1965 - 2012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4165" y="2471934"/>
            <a:ext cx="2618986" cy="1363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8616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 rot="16200000">
            <a:off x="-519522" y="3647753"/>
            <a:ext cx="35445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Proportion of population in</a:t>
            </a:r>
          </a:p>
          <a:p>
            <a:pPr algn="ctr"/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Survey space-time frame</a:t>
            </a: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Picture 12" descr="DetectAvail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125" y="1845870"/>
            <a:ext cx="5965824" cy="4474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6500640" y="3546883"/>
            <a:ext cx="187282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Times New Roman"/>
                <a:cs typeface="Times New Roman"/>
              </a:rPr>
              <a:t>TOTAL Q</a:t>
            </a:r>
            <a:endParaRPr lang="en-US" sz="3200" dirty="0">
              <a:latin typeface="Times New Roman"/>
              <a:cs typeface="Times New Roman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78933" y="5926037"/>
            <a:ext cx="3667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δ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 rot="16200000">
            <a:off x="1617881" y="3079166"/>
            <a:ext cx="363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/>
              <a:t>ρ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1380900" y="6269303"/>
            <a:ext cx="6301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Proportion of fish occupying station caught in net</a:t>
            </a:r>
            <a:endParaRPr lang="en-US" sz="2400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1" y="22"/>
            <a:ext cx="9144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Tor 3.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Characterize oceanographic 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&amp; habitat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data 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pertaining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to 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distribution &amp; availability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. If possible, integrate 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results </a:t>
            </a:r>
            <a:r>
              <a:rPr lang="en-US" sz="2400" dirty="0">
                <a:solidFill>
                  <a:srgbClr val="000090"/>
                </a:solidFill>
                <a:latin typeface="Times New Roman"/>
                <a:cs typeface="Times New Roman"/>
              </a:rPr>
              <a:t>into </a:t>
            </a:r>
            <a:r>
              <a:rPr lang="en-US" sz="2400" dirty="0" smtClean="0">
                <a:solidFill>
                  <a:srgbClr val="000090"/>
                </a:solidFill>
                <a:latin typeface="Times New Roman"/>
                <a:cs typeface="Times New Roman"/>
              </a:rPr>
              <a:t>assessment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98108" y="975046"/>
            <a:ext cx="69477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>
                <a:latin typeface="Times New Roman"/>
                <a:cs typeface="Times New Roman"/>
              </a:rPr>
              <a:t>Focus on observation process:</a:t>
            </a:r>
          </a:p>
          <a:p>
            <a:pPr algn="ctr"/>
            <a:r>
              <a:rPr lang="en-US" sz="2800" dirty="0" err="1" smtClean="0">
                <a:latin typeface="Times New Roman"/>
                <a:cs typeface="Times New Roman"/>
              </a:rPr>
              <a:t>Catchability</a:t>
            </a:r>
            <a:r>
              <a:rPr lang="en-US" sz="2800" dirty="0" smtClean="0">
                <a:latin typeface="Times New Roman"/>
                <a:cs typeface="Times New Roman"/>
              </a:rPr>
              <a:t> Q = availability </a:t>
            </a:r>
            <a:r>
              <a:rPr lang="en-US" sz="2800" dirty="0" err="1" smtClean="0">
                <a:latin typeface="Times New Roman"/>
                <a:cs typeface="Times New Roman"/>
              </a:rPr>
              <a:t>ρ</a:t>
            </a:r>
            <a:r>
              <a:rPr lang="en-US" sz="2800" dirty="0" smtClean="0">
                <a:latin typeface="Times New Roman"/>
                <a:cs typeface="Times New Roman"/>
              </a:rPr>
              <a:t> * detectability </a:t>
            </a:r>
            <a:r>
              <a:rPr lang="en-US" sz="2800" dirty="0" err="1" smtClean="0">
                <a:latin typeface="Times New Roman"/>
                <a:cs typeface="Times New Roman"/>
              </a:rPr>
              <a:t>δ</a:t>
            </a:r>
            <a:r>
              <a:rPr lang="en-US" sz="2800" dirty="0" smtClean="0">
                <a:latin typeface="Times New Roman"/>
                <a:cs typeface="Times New Roman"/>
              </a:rPr>
              <a:t> </a:t>
            </a: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4666" y="5221753"/>
            <a:ext cx="1883833" cy="981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974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778</Words>
  <Application>Microsoft Macintosh PowerPoint</Application>
  <PresentationFormat>On-screen Show (4:3)</PresentationFormat>
  <Paragraphs>152</Paragraphs>
  <Slides>13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Microsoft Word Document</vt:lpstr>
      <vt:lpstr>PowerPoint Presentation</vt:lpstr>
      <vt:lpstr>Legal mandate for federal fisheries management Magnuson-Stevens Fishery Conservation &amp; Management Act (1976)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Butterfish commercial landings 1965 - 2012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rutgers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Kohut</dc:creator>
  <cp:lastModifiedBy>Josh Kohut</cp:lastModifiedBy>
  <cp:revision>58</cp:revision>
  <dcterms:created xsi:type="dcterms:W3CDTF">2015-05-05T13:24:40Z</dcterms:created>
  <dcterms:modified xsi:type="dcterms:W3CDTF">2015-12-17T15:03:29Z</dcterms:modified>
</cp:coreProperties>
</file>