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258" r:id="rId3"/>
    <p:sldId id="308" r:id="rId4"/>
    <p:sldId id="309" r:id="rId5"/>
    <p:sldId id="315" r:id="rId6"/>
    <p:sldId id="313" r:id="rId7"/>
    <p:sldId id="440" r:id="rId8"/>
    <p:sldId id="287" r:id="rId9"/>
    <p:sldId id="443" r:id="rId10"/>
    <p:sldId id="445" r:id="rId11"/>
    <p:sldId id="447" r:id="rId12"/>
    <p:sldId id="449" r:id="rId13"/>
    <p:sldId id="450" r:id="rId14"/>
    <p:sldId id="441" r:id="rId15"/>
    <p:sldId id="442" r:id="rId16"/>
    <p:sldId id="453" r:id="rId17"/>
    <p:sldId id="432" r:id="rId18"/>
    <p:sldId id="451" r:id="rId19"/>
    <p:sldId id="452" r:id="rId20"/>
    <p:sldId id="310" r:id="rId21"/>
    <p:sldId id="266" r:id="rId22"/>
    <p:sldId id="317" r:id="rId23"/>
    <p:sldId id="435" r:id="rId24"/>
    <p:sldId id="436" r:id="rId25"/>
    <p:sldId id="316" r:id="rId26"/>
    <p:sldId id="43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8"/>
    <p:restoredTop sz="91935"/>
  </p:normalViewPr>
  <p:slideViewPr>
    <p:cSldViewPr snapToGrid="0" snapToObjects="1" showGuides="1">
      <p:cViewPr varScale="1">
        <p:scale>
          <a:sx n="109" d="100"/>
          <a:sy n="109" d="100"/>
        </p:scale>
        <p:origin x="192" y="400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9F835-31F7-E347-BC4B-1B031F3F71C4}" type="datetimeFigureOut">
              <a:rPr lang="en-US" smtClean="0"/>
              <a:t>4/30/19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0C646-9EDF-4E41-9612-0109BE52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5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for Rutgers, slides, comments, and discussions do not reflect federal, state, or local government positions or plans, or developers</a:t>
            </a:r>
          </a:p>
          <a:p>
            <a:r>
              <a:rPr lang="en-US" dirty="0"/>
              <a:t>Hope to answer questions to the best of my 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0C646-9EDF-4E41-9612-0109BE526A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Acoustics impacts on marine wildlife, particularly mammals</a:t>
            </a:r>
          </a:p>
          <a:p>
            <a:r>
              <a:rPr lang="en-US" dirty="0"/>
              <a:t>Construction, operations, decommissioning all have different concerns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0C646-9EDF-4E41-9612-0109BE526A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1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CVOW: Coastal Virginia Offshore Wind (demonstration project with </a:t>
            </a:r>
            <a:r>
              <a:rPr lang="en-US" dirty="0" err="1"/>
              <a:t>Orsted</a:t>
            </a:r>
            <a:r>
              <a:rPr lang="en-US" dirty="0"/>
              <a:t> and Dominion)</a:t>
            </a:r>
          </a:p>
          <a:p>
            <a:r>
              <a:rPr lang="en-US" dirty="0"/>
              <a:t>GSOE: Garden State Offshore Energy</a:t>
            </a:r>
          </a:p>
          <a:p>
            <a:r>
              <a:rPr lang="en-US" dirty="0" err="1"/>
              <a:t>Equinor</a:t>
            </a:r>
            <a:r>
              <a:rPr lang="en-US" dirty="0"/>
              <a:t> lease has different names in each state (Boardwalk announced just last week)</a:t>
            </a:r>
          </a:p>
          <a:p>
            <a:r>
              <a:rPr lang="en-US" dirty="0"/>
              <a:t>Deepwater is wholly owned by </a:t>
            </a:r>
            <a:r>
              <a:rPr lang="en-US" dirty="0" err="1"/>
              <a:t>Orsted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819B8-9F86-EB4F-BF58-1BFD129E1F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74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comparison, Oyster Creek was 636 MW</a:t>
            </a:r>
          </a:p>
          <a:p>
            <a:r>
              <a:rPr lang="en-US" dirty="0"/>
              <a:t>NJ commitment is about 25% of NJ total electricity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819B8-9F86-EB4F-BF58-1BFD129E1F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SAP = Site Assessment Plan</a:t>
            </a:r>
          </a:p>
          <a:p>
            <a:r>
              <a:rPr lang="en-US" dirty="0"/>
              <a:t>COP = Construction and Operations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0C646-9EDF-4E41-9612-0109BE526A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08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8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2225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Scott</a:t>
            </a:r>
            <a:r>
              <a:rPr lang="en-US" baseline="0" dirty="0"/>
              <a:t> PO, Oscar BO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Just celebrated our 25</a:t>
            </a:r>
            <a:r>
              <a:rPr lang="en-US" baseline="30000" dirty="0"/>
              <a:t>th</a:t>
            </a:r>
            <a:r>
              <a:rPr lang="en-US" dirty="0"/>
              <a:t> year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Has expanded</a:t>
            </a:r>
            <a:r>
              <a:rPr lang="en-US" baseline="0" dirty="0"/>
              <a:t> considerably over that time.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2 PO faculty, 2 BO faculty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Additional collaborative faculty, as well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I actually worked with the group a bit as an undergrad, as well, back in early 2000s! Weather forecasts for local energy company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First glider recovery!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5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2E68-E2E8-2F49-9281-B64388EABC40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AAF94-6760-2D40-9C12-4B5442C79A45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5102-080F-184B-8DE7-02EA0644F8D8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9FA2-838B-6C4C-BE6A-24562FACCED9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D5677-C732-3F4F-AEA0-4C0053D2DD09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EB1-2782-B743-894F-4ADC572582B0}" type="datetime1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AF5A-36A4-784F-A94E-6C96671E33A6}" type="datetime1">
              <a:rPr lang="en-US" smtClean="0"/>
              <a:t>4/30/19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0FF-31C3-EF47-8774-73EB05FA101A}" type="datetime1">
              <a:rPr lang="en-US" smtClean="0"/>
              <a:t>4/30/19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43D0-C994-1A48-9DA9-13A5A972D91C}" type="datetime1">
              <a:rPr lang="en-US" smtClean="0"/>
              <a:t>4/30/19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626C-37BE-3E4D-B043-2D654A36194C}" type="datetime1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8201-6AD4-9041-94C5-17F3910EA37C}" type="datetime1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ABD6C7CB-CA4E-6B45-BD3F-2D2F1F630F79}" type="datetime1">
              <a:rPr lang="en-US" smtClean="0"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F6BAE00C-53DA-B644-B485-6C6A655744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 Regular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2.jpeg"/><Relationship Id="rId5" Type="http://schemas.openxmlformats.org/officeDocument/2006/relationships/hyperlink" Target="https://portal.midatlanticocean.org/" TargetMode="External"/><Relationship Id="rId6" Type="http://schemas.openxmlformats.org/officeDocument/2006/relationships/image" Target="../media/image25.jp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8" Type="http://schemas.openxmlformats.org/officeDocument/2006/relationships/image" Target="../media/image22.jpeg"/><Relationship Id="rId9" Type="http://schemas.openxmlformats.org/officeDocument/2006/relationships/hyperlink" Target="https://portal.midatlanticocean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dafisheries.org/" TargetMode="External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.emf"/><Relationship Id="rId5" Type="http://schemas.openxmlformats.org/officeDocument/2006/relationships/image" Target="../media/image3.jpeg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5" Type="http://schemas.openxmlformats.org/officeDocument/2006/relationships/image" Target="../media/image46.tiff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m.gov/New-Jersey/" TargetMode="External"/><Relationship Id="rId4" Type="http://schemas.openxmlformats.org/officeDocument/2006/relationships/hyperlink" Target="http://www.njcleanenergy.com/nj-offshore-wind" TargetMode="External"/><Relationship Id="rId5" Type="http://schemas.openxmlformats.org/officeDocument/2006/relationships/hyperlink" Target="https://www.energy.gov/eere/wind" TargetMode="External"/><Relationship Id="rId6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ucool.marine.rutgers.edu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Relationship Id="rId3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.emf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hyperlink" Target="https://portal.midatlanticocean.org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15284"/>
            <a:ext cx="9144000" cy="2120630"/>
          </a:xfrm>
        </p:spPr>
        <p:txBody>
          <a:bodyPr>
            <a:normAutofit/>
          </a:bodyPr>
          <a:lstStyle/>
          <a:p>
            <a:endParaRPr lang="en-US" sz="1400" dirty="0">
              <a:solidFill>
                <a:schemeClr val="tx1"/>
              </a:solidFill>
              <a:latin typeface="+mn-lt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Doug </a:t>
            </a:r>
            <a:r>
              <a:rPr lang="en-US" sz="2800" b="1" dirty="0" err="1" smtClean="0">
                <a:solidFill>
                  <a:schemeClr val="tx1"/>
                </a:solidFill>
                <a:latin typeface="+mn-lt"/>
              </a:rPr>
              <a:t>Zemeckis</a:t>
            </a:r>
            <a:endParaRPr lang="en-US" sz="28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Marine Extension Agent for Ocean, Atlantic, and Monmouth Counties 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Rutgers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Cooperative Extension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New Jersey Agriculture Experiment Station</a:t>
            </a: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74783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Josh Kohut</a:t>
            </a:r>
          </a:p>
          <a:p>
            <a:pPr algn="ctr"/>
            <a:r>
              <a:rPr lang="en-US" dirty="0" smtClean="0"/>
              <a:t>Center for Ocean Observing Leadership</a:t>
            </a:r>
          </a:p>
          <a:p>
            <a:pPr algn="ctr"/>
            <a:r>
              <a:rPr lang="en-US" dirty="0" smtClean="0"/>
              <a:t>New Jersey Agriculture Experiment Station</a:t>
            </a:r>
          </a:p>
          <a:p>
            <a:pPr algn="ctr"/>
            <a:r>
              <a:rPr lang="en-US" dirty="0" smtClean="0"/>
              <a:t>Rutgers, The State University of New Jersey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53143" y="5895623"/>
            <a:ext cx="7576457" cy="8390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0" y="2359920"/>
            <a:ext cx="4749571" cy="4182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6196222"/>
            <a:ext cx="9144000" cy="661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89828" y="6407333"/>
            <a:ext cx="698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Surfclam</a:t>
            </a:r>
            <a:r>
              <a:rPr lang="en-US" dirty="0" smtClean="0"/>
              <a:t>/Ocean Quahog – Vessel Monitoring System (VMS) – 2015-2016</a:t>
            </a:r>
            <a:endParaRPr lang="en-US" dirty="0"/>
          </a:p>
        </p:txBody>
      </p:sp>
      <p:pic>
        <p:nvPicPr>
          <p:cNvPr id="10" name="Picture 2" descr="Image result for point pleasant scalloper">
            <a:extLst>
              <a:ext uri="{FF2B5EF4-FFF2-40B4-BE49-F238E27FC236}">
                <a16:creationId xmlns:a16="http://schemas.microsoft.com/office/drawing/2014/main" xmlns="" id="{03BBC38D-7866-478E-9FA1-CCF0CF68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63" y="4451119"/>
            <a:ext cx="2186063" cy="16395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07" y="146086"/>
            <a:ext cx="1687919" cy="946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151980" y="1133194"/>
            <a:ext cx="28825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https://portal.midatlanticocean.org/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20679" y="5654480"/>
            <a:ext cx="17700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&lt; 5 knots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0" y="146086"/>
            <a:ext cx="4244257" cy="3737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4" descr="Image result for atlantic surf clam">
            <a:extLst>
              <a:ext uri="{FF2B5EF4-FFF2-40B4-BE49-F238E27FC236}">
                <a16:creationId xmlns:a16="http://schemas.microsoft.com/office/drawing/2014/main" xmlns="" id="{A96CBEF8-9268-4C2F-A5D4-F320E96B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0" y="158339"/>
            <a:ext cx="1146405" cy="7719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Image result for ocean quahog">
            <a:extLst>
              <a:ext uri="{FF2B5EF4-FFF2-40B4-BE49-F238E27FC236}">
                <a16:creationId xmlns:a16="http://schemas.microsoft.com/office/drawing/2014/main" xmlns="" id="{90E5EE7F-E001-4DE0-A3E5-80E89559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0" y="1098639"/>
            <a:ext cx="1146405" cy="7634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630475" y="3360291"/>
            <a:ext cx="21230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All Speeds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12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0" y="2356753"/>
            <a:ext cx="4755187" cy="3839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1" y="131324"/>
            <a:ext cx="4262830" cy="3752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6196222"/>
            <a:ext cx="9144000" cy="661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8457" y="6407333"/>
            <a:ext cx="791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Pelagics</a:t>
            </a:r>
            <a:r>
              <a:rPr lang="en-US" dirty="0" smtClean="0"/>
              <a:t> (Herring/Mackerel/Squid) – Vessel Monitoring System (VMS) – 2015-2016</a:t>
            </a:r>
            <a:endParaRPr lang="en-US" dirty="0"/>
          </a:p>
        </p:txBody>
      </p:sp>
      <p:pic>
        <p:nvPicPr>
          <p:cNvPr id="3074" name="Picture 2" descr="Image result for herring boat gloucester 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8" y="4510588"/>
            <a:ext cx="2160042" cy="12343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ea herring noaa nefs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2" y="144429"/>
            <a:ext cx="1339076" cy="5490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atlantic macker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0" y="483869"/>
            <a:ext cx="1365699" cy="91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quid noaa nefsc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5" b="19885"/>
          <a:stretch/>
        </p:blipFill>
        <p:spPr bwMode="auto">
          <a:xfrm>
            <a:off x="451378" y="1255752"/>
            <a:ext cx="1365700" cy="56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07" y="146086"/>
            <a:ext cx="1687919" cy="946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151980" y="1133194"/>
            <a:ext cx="28825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9"/>
              </a:rPr>
              <a:t>https://portal.midatlanticocean.org/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20679" y="5654480"/>
            <a:ext cx="17700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&lt; 5 knots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630475" y="3360291"/>
            <a:ext cx="21230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All Speeds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5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96222"/>
            <a:ext cx="9144000" cy="661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6" y="-638"/>
            <a:ext cx="8813074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sz="4200" b="1" dirty="0" smtClean="0"/>
              <a:t>Fishing Industry Concerns and Research Priorities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3" y="1324293"/>
            <a:ext cx="8871725" cy="5044135"/>
          </a:xfrm>
        </p:spPr>
        <p:txBody>
          <a:bodyPr>
            <a:normAutofit/>
          </a:bodyPr>
          <a:lstStyle/>
          <a:p>
            <a:pPr>
              <a:lnSpc>
                <a:spcPts val="2300"/>
              </a:lnSpc>
            </a:pPr>
            <a:r>
              <a:rPr lang="en-US" sz="2000" b="1" dirty="0" smtClean="0"/>
              <a:t>Access</a:t>
            </a:r>
            <a:r>
              <a:rPr lang="en-US" sz="2000" dirty="0" smtClean="0"/>
              <a:t>: Before, during, and after construction</a:t>
            </a:r>
          </a:p>
          <a:p>
            <a:pPr lvl="1">
              <a:lnSpc>
                <a:spcPts val="2300"/>
              </a:lnSpc>
            </a:pPr>
            <a:r>
              <a:rPr lang="en-US" sz="2000" dirty="0" smtClean="0"/>
              <a:t>Placement and spacing of turbines and cables</a:t>
            </a:r>
          </a:p>
          <a:p>
            <a:pPr lvl="1">
              <a:lnSpc>
                <a:spcPts val="2300"/>
              </a:lnSpc>
            </a:pPr>
            <a:r>
              <a:rPr lang="en-US" sz="2000" dirty="0" smtClean="0"/>
              <a:t>During fishing activities and while transiting</a:t>
            </a:r>
          </a:p>
          <a:p>
            <a:pPr lvl="1">
              <a:lnSpc>
                <a:spcPts val="2300"/>
              </a:lnSpc>
            </a:pPr>
            <a:r>
              <a:rPr lang="en-US" sz="2000" dirty="0" smtClean="0"/>
              <a:t>Cumulative impacts</a:t>
            </a:r>
          </a:p>
          <a:p>
            <a:pPr>
              <a:lnSpc>
                <a:spcPts val="2300"/>
              </a:lnSpc>
            </a:pPr>
            <a:r>
              <a:rPr lang="en-US" sz="2000" b="1" dirty="0" smtClean="0"/>
              <a:t>Ecosystem Impacts</a:t>
            </a:r>
            <a:r>
              <a:rPr lang="en-US" sz="2000" dirty="0" smtClean="0"/>
              <a:t>: Influences on physical and biological processes</a:t>
            </a:r>
          </a:p>
          <a:p>
            <a:pPr lvl="1">
              <a:lnSpc>
                <a:spcPts val="2300"/>
              </a:lnSpc>
            </a:pPr>
            <a:r>
              <a:rPr lang="en-US" sz="1800" dirty="0" smtClean="0"/>
              <a:t>Ocean-atmosphere interactions, currents, cold pool dynamics</a:t>
            </a:r>
          </a:p>
          <a:p>
            <a:pPr lvl="1">
              <a:lnSpc>
                <a:spcPts val="2300"/>
              </a:lnSpc>
            </a:pPr>
            <a:r>
              <a:rPr lang="en-US" sz="1800" dirty="0" smtClean="0"/>
              <a:t>Distribution, behavior, reproduction, and survival of marine fishery resources</a:t>
            </a:r>
          </a:p>
          <a:p>
            <a:pPr>
              <a:lnSpc>
                <a:spcPts val="2300"/>
              </a:lnSpc>
            </a:pPr>
            <a:r>
              <a:rPr lang="en-US" sz="2000" b="1" dirty="0" smtClean="0"/>
              <a:t>Navigation and Safety</a:t>
            </a:r>
            <a:r>
              <a:rPr lang="en-US" sz="2000" dirty="0" smtClean="0"/>
              <a:t>:</a:t>
            </a:r>
            <a:r>
              <a:rPr lang="en-US" sz="2000" dirty="0"/>
              <a:t> </a:t>
            </a:r>
            <a:r>
              <a:rPr lang="en-US" sz="2000" dirty="0" smtClean="0"/>
              <a:t>During fishing activities and while transiting</a:t>
            </a:r>
          </a:p>
          <a:p>
            <a:pPr lvl="1">
              <a:lnSpc>
                <a:spcPts val="2300"/>
              </a:lnSpc>
            </a:pPr>
            <a:r>
              <a:rPr lang="en-US" sz="1800" dirty="0" smtClean="0"/>
              <a:t>Varying weather conditions, different user groups, radar impacts</a:t>
            </a:r>
            <a:endParaRPr lang="en-US" sz="1800" dirty="0"/>
          </a:p>
        </p:txBody>
      </p:sp>
      <p:pic>
        <p:nvPicPr>
          <p:cNvPr id="5" name="Picture 16" descr="Image result for cape may commercial fishing boats">
            <a:extLst>
              <a:ext uri="{FF2B5EF4-FFF2-40B4-BE49-F238E27FC236}">
                <a16:creationId xmlns:a16="http://schemas.microsoft.com/office/drawing/2014/main" xmlns="" id="{AFB76D9D-3BE1-4284-BCB4-D1FA4F3F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98" y="4815442"/>
            <a:ext cx="2878636" cy="19200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atlantic highlands marina">
            <a:extLst>
              <a:ext uri="{FF2B5EF4-FFF2-40B4-BE49-F238E27FC236}">
                <a16:creationId xmlns:a16="http://schemas.microsoft.com/office/drawing/2014/main" xmlns="" id="{A6D84A6C-7B02-4BB4-9D56-A7426796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52" y="4815442"/>
            <a:ext cx="3862275" cy="19200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7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96222"/>
            <a:ext cx="9144000" cy="661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03" y="74686"/>
            <a:ext cx="900303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Responsible Offshore Development Alliance (RODA)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03" y="1538246"/>
            <a:ext cx="8645978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+mn-lt"/>
              </a:rPr>
              <a:t>Provide a unified voice regarding issues of mutual interest to the commercial fishing industry, related to the siting and operations of new and proposed offshore developments, in order to promote seafood </a:t>
            </a:r>
            <a:r>
              <a:rPr lang="en-US" sz="2400" dirty="0" smtClean="0">
                <a:latin typeface="+mn-lt"/>
              </a:rPr>
              <a:t>sustainability</a:t>
            </a:r>
          </a:p>
          <a:p>
            <a:r>
              <a:rPr lang="en-US" sz="2400" dirty="0" smtClean="0">
                <a:latin typeface="+mn-lt"/>
              </a:rPr>
              <a:t>Act as a bridge among stakeholders</a:t>
            </a:r>
          </a:p>
          <a:p>
            <a:r>
              <a:rPr lang="en-US" sz="2400" dirty="0" smtClean="0">
                <a:latin typeface="+mn-lt"/>
              </a:rPr>
              <a:t>Coordinate among relevant partners</a:t>
            </a:r>
          </a:p>
          <a:p>
            <a:r>
              <a:rPr lang="en-US" sz="2400" dirty="0" smtClean="0">
                <a:latin typeface="+mn-lt"/>
              </a:rPr>
              <a:t>Support scientific research efforts</a:t>
            </a:r>
          </a:p>
          <a:p>
            <a:pPr lvl="1"/>
            <a:r>
              <a:rPr lang="en-US" sz="2400" b="1" dirty="0" smtClean="0">
                <a:latin typeface="+mn-lt"/>
              </a:rPr>
              <a:t>Responsible Offshore Science Alliance (ROSA)</a:t>
            </a:r>
          </a:p>
          <a:p>
            <a:r>
              <a:rPr lang="en-US" sz="2400" dirty="0" smtClean="0">
                <a:latin typeface="+mn-lt"/>
              </a:rPr>
              <a:t>Clearinghouse of scientific information                                                                    and updates on wind development</a:t>
            </a:r>
            <a:endParaRPr lang="en-US" sz="2400" dirty="0">
              <a:latin typeface="+mn-lt"/>
            </a:endParaRPr>
          </a:p>
        </p:txBody>
      </p:sp>
      <p:pic>
        <p:nvPicPr>
          <p:cNvPr id="1026" name="Picture 2" descr="Image result for roda fisher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1" y="2779101"/>
            <a:ext cx="3263415" cy="149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760" y="5889584"/>
            <a:ext cx="4923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https://www.rodafisheries.org/</a:t>
            </a:r>
            <a:endParaRPr lang="en-US" sz="2800" dirty="0"/>
          </a:p>
        </p:txBody>
      </p:sp>
      <p:pic>
        <p:nvPicPr>
          <p:cNvPr id="1028" name="Picture 4" descr="IMG_33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7" y="4884059"/>
            <a:ext cx="2770303" cy="1846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1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6" y="713877"/>
            <a:ext cx="5427502" cy="43951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88" y="1204685"/>
            <a:ext cx="3436704" cy="4007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84" y="154156"/>
            <a:ext cx="2364016" cy="1015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48"/>
            <a:ext cx="1799771" cy="1562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636" y="154156"/>
            <a:ext cx="4047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Request For Research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1258" y="2109492"/>
            <a:ext cx="856342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ea typeface="Calibri" charset="0"/>
                <a:cs typeface="Times New Roman" charset="0"/>
              </a:rPr>
              <a:t>NJAES </a:t>
            </a:r>
            <a:r>
              <a:rPr lang="en-US" sz="2000" dirty="0">
                <a:ea typeface="Calibri" charset="0"/>
                <a:cs typeface="Times New Roman" charset="0"/>
              </a:rPr>
              <a:t>to partner with </a:t>
            </a:r>
            <a:r>
              <a:rPr lang="en-US" sz="2000" dirty="0" smtClean="0">
                <a:ea typeface="Calibri" charset="0"/>
                <a:cs typeface="Times New Roman" charset="0"/>
              </a:rPr>
              <a:t>stakeholders to </a:t>
            </a:r>
            <a:r>
              <a:rPr lang="en-US" sz="2000" dirty="0">
                <a:ea typeface="Calibri" charset="0"/>
                <a:cs typeface="Times New Roman" charset="0"/>
              </a:rPr>
              <a:t>address relevant research topics, for example: </a:t>
            </a:r>
          </a:p>
          <a:p>
            <a:pPr algn="just"/>
            <a:r>
              <a:rPr lang="en-US" sz="2000" dirty="0">
                <a:ea typeface="Calibri" charset="0"/>
                <a:cs typeface="Times New Roman" charset="0"/>
              </a:rPr>
              <a:t> 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dirty="0" smtClean="0">
                <a:ea typeface="Calibri" charset="0"/>
                <a:cs typeface="Times New Roman" charset="0"/>
              </a:rPr>
              <a:t>The </a:t>
            </a:r>
            <a:r>
              <a:rPr lang="en-US" sz="2000" dirty="0">
                <a:ea typeface="Calibri" charset="0"/>
                <a:cs typeface="Times New Roman" charset="0"/>
              </a:rPr>
              <a:t>impact of the coastal ocean on terrestrial </a:t>
            </a:r>
            <a:r>
              <a:rPr lang="en-US" sz="2000" dirty="0" smtClean="0">
                <a:ea typeface="Calibri" charset="0"/>
                <a:cs typeface="Times New Roman" charset="0"/>
              </a:rPr>
              <a:t>agriculture </a:t>
            </a:r>
            <a:r>
              <a:rPr lang="en-US" sz="2000" dirty="0">
                <a:ea typeface="Calibri" charset="0"/>
                <a:cs typeface="Times New Roman" charset="0"/>
              </a:rPr>
              <a:t>in New Jersey. </a:t>
            </a:r>
            <a:endParaRPr lang="en-US" sz="2000" dirty="0" smtClean="0">
              <a:ea typeface="Calibri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endParaRPr lang="en-US" sz="2000" dirty="0">
              <a:ea typeface="Calibri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ea typeface="Calibri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ea typeface="Calibri" charset="0"/>
                <a:cs typeface="Times New Roman" charset="0"/>
              </a:rPr>
              <a:t>The </a:t>
            </a:r>
            <a:r>
              <a:rPr lang="en-US" sz="2000" dirty="0">
                <a:ea typeface="Calibri" charset="0"/>
                <a:cs typeface="Times New Roman" charset="0"/>
              </a:rPr>
              <a:t>impact of proposed offshore wind development on farm production across the New Jersey coastal communities. </a:t>
            </a:r>
            <a:endParaRPr lang="en-US" sz="2000" dirty="0" smtClean="0">
              <a:ea typeface="Calibri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 smtClean="0">
              <a:effectLst/>
              <a:ea typeface="Calibri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effectLst/>
              <a:ea typeface="Calibri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ea typeface="Calibri" charset="0"/>
                <a:cs typeface="Times New Roman" charset="0"/>
              </a:rPr>
              <a:t>Others?  We value your input. </a:t>
            </a:r>
            <a:endParaRPr lang="en-US" sz="2000" dirty="0"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099871">
            <a:off x="926098" y="2069094"/>
            <a:ext cx="721223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smtClean="0">
                <a:solidFill>
                  <a:schemeClr val="bg1">
                    <a:lumMod val="95000"/>
                  </a:schemeClr>
                </a:solidFill>
              </a:rPr>
              <a:t>DRAFT</a:t>
            </a:r>
            <a:endParaRPr lang="en-US" sz="19900" b="1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84" y="154156"/>
            <a:ext cx="2364016" cy="1015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48"/>
            <a:ext cx="1799771" cy="1562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636" y="154156"/>
            <a:ext cx="4047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Request For Research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0500" y="1530118"/>
            <a:ext cx="85634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ea typeface="Calibri" charset="0"/>
                <a:cs typeface="Times New Roman" charset="0"/>
              </a:rPr>
              <a:t>Draft research tasks informed by stakeholder input that leverage the relevant resources and expertise of NJAES</a:t>
            </a:r>
            <a:endParaRPr lang="en-US" sz="2000" b="1" dirty="0">
              <a:ea typeface="Calibri" charset="0"/>
              <a:cs typeface="Times New Roman" charset="0"/>
            </a:endParaRPr>
          </a:p>
          <a:p>
            <a:pPr algn="just"/>
            <a:r>
              <a:rPr lang="en-US" sz="2000" dirty="0">
                <a:ea typeface="Calibri" charset="0"/>
                <a:cs typeface="Times New Roman" charset="0"/>
              </a:rPr>
              <a:t> 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  <a:ea typeface="Calibri" charset="0"/>
                <a:cs typeface="Times New Roman" charset="0"/>
              </a:rPr>
              <a:t>Literature review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dirty="0" smtClean="0">
                <a:effectLst/>
                <a:ea typeface="Calibri" charset="0"/>
                <a:cs typeface="Times New Roman" charset="0"/>
              </a:rPr>
              <a:t>Marine boundary layer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dirty="0" smtClean="0">
                <a:ea typeface="Calibri" charset="0"/>
                <a:cs typeface="Times New Roman" charset="0"/>
              </a:rPr>
              <a:t>Statewide ag production and economics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dirty="0" smtClean="0"/>
              <a:t>Effects </a:t>
            </a:r>
            <a:r>
              <a:rPr lang="en-US" dirty="0"/>
              <a:t>of wind farms on local </a:t>
            </a:r>
            <a:r>
              <a:rPr lang="en-US" dirty="0" smtClean="0"/>
              <a:t>weather to </a:t>
            </a:r>
            <a:r>
              <a:rPr lang="en-US" dirty="0"/>
              <a:t>regional </a:t>
            </a:r>
            <a:r>
              <a:rPr lang="en-US" dirty="0" smtClean="0"/>
              <a:t>climate</a:t>
            </a:r>
          </a:p>
          <a:p>
            <a:pPr marL="800100" lvl="1" indent="-342900" algn="just">
              <a:buFont typeface="Arial" charset="0"/>
              <a:buChar char="•"/>
            </a:pPr>
            <a:endParaRPr lang="en-US" dirty="0">
              <a:effectLst/>
              <a:ea typeface="Calibri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  <a:ea typeface="Calibri" charset="0"/>
                <a:cs typeface="Times New Roman" charset="0"/>
              </a:rPr>
              <a:t>Statistical analysis of NJAES and other public data time series and models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dirty="0" smtClean="0">
                <a:effectLst/>
                <a:ea typeface="Calibri" charset="0"/>
                <a:cs typeface="Times New Roman" charset="0"/>
              </a:rPr>
              <a:t>Local winds</a:t>
            </a:r>
            <a:r>
              <a:rPr lang="en-US" dirty="0" smtClean="0">
                <a:ea typeface="Calibri" charset="0"/>
                <a:cs typeface="Times New Roman" charset="0"/>
              </a:rPr>
              <a:t>, extent of ocean influence across the state, etc.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dirty="0" smtClean="0">
                <a:ea typeface="Calibri" charset="0"/>
                <a:cs typeface="Times New Roman" charset="0"/>
              </a:rPr>
              <a:t>Statewide agricultural metrics (ex. heating degree days, crop production)</a:t>
            </a:r>
          </a:p>
          <a:p>
            <a:pPr marL="800100" lvl="1" indent="-342900" algn="just">
              <a:buFont typeface="Arial" charset="0"/>
              <a:buChar char="•"/>
            </a:pPr>
            <a:endParaRPr lang="en-US" sz="2000" dirty="0">
              <a:ea typeface="Calibri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  <a:ea typeface="Calibri" charset="0"/>
                <a:cs typeface="Times New Roman" charset="0"/>
              </a:rPr>
              <a:t>Empirical studies informed by statistical analyses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ea typeface="Calibri" charset="0"/>
                <a:cs typeface="Times New Roman" charset="0"/>
              </a:rPr>
              <a:t>Coastal climate and sea breeze events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ea typeface="Calibri" charset="0"/>
                <a:cs typeface="Times New Roman" charset="0"/>
              </a:rPr>
              <a:t>Mechanistic links between onshore transport and crop production</a:t>
            </a:r>
          </a:p>
          <a:p>
            <a:pPr marL="800100" lvl="1" indent="-342900" algn="just">
              <a:buFont typeface="Arial" charset="0"/>
              <a:buChar char="•"/>
            </a:pPr>
            <a:endParaRPr lang="en-US" sz="2000" dirty="0" smtClean="0">
              <a:ea typeface="Calibri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E00E76-110A-F342-ADF5-3BDFC1A64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0"/>
          <a:stretch/>
        </p:blipFill>
        <p:spPr>
          <a:xfrm>
            <a:off x="0" y="0"/>
            <a:ext cx="9144000" cy="6240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7BA6AE-D45F-C14D-9A01-ABE2E2378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2" y="523199"/>
            <a:ext cx="7772400" cy="13620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egular"/>
              </a:rPr>
              <a:t>Discussion and 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25E718-42F6-6E4A-A53D-DADD0C76E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115" y="5960011"/>
            <a:ext cx="4095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sz="1600" dirty="0">
                <a:solidFill>
                  <a:schemeClr val="bg1"/>
                </a:solidFill>
                <a:latin typeface="Arial Regular"/>
              </a:rPr>
              <a:t>Image: </a:t>
            </a:r>
            <a:r>
              <a:rPr lang="en-US" sz="1600" dirty="0" err="1">
                <a:solidFill>
                  <a:schemeClr val="bg1"/>
                </a:solidFill>
                <a:latin typeface="Arial Regular"/>
              </a:rPr>
              <a:t>Vattenfall</a:t>
            </a:r>
            <a:endParaRPr lang="en-US" sz="16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91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68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737" y="82621"/>
            <a:ext cx="6916141" cy="809432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Offshore Wind?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14" y="885816"/>
            <a:ext cx="6226351" cy="4935316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Why offshore?</a:t>
            </a:r>
          </a:p>
          <a:p>
            <a:pPr lvl="1"/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Close proximity to load demand</a:t>
            </a:r>
          </a:p>
          <a:p>
            <a:pPr lvl="1"/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Higher, more constant wind speeds</a:t>
            </a:r>
          </a:p>
          <a:p>
            <a:pPr lvl="1"/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Doesn’t occupy land resources</a:t>
            </a:r>
          </a:p>
          <a:p>
            <a:pPr lvl="1"/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Much larger turbines than possible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onshore</a:t>
            </a:r>
          </a:p>
          <a:p>
            <a:pPr lvl="1"/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Offshore 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development is dramatically different than onshore</a:t>
            </a:r>
          </a:p>
          <a:p>
            <a:pPr lvl="1"/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Physical and biological characteristics and concerns</a:t>
            </a:r>
          </a:p>
          <a:p>
            <a:pPr lvl="1"/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Multiple ocean uses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389B33-19D5-9E45-900D-05DE36B6B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878" y="82621"/>
            <a:ext cx="1593979" cy="3626667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4E0BE8D8-7989-1746-8A16-B7C2F7979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434" y="3653194"/>
            <a:ext cx="17780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sz="1100" dirty="0">
                <a:latin typeface="Arial Regular"/>
              </a:rPr>
              <a:t>Dvorak et al. 2012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xmlns="" id="{8E00C774-9E7A-B94A-8743-DEE9C64FD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6"/>
          <a:stretch/>
        </p:blipFill>
        <p:spPr bwMode="auto">
          <a:xfrm>
            <a:off x="5075688" y="3914804"/>
            <a:ext cx="4023737" cy="26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32EE2E-CE72-8245-A7A3-748DB4C65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67" y="3967800"/>
            <a:ext cx="3563908" cy="227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56DCC5-D49A-574E-A273-8C264658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New York Bight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708CE9-DA86-D940-9D08-748055FB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84" y="1505541"/>
            <a:ext cx="5384800" cy="410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E58D972-67D8-064C-B5D7-24AB5D2EBD7A}"/>
              </a:ext>
            </a:extLst>
          </p:cNvPr>
          <p:cNvSpPr/>
          <p:nvPr/>
        </p:nvSpPr>
        <p:spPr>
          <a:xfrm>
            <a:off x="6018028" y="1850065"/>
            <a:ext cx="2806995" cy="341305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42F01A-85CB-3641-9752-2ACF1BCF4A9C}"/>
              </a:ext>
            </a:extLst>
          </p:cNvPr>
          <p:cNvSpPr txBox="1"/>
          <p:nvPr/>
        </p:nvSpPr>
        <p:spPr>
          <a:xfrm>
            <a:off x="6209413" y="1998921"/>
            <a:ext cx="178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Area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4C5AEF-0A0A-E34F-BA4A-B7D83D7A8E26}"/>
              </a:ext>
            </a:extLst>
          </p:cNvPr>
          <p:cNvSpPr/>
          <p:nvPr/>
        </p:nvSpPr>
        <p:spPr>
          <a:xfrm>
            <a:off x="6542567" y="2983818"/>
            <a:ext cx="1591340" cy="167324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A6A7E2-1B3B-AB4B-9DE3-4F2991F38A60}"/>
              </a:ext>
            </a:extLst>
          </p:cNvPr>
          <p:cNvSpPr txBox="1"/>
          <p:nvPr/>
        </p:nvSpPr>
        <p:spPr>
          <a:xfrm>
            <a:off x="6542567" y="2983818"/>
            <a:ext cx="178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Energy Area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2C8F749-39B6-4942-B04C-82F7EB784E7E}"/>
              </a:ext>
            </a:extLst>
          </p:cNvPr>
          <p:cNvSpPr/>
          <p:nvPr/>
        </p:nvSpPr>
        <p:spPr>
          <a:xfrm>
            <a:off x="6744585" y="3764376"/>
            <a:ext cx="1251098" cy="75845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6A3EE3-C9EC-4042-835B-C615E336ACAE}"/>
              </a:ext>
            </a:extLst>
          </p:cNvPr>
          <p:cNvSpPr txBox="1"/>
          <p:nvPr/>
        </p:nvSpPr>
        <p:spPr>
          <a:xfrm>
            <a:off x="6671929" y="3823789"/>
            <a:ext cx="178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Lease Area</a:t>
            </a:r>
          </a:p>
        </p:txBody>
      </p:sp>
    </p:spTree>
    <p:extLst>
      <p:ext uri="{BB962C8B-B14F-4D97-AF65-F5344CB8AC3E}">
        <p14:creationId xmlns:p14="http://schemas.microsoft.com/office/powerpoint/2010/main" val="21170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69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RUCOOL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92" y="1097280"/>
            <a:ext cx="5512836" cy="5276088"/>
          </a:xfrm>
        </p:spPr>
        <p:txBody>
          <a:bodyPr>
            <a:normAutofit/>
          </a:bodyPr>
          <a:lstStyle/>
          <a:p>
            <a:r>
              <a:rPr lang="en-US" sz="2400" dirty="0"/>
              <a:t>Founded as the Coastal Ocean Observation Lab in 1992 by Scott Glenn &amp; Oscar Schofield</a:t>
            </a:r>
          </a:p>
          <a:p>
            <a:r>
              <a:rPr lang="en-US" sz="2400" dirty="0"/>
              <a:t>5 tenure-track faculty (including the founders)</a:t>
            </a:r>
          </a:p>
          <a:p>
            <a:r>
              <a:rPr lang="en-US" sz="2400" dirty="0"/>
              <a:t>1 extension faculty</a:t>
            </a:r>
          </a:p>
          <a:p>
            <a:r>
              <a:rPr lang="en-US" sz="2400" dirty="0"/>
              <a:t>3 PhD-level research scientists</a:t>
            </a:r>
          </a:p>
          <a:p>
            <a:r>
              <a:rPr lang="en-US" sz="2400" dirty="0"/>
              <a:t>7 graduate students</a:t>
            </a:r>
          </a:p>
          <a:p>
            <a:r>
              <a:rPr lang="en-US" sz="2400" dirty="0"/>
              <a:t>18 FT research and operations staff</a:t>
            </a:r>
          </a:p>
          <a:p>
            <a:r>
              <a:rPr lang="en-US" sz="2400" dirty="0"/>
              <a:t>Numerous undergraduate students (10+ presently)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554" y="1002891"/>
            <a:ext cx="2470954" cy="2576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328" y="3318721"/>
            <a:ext cx="1966451" cy="2949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6292" t="25606"/>
          <a:stretch/>
        </p:blipFill>
        <p:spPr>
          <a:xfrm>
            <a:off x="6851427" y="4945626"/>
            <a:ext cx="2292573" cy="1322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EDA148-98FB-624A-9616-DBF240672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85" y="3438484"/>
            <a:ext cx="2009523" cy="15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53656-080F-9D47-923D-2C1423DA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47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NJ Strategic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13113-A8F7-E641-AA43-94E0C88F4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9087"/>
            <a:ext cx="8229600" cy="38968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Mandated by EO8</a:t>
            </a:r>
          </a:p>
          <a:p>
            <a:r>
              <a:rPr lang="en-US" dirty="0"/>
              <a:t>Focus on 3 areas</a:t>
            </a:r>
          </a:p>
          <a:p>
            <a:pPr lvl="1"/>
            <a:r>
              <a:rPr lang="en-US" dirty="0"/>
              <a:t>Supply Chain and Workforce Development</a:t>
            </a:r>
          </a:p>
          <a:p>
            <a:pPr lvl="1"/>
            <a:r>
              <a:rPr lang="en-US" dirty="0"/>
              <a:t>Energy Pricing and Markets</a:t>
            </a:r>
          </a:p>
          <a:p>
            <a:pPr lvl="1"/>
            <a:r>
              <a:rPr lang="en-US" dirty="0"/>
              <a:t>Environmental Protection</a:t>
            </a:r>
          </a:p>
          <a:p>
            <a:r>
              <a:rPr lang="en-US" dirty="0"/>
              <a:t>Stakeholder engagement is key throughout the process</a:t>
            </a:r>
          </a:p>
          <a:p>
            <a:r>
              <a:rPr lang="en-US" dirty="0"/>
              <a:t>Led by 5 NJ government offices, with 6 member contracting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A966A6-3CC1-794A-ADDD-A209A009C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5319528"/>
            <a:ext cx="51689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35F8F5-C5FA-7B4E-8DD3-EE719792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5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State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AC0063-AE71-F742-9834-645082F6D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778"/>
            <a:ext cx="8229600" cy="5273748"/>
          </a:xfrm>
        </p:spPr>
        <p:txBody>
          <a:bodyPr>
            <a:normAutofit/>
          </a:bodyPr>
          <a:lstStyle/>
          <a:p>
            <a:r>
              <a:rPr lang="en-US" sz="2000" dirty="0"/>
              <a:t>OWEDA (Offshore Wind Economic Development Act)</a:t>
            </a:r>
          </a:p>
          <a:p>
            <a:pPr lvl="1"/>
            <a:r>
              <a:rPr lang="en-US" sz="1800" dirty="0"/>
              <a:t>Signed in 2010 by Gov. Christie</a:t>
            </a:r>
          </a:p>
          <a:p>
            <a:pPr lvl="1"/>
            <a:r>
              <a:rPr lang="en-US" sz="1800" dirty="0"/>
              <a:t>Laid groundwork for OSW in NJ, consistent with NJ Energy Master Plan</a:t>
            </a:r>
          </a:p>
          <a:p>
            <a:pPr lvl="1"/>
            <a:r>
              <a:rPr lang="en-US" sz="1800" dirty="0"/>
              <a:t>“Net economic benefit test”</a:t>
            </a:r>
          </a:p>
          <a:p>
            <a:pPr lvl="1"/>
            <a:r>
              <a:rPr lang="en-US" sz="1800" dirty="0"/>
              <a:t>Created the NJ OREC process</a:t>
            </a:r>
          </a:p>
          <a:p>
            <a:r>
              <a:rPr lang="en-US" sz="2000" dirty="0"/>
              <a:t>Executive Order #8</a:t>
            </a:r>
          </a:p>
          <a:p>
            <a:pPr lvl="1"/>
            <a:r>
              <a:rPr lang="en-US" sz="1800" dirty="0"/>
              <a:t>Signed in January 2018 by Gov. Murphy</a:t>
            </a:r>
          </a:p>
          <a:p>
            <a:pPr lvl="1"/>
            <a:r>
              <a:rPr lang="en-US" sz="1800" dirty="0"/>
              <a:t>Sets goal of 3.5 GW by 2030</a:t>
            </a:r>
          </a:p>
          <a:p>
            <a:pPr lvl="1"/>
            <a:r>
              <a:rPr lang="en-US" sz="1800" dirty="0"/>
              <a:t>Mandates BPU begins rulemaking process to move OREC process forward – first solicitation due December 28</a:t>
            </a:r>
          </a:p>
          <a:p>
            <a:pPr lvl="1"/>
            <a:r>
              <a:rPr lang="en-US" sz="1800" dirty="0"/>
              <a:t>Mandates development of NJ OSW Strategic Plan (more on this later)</a:t>
            </a:r>
          </a:p>
          <a:p>
            <a:r>
              <a:rPr lang="en-US" sz="2000" dirty="0"/>
              <a:t>Executive Order #28</a:t>
            </a:r>
          </a:p>
          <a:p>
            <a:pPr lvl="1"/>
            <a:r>
              <a:rPr lang="en-US" sz="1800" dirty="0"/>
              <a:t>Signed in May 2018 by Gov. Murphy</a:t>
            </a:r>
          </a:p>
          <a:p>
            <a:pPr lvl="1"/>
            <a:r>
              <a:rPr lang="en-US" sz="1800" dirty="0"/>
              <a:t>NJ renewable energy goals of 21% by 2020, 35% by 2025, and 50% by 2030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88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90F06-BB13-4F42-905E-A4730764A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Useful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34A596-CF14-7742-A14D-89CAFA359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RUCOOL: </a:t>
            </a:r>
            <a:r>
              <a:rPr lang="en-US" dirty="0">
                <a:hlinkClick r:id="rId2"/>
              </a:rPr>
              <a:t>rucool.marine.rutgers.edu</a:t>
            </a:r>
            <a:r>
              <a:rPr lang="en-US" dirty="0"/>
              <a:t> </a:t>
            </a:r>
          </a:p>
          <a:p>
            <a:r>
              <a:rPr lang="en-US" dirty="0"/>
              <a:t>US BOEM NJ Activities: </a:t>
            </a:r>
            <a:r>
              <a:rPr lang="en-US" dirty="0">
                <a:hlinkClick r:id="rId3"/>
              </a:rPr>
              <a:t>www.boem.gov/New-Jersey</a:t>
            </a:r>
            <a:r>
              <a:rPr lang="en-US" dirty="0"/>
              <a:t> </a:t>
            </a:r>
          </a:p>
          <a:p>
            <a:r>
              <a:rPr lang="en-US" dirty="0"/>
              <a:t>NJ Offshore Wind Strategic Plan: </a:t>
            </a:r>
            <a:r>
              <a:rPr lang="en-US" dirty="0">
                <a:hlinkClick r:id="rId4"/>
              </a:rPr>
              <a:t>www.njcleanenergy.com/nj-offshore-wind</a:t>
            </a:r>
            <a:r>
              <a:rPr lang="en-US" dirty="0"/>
              <a:t>   </a:t>
            </a:r>
          </a:p>
          <a:p>
            <a:r>
              <a:rPr lang="en-US" dirty="0"/>
              <a:t>US DOE Wind Energy Technologies Office: </a:t>
            </a:r>
            <a:r>
              <a:rPr lang="en-US" dirty="0">
                <a:hlinkClick r:id="rId5"/>
              </a:rPr>
              <a:t>www.energy.gov/eere/wind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70D83-E266-8B49-8FE1-8371095A6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F9BC84-DA20-2F46-82F4-2CDE74416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4010"/>
            <a:ext cx="8229600" cy="488215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Offshore wind is coming to the US, and to </a:t>
            </a:r>
            <a:r>
              <a:rPr lang="en-US" sz="2800" dirty="0" smtClean="0"/>
              <a:t>NJ</a:t>
            </a:r>
          </a:p>
          <a:p>
            <a:endParaRPr lang="en-US" sz="2800" dirty="0"/>
          </a:p>
          <a:p>
            <a:r>
              <a:rPr lang="en-US" sz="2800" dirty="0"/>
              <a:t>However, much remains in the process to ensure development is done </a:t>
            </a:r>
            <a:r>
              <a:rPr lang="en-US" sz="2800" dirty="0" smtClean="0"/>
              <a:t>properly</a:t>
            </a:r>
          </a:p>
          <a:p>
            <a:endParaRPr lang="en-US" sz="2800" dirty="0"/>
          </a:p>
          <a:p>
            <a:r>
              <a:rPr lang="en-US" sz="2800" dirty="0"/>
              <a:t>The ocean is a complex place, and all stakeholders can have a say in the </a:t>
            </a:r>
            <a:r>
              <a:rPr lang="en-US" sz="2800" dirty="0" smtClean="0"/>
              <a:t>process</a:t>
            </a:r>
          </a:p>
          <a:p>
            <a:endParaRPr lang="en-US" sz="2800" dirty="0"/>
          </a:p>
          <a:p>
            <a:r>
              <a:rPr lang="en-US" sz="2800" dirty="0"/>
              <a:t>Researchers at </a:t>
            </a:r>
            <a:r>
              <a:rPr lang="en-US" sz="2800" dirty="0" smtClean="0"/>
              <a:t>Rutgers </a:t>
            </a:r>
            <a:r>
              <a:rPr lang="en-US" sz="2800" dirty="0"/>
              <a:t>as a whole are helping to better inform this process, making sure the best science is used to make the best decisions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2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C43B9-4A85-D944-B366-78F8A82E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Where Does the State Come 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0868F2-7913-A947-A6DC-9002F7E9D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Large offshore wind lease areas are in federal waters (outside 3 nm from coast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State and local governments control locations where power is brought </a:t>
            </a:r>
            <a:r>
              <a:rPr lang="en-US" dirty="0" smtClean="0"/>
              <a:t>ashore</a:t>
            </a:r>
          </a:p>
          <a:p>
            <a:endParaRPr lang="en-US" dirty="0"/>
          </a:p>
          <a:p>
            <a:r>
              <a:rPr lang="en-US" dirty="0"/>
              <a:t>Wind farms do not have a customer without state approvals to sell power into the state (in NJ, this is an Offshore Renewable Energy Certificate, or OREC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Developers need federal government for leasing and federal permits, and state/local governments </a:t>
            </a:r>
            <a:r>
              <a:rPr lang="en-US" dirty="0" smtClean="0"/>
              <a:t>to actually </a:t>
            </a:r>
            <a:r>
              <a:rPr lang="en-US" dirty="0"/>
              <a:t>bring the power ashore and sell it into the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A4C501-9CBC-4B4F-9101-CC6EB239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673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Active Federal Wind Energy Leases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A953EB-B727-D142-91C1-F8BDADF3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343"/>
            <a:ext cx="5680954" cy="528412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96A533D-8554-3E4B-BE1F-8E714FA32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13655"/>
              </p:ext>
            </p:extLst>
          </p:nvPr>
        </p:nvGraphicFramePr>
        <p:xfrm>
          <a:off x="5924144" y="1026267"/>
          <a:ext cx="3200399" cy="48209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02409">
                  <a:extLst>
                    <a:ext uri="{9D8B030D-6E8A-4147-A177-3AD203B41FA5}">
                      <a16:colId xmlns:a16="http://schemas.microsoft.com/office/drawing/2014/main" xmlns="" val="929891343"/>
                    </a:ext>
                  </a:extLst>
                </a:gridCol>
                <a:gridCol w="697990">
                  <a:extLst>
                    <a:ext uri="{9D8B030D-6E8A-4147-A177-3AD203B41FA5}">
                      <a16:colId xmlns:a16="http://schemas.microsoft.com/office/drawing/2014/main" xmlns="" val="1741210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5479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CVOW            </a:t>
                      </a:r>
                      <a:r>
                        <a:rPr lang="en-US" sz="1200" dirty="0"/>
                        <a:t>Dominion/</a:t>
                      </a:r>
                      <a:r>
                        <a:rPr lang="en-US" sz="1200" dirty="0" err="1"/>
                        <a:t>Ørsted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6283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Vineyard Wind       </a:t>
                      </a:r>
                      <a:r>
                        <a:rPr lang="en-US" sz="1200" dirty="0"/>
                        <a:t>Avangrid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4499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South Fork            </a:t>
                      </a:r>
                      <a:r>
                        <a:rPr lang="en-US" sz="1200" dirty="0"/>
                        <a:t>Deepwater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6282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Ocean Wind              </a:t>
                      </a:r>
                      <a:r>
                        <a:rPr lang="en-US" sz="1200" dirty="0" err="1"/>
                        <a:t>Ørsted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1837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Bay State Wind         </a:t>
                      </a:r>
                      <a:r>
                        <a:rPr lang="en-US" sz="1200" dirty="0" err="1"/>
                        <a:t>Ørsted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2107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 Wind 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098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Revolution Wind </a:t>
                      </a:r>
                      <a:r>
                        <a:rPr lang="en-US" dirty="0" smtClean="0"/>
                        <a:t>     </a:t>
                      </a:r>
                      <a:r>
                        <a:rPr lang="en-US" sz="1200" dirty="0" err="1" smtClean="0"/>
                        <a:t>Ørsted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1886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Skipjack/GSOE     </a:t>
                      </a:r>
                      <a:r>
                        <a:rPr lang="en-US" dirty="0" smtClean="0"/>
                        <a:t>     </a:t>
                      </a:r>
                      <a:r>
                        <a:rPr lang="en-US" sz="1200" dirty="0" err="1" smtClean="0"/>
                        <a:t>Ørsted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5693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Dominion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4923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US Wind NJ            </a:t>
                      </a:r>
                      <a:r>
                        <a:rPr lang="en-US" sz="1200" dirty="0" smtClean="0"/>
                        <a:t>Shell/EDF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021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Empire/Boardwalk </a:t>
                      </a:r>
                      <a:r>
                        <a:rPr lang="en-US" sz="1200" dirty="0" err="1"/>
                        <a:t>Equinor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8517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Kitty Hawk              </a:t>
                      </a:r>
                      <a:r>
                        <a:rPr lang="en-US" sz="1200" dirty="0"/>
                        <a:t>Avangrid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9785218"/>
                  </a:ext>
                </a:extLst>
              </a:tr>
            </a:tbl>
          </a:graphicData>
        </a:graphic>
      </p:graphicFrame>
      <p:sp>
        <p:nvSpPr>
          <p:cNvPr id="6" name="5-Point Star 5">
            <a:extLst>
              <a:ext uri="{FF2B5EF4-FFF2-40B4-BE49-F238E27FC236}">
                <a16:creationId xmlns:a16="http://schemas.microsoft.com/office/drawing/2014/main" xmlns="" id="{8680241C-CD03-0940-89A3-3AB7D6023980}"/>
              </a:ext>
            </a:extLst>
          </p:cNvPr>
          <p:cNvSpPr/>
          <p:nvPr/>
        </p:nvSpPr>
        <p:spPr>
          <a:xfrm>
            <a:off x="5851186" y="1537375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xmlns="" id="{FDF87551-BC2B-B842-A99B-053B57BC8DE1}"/>
              </a:ext>
            </a:extLst>
          </p:cNvPr>
          <p:cNvSpPr/>
          <p:nvPr/>
        </p:nvSpPr>
        <p:spPr>
          <a:xfrm>
            <a:off x="5840066" y="1879702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xmlns="" id="{577B5668-2965-CB4B-A246-589687F0935E}"/>
              </a:ext>
            </a:extLst>
          </p:cNvPr>
          <p:cNvSpPr/>
          <p:nvPr/>
        </p:nvSpPr>
        <p:spPr>
          <a:xfrm>
            <a:off x="5851185" y="2267354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xmlns="" id="{840D55C0-AB18-EF45-9029-9F8DA0A93722}"/>
              </a:ext>
            </a:extLst>
          </p:cNvPr>
          <p:cNvSpPr/>
          <p:nvPr/>
        </p:nvSpPr>
        <p:spPr>
          <a:xfrm>
            <a:off x="5851183" y="5190787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xmlns="" id="{A5120E0E-BABA-B643-931E-01985FC1DD66}"/>
              </a:ext>
            </a:extLst>
          </p:cNvPr>
          <p:cNvSpPr/>
          <p:nvPr/>
        </p:nvSpPr>
        <p:spPr>
          <a:xfrm>
            <a:off x="5862525" y="5573240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xmlns="" id="{2B5BD64E-2BCF-E948-90BD-1F553363043A}"/>
              </a:ext>
            </a:extLst>
          </p:cNvPr>
          <p:cNvSpPr/>
          <p:nvPr/>
        </p:nvSpPr>
        <p:spPr>
          <a:xfrm>
            <a:off x="5851183" y="4833421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xmlns="" id="{95D02773-CF6C-3A49-948B-175C6896FED3}"/>
              </a:ext>
            </a:extLst>
          </p:cNvPr>
          <p:cNvSpPr/>
          <p:nvPr/>
        </p:nvSpPr>
        <p:spPr>
          <a:xfrm>
            <a:off x="5861371" y="4443613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xmlns="" id="{6E28A737-62AC-C542-B36C-D11B242BC5B2}"/>
              </a:ext>
            </a:extLst>
          </p:cNvPr>
          <p:cNvSpPr/>
          <p:nvPr/>
        </p:nvSpPr>
        <p:spPr>
          <a:xfrm>
            <a:off x="5851184" y="4105407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xmlns="" id="{761DDA01-D156-9E48-A07A-5160922720C9}"/>
              </a:ext>
            </a:extLst>
          </p:cNvPr>
          <p:cNvSpPr/>
          <p:nvPr/>
        </p:nvSpPr>
        <p:spPr>
          <a:xfrm>
            <a:off x="5840063" y="3736231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xmlns="" id="{AF9190E0-C3B9-1641-B5F7-A7AF342F4D17}"/>
              </a:ext>
            </a:extLst>
          </p:cNvPr>
          <p:cNvSpPr/>
          <p:nvPr/>
        </p:nvSpPr>
        <p:spPr>
          <a:xfrm>
            <a:off x="5840064" y="3349319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xmlns="" id="{ADADD5DB-CA4C-8741-A0B9-6A9B7C7FAF3E}"/>
              </a:ext>
            </a:extLst>
          </p:cNvPr>
          <p:cNvSpPr/>
          <p:nvPr/>
        </p:nvSpPr>
        <p:spPr>
          <a:xfrm>
            <a:off x="5851184" y="2976892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xmlns="" id="{46770187-6C2B-CF4C-BF72-62C983C647C4}"/>
              </a:ext>
            </a:extLst>
          </p:cNvPr>
          <p:cNvSpPr/>
          <p:nvPr/>
        </p:nvSpPr>
        <p:spPr>
          <a:xfrm>
            <a:off x="5840065" y="2593231"/>
            <a:ext cx="145915" cy="136187"/>
          </a:xfrm>
          <a:prstGeom prst="star5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499A6973-EDEB-5946-8F7E-0AD858C3E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5903" y="5879882"/>
            <a:ext cx="2238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sz="1400" dirty="0">
                <a:latin typeface="Arial Regular"/>
              </a:rPr>
              <a:t>Source: </a:t>
            </a:r>
            <a:r>
              <a:rPr lang="en-US" sz="1400" dirty="0" smtClean="0">
                <a:latin typeface="Arial Regular"/>
              </a:rPr>
              <a:t>BOEM</a:t>
            </a:r>
            <a:endParaRPr lang="en-US" sz="1400" dirty="0">
              <a:latin typeface="Arial Regular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7657 0.53056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59 -0.00301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639 -0.05902 " pathEditMode="relative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9201 0.12708 " pathEditMode="relative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729 -0.16713 " pathEditMode="relative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2292 0.1044 " pathEditMode="relative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17 -0.29745 " pathEditMode="relative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1702 -0.0463 " pathEditMode="relative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215 0.12245 " pathEditMode="relative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153 -0.22824 " pathEditMode="relative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292 -0.39467 " pathEditMode="relative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4896 0.01898 " pathEditMode="relative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809F-2649-4D48-9198-6C7C071E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State Commitments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0806FD-20CF-0A4B-96D9-987341C1B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9662" y="1315003"/>
            <a:ext cx="3569277" cy="286941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48EBCCD-D73A-E14B-986F-736916562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46608"/>
              </p:ext>
            </p:extLst>
          </p:nvPr>
        </p:nvGraphicFramePr>
        <p:xfrm>
          <a:off x="3445867" y="1143000"/>
          <a:ext cx="5500254" cy="2966720"/>
        </p:xfrm>
        <a:graphic>
          <a:graphicData uri="http://schemas.openxmlformats.org/drawingml/2006/table">
            <a:tbl>
              <a:tblPr firstRow="1" lastRow="1" bandRow="1">
                <a:tableStyleId>{69012ECD-51FC-41F1-AA8D-1B2483CD663E}</a:tableStyleId>
              </a:tblPr>
              <a:tblGrid>
                <a:gridCol w="1833418">
                  <a:extLst>
                    <a:ext uri="{9D8B030D-6E8A-4147-A177-3AD203B41FA5}">
                      <a16:colId xmlns:a16="http://schemas.microsoft.com/office/drawing/2014/main" xmlns="" val="1977801130"/>
                    </a:ext>
                  </a:extLst>
                </a:gridCol>
                <a:gridCol w="1833418">
                  <a:extLst>
                    <a:ext uri="{9D8B030D-6E8A-4147-A177-3AD203B41FA5}">
                      <a16:colId xmlns:a16="http://schemas.microsoft.com/office/drawing/2014/main" xmlns="" val="568254305"/>
                    </a:ext>
                  </a:extLst>
                </a:gridCol>
                <a:gridCol w="1833418">
                  <a:extLst>
                    <a:ext uri="{9D8B030D-6E8A-4147-A177-3AD203B41FA5}">
                      <a16:colId xmlns:a16="http://schemas.microsoft.com/office/drawing/2014/main" xmlns="" val="1406930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OSW Goal 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Renewable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959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Massachusetts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r>
                        <a:rPr lang="en-US" dirty="0"/>
                        <a:t>% by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6007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Rhode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38.5% by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243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Connecticut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48% </a:t>
                      </a:r>
                      <a:r>
                        <a:rPr lang="en-US" dirty="0"/>
                        <a:t>by </a:t>
                      </a:r>
                      <a:r>
                        <a:rPr lang="en-US" dirty="0" smtClean="0"/>
                        <a:t>2030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3510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York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r>
                        <a:rPr lang="en-US" dirty="0"/>
                        <a:t>% by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015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New Jersey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50% by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392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25% by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6633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2019605"/>
                  </a:ext>
                </a:extLst>
              </a:tr>
            </a:tbl>
          </a:graphicData>
        </a:graphic>
      </p:graphicFrame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24081E8E-B130-504B-9788-53534B9A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481" y="4109720"/>
            <a:ext cx="2238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sz="1400" dirty="0">
                <a:latin typeface="Arial Regular"/>
              </a:rPr>
              <a:t>Source: </a:t>
            </a:r>
            <a:r>
              <a:rPr lang="en-US" sz="1400" dirty="0" smtClean="0">
                <a:latin typeface="Arial Regular"/>
              </a:rPr>
              <a:t>BOEM</a:t>
            </a:r>
            <a:endParaRPr lang="en-US" sz="1400" dirty="0">
              <a:latin typeface="Arial Regular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4951D0FF-113A-154E-A261-BBCA85A416F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46323" y="4536459"/>
          <a:ext cx="5237499" cy="14833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016159">
                  <a:extLst>
                    <a:ext uri="{9D8B030D-6E8A-4147-A177-3AD203B41FA5}">
                      <a16:colId xmlns:a16="http://schemas.microsoft.com/office/drawing/2014/main" xmlns="" val="929891343"/>
                    </a:ext>
                  </a:extLst>
                </a:gridCol>
                <a:gridCol w="2221340">
                  <a:extLst>
                    <a:ext uri="{9D8B030D-6E8A-4147-A177-3AD203B41FA5}">
                      <a16:colId xmlns:a16="http://schemas.microsoft.com/office/drawing/2014/main" xmlns="" val="1741210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Jersey Solicitations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5479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1,100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 (now!)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6283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1,200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4499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1,200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628259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CEED8-A508-1642-A807-70A4BAC9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Initial Draft WEAs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5081A7-AE00-1542-801E-DC349F5C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83" y="1236885"/>
            <a:ext cx="6016255" cy="4598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Federal Offshore Wind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D287C6-4113-B048-A170-1EB648E4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5" y="1442168"/>
            <a:ext cx="8953830" cy="3679656"/>
          </a:xfrm>
          <a:prstGeom prst="rect">
            <a:avLst/>
          </a:prstGeom>
        </p:spPr>
      </p:pic>
      <p:sp>
        <p:nvSpPr>
          <p:cNvPr id="3" name="Left-Right Arrow 2">
            <a:extLst>
              <a:ext uri="{FF2B5EF4-FFF2-40B4-BE49-F238E27FC236}">
                <a16:creationId xmlns:a16="http://schemas.microsoft.com/office/drawing/2014/main" xmlns="" id="{2009EC46-5007-6644-8675-F80EED90735F}"/>
              </a:ext>
            </a:extLst>
          </p:cNvPr>
          <p:cNvSpPr/>
          <p:nvPr/>
        </p:nvSpPr>
        <p:spPr>
          <a:xfrm>
            <a:off x="939248" y="5486403"/>
            <a:ext cx="7265504" cy="626166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 to 10+ year process from initial call to commissioning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BB8B175D-1D9C-3B4B-9F46-B1C62FDA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5903" y="5074817"/>
            <a:ext cx="2238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sz="1400" dirty="0">
                <a:latin typeface="Arial Regular"/>
              </a:rPr>
              <a:t>Source: BOEM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6698A3-9F01-224D-9C36-06CFE04525F2}"/>
              </a:ext>
            </a:extLst>
          </p:cNvPr>
          <p:cNvSpPr txBox="1"/>
          <p:nvPr/>
        </p:nvSpPr>
        <p:spPr>
          <a:xfrm>
            <a:off x="939248" y="1782217"/>
            <a:ext cx="181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NY Bight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9D0C1315-81E8-B34E-872A-4C52E7004D13}"/>
              </a:ext>
            </a:extLst>
          </p:cNvPr>
          <p:cNvCxnSpPr/>
          <p:nvPr/>
        </p:nvCxnSpPr>
        <p:spPr>
          <a:xfrm>
            <a:off x="1520687" y="2151549"/>
            <a:ext cx="0" cy="9196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69C68C-B988-C647-882D-0882FA1DFE7B}"/>
              </a:ext>
            </a:extLst>
          </p:cNvPr>
          <p:cNvSpPr txBox="1"/>
          <p:nvPr/>
        </p:nvSpPr>
        <p:spPr>
          <a:xfrm>
            <a:off x="3640088" y="1782217"/>
            <a:ext cx="1900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Existing NJ Leases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xmlns="" id="{2E41AC15-492A-8F4B-98EF-8B3F219B8EEA}"/>
              </a:ext>
            </a:extLst>
          </p:cNvPr>
          <p:cNvSpPr/>
          <p:nvPr/>
        </p:nvSpPr>
        <p:spPr>
          <a:xfrm rot="5400000">
            <a:off x="4449386" y="1189352"/>
            <a:ext cx="282362" cy="2149473"/>
          </a:xfrm>
          <a:prstGeom prst="leftBracke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xmlns="" id="{021FFCE2-C0EF-484E-956C-7CB73658EA9A}"/>
              </a:ext>
            </a:extLst>
          </p:cNvPr>
          <p:cNvSpPr/>
          <p:nvPr/>
        </p:nvSpPr>
        <p:spPr>
          <a:xfrm rot="16200000">
            <a:off x="1707497" y="4077400"/>
            <a:ext cx="282362" cy="2149473"/>
          </a:xfrm>
          <a:prstGeom prst="leftBracke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b="2835"/>
          <a:stretch/>
        </p:blipFill>
        <p:spPr>
          <a:xfrm>
            <a:off x="537029" y="0"/>
            <a:ext cx="7982856" cy="6052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2670574" y="4492576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  <a:latin typeface="Arial Regular"/>
              </a:rPr>
              <a:t>46 Site 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367521" y="5063109"/>
            <a:ext cx="18129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Arial Regular"/>
              </a:rPr>
              <a:t>468 Glider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Arial Regular"/>
              </a:rPr>
              <a:t>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72633" y="4494649"/>
            <a:ext cx="176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  <a:latin typeface="Arial Regular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469718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523" y="5120827"/>
            <a:ext cx="1337261" cy="1009046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0" y="3349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0000"/>
                </a:solidFill>
                <a:latin typeface="Arial Regular"/>
              </a:rPr>
              <a:t>Rutgers University  -  Center for Ocean Observing Leadership</a:t>
            </a:r>
          </a:p>
          <a:p>
            <a:pPr algn="ctr"/>
            <a:r>
              <a:rPr lang="en-US" altLang="en-US" sz="20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MARACOOS </a:t>
            </a:r>
            <a:r>
              <a:rPr lang="mr-IN" altLang="en-US" sz="20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–</a:t>
            </a:r>
            <a:r>
              <a:rPr lang="en-US" altLang="en-US" sz="20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 A forum to bring forward the best science &amp; technolog</a:t>
            </a:r>
            <a:r>
              <a:rPr lang="en-US" altLang="en-US" sz="2000" b="1" dirty="0">
                <a:solidFill>
                  <a:srgbClr val="000000"/>
                </a:solidFill>
                <a:latin typeface="Arial Regular"/>
              </a:rPr>
              <a:t>y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4881" y="3161279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670574" y="3152240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84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AA9F4A3-D9C1-E54C-BF13-072EEBA76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38" y="6307415"/>
            <a:ext cx="2414587" cy="4607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63" y="5063109"/>
            <a:ext cx="1793756" cy="1114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1704301" y="5650738"/>
            <a:ext cx="1191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smtClean="0">
                <a:solidFill>
                  <a:srgbClr val="000000"/>
                </a:solidFill>
                <a:latin typeface="Arial Regular"/>
              </a:rPr>
              <a:t>Met/Ocean</a:t>
            </a:r>
            <a:endParaRPr lang="en-US" altLang="en-US" sz="1600" dirty="0">
              <a:solidFill>
                <a:srgbClr val="000000"/>
              </a:solidFill>
              <a:latin typeface="Arial Regular"/>
            </a:endParaRPr>
          </a:p>
          <a:p>
            <a:pPr algn="r"/>
            <a:r>
              <a:rPr lang="en-US" altLang="en-US" sz="1600" dirty="0">
                <a:solidFill>
                  <a:srgbClr val="000000"/>
                </a:solidFill>
                <a:latin typeface="Arial Regular"/>
              </a:rPr>
              <a:t>Modeling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r="47460" b="75450"/>
          <a:stretch/>
        </p:blipFill>
        <p:spPr>
          <a:xfrm>
            <a:off x="1" y="6239099"/>
            <a:ext cx="1766002" cy="618901"/>
          </a:xfrm>
          <a:prstGeom prst="rect">
            <a:avLst/>
          </a:prstGeom>
        </p:spPr>
      </p:pic>
      <p:pic>
        <p:nvPicPr>
          <p:cNvPr id="17" name="Picture 16" descr="C:\Users\Rich Dunk\Downloads\RU Met Site 3MAG0118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5" b="18997"/>
          <a:stretch/>
        </p:blipFill>
        <p:spPr bwMode="auto">
          <a:xfrm>
            <a:off x="5486436" y="3018720"/>
            <a:ext cx="3314609" cy="2963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xmlns="" id="{4E2BAE2B-294A-3444-B220-E6CEE998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341" y="3018720"/>
            <a:ext cx="33146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chemeClr val="bg1"/>
                </a:solidFill>
                <a:latin typeface="Arial Regular"/>
              </a:rPr>
              <a:t>Met Station </a:t>
            </a:r>
            <a:r>
              <a:rPr lang="mr-IN" altLang="en-US" sz="1600" dirty="0" smtClean="0">
                <a:solidFill>
                  <a:schemeClr val="bg1"/>
                </a:solidFill>
                <a:latin typeface="Arial Regular"/>
              </a:rPr>
              <a:t>–</a:t>
            </a:r>
            <a:r>
              <a:rPr lang="en-US" altLang="en-US" sz="1600" dirty="0" smtClean="0">
                <a:solidFill>
                  <a:schemeClr val="bg1"/>
                </a:solidFill>
                <a:latin typeface="Arial Regular"/>
              </a:rPr>
              <a:t> Tuckerton, NJ</a:t>
            </a:r>
            <a:endParaRPr lang="en-US" altLang="en-US" sz="1600" dirty="0">
              <a:solidFill>
                <a:schemeClr val="bg1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498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85" y="1860049"/>
            <a:ext cx="4974912" cy="4389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6196222"/>
            <a:ext cx="9144000" cy="661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2" y="146087"/>
            <a:ext cx="4291695" cy="3737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7512" y="6407333"/>
            <a:ext cx="758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Commercial Sea Scallop Fishery – Vessel Monitoring System (VMS) – 2015-2016</a:t>
            </a:r>
            <a:endParaRPr lang="en-US" dirty="0"/>
          </a:p>
        </p:txBody>
      </p:sp>
      <p:pic>
        <p:nvPicPr>
          <p:cNvPr id="7" name="Picture 4" descr="Image result for new bedford scallop dredge">
            <a:extLst>
              <a:ext uri="{FF2B5EF4-FFF2-40B4-BE49-F238E27FC236}">
                <a16:creationId xmlns:a16="http://schemas.microsoft.com/office/drawing/2014/main" xmlns="" id="{E0716EC8-10C0-4E9D-9A63-DFF92A62E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853" y="4585068"/>
            <a:ext cx="1728902" cy="15896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sea scallop">
            <a:extLst>
              <a:ext uri="{FF2B5EF4-FFF2-40B4-BE49-F238E27FC236}">
                <a16:creationId xmlns:a16="http://schemas.microsoft.com/office/drawing/2014/main" xmlns="" id="{BCF8FCFD-6800-4E86-B951-1A579FB19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3113" y="146086"/>
            <a:ext cx="1216290" cy="1180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viking village scalloper">
            <a:extLst>
              <a:ext uri="{FF2B5EF4-FFF2-40B4-BE49-F238E27FC236}">
                <a16:creationId xmlns:a16="http://schemas.microsoft.com/office/drawing/2014/main" xmlns="" id="{4DAF67EE-4898-41EC-BD3C-0AB09252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0" y="4585069"/>
            <a:ext cx="1540952" cy="15896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07" y="146086"/>
            <a:ext cx="1687919" cy="946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151980" y="1133194"/>
            <a:ext cx="28825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8"/>
              </a:rPr>
              <a:t>https://portal.midatlanticocean.org/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120679" y="5675996"/>
            <a:ext cx="17700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&lt; 5 knots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630475" y="3360291"/>
            <a:ext cx="21230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All Speeds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85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UCOOL_2018_template_RUtitle" id="{E044F169-5E51-E84D-BB85-DAD95F88B975}" vid="{3BBCBB13-B75E-874B-8FDE-4C445BD91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2421</TotalTime>
  <Words>1161</Words>
  <Application>Microsoft Macintosh PowerPoint</Application>
  <PresentationFormat>On-screen Show (4:3)</PresentationFormat>
  <Paragraphs>240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 Regular</vt:lpstr>
      <vt:lpstr>Calibri</vt:lpstr>
      <vt:lpstr>Mangal</vt:lpstr>
      <vt:lpstr>MS PGothic</vt:lpstr>
      <vt:lpstr>ＭＳ Ｐゴシック</vt:lpstr>
      <vt:lpstr>Times New Roman</vt:lpstr>
      <vt:lpstr>Arial</vt:lpstr>
      <vt:lpstr>Office Theme</vt:lpstr>
      <vt:lpstr>PowerPoint Presentation</vt:lpstr>
      <vt:lpstr>What is Offshore Wind?</vt:lpstr>
      <vt:lpstr>Active Federal Wind Energy Leases</vt:lpstr>
      <vt:lpstr>State Commitments</vt:lpstr>
      <vt:lpstr>Initial Draft WEAs</vt:lpstr>
      <vt:lpstr>The Federal Offshore Wind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Fishing Industry Concerns and Research Priorities</vt:lpstr>
      <vt:lpstr>Responsible Offshore Development Alliance (RODA)</vt:lpstr>
      <vt:lpstr>PowerPoint Presentation</vt:lpstr>
      <vt:lpstr>PowerPoint Presentation</vt:lpstr>
      <vt:lpstr>PowerPoint Presentation</vt:lpstr>
      <vt:lpstr>Discussion and Questions</vt:lpstr>
      <vt:lpstr>PowerPoint Presentation</vt:lpstr>
      <vt:lpstr>PowerPoint Presentation</vt:lpstr>
      <vt:lpstr>The New York Bight</vt:lpstr>
      <vt:lpstr>RUCOOL Overview</vt:lpstr>
      <vt:lpstr>NJ Strategic Plan</vt:lpstr>
      <vt:lpstr>State Actions</vt:lpstr>
      <vt:lpstr>Useful Resources</vt:lpstr>
      <vt:lpstr>In Summary</vt:lpstr>
      <vt:lpstr>Where Does the State Come In?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Joseph Brodie</dc:creator>
  <cp:keywords/>
  <dc:description/>
  <cp:lastModifiedBy>Kohut</cp:lastModifiedBy>
  <cp:revision>80</cp:revision>
  <dcterms:created xsi:type="dcterms:W3CDTF">2018-12-06T18:22:13Z</dcterms:created>
  <dcterms:modified xsi:type="dcterms:W3CDTF">2019-04-30T20:02:12Z</dcterms:modified>
  <cp:category/>
</cp:coreProperties>
</file>