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516" r:id="rId2"/>
    <p:sldId id="553" r:id="rId3"/>
    <p:sldId id="522" r:id="rId4"/>
    <p:sldId id="519" r:id="rId5"/>
    <p:sldId id="565" r:id="rId6"/>
    <p:sldId id="555" r:id="rId7"/>
    <p:sldId id="526" r:id="rId8"/>
    <p:sldId id="560" r:id="rId9"/>
    <p:sldId id="566" r:id="rId10"/>
    <p:sldId id="527" r:id="rId11"/>
    <p:sldId id="543" r:id="rId12"/>
    <p:sldId id="568" r:id="rId13"/>
    <p:sldId id="556" r:id="rId14"/>
    <p:sldId id="564" r:id="rId15"/>
    <p:sldId id="551" r:id="rId1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AFF58"/>
    <a:srgbClr val="FF6054"/>
    <a:srgbClr val="80C0FF"/>
    <a:srgbClr val="4EFF67"/>
    <a:srgbClr val="86FF76"/>
    <a:srgbClr val="00FF4A"/>
    <a:srgbClr val="D5D500"/>
    <a:srgbClr val="E5E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0" autoAdjust="0"/>
    <p:restoredTop sz="93515" autoAdjust="0"/>
  </p:normalViewPr>
  <p:slideViewPr>
    <p:cSldViewPr>
      <p:cViewPr>
        <p:scale>
          <a:sx n="140" d="100"/>
          <a:sy n="140" d="100"/>
        </p:scale>
        <p:origin x="-2144"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CCC3EC3-8A01-C145-BBB4-A2AFF1371479}" type="datetimeFigureOut">
              <a:rPr lang="en-US"/>
              <a:pPr>
                <a:defRPr/>
              </a:pPr>
              <a:t>2/19/14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1BC68C7-2010-1241-B9A7-EC76DD61EDCD}" type="slidenum">
              <a:rPr lang="en-US"/>
              <a:pPr>
                <a:defRPr/>
              </a:pPr>
              <a:t>‹#›</a:t>
            </a:fld>
            <a:endParaRPr lang="en-US"/>
          </a:p>
        </p:txBody>
      </p:sp>
    </p:spTree>
    <p:extLst>
      <p:ext uri="{BB962C8B-B14F-4D97-AF65-F5344CB8AC3E}">
        <p14:creationId xmlns:p14="http://schemas.microsoft.com/office/powerpoint/2010/main" val="126472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Geneva"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E734AC-F124-7B43-AE9E-1DAC3C0E7A34}" type="slidenum">
              <a:rPr lang="en-US"/>
              <a:pPr>
                <a:defRPr/>
              </a:pPr>
              <a:t>‹#›</a:t>
            </a:fld>
            <a:endParaRPr lang="en-US"/>
          </a:p>
        </p:txBody>
      </p:sp>
    </p:spTree>
    <p:extLst>
      <p:ext uri="{BB962C8B-B14F-4D97-AF65-F5344CB8AC3E}">
        <p14:creationId xmlns:p14="http://schemas.microsoft.com/office/powerpoint/2010/main" val="1253301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mention RI, VA</a:t>
            </a:r>
            <a:r>
              <a:rPr lang="en-US" baseline="0" dirty="0" smtClean="0"/>
              <a:t> lease auctions already performed</a:t>
            </a:r>
          </a:p>
          <a:p>
            <a:r>
              <a:rPr lang="en-US" baseline="0" dirty="0" smtClean="0"/>
              <a:t>-NJ, MA, DE, MD next (NJ farther along than even RI or MA in financing of projects)</a:t>
            </a:r>
            <a:endParaRPr lang="en-US" dirty="0" smtClean="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2</a:t>
            </a:fld>
            <a:endParaRPr lang="en-US"/>
          </a:p>
        </p:txBody>
      </p:sp>
    </p:spTree>
    <p:extLst>
      <p:ext uri="{BB962C8B-B14F-4D97-AF65-F5344CB8AC3E}">
        <p14:creationId xmlns:p14="http://schemas.microsoft.com/office/powerpoint/2010/main" val="366316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risks of OSW</a:t>
            </a:r>
            <a:r>
              <a:rPr lang="en-US" baseline="0" dirty="0" smtClean="0"/>
              <a:t> development by providing baseline economic cost-benefit analysis</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14</a:t>
            </a:fld>
            <a:endParaRPr lang="en-US"/>
          </a:p>
        </p:txBody>
      </p:sp>
    </p:spTree>
    <p:extLst>
      <p:ext uri="{BB962C8B-B14F-4D97-AF65-F5344CB8AC3E}">
        <p14:creationId xmlns:p14="http://schemas.microsoft.com/office/powerpoint/2010/main" val="274315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wind forecasts which can be used to predict variability in wind and optimize integration of electricity into the existing grid</a:t>
            </a:r>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15</a:t>
            </a:fld>
            <a:endParaRPr lang="en-US"/>
          </a:p>
        </p:txBody>
      </p:sp>
    </p:spTree>
    <p:extLst>
      <p:ext uri="{BB962C8B-B14F-4D97-AF65-F5344CB8AC3E}">
        <p14:creationId xmlns:p14="http://schemas.microsoft.com/office/powerpoint/2010/main" val="396441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-closer to population centers- compare to Midwest- less transmission of power needed b/c of less distance</a:t>
            </a:r>
          </a:p>
          <a:p>
            <a:r>
              <a:rPr lang="en-US" baseline="0" dirty="0" smtClean="0"/>
              <a:t>-East coast particularly likely for offshore wind growth due to close proximity to I95 corridor and shallow waters (floating turbines, which are still in research phase, would be needed in deeper West Coast waters)</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3</a:t>
            </a:fld>
            <a:endParaRPr lang="en-US"/>
          </a:p>
        </p:txBody>
      </p:sp>
    </p:spTree>
    <p:extLst>
      <p:ext uri="{BB962C8B-B14F-4D97-AF65-F5344CB8AC3E}">
        <p14:creationId xmlns:p14="http://schemas.microsoft.com/office/powerpoint/2010/main" val="335324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less friction, more wind, more consistent wind</a:t>
            </a:r>
            <a:endParaRPr lang="en-US" dirty="0" smtClean="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4</a:t>
            </a:fld>
            <a:endParaRPr lang="en-US"/>
          </a:p>
        </p:txBody>
      </p:sp>
    </p:spTree>
    <p:extLst>
      <p:ext uri="{BB962C8B-B14F-4D97-AF65-F5344CB8AC3E}">
        <p14:creationId xmlns:p14="http://schemas.microsoft.com/office/powerpoint/2010/main" val="164745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-closer to population centers- compare to Midwest- less transmission of power needed b/c of less distance</a:t>
            </a:r>
          </a:p>
          <a:p>
            <a:r>
              <a:rPr lang="en-US" baseline="0" dirty="0" smtClean="0"/>
              <a:t>-East coast particularly likely for offshore wind growth due to close proximity to I95 corridor and shallow waters (floating turbines, which are still in research phase, would be needed in deeper West Coast waters)</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5</a:t>
            </a:fld>
            <a:endParaRPr lang="en-US"/>
          </a:p>
        </p:txBody>
      </p:sp>
    </p:spTree>
    <p:extLst>
      <p:ext uri="{BB962C8B-B14F-4D97-AF65-F5344CB8AC3E}">
        <p14:creationId xmlns:p14="http://schemas.microsoft.com/office/powerpoint/2010/main" val="33532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-closer to population centers- compare to Midwest- less transmission of power needed b/c of less distance</a:t>
            </a:r>
          </a:p>
          <a:p>
            <a:r>
              <a:rPr lang="en-US" baseline="0" dirty="0" smtClean="0"/>
              <a:t>-East coast particularly likely for offshore wind growth due to close proximity to I95 corridor and shallow waters (floating turbines, which are still in research phase, would be needed in deeper West Coast waters)</a:t>
            </a:r>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6</a:t>
            </a:fld>
            <a:endParaRPr lang="en-US"/>
          </a:p>
        </p:txBody>
      </p:sp>
    </p:spTree>
    <p:extLst>
      <p:ext uri="{BB962C8B-B14F-4D97-AF65-F5344CB8AC3E}">
        <p14:creationId xmlns:p14="http://schemas.microsoft.com/office/powerpoint/2010/main" val="33532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 DOE and NREL </a:t>
            </a:r>
            <a:r>
              <a:rPr lang="en-US" b="1" dirty="0" smtClean="0"/>
              <a:t>annual average</a:t>
            </a:r>
            <a:r>
              <a:rPr lang="en-US" b="0" dirty="0" smtClean="0"/>
              <a:t> offshore wind resource map</a:t>
            </a:r>
            <a:r>
              <a:rPr lang="en-US" b="0" baseline="0" dirty="0" smtClean="0"/>
              <a:t>s fail to represent </a:t>
            </a:r>
            <a:r>
              <a:rPr lang="en-US" b="0" baseline="0" dirty="0" smtClean="0"/>
              <a:t>variability</a:t>
            </a:r>
          </a:p>
          <a:p>
            <a:r>
              <a:rPr lang="en-US" b="1" baseline="0" dirty="0" smtClean="0"/>
              <a:t>Also, by integrating wind estimates with economic modeling, can lower risks of offshore wind development by defining economic cost-benefit analysis under various scenarios</a:t>
            </a:r>
            <a:endParaRPr lang="en-US" b="1"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7</a:t>
            </a:fld>
            <a:endParaRPr lang="en-US"/>
          </a:p>
        </p:txBody>
      </p:sp>
    </p:spTree>
    <p:extLst>
      <p:ext uri="{BB962C8B-B14F-4D97-AF65-F5344CB8AC3E}">
        <p14:creationId xmlns:p14="http://schemas.microsoft.com/office/powerpoint/2010/main" val="119858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E734AC-F124-7B43-AE9E-1DAC3C0E7A34}" type="slidenum">
              <a:rPr lang="en-US" smtClean="0"/>
              <a:pPr>
                <a:defRPr/>
              </a:pPr>
              <a:t>8</a:t>
            </a:fld>
            <a:endParaRPr lang="en-US"/>
          </a:p>
        </p:txBody>
      </p:sp>
    </p:spTree>
    <p:extLst>
      <p:ext uri="{BB962C8B-B14F-4D97-AF65-F5344CB8AC3E}">
        <p14:creationId xmlns:p14="http://schemas.microsoft.com/office/powerpoint/2010/main" val="2743156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-offshore met towers very expensive</a:t>
            </a:r>
            <a:r>
              <a:rPr lang="en-US" baseline="0" dirty="0" smtClean="0"/>
              <a:t> (multi-million dollar projects!)</a:t>
            </a:r>
          </a:p>
          <a:p>
            <a:r>
              <a:rPr lang="en-US" baseline="0" dirty="0" smtClean="0"/>
              <a:t>-first two cannot provide full spatial, temporal variability in wind</a:t>
            </a:r>
          </a:p>
          <a:p>
            <a:r>
              <a:rPr lang="en-US" baseline="0" dirty="0" smtClean="0"/>
              <a:t>-LIDARs can (esp. scanning LIDAR) but expensive and limited in range</a:t>
            </a:r>
          </a:p>
          <a:p>
            <a:r>
              <a:rPr lang="en-US" baseline="0" dirty="0" smtClean="0"/>
              <a:t>-satellite cannot monitor winds directly, especially at a sufficient resolution</a:t>
            </a:r>
          </a:p>
          <a:p>
            <a:r>
              <a:rPr lang="en-US" baseline="0" dirty="0" smtClean="0"/>
              <a:t>-CODAR cannot monitor winds directly, especially at wind turbine height </a:t>
            </a:r>
            <a:endParaRPr lang="en-US"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805770-9ADF-DB4A-9772-33F468799EE9}" type="slidenum">
              <a:rPr lang="en-US" sz="1200"/>
              <a:pPr eaLnBrk="1" hangingPunct="1"/>
              <a:t>10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252FBD-5D1E-C64B-8938-46A98099891A}" type="slidenum">
              <a:rPr lang="en-US" sz="1200"/>
              <a:pPr eaLnBrk="1" hangingPunct="1"/>
              <a:t>13</a:t>
            </a:fld>
            <a:endParaRPr lang="en-US"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rPr>
              <a:t>-Demonstrate variability of the offshore wind resource for designated study area by using high resolution nested atmospheric WRF model</a:t>
            </a:r>
          </a:p>
          <a:p>
            <a:pPr eaLnBrk="1" hangingPunct="1">
              <a:spcBef>
                <a:spcPct val="0"/>
              </a:spcBef>
            </a:pPr>
            <a:r>
              <a:rPr lang="en-US">
                <a:latin typeface="Calibri" charset="0"/>
              </a:rPr>
              <a:t>-Validate modeling efforts with existing data as well as with developer</a:t>
            </a:r>
            <a:r>
              <a:rPr lang="ja-JP" altLang="en-US">
                <a:latin typeface="Calibri" charset="0"/>
              </a:rPr>
              <a:t>’</a:t>
            </a:r>
            <a:r>
              <a:rPr lang="en-US" altLang="ja-JP">
                <a:latin typeface="Calibri" charset="0"/>
              </a:rPr>
              <a:t>s coastal/offshore data (scanning LIDAR, axis LIDAR, three 60m coastal met towers)</a:t>
            </a:r>
          </a:p>
          <a:p>
            <a:pPr eaLnBrk="1" hangingPunct="1">
              <a:spcBef>
                <a:spcPct val="0"/>
              </a:spcBef>
            </a:pPr>
            <a:r>
              <a:rPr lang="en-US">
                <a:latin typeface="Calibri" charset="0"/>
              </a:rPr>
              <a:t>-NJ sea breeze has large impact on wind resource during peak energy demand season</a:t>
            </a:r>
          </a:p>
          <a:p>
            <a:pPr eaLnBrk="1" hangingPunct="1">
              <a:spcBef>
                <a:spcPct val="0"/>
              </a:spcBef>
            </a:pPr>
            <a:r>
              <a:rPr lang="en-US">
                <a:latin typeface="Calibri" charset="0"/>
              </a:rPr>
              <a:t>-Sea surface temperature is a critical input variable to the atmospheric model for producing accurate wind resource assessments; RUCOOL has developed a unique technique for declouding satellite imagery to ensure that coastal upwelling and storm mixing processes can be resolved</a:t>
            </a:r>
          </a:p>
          <a:p>
            <a:pPr eaLnBrk="1" hangingPunct="1">
              <a:spcBef>
                <a:spcPct val="0"/>
              </a:spcBef>
            </a:pPr>
            <a:r>
              <a:rPr lang="en-US">
                <a:latin typeface="Calibri" charset="0"/>
              </a:rPr>
              <a:t>-CODAR is a unique monitoring system for detecting surface currents and the associated spatial wind variability within the study area; wave data and spatial variability of the waves from CODAR can also be used to determine surface roughness features which is an input to the atmospheric model</a:t>
            </a:r>
          </a:p>
          <a:p>
            <a:pPr eaLnBrk="1" hangingPunct="1">
              <a:spcBef>
                <a:spcPct val="0"/>
              </a:spcBef>
            </a:pPr>
            <a:r>
              <a:rPr lang="en-US">
                <a:latin typeface="Calibri" charset="0"/>
              </a:rPr>
              <a:t>-This work can be used as a basis for a representative forecasting/predicting program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CDD655-3D7E-BC4E-B1D0-9EE0E9F4382D}" type="slidenum">
              <a:rPr lang="en-US"/>
              <a:pPr>
                <a:defRPr/>
              </a:pPr>
              <a:t>‹#›</a:t>
            </a:fld>
            <a:endParaRPr lang="en-US"/>
          </a:p>
        </p:txBody>
      </p:sp>
    </p:spTree>
    <p:extLst>
      <p:ext uri="{BB962C8B-B14F-4D97-AF65-F5344CB8AC3E}">
        <p14:creationId xmlns:p14="http://schemas.microsoft.com/office/powerpoint/2010/main" val="225600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7EC91-2B12-C24C-A3B9-9102DB6A01C5}" type="slidenum">
              <a:rPr lang="en-US"/>
              <a:pPr>
                <a:defRPr/>
              </a:pPr>
              <a:t>‹#›</a:t>
            </a:fld>
            <a:endParaRPr lang="en-US"/>
          </a:p>
        </p:txBody>
      </p:sp>
    </p:spTree>
    <p:extLst>
      <p:ext uri="{BB962C8B-B14F-4D97-AF65-F5344CB8AC3E}">
        <p14:creationId xmlns:p14="http://schemas.microsoft.com/office/powerpoint/2010/main" val="416803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15A955-5BE4-6247-BFDB-9B9489F5AC12}" type="slidenum">
              <a:rPr lang="en-US"/>
              <a:pPr>
                <a:defRPr/>
              </a:pPr>
              <a:t>‹#›</a:t>
            </a:fld>
            <a:endParaRPr lang="en-US"/>
          </a:p>
        </p:txBody>
      </p:sp>
    </p:spTree>
    <p:extLst>
      <p:ext uri="{BB962C8B-B14F-4D97-AF65-F5344CB8AC3E}">
        <p14:creationId xmlns:p14="http://schemas.microsoft.com/office/powerpoint/2010/main" val="159543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39DE02-9058-8140-AE2F-B6119B3BA097}" type="slidenum">
              <a:rPr lang="en-US"/>
              <a:pPr>
                <a:defRPr/>
              </a:pPr>
              <a:t>‹#›</a:t>
            </a:fld>
            <a:endParaRPr lang="en-US"/>
          </a:p>
        </p:txBody>
      </p:sp>
    </p:spTree>
    <p:extLst>
      <p:ext uri="{BB962C8B-B14F-4D97-AF65-F5344CB8AC3E}">
        <p14:creationId xmlns:p14="http://schemas.microsoft.com/office/powerpoint/2010/main" val="254874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3DE5E1-B1DC-A046-9888-88062221A64D}" type="slidenum">
              <a:rPr lang="en-US"/>
              <a:pPr>
                <a:defRPr/>
              </a:pPr>
              <a:t>‹#›</a:t>
            </a:fld>
            <a:endParaRPr lang="en-US"/>
          </a:p>
        </p:txBody>
      </p:sp>
    </p:spTree>
    <p:extLst>
      <p:ext uri="{BB962C8B-B14F-4D97-AF65-F5344CB8AC3E}">
        <p14:creationId xmlns:p14="http://schemas.microsoft.com/office/powerpoint/2010/main" val="16102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77FD7F-2787-3947-8F72-D72C70125DF3}" type="slidenum">
              <a:rPr lang="en-US"/>
              <a:pPr>
                <a:defRPr/>
              </a:pPr>
              <a:t>‹#›</a:t>
            </a:fld>
            <a:endParaRPr lang="en-US"/>
          </a:p>
        </p:txBody>
      </p:sp>
    </p:spTree>
    <p:extLst>
      <p:ext uri="{BB962C8B-B14F-4D97-AF65-F5344CB8AC3E}">
        <p14:creationId xmlns:p14="http://schemas.microsoft.com/office/powerpoint/2010/main" val="313753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E1E921-5E96-D144-8E2F-261FFE9D7F52}" type="slidenum">
              <a:rPr lang="en-US"/>
              <a:pPr>
                <a:defRPr/>
              </a:pPr>
              <a:t>‹#›</a:t>
            </a:fld>
            <a:endParaRPr lang="en-US"/>
          </a:p>
        </p:txBody>
      </p:sp>
    </p:spTree>
    <p:extLst>
      <p:ext uri="{BB962C8B-B14F-4D97-AF65-F5344CB8AC3E}">
        <p14:creationId xmlns:p14="http://schemas.microsoft.com/office/powerpoint/2010/main" val="241269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0F2DB7-1B33-8744-BBD0-21B780BACFA6}" type="slidenum">
              <a:rPr lang="en-US"/>
              <a:pPr>
                <a:defRPr/>
              </a:pPr>
              <a:t>‹#›</a:t>
            </a:fld>
            <a:endParaRPr lang="en-US"/>
          </a:p>
        </p:txBody>
      </p:sp>
    </p:spTree>
    <p:extLst>
      <p:ext uri="{BB962C8B-B14F-4D97-AF65-F5344CB8AC3E}">
        <p14:creationId xmlns:p14="http://schemas.microsoft.com/office/powerpoint/2010/main" val="280407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8F00DB-5B34-564A-9577-3A6562E73D67}" type="slidenum">
              <a:rPr lang="en-US"/>
              <a:pPr>
                <a:defRPr/>
              </a:pPr>
              <a:t>‹#›</a:t>
            </a:fld>
            <a:endParaRPr lang="en-US"/>
          </a:p>
        </p:txBody>
      </p:sp>
    </p:spTree>
    <p:extLst>
      <p:ext uri="{BB962C8B-B14F-4D97-AF65-F5344CB8AC3E}">
        <p14:creationId xmlns:p14="http://schemas.microsoft.com/office/powerpoint/2010/main" val="136580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8847FD-034E-4A4B-80A1-5D6262E703D4}" type="slidenum">
              <a:rPr lang="en-US"/>
              <a:pPr>
                <a:defRPr/>
              </a:pPr>
              <a:t>‹#›</a:t>
            </a:fld>
            <a:endParaRPr lang="en-US"/>
          </a:p>
        </p:txBody>
      </p:sp>
    </p:spTree>
    <p:extLst>
      <p:ext uri="{BB962C8B-B14F-4D97-AF65-F5344CB8AC3E}">
        <p14:creationId xmlns:p14="http://schemas.microsoft.com/office/powerpoint/2010/main" val="317418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453DE0-294B-1C45-8359-CB3814C99B6D}" type="slidenum">
              <a:rPr lang="en-US"/>
              <a:pPr>
                <a:defRPr/>
              </a:pPr>
              <a:t>‹#›</a:t>
            </a:fld>
            <a:endParaRPr lang="en-US"/>
          </a:p>
        </p:txBody>
      </p:sp>
    </p:spTree>
    <p:extLst>
      <p:ext uri="{BB962C8B-B14F-4D97-AF65-F5344CB8AC3E}">
        <p14:creationId xmlns:p14="http://schemas.microsoft.com/office/powerpoint/2010/main" val="38318610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ea typeface="ＭＳ Ｐゴシック" charset="0"/>
                <a:cs typeface="Geneva"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ea typeface="ＭＳ Ｐゴシック" charset="0"/>
                <a:cs typeface="Geneva"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9E9F70DD-0032-DE48-80D6-212591A03E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http://www.axystechnologies.com/LinkClick.aspx?link=136&amp;tabid=68" TargetMode="External"/><Relationship Id="rId5" Type="http://schemas.openxmlformats.org/officeDocument/2006/relationships/image" Target="../media/image14.jpeg"/><Relationship Id="rId6" Type="http://schemas.openxmlformats.org/officeDocument/2006/relationships/image" Target="../media/image15.emf"/><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3.xml.rels><?xml version="1.0" encoding="UTF-8" standalone="yes"?>
<Relationships xmlns="http://schemas.openxmlformats.org/package/2006/relationships"><Relationship Id="rId11" Type="http://schemas.openxmlformats.org/officeDocument/2006/relationships/image" Target="../media/image34.emf"/><Relationship Id="rId12" Type="http://schemas.openxmlformats.org/officeDocument/2006/relationships/image" Target="../media/image6.png"/><Relationship Id="rId13" Type="http://schemas.openxmlformats.org/officeDocument/2006/relationships/image" Target="../media/image7.png"/><Relationship Id="rId1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emf"/><Relationship Id="rId10"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oist1.jpg"/>
          <p:cNvPicPr>
            <a:picLocks noChangeAspect="1"/>
          </p:cNvPicPr>
          <p:nvPr/>
        </p:nvPicPr>
        <p:blipFill>
          <a:blip r:embed="rId2" cstate="print">
            <a:alphaModFix amt="64000"/>
            <a:extLst>
              <a:ext uri="{28A0092B-C50C-407E-A947-70E740481C1C}">
                <a14:useLocalDpi xmlns:a14="http://schemas.microsoft.com/office/drawing/2010/main" val="0"/>
              </a:ext>
            </a:extLst>
          </a:blip>
          <a:stretch>
            <a:fillRect/>
          </a:stretch>
        </p:blipFill>
        <p:spPr>
          <a:xfrm>
            <a:off x="0" y="-13462"/>
            <a:ext cx="9144000" cy="6261861"/>
          </a:xfrm>
          <a:prstGeom prst="rect">
            <a:avLst/>
          </a:prstGeom>
        </p:spPr>
      </p:pic>
      <p:sp>
        <p:nvSpPr>
          <p:cNvPr id="2" name="Title 1"/>
          <p:cNvSpPr>
            <a:spLocks noGrp="1"/>
          </p:cNvSpPr>
          <p:nvPr>
            <p:ph type="ctrTitle"/>
          </p:nvPr>
        </p:nvSpPr>
        <p:spPr>
          <a:xfrm>
            <a:off x="533400" y="1295400"/>
            <a:ext cx="8153400" cy="1470025"/>
          </a:xfrm>
        </p:spPr>
        <p:txBody>
          <a:bodyPr/>
          <a:lstStyle/>
          <a:p>
            <a:r>
              <a:rPr lang="en-US" b="1" dirty="0" smtClean="0">
                <a:solidFill>
                  <a:schemeClr val="tx1"/>
                </a:solidFill>
                <a:latin typeface="Calibri"/>
                <a:cs typeface="Calibri"/>
              </a:rPr>
              <a:t>Rutgers University Coastal Ocean Observation Lab (RUCOOL): </a:t>
            </a:r>
            <a:br>
              <a:rPr lang="en-US" b="1" dirty="0" smtClean="0">
                <a:solidFill>
                  <a:schemeClr val="tx1"/>
                </a:solidFill>
                <a:latin typeface="Calibri"/>
                <a:cs typeface="Calibri"/>
              </a:rPr>
            </a:br>
            <a:r>
              <a:rPr lang="en-US" b="1" dirty="0" smtClean="0">
                <a:solidFill>
                  <a:schemeClr val="tx1"/>
                </a:solidFill>
                <a:latin typeface="Calibri"/>
                <a:cs typeface="Calibri"/>
              </a:rPr>
              <a:t>Offshore Wind</a:t>
            </a:r>
            <a:endParaRPr lang="en-US" sz="3600" dirty="0">
              <a:solidFill>
                <a:schemeClr val="tx1"/>
              </a:solidFill>
              <a:latin typeface="Calibri"/>
              <a:cs typeface="Calibri"/>
            </a:endParaRPr>
          </a:p>
        </p:txBody>
      </p:sp>
      <p:sp>
        <p:nvSpPr>
          <p:cNvPr id="3" name="Subtitle 2"/>
          <p:cNvSpPr>
            <a:spLocks noGrp="1"/>
          </p:cNvSpPr>
          <p:nvPr>
            <p:ph type="subTitle" idx="1"/>
          </p:nvPr>
        </p:nvSpPr>
        <p:spPr>
          <a:xfrm>
            <a:off x="1371600" y="3124200"/>
            <a:ext cx="6400800" cy="2514600"/>
          </a:xfrm>
        </p:spPr>
        <p:txBody>
          <a:bodyPr>
            <a:normAutofit lnSpcReduction="10000"/>
          </a:bodyPr>
          <a:lstStyle/>
          <a:p>
            <a:r>
              <a:rPr lang="en-US" sz="3700" dirty="0" smtClean="0">
                <a:solidFill>
                  <a:schemeClr val="tx1"/>
                </a:solidFill>
                <a:latin typeface="Calibri"/>
                <a:cs typeface="Calibri"/>
              </a:rPr>
              <a:t>Greg Seroka</a:t>
            </a:r>
          </a:p>
          <a:p>
            <a:r>
              <a:rPr lang="en-US" sz="3000" i="1" dirty="0" smtClean="0">
                <a:solidFill>
                  <a:schemeClr val="tx1"/>
                </a:solidFill>
                <a:latin typeface="Calibri"/>
                <a:cs typeface="Calibri"/>
              </a:rPr>
              <a:t/>
            </a:r>
            <a:br>
              <a:rPr lang="en-US" sz="3000" i="1" dirty="0" smtClean="0">
                <a:solidFill>
                  <a:schemeClr val="tx1"/>
                </a:solidFill>
                <a:latin typeface="Calibri"/>
                <a:cs typeface="Calibri"/>
              </a:rPr>
            </a:br>
            <a:r>
              <a:rPr lang="en-US" sz="3000" i="1" dirty="0" smtClean="0">
                <a:solidFill>
                  <a:schemeClr val="tx1"/>
                </a:solidFill>
                <a:latin typeface="Calibri"/>
                <a:cs typeface="Calibri"/>
              </a:rPr>
              <a:t>Byrne </a:t>
            </a:r>
            <a:r>
              <a:rPr lang="en-US" sz="3000" i="1" dirty="0">
                <a:solidFill>
                  <a:schemeClr val="tx1"/>
                </a:solidFill>
                <a:latin typeface="Calibri"/>
                <a:cs typeface="Calibri"/>
              </a:rPr>
              <a:t>Seminar:</a:t>
            </a:r>
            <a:br>
              <a:rPr lang="en-US" sz="3000" i="1" dirty="0">
                <a:solidFill>
                  <a:schemeClr val="tx1"/>
                </a:solidFill>
                <a:latin typeface="Calibri"/>
                <a:cs typeface="Calibri"/>
              </a:rPr>
            </a:br>
            <a:r>
              <a:rPr lang="en-US" sz="3000" i="1" dirty="0" smtClean="0">
                <a:solidFill>
                  <a:schemeClr val="tx1"/>
                </a:solidFill>
                <a:latin typeface="Calibri"/>
                <a:cs typeface="Calibri"/>
              </a:rPr>
              <a:t>“Energy </a:t>
            </a:r>
            <a:r>
              <a:rPr lang="en-US" sz="3000" i="1" dirty="0">
                <a:solidFill>
                  <a:schemeClr val="tx1"/>
                </a:solidFill>
                <a:latin typeface="Calibri"/>
                <a:cs typeface="Calibri"/>
              </a:rPr>
              <a:t>Sustainability on </a:t>
            </a:r>
            <a:r>
              <a:rPr lang="en-US" sz="3000" i="1" dirty="0" smtClean="0">
                <a:solidFill>
                  <a:schemeClr val="tx1"/>
                </a:solidFill>
                <a:latin typeface="Calibri"/>
                <a:cs typeface="Calibri"/>
              </a:rPr>
              <a:t>Campus”</a:t>
            </a:r>
            <a:endParaRPr lang="en-US" sz="3000" i="1" dirty="0" smtClean="0">
              <a:solidFill>
                <a:schemeClr val="tx1"/>
              </a:solidFill>
              <a:latin typeface="Calibri"/>
              <a:cs typeface="Calibri"/>
            </a:endParaRPr>
          </a:p>
          <a:p>
            <a:r>
              <a:rPr lang="en-US" sz="2600" dirty="0" smtClean="0">
                <a:solidFill>
                  <a:schemeClr val="tx1"/>
                </a:solidFill>
                <a:latin typeface="Calibri"/>
                <a:cs typeface="Calibri"/>
              </a:rPr>
              <a:t>February</a:t>
            </a:r>
            <a:r>
              <a:rPr lang="en-US" sz="2600" dirty="0" smtClean="0">
                <a:solidFill>
                  <a:schemeClr val="tx1"/>
                </a:solidFill>
                <a:latin typeface="Calibri"/>
                <a:cs typeface="Calibri"/>
              </a:rPr>
              <a:t> </a:t>
            </a:r>
            <a:r>
              <a:rPr lang="en-US" sz="2600" dirty="0">
                <a:solidFill>
                  <a:schemeClr val="tx1"/>
                </a:solidFill>
                <a:latin typeface="Calibri"/>
                <a:cs typeface="Calibri"/>
              </a:rPr>
              <a:t>2</a:t>
            </a:r>
            <a:r>
              <a:rPr lang="en-US" sz="2600" dirty="0" smtClean="0">
                <a:solidFill>
                  <a:schemeClr val="tx1"/>
                </a:solidFill>
                <a:latin typeface="Calibri"/>
                <a:cs typeface="Calibri"/>
              </a:rPr>
              <a:t>0</a:t>
            </a:r>
            <a:r>
              <a:rPr lang="en-US" sz="2600" dirty="0" smtClean="0">
                <a:solidFill>
                  <a:schemeClr val="tx1"/>
                </a:solidFill>
                <a:latin typeface="Calibri"/>
                <a:cs typeface="Calibri"/>
              </a:rPr>
              <a:t>, </a:t>
            </a:r>
            <a:r>
              <a:rPr lang="en-US" sz="2600" dirty="0" smtClean="0">
                <a:solidFill>
                  <a:schemeClr val="tx1"/>
                </a:solidFill>
                <a:latin typeface="Calibri"/>
                <a:cs typeface="Calibri"/>
              </a:rPr>
              <a:t>2014</a:t>
            </a:r>
            <a:endParaRPr lang="en-US" sz="2600" dirty="0">
              <a:solidFill>
                <a:schemeClr val="tx1"/>
              </a:solidFill>
              <a:latin typeface="Calibri"/>
              <a:cs typeface="Calibri"/>
            </a:endParaRPr>
          </a:p>
        </p:txBody>
      </p:sp>
      <p:pic>
        <p:nvPicPr>
          <p:cNvPr id="11" name="Picture 24" descr="RU_SIG_COOL_CMYK_S"/>
          <p:cNvPicPr>
            <a:picLocks noChangeAspect="1" noChangeArrowheads="1"/>
          </p:cNvPicPr>
          <p:nvPr/>
        </p:nvPicPr>
        <p:blipFill>
          <a:blip r:embed="rId3"/>
          <a:srcRect/>
          <a:stretch>
            <a:fillRect/>
          </a:stretch>
        </p:blipFill>
        <p:spPr bwMode="auto">
          <a:xfrm>
            <a:off x="838200" y="3124200"/>
            <a:ext cx="1447800" cy="658252"/>
          </a:xfrm>
          <a:prstGeom prst="rect">
            <a:avLst/>
          </a:prstGeom>
          <a:noFill/>
          <a:ln>
            <a:noFill/>
          </a:ln>
          <a:effectLst>
            <a:outerShdw blurRad="50800" dist="38100" dir="5400000" algn="t" rotWithShape="0">
              <a:prstClr val="black">
                <a:alpha val="40000"/>
              </a:prstClr>
            </a:outerShdw>
          </a:effectLst>
          <a:extLst/>
        </p:spPr>
      </p:pic>
      <p:pic>
        <p:nvPicPr>
          <p:cNvPr id="12" name="Picture 8"/>
          <p:cNvPicPr>
            <a:picLocks noChangeAspect="1"/>
          </p:cNvPicPr>
          <p:nvPr/>
        </p:nvPicPr>
        <p:blipFill>
          <a:blip r:embed="rId4"/>
          <a:srcRect/>
          <a:stretch>
            <a:fillRect/>
          </a:stretch>
        </p:blipFill>
        <p:spPr bwMode="auto">
          <a:xfrm>
            <a:off x="1371600" y="228600"/>
            <a:ext cx="900113" cy="762000"/>
          </a:xfrm>
          <a:prstGeom prst="rect">
            <a:avLst/>
          </a:prstGeom>
          <a:noFill/>
          <a:ln>
            <a:noFill/>
          </a:ln>
          <a:effectLst>
            <a:outerShdw blurRad="50800" dist="38100" dir="5400000" algn="t" rotWithShape="0">
              <a:prstClr val="black">
                <a:alpha val="40000"/>
              </a:prstClr>
            </a:outerShdw>
          </a:effectLst>
          <a:extLst/>
        </p:spPr>
      </p:pic>
      <p:pic>
        <p:nvPicPr>
          <p:cNvPr id="13" name="Picture 11"/>
          <p:cNvPicPr>
            <a:picLocks noChangeAspect="1"/>
          </p:cNvPicPr>
          <p:nvPr/>
        </p:nvPicPr>
        <p:blipFill>
          <a:blip r:embed="rId5"/>
          <a:srcRect/>
          <a:stretch>
            <a:fillRect/>
          </a:stretch>
        </p:blipFill>
        <p:spPr bwMode="auto">
          <a:xfrm>
            <a:off x="228600" y="152400"/>
            <a:ext cx="914400" cy="914400"/>
          </a:xfrm>
          <a:prstGeom prst="rect">
            <a:avLst/>
          </a:prstGeom>
          <a:noFill/>
          <a:ln>
            <a:noFill/>
          </a:ln>
          <a:effectLst>
            <a:outerShdw blurRad="50800" dist="38100" dir="5400000" algn="t" rotWithShape="0">
              <a:prstClr val="black">
                <a:alpha val="40000"/>
              </a:prstClr>
            </a:outerShdw>
          </a:effectLst>
          <a:extLst/>
        </p:spPr>
      </p:pic>
      <p:pic>
        <p:nvPicPr>
          <p:cNvPr id="14" name="Picture 41" descr="13"/>
          <p:cNvPicPr>
            <a:picLocks noChangeAspect="1" noChangeArrowheads="1"/>
          </p:cNvPicPr>
          <p:nvPr/>
        </p:nvPicPr>
        <p:blipFill>
          <a:blip r:embed="rId6"/>
          <a:srcRect/>
          <a:stretch>
            <a:fillRect/>
          </a:stretch>
        </p:blipFill>
        <p:spPr bwMode="auto">
          <a:xfrm>
            <a:off x="8054975" y="152400"/>
            <a:ext cx="831850" cy="838200"/>
          </a:xfrm>
          <a:prstGeom prst="rect">
            <a:avLst/>
          </a:prstGeom>
          <a:noFill/>
          <a:ln>
            <a:noFill/>
          </a:ln>
          <a:effectLst>
            <a:outerShdw blurRad="50800" dist="38100" dir="5400000" algn="t" rotWithShape="0">
              <a:prstClr val="black">
                <a:alpha val="40000"/>
              </a:prstClr>
            </a:outerShdw>
          </a:effectLst>
          <a:extLst/>
        </p:spPr>
      </p:pic>
      <p:pic>
        <p:nvPicPr>
          <p:cNvPr id="15" name="Picture 30" descr="2.png"/>
          <p:cNvPicPr>
            <a:picLocks noChangeAspect="1"/>
          </p:cNvPicPr>
          <p:nvPr/>
        </p:nvPicPr>
        <p:blipFill>
          <a:blip r:embed="rId7"/>
          <a:srcRect/>
          <a:stretch>
            <a:fillRect/>
          </a:stretch>
        </p:blipFill>
        <p:spPr bwMode="auto">
          <a:xfrm>
            <a:off x="6934200" y="228600"/>
            <a:ext cx="812800" cy="762000"/>
          </a:xfrm>
          <a:prstGeom prst="rect">
            <a:avLst/>
          </a:prstGeom>
          <a:noFill/>
          <a:ln>
            <a:noFill/>
          </a:ln>
          <a:effectLst>
            <a:outerShdw blurRad="50800" dist="38100" dir="5400000" algn="t" rotWithShape="0">
              <a:prstClr val="black">
                <a:alpha val="40000"/>
              </a:prstClr>
            </a:outerShdw>
          </a:effectLst>
          <a:extLst/>
        </p:spPr>
      </p:pic>
      <p:pic>
        <p:nvPicPr>
          <p:cNvPr id="16" name="Picture 31" descr="IOOS_logo_white.gif"/>
          <p:cNvPicPr>
            <a:picLocks noChangeAspect="1"/>
          </p:cNvPicPr>
          <p:nvPr/>
        </p:nvPicPr>
        <p:blipFill>
          <a:blip r:embed="rId8"/>
          <a:srcRect/>
          <a:stretch>
            <a:fillRect/>
          </a:stretch>
        </p:blipFill>
        <p:spPr bwMode="auto">
          <a:xfrm>
            <a:off x="6705600" y="3124200"/>
            <a:ext cx="1143000" cy="461963"/>
          </a:xfrm>
          <a:prstGeom prst="rect">
            <a:avLst/>
          </a:prstGeom>
          <a:noFill/>
          <a:ln>
            <a:noFill/>
          </a:ln>
          <a:effectLst>
            <a:outerShdw blurRad="50800" dist="38100" dir="5400000" algn="t" rotWithShape="0">
              <a:prstClr val="black">
                <a:alpha val="40000"/>
              </a:prstClr>
            </a:outerShdw>
          </a:effectLst>
          <a:extLst/>
        </p:spPr>
      </p:pic>
    </p:spTree>
    <p:extLst>
      <p:ext uri="{BB962C8B-B14F-4D97-AF65-F5344CB8AC3E}">
        <p14:creationId xmlns:p14="http://schemas.microsoft.com/office/powerpoint/2010/main" val="148676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152400"/>
            <a:ext cx="9144000" cy="427038"/>
          </a:xfrm>
        </p:spPr>
        <p:txBody>
          <a:bodyPr/>
          <a:lstStyle/>
          <a:p>
            <a:r>
              <a:rPr lang="en-US" sz="4000" b="1" dirty="0">
                <a:solidFill>
                  <a:schemeClr val="tx1"/>
                </a:solidFill>
                <a:latin typeface="Calibri" charset="0"/>
              </a:rPr>
              <a:t>Coastal/Offshore Monitoring</a:t>
            </a:r>
            <a:r>
              <a:rPr lang="en-US" sz="4000" dirty="0">
                <a:solidFill>
                  <a:schemeClr val="tx1"/>
                </a:solidFill>
                <a:latin typeface="Calibri" charset="0"/>
              </a:rPr>
              <a:t> </a:t>
            </a:r>
          </a:p>
        </p:txBody>
      </p:sp>
      <p:pic>
        <p:nvPicPr>
          <p:cNvPr id="63490" name="Picture 1" descr="tower"/>
          <p:cNvPicPr>
            <a:picLocks noChangeAspect="1" noChangeArrowheads="1"/>
          </p:cNvPicPr>
          <p:nvPr/>
        </p:nvPicPr>
        <p:blipFill>
          <a:blip r:embed="rId3">
            <a:extLst>
              <a:ext uri="{28A0092B-C50C-407E-A947-70E740481C1C}">
                <a14:useLocalDpi xmlns:a14="http://schemas.microsoft.com/office/drawing/2010/main" val="0"/>
              </a:ext>
            </a:extLst>
          </a:blip>
          <a:srcRect l="4996" t="15840" r="16650" b="6660"/>
          <a:stretch>
            <a:fillRect/>
          </a:stretch>
        </p:blipFill>
        <p:spPr bwMode="auto">
          <a:xfrm>
            <a:off x="1676400" y="971550"/>
            <a:ext cx="2209800" cy="2316163"/>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63491" name="TextBox 3"/>
          <p:cNvSpPr txBox="1">
            <a:spLocks noChangeArrowheads="1"/>
          </p:cNvSpPr>
          <p:nvPr/>
        </p:nvSpPr>
        <p:spPr bwMode="auto">
          <a:xfrm>
            <a:off x="1676400" y="66357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Tower </a:t>
            </a:r>
            <a:endParaRPr lang="en-US" sz="1400">
              <a:latin typeface="Calibri" charset="0"/>
            </a:endParaRPr>
          </a:p>
        </p:txBody>
      </p:sp>
      <p:sp>
        <p:nvSpPr>
          <p:cNvPr id="63492" name="TextBox 6"/>
          <p:cNvSpPr txBox="1">
            <a:spLocks noChangeArrowheads="1"/>
          </p:cNvSpPr>
          <p:nvPr/>
        </p:nvSpPr>
        <p:spPr bwMode="auto">
          <a:xfrm>
            <a:off x="4951412" y="666750"/>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Meteorological Buoy</a:t>
            </a:r>
            <a:endParaRPr lang="en-US" sz="1400">
              <a:latin typeface="Calibri" charset="0"/>
            </a:endParaRPr>
          </a:p>
        </p:txBody>
      </p:sp>
      <p:pic>
        <p:nvPicPr>
          <p:cNvPr id="63493" name="Picture 2" descr="WindSentinel Offshore Wind Resource Assessment Buoy">
            <a:hlinkClick r:id="rId4" tooltip="&quot;Learn more about the WindSentinel buoy&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3812" y="3733800"/>
            <a:ext cx="24399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7338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Box 11"/>
          <p:cNvSpPr txBox="1">
            <a:spLocks noChangeArrowheads="1"/>
          </p:cNvSpPr>
          <p:nvPr/>
        </p:nvSpPr>
        <p:spPr bwMode="auto">
          <a:xfrm>
            <a:off x="5103812" y="3429000"/>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Offshore vertical LIDAR</a:t>
            </a:r>
            <a:endParaRPr lang="en-US" sz="1400">
              <a:latin typeface="Calibri" charset="0"/>
            </a:endParaRPr>
          </a:p>
        </p:txBody>
      </p:sp>
      <p:sp>
        <p:nvSpPr>
          <p:cNvPr id="63498" name="TextBox 12"/>
          <p:cNvSpPr txBox="1">
            <a:spLocks noChangeArrowheads="1"/>
          </p:cNvSpPr>
          <p:nvPr/>
        </p:nvSpPr>
        <p:spPr bwMode="auto">
          <a:xfrm>
            <a:off x="1447800" y="34258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Coastal/Offshore Scanning LIDAR</a:t>
            </a:r>
            <a:endParaRPr lang="en-US" sz="1400">
              <a:latin typeface="Calibri" charset="0"/>
            </a:endParaRPr>
          </a:p>
        </p:txBody>
      </p:sp>
      <p:pic>
        <p:nvPicPr>
          <p:cNvPr id="63501" name="Picture 10"/>
          <p:cNvPicPr>
            <a:picLocks noChangeAspect="1"/>
          </p:cNvPicPr>
          <p:nvPr/>
        </p:nvPicPr>
        <p:blipFill>
          <a:blip r:embed="rId7">
            <a:extLst>
              <a:ext uri="{28A0092B-C50C-407E-A947-70E740481C1C}">
                <a14:useLocalDpi xmlns:a14="http://schemas.microsoft.com/office/drawing/2010/main" val="0"/>
              </a:ext>
            </a:extLst>
          </a:blip>
          <a:srcRect t="10291" b="10774"/>
          <a:stretch>
            <a:fillRect/>
          </a:stretch>
        </p:blipFill>
        <p:spPr bwMode="auto">
          <a:xfrm>
            <a:off x="5103812" y="971550"/>
            <a:ext cx="21336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287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5308600" y="2505075"/>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latin typeface="Calibri" charset="0"/>
              </a:rPr>
              <a:t>Vessels - </a:t>
            </a:r>
          </a:p>
          <a:p>
            <a:endParaRPr lang="en-US" sz="1400">
              <a:solidFill>
                <a:schemeClr val="bg1"/>
              </a:solidFill>
              <a:latin typeface="Calibri" charset="0"/>
            </a:endParaRPr>
          </a:p>
          <a:p>
            <a:r>
              <a:rPr lang="en-US" sz="1400">
                <a:solidFill>
                  <a:schemeClr val="bg1"/>
                </a:solidFill>
                <a:latin typeface="Calibri" charset="0"/>
              </a:rPr>
              <a:t>Satellite</a:t>
            </a:r>
          </a:p>
        </p:txBody>
      </p:sp>
      <p:sp>
        <p:nvSpPr>
          <p:cNvPr id="17411" name="TextBox 7"/>
          <p:cNvSpPr txBox="1">
            <a:spLocks noChangeArrowheads="1"/>
          </p:cNvSpPr>
          <p:nvPr/>
        </p:nvSpPr>
        <p:spPr bwMode="auto">
          <a:xfrm>
            <a:off x="6002338" y="3160713"/>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Satellite</a:t>
            </a:r>
          </a:p>
        </p:txBody>
      </p:sp>
      <p:sp>
        <p:nvSpPr>
          <p:cNvPr id="17412" name="TextBox 8"/>
          <p:cNvSpPr txBox="1">
            <a:spLocks noChangeArrowheads="1"/>
          </p:cNvSpPr>
          <p:nvPr/>
        </p:nvSpPr>
        <p:spPr bwMode="auto">
          <a:xfrm>
            <a:off x="6002338" y="3479800"/>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Ships/ Vessels</a:t>
            </a:r>
          </a:p>
        </p:txBody>
      </p:sp>
      <p:sp>
        <p:nvSpPr>
          <p:cNvPr id="17413" name="TextBox 9"/>
          <p:cNvSpPr txBox="1">
            <a:spLocks noChangeArrowheads="1"/>
          </p:cNvSpPr>
          <p:nvPr/>
        </p:nvSpPr>
        <p:spPr bwMode="auto">
          <a:xfrm>
            <a:off x="5951538" y="419258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REMUS</a:t>
            </a:r>
          </a:p>
        </p:txBody>
      </p:sp>
      <p:sp>
        <p:nvSpPr>
          <p:cNvPr id="17414" name="TextBox 10"/>
          <p:cNvSpPr txBox="1">
            <a:spLocks noChangeArrowheads="1"/>
          </p:cNvSpPr>
          <p:nvPr/>
        </p:nvSpPr>
        <p:spPr bwMode="auto">
          <a:xfrm>
            <a:off x="5951538" y="451167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Modeling</a:t>
            </a:r>
          </a:p>
        </p:txBody>
      </p:sp>
      <p:sp>
        <p:nvSpPr>
          <p:cNvPr id="17415" name="TextBox 11"/>
          <p:cNvSpPr txBox="1">
            <a:spLocks noChangeArrowheads="1"/>
          </p:cNvSpPr>
          <p:nvPr/>
        </p:nvSpPr>
        <p:spPr bwMode="auto">
          <a:xfrm>
            <a:off x="5951538" y="483076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Leadership</a:t>
            </a:r>
          </a:p>
        </p:txBody>
      </p:sp>
      <p:sp>
        <p:nvSpPr>
          <p:cNvPr id="17416" name="TextBox 12"/>
          <p:cNvSpPr txBox="1">
            <a:spLocks noChangeArrowheads="1"/>
          </p:cNvSpPr>
          <p:nvPr/>
        </p:nvSpPr>
        <p:spPr bwMode="auto">
          <a:xfrm>
            <a:off x="7415213" y="3160713"/>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CODAR</a:t>
            </a:r>
          </a:p>
        </p:txBody>
      </p:sp>
      <p:sp>
        <p:nvSpPr>
          <p:cNvPr id="17417" name="TextBox 13"/>
          <p:cNvSpPr txBox="1">
            <a:spLocks noChangeArrowheads="1"/>
          </p:cNvSpPr>
          <p:nvPr/>
        </p:nvSpPr>
        <p:spPr bwMode="auto">
          <a:xfrm>
            <a:off x="7415213" y="3479800"/>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Glider</a:t>
            </a:r>
          </a:p>
        </p:txBody>
      </p:sp>
      <p:sp>
        <p:nvSpPr>
          <p:cNvPr id="17418" name="TextBox 14"/>
          <p:cNvSpPr txBox="1">
            <a:spLocks noChangeArrowheads="1"/>
          </p:cNvSpPr>
          <p:nvPr/>
        </p:nvSpPr>
        <p:spPr bwMode="auto">
          <a:xfrm>
            <a:off x="7364413" y="4192588"/>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Data Vis.</a:t>
            </a:r>
          </a:p>
        </p:txBody>
      </p:sp>
      <p:sp>
        <p:nvSpPr>
          <p:cNvPr id="17419" name="TextBox 15"/>
          <p:cNvSpPr txBox="1">
            <a:spLocks noChangeArrowheads="1"/>
          </p:cNvSpPr>
          <p:nvPr/>
        </p:nvSpPr>
        <p:spPr bwMode="auto">
          <a:xfrm>
            <a:off x="7364413" y="451167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Security</a:t>
            </a:r>
          </a:p>
        </p:txBody>
      </p:sp>
      <p:sp>
        <p:nvSpPr>
          <p:cNvPr id="17420" name="TextBox 16"/>
          <p:cNvSpPr txBox="1">
            <a:spLocks noChangeArrowheads="1"/>
          </p:cNvSpPr>
          <p:nvPr/>
        </p:nvSpPr>
        <p:spPr bwMode="auto">
          <a:xfrm>
            <a:off x="7364413" y="483076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Education</a:t>
            </a:r>
          </a:p>
        </p:txBody>
      </p:sp>
      <p:sp>
        <p:nvSpPr>
          <p:cNvPr id="18" name="Rectangle 17"/>
          <p:cNvSpPr/>
          <p:nvPr/>
        </p:nvSpPr>
        <p:spPr>
          <a:xfrm>
            <a:off x="5765800" y="3001963"/>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22" name="Picture 15"/>
          <p:cNvPicPr>
            <a:picLocks noChangeAspect="1"/>
          </p:cNvPicPr>
          <p:nvPr/>
        </p:nvPicPr>
        <p:blipFill>
          <a:blip r:embed="rId2"/>
          <a:srcRect/>
          <a:stretch>
            <a:fillRect/>
          </a:stretch>
        </p:blipFill>
        <p:spPr bwMode="auto">
          <a:xfrm>
            <a:off x="430213" y="1144588"/>
            <a:ext cx="8132762" cy="2874962"/>
          </a:xfrm>
          <a:prstGeom prst="rect">
            <a:avLst/>
          </a:prstGeom>
          <a:noFill/>
          <a:ln w="34925">
            <a:solidFill>
              <a:schemeClr val="tx1"/>
            </a:solidFill>
            <a:round/>
            <a:headEnd/>
            <a:tailEnd/>
          </a:ln>
        </p:spPr>
      </p:pic>
      <p:sp>
        <p:nvSpPr>
          <p:cNvPr id="17423" name="Text Box 3"/>
          <p:cNvSpPr txBox="1">
            <a:spLocks noChangeArrowheads="1"/>
          </p:cNvSpPr>
          <p:nvPr/>
        </p:nvSpPr>
        <p:spPr bwMode="auto">
          <a:xfrm>
            <a:off x="3335338" y="5618163"/>
            <a:ext cx="1828800"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CODAR Network</a:t>
            </a:r>
          </a:p>
        </p:txBody>
      </p:sp>
      <p:sp>
        <p:nvSpPr>
          <p:cNvPr id="17424" name="Text Box 4"/>
          <p:cNvSpPr txBox="1">
            <a:spLocks noChangeArrowheads="1"/>
          </p:cNvSpPr>
          <p:nvPr/>
        </p:nvSpPr>
        <p:spPr bwMode="auto">
          <a:xfrm>
            <a:off x="5481638" y="5611813"/>
            <a:ext cx="1441450" cy="338137"/>
          </a:xfrm>
          <a:prstGeom prst="rect">
            <a:avLst/>
          </a:prstGeom>
          <a:noFill/>
          <a:ln w="9525">
            <a:noFill/>
            <a:miter lim="800000"/>
            <a:headEnd/>
            <a:tailEnd/>
          </a:ln>
        </p:spPr>
        <p:txBody>
          <a:bodyPr>
            <a:prstTxWarp prst="textNoShape">
              <a:avLst/>
            </a:prstTxWarp>
            <a:spAutoFit/>
          </a:bodyPr>
          <a:lstStyle/>
          <a:p>
            <a:r>
              <a:rPr lang="en-US" sz="1600">
                <a:latin typeface="Calibri" charset="0"/>
              </a:rPr>
              <a:t>Glider Fleet</a:t>
            </a:r>
          </a:p>
        </p:txBody>
      </p:sp>
      <p:sp>
        <p:nvSpPr>
          <p:cNvPr id="17425" name="Text Box 5"/>
          <p:cNvSpPr txBox="1">
            <a:spLocks noChangeArrowheads="1"/>
          </p:cNvSpPr>
          <p:nvPr/>
        </p:nvSpPr>
        <p:spPr bwMode="auto">
          <a:xfrm>
            <a:off x="127000" y="5618163"/>
            <a:ext cx="3119438"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Satellite Data Acquisition Stations</a:t>
            </a:r>
          </a:p>
        </p:txBody>
      </p:sp>
      <p:pic>
        <p:nvPicPr>
          <p:cNvPr id="21" name="Picture 8" descr="SideBySideGliders1"/>
          <p:cNvPicPr>
            <a:picLocks noChangeAspect="1" noChangeArrowheads="1"/>
          </p:cNvPicPr>
          <p:nvPr/>
        </p:nvPicPr>
        <p:blipFill>
          <a:blip r:embed="rId3"/>
          <a:stretch>
            <a:fillRect/>
          </a:stretch>
        </p:blipFill>
        <p:spPr bwMode="auto">
          <a:xfrm>
            <a:off x="5237163" y="4356100"/>
            <a:ext cx="1739900" cy="1312863"/>
          </a:xfrm>
          <a:prstGeom prst="rect">
            <a:avLst/>
          </a:prstGeom>
          <a:noFill/>
          <a:ln w="25400">
            <a:solidFill>
              <a:schemeClr val="tx1">
                <a:lumMod val="85000"/>
              </a:schemeClr>
            </a:solidFill>
            <a:miter lim="800000"/>
            <a:headEnd/>
            <a:tailEnd/>
          </a:ln>
        </p:spPr>
      </p:pic>
      <p:sp>
        <p:nvSpPr>
          <p:cNvPr id="17427" name="Text Box 10"/>
          <p:cNvSpPr txBox="1">
            <a:spLocks noChangeArrowheads="1"/>
          </p:cNvSpPr>
          <p:nvPr/>
        </p:nvSpPr>
        <p:spPr bwMode="auto">
          <a:xfrm>
            <a:off x="7191375" y="5618163"/>
            <a:ext cx="1876425"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3-D Forecasts</a:t>
            </a:r>
          </a:p>
        </p:txBody>
      </p:sp>
      <p:sp>
        <p:nvSpPr>
          <p:cNvPr id="17428" name="Text Box 18"/>
          <p:cNvSpPr txBox="1">
            <a:spLocks noChangeArrowheads="1"/>
          </p:cNvSpPr>
          <p:nvPr/>
        </p:nvSpPr>
        <p:spPr bwMode="auto">
          <a:xfrm>
            <a:off x="0" y="0"/>
            <a:ext cx="9144000" cy="1016000"/>
          </a:xfrm>
          <a:prstGeom prst="rect">
            <a:avLst/>
          </a:prstGeom>
          <a:noFill/>
          <a:ln w="9525">
            <a:noFill/>
            <a:miter lim="800000"/>
            <a:headEnd/>
            <a:tailEnd/>
          </a:ln>
        </p:spPr>
        <p:txBody>
          <a:bodyPr>
            <a:prstTxWarp prst="textNoShape">
              <a:avLst/>
            </a:prstTxWarp>
            <a:spAutoFit/>
          </a:bodyPr>
          <a:lstStyle/>
          <a:p>
            <a:pPr algn="ctr"/>
            <a:r>
              <a:rPr lang="en-US" sz="3200" b="1">
                <a:latin typeface="Calibri" charset="0"/>
              </a:rPr>
              <a:t>Rutgers University - Coastal Ocean Observation Lab</a:t>
            </a:r>
          </a:p>
          <a:p>
            <a:pPr algn="ctr"/>
            <a:r>
              <a:rPr lang="en-US" sz="2800" b="1">
                <a:latin typeface="Calibri" charset="0"/>
              </a:rPr>
              <a:t>Operations, Research &amp; Education Center </a:t>
            </a:r>
          </a:p>
        </p:txBody>
      </p:sp>
      <p:pic>
        <p:nvPicPr>
          <p:cNvPr id="24" name="Picture 34" descr="XBand_SatelliteDish"/>
          <p:cNvPicPr>
            <a:picLocks noChangeAspect="1" noChangeArrowheads="1"/>
          </p:cNvPicPr>
          <p:nvPr/>
        </p:nvPicPr>
        <p:blipFill>
          <a:blip r:embed="rId4"/>
          <a:stretch>
            <a:fillRect/>
          </a:stretch>
        </p:blipFill>
        <p:spPr bwMode="auto">
          <a:xfrm>
            <a:off x="1417638" y="4337050"/>
            <a:ext cx="1765300" cy="1316038"/>
          </a:xfrm>
          <a:prstGeom prst="rect">
            <a:avLst/>
          </a:prstGeom>
          <a:noFill/>
          <a:ln w="25400">
            <a:solidFill>
              <a:schemeClr val="tx1">
                <a:lumMod val="85000"/>
              </a:schemeClr>
            </a:solidFill>
            <a:miter lim="800000"/>
            <a:headEnd/>
            <a:tailEnd/>
          </a:ln>
        </p:spPr>
      </p:pic>
      <p:pic>
        <p:nvPicPr>
          <p:cNvPr id="25" name="Picture 35" descr="1468414560_d638cdb7d2_o"/>
          <p:cNvPicPr>
            <a:picLocks noChangeAspect="1" noChangeArrowheads="1"/>
          </p:cNvPicPr>
          <p:nvPr/>
        </p:nvPicPr>
        <p:blipFill>
          <a:blip r:embed="rId5"/>
          <a:stretch>
            <a:fillRect/>
          </a:stretch>
        </p:blipFill>
        <p:spPr bwMode="auto">
          <a:xfrm>
            <a:off x="3340100" y="4340225"/>
            <a:ext cx="1746250" cy="1309688"/>
          </a:xfrm>
          <a:prstGeom prst="rect">
            <a:avLst/>
          </a:prstGeom>
          <a:noFill/>
          <a:ln w="25400">
            <a:solidFill>
              <a:schemeClr val="tx1">
                <a:lumMod val="85000"/>
              </a:schemeClr>
            </a:solidFill>
            <a:miter lim="800000"/>
            <a:headEnd/>
            <a:tailEnd/>
          </a:ln>
        </p:spPr>
      </p:pic>
      <p:pic>
        <p:nvPicPr>
          <p:cNvPr id="26" name="Picture 36" descr="20070928 093"/>
          <p:cNvPicPr>
            <a:picLocks noChangeAspect="1" noChangeArrowheads="1"/>
          </p:cNvPicPr>
          <p:nvPr/>
        </p:nvPicPr>
        <p:blipFill>
          <a:blip r:embed="rId6"/>
          <a:stretch>
            <a:fillRect/>
          </a:stretch>
        </p:blipFill>
        <p:spPr bwMode="auto">
          <a:xfrm>
            <a:off x="7239000" y="4337050"/>
            <a:ext cx="1755775" cy="1316038"/>
          </a:xfrm>
          <a:prstGeom prst="rect">
            <a:avLst/>
          </a:prstGeom>
          <a:noFill/>
          <a:ln w="25400">
            <a:solidFill>
              <a:schemeClr val="tx1">
                <a:lumMod val="85000"/>
              </a:schemeClr>
            </a:solidFill>
            <a:miter lim="800000"/>
            <a:headEnd/>
            <a:tailEnd/>
          </a:ln>
        </p:spPr>
      </p:pic>
      <p:pic>
        <p:nvPicPr>
          <p:cNvPr id="27" name="Picture 6" descr="jen"/>
          <p:cNvPicPr>
            <a:picLocks noChangeAspect="1" noChangeArrowheads="1"/>
          </p:cNvPicPr>
          <p:nvPr/>
        </p:nvPicPr>
        <p:blipFill>
          <a:blip r:embed="rId7"/>
          <a:stretch>
            <a:fillRect/>
          </a:stretch>
        </p:blipFill>
        <p:spPr bwMode="auto">
          <a:xfrm>
            <a:off x="153988" y="4337050"/>
            <a:ext cx="1079500" cy="1316038"/>
          </a:xfrm>
          <a:prstGeom prst="rect">
            <a:avLst/>
          </a:prstGeom>
          <a:noFill/>
          <a:ln w="25400">
            <a:solidFill>
              <a:schemeClr val="tx1">
                <a:lumMod val="85000"/>
              </a:schemeClr>
            </a:solidFill>
            <a:miter lim="800000"/>
            <a:headEnd/>
            <a:tailEnd/>
          </a:ln>
        </p:spPr>
      </p:pic>
    </p:spTree>
    <p:extLst>
      <p:ext uri="{BB962C8B-B14F-4D97-AF65-F5344CB8AC3E}">
        <p14:creationId xmlns:p14="http://schemas.microsoft.com/office/powerpoint/2010/main" val="36051286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5308600" y="2505075"/>
            <a:ext cx="990600" cy="738188"/>
          </a:xfrm>
          <a:prstGeom prst="rect">
            <a:avLst/>
          </a:prstGeom>
          <a:noFill/>
          <a:ln w="9525">
            <a:noFill/>
            <a:miter lim="800000"/>
            <a:headEnd/>
            <a:tailEnd/>
          </a:ln>
        </p:spPr>
        <p:txBody>
          <a:bodyPr>
            <a:prstTxWarp prst="textNoShape">
              <a:avLst/>
            </a:prstTxWarp>
            <a:spAutoFit/>
          </a:bodyPr>
          <a:lstStyle/>
          <a:p>
            <a:r>
              <a:rPr lang="en-US" sz="1400">
                <a:solidFill>
                  <a:schemeClr val="bg1"/>
                </a:solidFill>
                <a:latin typeface="Calibri" charset="0"/>
              </a:rPr>
              <a:t>Vessels - </a:t>
            </a:r>
          </a:p>
          <a:p>
            <a:endParaRPr lang="en-US" sz="1400">
              <a:solidFill>
                <a:schemeClr val="bg1"/>
              </a:solidFill>
              <a:latin typeface="Calibri" charset="0"/>
            </a:endParaRPr>
          </a:p>
          <a:p>
            <a:r>
              <a:rPr lang="en-US" sz="1400">
                <a:solidFill>
                  <a:schemeClr val="bg1"/>
                </a:solidFill>
                <a:latin typeface="Calibri" charset="0"/>
              </a:rPr>
              <a:t>Satellite</a:t>
            </a:r>
          </a:p>
        </p:txBody>
      </p:sp>
      <p:sp>
        <p:nvSpPr>
          <p:cNvPr id="17411" name="TextBox 7"/>
          <p:cNvSpPr txBox="1">
            <a:spLocks noChangeArrowheads="1"/>
          </p:cNvSpPr>
          <p:nvPr/>
        </p:nvSpPr>
        <p:spPr bwMode="auto">
          <a:xfrm>
            <a:off x="6002338" y="3160713"/>
            <a:ext cx="1492250"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Satellite</a:t>
            </a:r>
          </a:p>
        </p:txBody>
      </p:sp>
      <p:sp>
        <p:nvSpPr>
          <p:cNvPr id="17412" name="TextBox 8"/>
          <p:cNvSpPr txBox="1">
            <a:spLocks noChangeArrowheads="1"/>
          </p:cNvSpPr>
          <p:nvPr/>
        </p:nvSpPr>
        <p:spPr bwMode="auto">
          <a:xfrm>
            <a:off x="6002338" y="3479800"/>
            <a:ext cx="11779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Ships/ Vessels</a:t>
            </a:r>
          </a:p>
        </p:txBody>
      </p:sp>
      <p:sp>
        <p:nvSpPr>
          <p:cNvPr id="17413" name="TextBox 9"/>
          <p:cNvSpPr txBox="1">
            <a:spLocks noChangeArrowheads="1"/>
          </p:cNvSpPr>
          <p:nvPr/>
        </p:nvSpPr>
        <p:spPr bwMode="auto">
          <a:xfrm>
            <a:off x="5951538" y="419258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REMUS</a:t>
            </a:r>
          </a:p>
        </p:txBody>
      </p:sp>
      <p:sp>
        <p:nvSpPr>
          <p:cNvPr id="17414" name="TextBox 10"/>
          <p:cNvSpPr txBox="1">
            <a:spLocks noChangeArrowheads="1"/>
          </p:cNvSpPr>
          <p:nvPr/>
        </p:nvSpPr>
        <p:spPr bwMode="auto">
          <a:xfrm>
            <a:off x="5951538" y="4511675"/>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Modeling</a:t>
            </a:r>
          </a:p>
        </p:txBody>
      </p:sp>
      <p:sp>
        <p:nvSpPr>
          <p:cNvPr id="17415" name="TextBox 11"/>
          <p:cNvSpPr txBox="1">
            <a:spLocks noChangeArrowheads="1"/>
          </p:cNvSpPr>
          <p:nvPr/>
        </p:nvSpPr>
        <p:spPr bwMode="auto">
          <a:xfrm>
            <a:off x="5951538" y="483076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Leadership</a:t>
            </a:r>
          </a:p>
        </p:txBody>
      </p:sp>
      <p:sp>
        <p:nvSpPr>
          <p:cNvPr id="17416" name="TextBox 12"/>
          <p:cNvSpPr txBox="1">
            <a:spLocks noChangeArrowheads="1"/>
          </p:cNvSpPr>
          <p:nvPr/>
        </p:nvSpPr>
        <p:spPr bwMode="auto">
          <a:xfrm>
            <a:off x="7415213" y="3160713"/>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CODAR</a:t>
            </a:r>
          </a:p>
        </p:txBody>
      </p:sp>
      <p:sp>
        <p:nvSpPr>
          <p:cNvPr id="17417" name="TextBox 13"/>
          <p:cNvSpPr txBox="1">
            <a:spLocks noChangeArrowheads="1"/>
          </p:cNvSpPr>
          <p:nvPr/>
        </p:nvSpPr>
        <p:spPr bwMode="auto">
          <a:xfrm>
            <a:off x="7415213" y="3479800"/>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Glider</a:t>
            </a:r>
          </a:p>
        </p:txBody>
      </p:sp>
      <p:sp>
        <p:nvSpPr>
          <p:cNvPr id="17418" name="TextBox 14"/>
          <p:cNvSpPr txBox="1">
            <a:spLocks noChangeArrowheads="1"/>
          </p:cNvSpPr>
          <p:nvPr/>
        </p:nvSpPr>
        <p:spPr bwMode="auto">
          <a:xfrm>
            <a:off x="7364413" y="4192588"/>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Data Vis.</a:t>
            </a:r>
          </a:p>
        </p:txBody>
      </p:sp>
      <p:sp>
        <p:nvSpPr>
          <p:cNvPr id="17419" name="TextBox 15"/>
          <p:cNvSpPr txBox="1">
            <a:spLocks noChangeArrowheads="1"/>
          </p:cNvSpPr>
          <p:nvPr/>
        </p:nvSpPr>
        <p:spPr bwMode="auto">
          <a:xfrm>
            <a:off x="7364413" y="4511675"/>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Security</a:t>
            </a:r>
          </a:p>
        </p:txBody>
      </p:sp>
      <p:sp>
        <p:nvSpPr>
          <p:cNvPr id="17420" name="TextBox 16"/>
          <p:cNvSpPr txBox="1">
            <a:spLocks noChangeArrowheads="1"/>
          </p:cNvSpPr>
          <p:nvPr/>
        </p:nvSpPr>
        <p:spPr bwMode="auto">
          <a:xfrm>
            <a:off x="7364413" y="483076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rPr>
              <a:t>Education</a:t>
            </a:r>
          </a:p>
        </p:txBody>
      </p:sp>
      <p:sp>
        <p:nvSpPr>
          <p:cNvPr id="18" name="Rectangle 17"/>
          <p:cNvSpPr/>
          <p:nvPr/>
        </p:nvSpPr>
        <p:spPr>
          <a:xfrm>
            <a:off x="5765800" y="3001963"/>
            <a:ext cx="2436813" cy="18335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23" name="Text Box 3"/>
          <p:cNvSpPr txBox="1">
            <a:spLocks noChangeArrowheads="1"/>
          </p:cNvSpPr>
          <p:nvPr/>
        </p:nvSpPr>
        <p:spPr bwMode="auto">
          <a:xfrm>
            <a:off x="3335338" y="5618163"/>
            <a:ext cx="1828800"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CODAR Network</a:t>
            </a:r>
          </a:p>
        </p:txBody>
      </p:sp>
      <p:sp>
        <p:nvSpPr>
          <p:cNvPr id="17424" name="Text Box 4"/>
          <p:cNvSpPr txBox="1">
            <a:spLocks noChangeArrowheads="1"/>
          </p:cNvSpPr>
          <p:nvPr/>
        </p:nvSpPr>
        <p:spPr bwMode="auto">
          <a:xfrm>
            <a:off x="5481638" y="5611813"/>
            <a:ext cx="1441450" cy="338137"/>
          </a:xfrm>
          <a:prstGeom prst="rect">
            <a:avLst/>
          </a:prstGeom>
          <a:noFill/>
          <a:ln w="9525">
            <a:noFill/>
            <a:miter lim="800000"/>
            <a:headEnd/>
            <a:tailEnd/>
          </a:ln>
        </p:spPr>
        <p:txBody>
          <a:bodyPr>
            <a:prstTxWarp prst="textNoShape">
              <a:avLst/>
            </a:prstTxWarp>
            <a:spAutoFit/>
          </a:bodyPr>
          <a:lstStyle/>
          <a:p>
            <a:r>
              <a:rPr lang="en-US" sz="1600">
                <a:latin typeface="Calibri" charset="0"/>
              </a:rPr>
              <a:t>Glider Fleet</a:t>
            </a:r>
          </a:p>
        </p:txBody>
      </p:sp>
      <p:sp>
        <p:nvSpPr>
          <p:cNvPr id="17425" name="Text Box 5"/>
          <p:cNvSpPr txBox="1">
            <a:spLocks noChangeArrowheads="1"/>
          </p:cNvSpPr>
          <p:nvPr/>
        </p:nvSpPr>
        <p:spPr bwMode="auto">
          <a:xfrm>
            <a:off x="127000" y="5618163"/>
            <a:ext cx="3119438" cy="338137"/>
          </a:xfrm>
          <a:prstGeom prst="rect">
            <a:avLst/>
          </a:prstGeom>
          <a:noFill/>
          <a:ln w="9525">
            <a:noFill/>
            <a:miter lim="800000"/>
            <a:headEnd/>
            <a:tailEnd/>
          </a:ln>
        </p:spPr>
        <p:txBody>
          <a:bodyPr>
            <a:prstTxWarp prst="textNoShape">
              <a:avLst/>
            </a:prstTxWarp>
            <a:spAutoFit/>
          </a:bodyPr>
          <a:lstStyle/>
          <a:p>
            <a:pPr algn="ctr"/>
            <a:r>
              <a:rPr lang="en-US" sz="1600">
                <a:latin typeface="Calibri" charset="0"/>
              </a:rPr>
              <a:t>Satellite Data Acquisition Stations</a:t>
            </a:r>
          </a:p>
        </p:txBody>
      </p:sp>
      <p:pic>
        <p:nvPicPr>
          <p:cNvPr id="21" name="Picture 8" descr="SideBySideGliders1"/>
          <p:cNvPicPr>
            <a:picLocks noChangeAspect="1" noChangeArrowheads="1"/>
          </p:cNvPicPr>
          <p:nvPr/>
        </p:nvPicPr>
        <p:blipFill>
          <a:blip r:embed="rId2"/>
          <a:stretch>
            <a:fillRect/>
          </a:stretch>
        </p:blipFill>
        <p:spPr bwMode="auto">
          <a:xfrm>
            <a:off x="5237163" y="4356100"/>
            <a:ext cx="1739900" cy="1312863"/>
          </a:xfrm>
          <a:prstGeom prst="rect">
            <a:avLst/>
          </a:prstGeom>
          <a:noFill/>
          <a:ln w="25400">
            <a:solidFill>
              <a:schemeClr val="tx1">
                <a:lumMod val="85000"/>
              </a:schemeClr>
            </a:solidFill>
            <a:miter lim="800000"/>
            <a:headEnd/>
            <a:tailEnd/>
          </a:ln>
        </p:spPr>
      </p:pic>
      <p:sp>
        <p:nvSpPr>
          <p:cNvPr id="17427" name="Text Box 10"/>
          <p:cNvSpPr txBox="1">
            <a:spLocks noChangeArrowheads="1"/>
          </p:cNvSpPr>
          <p:nvPr/>
        </p:nvSpPr>
        <p:spPr bwMode="auto">
          <a:xfrm>
            <a:off x="7191375" y="5618163"/>
            <a:ext cx="1876425" cy="338137"/>
          </a:xfrm>
          <a:prstGeom prst="rect">
            <a:avLst/>
          </a:prstGeom>
          <a:noFill/>
          <a:ln w="9525">
            <a:noFill/>
            <a:miter lim="800000"/>
            <a:headEnd/>
            <a:tailEnd/>
          </a:ln>
        </p:spPr>
        <p:txBody>
          <a:bodyPr>
            <a:prstTxWarp prst="textNoShape">
              <a:avLst/>
            </a:prstTxWarp>
            <a:spAutoFit/>
          </a:bodyPr>
          <a:lstStyle/>
          <a:p>
            <a:pPr algn="ctr"/>
            <a:r>
              <a:rPr lang="en-US" sz="1600" dirty="0">
                <a:latin typeface="Calibri" charset="0"/>
              </a:rPr>
              <a:t>3-D Forecasts</a:t>
            </a:r>
          </a:p>
        </p:txBody>
      </p:sp>
      <p:sp>
        <p:nvSpPr>
          <p:cNvPr id="17428" name="Text Box 18"/>
          <p:cNvSpPr txBox="1">
            <a:spLocks noChangeArrowheads="1"/>
          </p:cNvSpPr>
          <p:nvPr/>
        </p:nvSpPr>
        <p:spPr bwMode="auto">
          <a:xfrm>
            <a:off x="0" y="0"/>
            <a:ext cx="9144000" cy="1016000"/>
          </a:xfrm>
          <a:prstGeom prst="rect">
            <a:avLst/>
          </a:prstGeom>
          <a:noFill/>
          <a:ln w="9525">
            <a:noFill/>
            <a:miter lim="800000"/>
            <a:headEnd/>
            <a:tailEnd/>
          </a:ln>
        </p:spPr>
        <p:txBody>
          <a:bodyPr>
            <a:prstTxWarp prst="textNoShape">
              <a:avLst/>
            </a:prstTxWarp>
            <a:spAutoFit/>
          </a:bodyPr>
          <a:lstStyle/>
          <a:p>
            <a:pPr algn="ctr"/>
            <a:r>
              <a:rPr lang="en-US" sz="3200" b="1" dirty="0">
                <a:latin typeface="Calibri" charset="0"/>
              </a:rPr>
              <a:t>Rutgers University - Coastal Ocean Observation Lab</a:t>
            </a:r>
          </a:p>
          <a:p>
            <a:pPr algn="ctr"/>
            <a:r>
              <a:rPr lang="en-US" sz="2800" b="1" dirty="0">
                <a:latin typeface="Calibri" charset="0"/>
              </a:rPr>
              <a:t>Operations, Research &amp; Education Center </a:t>
            </a:r>
          </a:p>
        </p:txBody>
      </p:sp>
      <p:pic>
        <p:nvPicPr>
          <p:cNvPr id="24" name="Picture 34" descr="XBand_SatelliteDish"/>
          <p:cNvPicPr>
            <a:picLocks noChangeAspect="1" noChangeArrowheads="1"/>
          </p:cNvPicPr>
          <p:nvPr/>
        </p:nvPicPr>
        <p:blipFill>
          <a:blip r:embed="rId3"/>
          <a:stretch>
            <a:fillRect/>
          </a:stretch>
        </p:blipFill>
        <p:spPr bwMode="auto">
          <a:xfrm>
            <a:off x="1417638" y="4337050"/>
            <a:ext cx="1765300" cy="1316038"/>
          </a:xfrm>
          <a:prstGeom prst="rect">
            <a:avLst/>
          </a:prstGeom>
          <a:noFill/>
          <a:ln w="25400">
            <a:solidFill>
              <a:schemeClr val="tx1">
                <a:lumMod val="85000"/>
              </a:schemeClr>
            </a:solidFill>
            <a:miter lim="800000"/>
            <a:headEnd/>
            <a:tailEnd/>
          </a:ln>
        </p:spPr>
      </p:pic>
      <p:pic>
        <p:nvPicPr>
          <p:cNvPr id="25" name="Picture 35" descr="1468414560_d638cdb7d2_o"/>
          <p:cNvPicPr>
            <a:picLocks noChangeAspect="1" noChangeArrowheads="1"/>
          </p:cNvPicPr>
          <p:nvPr/>
        </p:nvPicPr>
        <p:blipFill>
          <a:blip r:embed="rId4"/>
          <a:stretch>
            <a:fillRect/>
          </a:stretch>
        </p:blipFill>
        <p:spPr bwMode="auto">
          <a:xfrm>
            <a:off x="3340100" y="4340225"/>
            <a:ext cx="1746250" cy="1309688"/>
          </a:xfrm>
          <a:prstGeom prst="rect">
            <a:avLst/>
          </a:prstGeom>
          <a:noFill/>
          <a:ln w="25400">
            <a:solidFill>
              <a:schemeClr val="tx1">
                <a:lumMod val="85000"/>
              </a:schemeClr>
            </a:solidFill>
            <a:miter lim="800000"/>
            <a:headEnd/>
            <a:tailEnd/>
          </a:ln>
        </p:spPr>
      </p:pic>
      <p:pic>
        <p:nvPicPr>
          <p:cNvPr id="26" name="Picture 36" descr="20070928 093"/>
          <p:cNvPicPr>
            <a:picLocks noChangeAspect="1" noChangeArrowheads="1"/>
          </p:cNvPicPr>
          <p:nvPr/>
        </p:nvPicPr>
        <p:blipFill>
          <a:blip r:embed="rId5"/>
          <a:stretch>
            <a:fillRect/>
          </a:stretch>
        </p:blipFill>
        <p:spPr bwMode="auto">
          <a:xfrm>
            <a:off x="7239000" y="4337050"/>
            <a:ext cx="1755775" cy="1316038"/>
          </a:xfrm>
          <a:prstGeom prst="rect">
            <a:avLst/>
          </a:prstGeom>
          <a:noFill/>
          <a:ln w="25400">
            <a:solidFill>
              <a:schemeClr val="tx1">
                <a:lumMod val="85000"/>
              </a:schemeClr>
            </a:solidFill>
            <a:miter lim="800000"/>
            <a:headEnd/>
            <a:tailEnd/>
          </a:ln>
        </p:spPr>
      </p:pic>
      <p:pic>
        <p:nvPicPr>
          <p:cNvPr id="27" name="Picture 6" descr="jen"/>
          <p:cNvPicPr>
            <a:picLocks noChangeAspect="1" noChangeArrowheads="1"/>
          </p:cNvPicPr>
          <p:nvPr/>
        </p:nvPicPr>
        <p:blipFill>
          <a:blip r:embed="rId6"/>
          <a:stretch>
            <a:fillRect/>
          </a:stretch>
        </p:blipFill>
        <p:spPr bwMode="auto">
          <a:xfrm>
            <a:off x="153988" y="4337050"/>
            <a:ext cx="1079500" cy="1316038"/>
          </a:xfrm>
          <a:prstGeom prst="rect">
            <a:avLst/>
          </a:prstGeom>
          <a:noFill/>
          <a:ln w="25400">
            <a:solidFill>
              <a:schemeClr val="tx1">
                <a:lumMod val="85000"/>
              </a:schemeClr>
            </a:solidFill>
            <a:miter lim="800000"/>
            <a:headEnd/>
            <a:tailEnd/>
          </a:ln>
        </p:spPr>
      </p:pic>
      <p:pic>
        <p:nvPicPr>
          <p:cNvPr id="29" name="Picture 28" descr="3rutgers_20130708T060000.png"/>
          <p:cNvPicPr>
            <a:picLocks noChangeAspect="1"/>
          </p:cNvPicPr>
          <p:nvPr/>
        </p:nvPicPr>
        <p:blipFill rotWithShape="1">
          <a:blip r:embed="rId7" cstate="print">
            <a:extLst>
              <a:ext uri="{28A0092B-C50C-407E-A947-70E740481C1C}">
                <a14:useLocalDpi xmlns:a14="http://schemas.microsoft.com/office/drawing/2010/main" val="0"/>
              </a:ext>
            </a:extLst>
          </a:blip>
          <a:srcRect l="24513" t="6336" r="28321" b="3082"/>
          <a:stretch/>
        </p:blipFill>
        <p:spPr>
          <a:xfrm>
            <a:off x="0" y="1157451"/>
            <a:ext cx="2000793" cy="2881149"/>
          </a:xfrm>
          <a:prstGeom prst="rect">
            <a:avLst/>
          </a:prstGeom>
        </p:spPr>
      </p:pic>
      <p:cxnSp>
        <p:nvCxnSpPr>
          <p:cNvPr id="3" name="Straight Arrow Connector 2"/>
          <p:cNvCxnSpPr>
            <a:stCxn id="24" idx="0"/>
            <a:endCxn id="29" idx="2"/>
          </p:cNvCxnSpPr>
          <p:nvPr/>
        </p:nvCxnSpPr>
        <p:spPr>
          <a:xfrm flipH="1" flipV="1">
            <a:off x="1000397" y="4038600"/>
            <a:ext cx="1299891" cy="2984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7" idx="0"/>
            <a:endCxn id="29" idx="2"/>
          </p:cNvCxnSpPr>
          <p:nvPr/>
        </p:nvCxnSpPr>
        <p:spPr>
          <a:xfrm flipV="1">
            <a:off x="693738" y="4038600"/>
            <a:ext cx="306659" cy="2984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14-02-19 at 11.30.3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7097" y="1066799"/>
            <a:ext cx="2139038" cy="2919443"/>
          </a:xfrm>
          <a:prstGeom prst="rect">
            <a:avLst/>
          </a:prstGeom>
        </p:spPr>
      </p:pic>
      <p:pic>
        <p:nvPicPr>
          <p:cNvPr id="9" name="Picture 8" descr="Screen Shot 2014-02-19 at 11.30.07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2800" y="2819400"/>
            <a:ext cx="1163727" cy="1453239"/>
          </a:xfrm>
          <a:prstGeom prst="rect">
            <a:avLst/>
          </a:prstGeom>
        </p:spPr>
      </p:pic>
      <p:cxnSp>
        <p:nvCxnSpPr>
          <p:cNvPr id="39" name="Straight Arrow Connector 38"/>
          <p:cNvCxnSpPr>
            <a:stCxn id="25" idx="0"/>
            <a:endCxn id="10" idx="2"/>
          </p:cNvCxnSpPr>
          <p:nvPr/>
        </p:nvCxnSpPr>
        <p:spPr>
          <a:xfrm flipH="1" flipV="1">
            <a:off x="3266616" y="3986242"/>
            <a:ext cx="946609" cy="35398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rotWithShape="1">
          <a:blip r:embed="rId10"/>
          <a:srcRect l="18649" t="16614" r="35980" b="31710"/>
          <a:stretch/>
        </p:blipFill>
        <p:spPr>
          <a:xfrm>
            <a:off x="4620987" y="1143000"/>
            <a:ext cx="2333171" cy="1993058"/>
          </a:xfrm>
          <a:prstGeom prst="rect">
            <a:avLst/>
          </a:prstGeom>
        </p:spPr>
      </p:pic>
      <p:pic>
        <p:nvPicPr>
          <p:cNvPr id="16" name="Picture 15"/>
          <p:cNvPicPr>
            <a:picLocks noChangeAspect="1"/>
          </p:cNvPicPr>
          <p:nvPr/>
        </p:nvPicPr>
        <p:blipFill rotWithShape="1">
          <a:blip r:embed="rId11"/>
          <a:srcRect l="34789" t="37625" r="43313" b="27821"/>
          <a:stretch/>
        </p:blipFill>
        <p:spPr>
          <a:xfrm>
            <a:off x="5181600" y="2895600"/>
            <a:ext cx="1496785" cy="1188358"/>
          </a:xfrm>
          <a:prstGeom prst="rect">
            <a:avLst/>
          </a:prstGeom>
        </p:spPr>
      </p:pic>
      <p:cxnSp>
        <p:nvCxnSpPr>
          <p:cNvPr id="47" name="Straight Arrow Connector 46"/>
          <p:cNvCxnSpPr>
            <a:stCxn id="21" idx="0"/>
            <a:endCxn id="16" idx="2"/>
          </p:cNvCxnSpPr>
          <p:nvPr/>
        </p:nvCxnSpPr>
        <p:spPr>
          <a:xfrm flipH="1" flipV="1">
            <a:off x="5929993" y="4083958"/>
            <a:ext cx="177120" cy="27214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2" name="Picture 21" descr="Screen Shot 2014-02-19 at 11.46.05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0400" y="2603503"/>
            <a:ext cx="2133600" cy="1483879"/>
          </a:xfrm>
          <a:prstGeom prst="rect">
            <a:avLst/>
          </a:prstGeom>
        </p:spPr>
      </p:pic>
      <p:cxnSp>
        <p:nvCxnSpPr>
          <p:cNvPr id="57" name="Straight Arrow Connector 56"/>
          <p:cNvCxnSpPr>
            <a:stCxn id="26" idx="0"/>
            <a:endCxn id="22" idx="2"/>
          </p:cNvCxnSpPr>
          <p:nvPr/>
        </p:nvCxnSpPr>
        <p:spPr>
          <a:xfrm flipH="1" flipV="1">
            <a:off x="8077200" y="4087382"/>
            <a:ext cx="39688" cy="24966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60" name="Picture 3"/>
          <p:cNvPicPr>
            <a:picLocks noChangeAspect="1"/>
          </p:cNvPicPr>
          <p:nvPr/>
        </p:nvPicPr>
        <p:blipFill rotWithShape="1">
          <a:blip r:embed="rId13"/>
          <a:srcRect b="14779"/>
          <a:stretch/>
        </p:blipFill>
        <p:spPr bwMode="auto">
          <a:xfrm>
            <a:off x="7104742" y="1106717"/>
            <a:ext cx="1981200" cy="1424806"/>
          </a:xfrm>
          <a:prstGeom prst="rect">
            <a:avLst/>
          </a:prstGeom>
          <a:noFill/>
          <a:ln>
            <a:noFill/>
          </a:ln>
          <a:effectLst/>
          <a:extLst/>
        </p:spPr>
      </p:pic>
    </p:spTree>
    <p:extLst>
      <p:ext uri="{BB962C8B-B14F-4D97-AF65-F5344CB8AC3E}">
        <p14:creationId xmlns:p14="http://schemas.microsoft.com/office/powerpoint/2010/main" val="11516493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hoist1.jpg"/>
          <p:cNvPicPr>
            <a:picLocks noChangeAspect="1"/>
          </p:cNvPicPr>
          <p:nvPr/>
        </p:nvPicPr>
        <p:blipFill>
          <a:blip r:embed="rId3" cstate="print">
            <a:alphaModFix amt="64000"/>
            <a:extLst>
              <a:ext uri="{28A0092B-C50C-407E-A947-70E740481C1C}">
                <a14:useLocalDpi xmlns:a14="http://schemas.microsoft.com/office/drawing/2010/main" val="0"/>
              </a:ext>
            </a:extLst>
          </a:blip>
          <a:stretch>
            <a:fillRect/>
          </a:stretch>
        </p:blipFill>
        <p:spPr>
          <a:xfrm>
            <a:off x="0" y="-13462"/>
            <a:ext cx="9144000" cy="6261861"/>
          </a:xfrm>
          <a:prstGeom prst="rect">
            <a:avLst/>
          </a:prstGeom>
        </p:spPr>
      </p:pic>
      <p:sp>
        <p:nvSpPr>
          <p:cNvPr id="17410" name="TextBox 2"/>
          <p:cNvSpPr txBox="1">
            <a:spLocks noChangeArrowheads="1"/>
          </p:cNvSpPr>
          <p:nvPr/>
        </p:nvSpPr>
        <p:spPr bwMode="auto">
          <a:xfrm>
            <a:off x="0" y="14605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State of New Jersey</a:t>
            </a:r>
          </a:p>
          <a:p>
            <a:pPr algn="ctr" eaLnBrk="1" hangingPunct="1"/>
            <a:r>
              <a:rPr lang="en-US" sz="1600">
                <a:latin typeface="Calibri" charset="0"/>
              </a:rPr>
              <a:t>New Jersey Board of Public Utilities (NJBPU)</a:t>
            </a:r>
          </a:p>
        </p:txBody>
      </p:sp>
      <p:sp>
        <p:nvSpPr>
          <p:cNvPr id="17411" name="TextBox 3"/>
          <p:cNvSpPr txBox="1">
            <a:spLocks noChangeArrowheads="1"/>
          </p:cNvSpPr>
          <p:nvPr/>
        </p:nvSpPr>
        <p:spPr bwMode="auto">
          <a:xfrm>
            <a:off x="0" y="990600"/>
            <a:ext cx="91440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0" b="1" dirty="0">
                <a:latin typeface="Calibri" charset="0"/>
              </a:rPr>
              <a:t>An Advanced Atmosphere/Ocean Assessment Program: </a:t>
            </a:r>
          </a:p>
          <a:p>
            <a:pPr algn="ctr" eaLnBrk="1" hangingPunct="1"/>
            <a:r>
              <a:rPr lang="en-US" sz="2300" b="1" dirty="0">
                <a:latin typeface="Calibri" charset="0"/>
              </a:rPr>
              <a:t>Reducing the Risks Associated with Offshore Wind Energy</a:t>
            </a:r>
            <a:r>
              <a:rPr lang="en-US" sz="2300" dirty="0">
                <a:latin typeface="Calibri" charset="0"/>
              </a:rPr>
              <a:t> </a:t>
            </a:r>
            <a:r>
              <a:rPr lang="en-US" sz="2300" b="1" dirty="0">
                <a:latin typeface="Calibri" charset="0"/>
              </a:rPr>
              <a:t>Development</a:t>
            </a:r>
          </a:p>
          <a:p>
            <a:pPr algn="ctr" eaLnBrk="1" hangingPunct="1"/>
            <a:r>
              <a:rPr lang="en-US" sz="2200" b="1" dirty="0">
                <a:latin typeface="Calibri" charset="0"/>
              </a:rPr>
              <a:t> </a:t>
            </a:r>
            <a:r>
              <a:rPr lang="en-US" sz="1400" b="1" dirty="0">
                <a:latin typeface="Calibri" charset="0"/>
              </a:rPr>
              <a:t>As Defined by The NJ Energy Master Plan and </a:t>
            </a:r>
          </a:p>
          <a:p>
            <a:pPr algn="ctr" eaLnBrk="1" hangingPunct="1"/>
            <a:r>
              <a:rPr lang="en-US" sz="1400" b="1" dirty="0">
                <a:latin typeface="Calibri" charset="0"/>
              </a:rPr>
              <a:t>The NJ Offshore Wind Energy Economic Development Act</a:t>
            </a:r>
            <a:endParaRPr lang="en-US" sz="1400" dirty="0">
              <a:latin typeface="Calibri" charset="0"/>
            </a:endParaRPr>
          </a:p>
        </p:txBody>
      </p:sp>
      <p:pic>
        <p:nvPicPr>
          <p:cNvPr id="3" name="Picture 24" descr="RU_SIG_COOL_CMYK_S"/>
          <p:cNvPicPr>
            <a:picLocks noChangeAspect="1" noChangeArrowheads="1"/>
          </p:cNvPicPr>
          <p:nvPr/>
        </p:nvPicPr>
        <p:blipFill>
          <a:blip r:embed="rId4"/>
          <a:srcRect/>
          <a:stretch>
            <a:fillRect/>
          </a:stretch>
        </p:blipFill>
        <p:spPr bwMode="auto">
          <a:xfrm>
            <a:off x="304800" y="2514600"/>
            <a:ext cx="1295400" cy="588963"/>
          </a:xfrm>
          <a:prstGeom prst="rect">
            <a:avLst/>
          </a:prstGeom>
          <a:noFill/>
          <a:ln>
            <a:noFill/>
          </a:ln>
          <a:effectLst>
            <a:outerShdw blurRad="50800" dist="38100" dir="5400000" algn="t" rotWithShape="0">
              <a:prstClr val="black">
                <a:alpha val="40000"/>
              </a:prstClr>
            </a:outerShdw>
          </a:effectLst>
          <a:extLst/>
        </p:spPr>
      </p:pic>
      <p:sp>
        <p:nvSpPr>
          <p:cNvPr id="17413" name="TextBox 4"/>
          <p:cNvSpPr txBox="1">
            <a:spLocks noChangeArrowheads="1"/>
          </p:cNvSpPr>
          <p:nvPr/>
        </p:nvSpPr>
        <p:spPr bwMode="auto">
          <a:xfrm>
            <a:off x="1752600" y="2590800"/>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u="sng">
                <a:latin typeface="Calibri" charset="0"/>
              </a:rPr>
              <a:t>Principal Investigators</a:t>
            </a:r>
            <a:r>
              <a:rPr lang="en-US" sz="1800" b="1" i="1">
                <a:latin typeface="Calibri" charset="0"/>
              </a:rPr>
              <a:t>: </a:t>
            </a:r>
            <a:r>
              <a:rPr lang="en-US" sz="1800" i="1">
                <a:latin typeface="Calibri" charset="0"/>
              </a:rPr>
              <a:t>Dr. Scott Glenn and Dr. Rich Dunk, CCM</a:t>
            </a:r>
          </a:p>
          <a:p>
            <a:pPr algn="ctr" eaLnBrk="1" hangingPunct="1"/>
            <a:r>
              <a:rPr lang="en-US" sz="1800" b="1" i="1" u="sng">
                <a:latin typeface="Calibri" charset="0"/>
              </a:rPr>
              <a:t>Team Members</a:t>
            </a:r>
            <a:r>
              <a:rPr lang="en-US" sz="1800" b="1" i="1">
                <a:latin typeface="Calibri" charset="0"/>
              </a:rPr>
              <a:t>: </a:t>
            </a:r>
            <a:r>
              <a:rPr lang="en-US" sz="1800" i="1">
                <a:latin typeface="Calibri" charset="0"/>
              </a:rPr>
              <a:t>Dr. Josh Kohut, Dr. Hugh Roarty, Louis Bowers, Greg Seroka, </a:t>
            </a:r>
          </a:p>
          <a:p>
            <a:pPr algn="ctr" eaLnBrk="1" hangingPunct="1"/>
            <a:r>
              <a:rPr lang="en-US" sz="1800" i="1">
                <a:latin typeface="Calibri" charset="0"/>
              </a:rPr>
              <a:t>John Kerfoot, Laura Palamara, Mike Crowley, Ethan Handel, Colin Evans</a:t>
            </a:r>
          </a:p>
          <a:p>
            <a:pPr algn="ctr" eaLnBrk="1" hangingPunct="1"/>
            <a:r>
              <a:rPr lang="en-US" sz="1800">
                <a:latin typeface="Calibri" charset="0"/>
              </a:rPr>
              <a:t>          </a:t>
            </a:r>
            <a:r>
              <a:rPr lang="en-US" sz="1800">
                <a:solidFill>
                  <a:srgbClr val="000000"/>
                </a:solidFill>
                <a:latin typeface="Calibri" charset="0"/>
              </a:rPr>
              <a:t> </a:t>
            </a:r>
          </a:p>
        </p:txBody>
      </p:sp>
      <p:pic>
        <p:nvPicPr>
          <p:cNvPr id="4" name="Picture 8"/>
          <p:cNvPicPr>
            <a:picLocks noChangeAspect="1"/>
          </p:cNvPicPr>
          <p:nvPr/>
        </p:nvPicPr>
        <p:blipFill>
          <a:blip r:embed="rId5"/>
          <a:srcRect/>
          <a:stretch>
            <a:fillRect/>
          </a:stretch>
        </p:blipFill>
        <p:spPr bwMode="auto">
          <a:xfrm>
            <a:off x="1371600" y="152400"/>
            <a:ext cx="900113" cy="762000"/>
          </a:xfrm>
          <a:prstGeom prst="rect">
            <a:avLst/>
          </a:prstGeom>
          <a:noFill/>
          <a:ln>
            <a:noFill/>
          </a:ln>
          <a:effectLst>
            <a:outerShdw blurRad="50800" dist="38100" dir="5400000" algn="t" rotWithShape="0">
              <a:prstClr val="black">
                <a:alpha val="40000"/>
              </a:prstClr>
            </a:outerShdw>
          </a:effectLst>
          <a:extLst/>
        </p:spPr>
      </p:pic>
      <p:pic>
        <p:nvPicPr>
          <p:cNvPr id="16391" name="Picture 11"/>
          <p:cNvPicPr>
            <a:picLocks noChangeAspect="1"/>
          </p:cNvPicPr>
          <p:nvPr/>
        </p:nvPicPr>
        <p:blipFill>
          <a:blip r:embed="rId6"/>
          <a:srcRect/>
          <a:stretch>
            <a:fillRect/>
          </a:stretch>
        </p:blipFill>
        <p:spPr bwMode="auto">
          <a:xfrm>
            <a:off x="228600" y="76200"/>
            <a:ext cx="914400" cy="914400"/>
          </a:xfrm>
          <a:prstGeom prst="rect">
            <a:avLst/>
          </a:prstGeom>
          <a:noFill/>
          <a:ln>
            <a:noFill/>
          </a:ln>
          <a:effectLst>
            <a:outerShdw blurRad="50800" dist="38100" dir="5400000" algn="t" rotWithShape="0">
              <a:prstClr val="black">
                <a:alpha val="40000"/>
              </a:prstClr>
            </a:outerShdw>
          </a:effectLst>
          <a:extLst/>
        </p:spPr>
      </p:pic>
      <p:grpSp>
        <p:nvGrpSpPr>
          <p:cNvPr id="2" name="Group 4202"/>
          <p:cNvGrpSpPr>
            <a:grpSpLocks/>
          </p:cNvGrpSpPr>
          <p:nvPr/>
        </p:nvGrpSpPr>
        <p:grpSpPr bwMode="auto">
          <a:xfrm>
            <a:off x="2209800" y="4267200"/>
            <a:ext cx="1600200" cy="2009080"/>
            <a:chOff x="7400" y="14160"/>
            <a:chExt cx="2392" cy="4053"/>
          </a:xfrm>
          <a:solidFill>
            <a:schemeClr val="bg1"/>
          </a:solidFill>
          <a:effectLst>
            <a:outerShdw blurRad="50800" dist="38100" dir="5400000" algn="t" rotWithShape="0">
              <a:prstClr val="black">
                <a:alpha val="40000"/>
              </a:prstClr>
            </a:outerShdw>
          </a:effectLst>
        </p:grpSpPr>
        <p:pic>
          <p:nvPicPr>
            <p:cNvPr id="15" name="Picture 4199" descr="t6_spd_vec"/>
            <p:cNvPicPr>
              <a:picLocks noChangeAspect="1" noChangeArrowheads="1"/>
            </p:cNvPicPr>
            <p:nvPr/>
          </p:nvPicPr>
          <p:blipFill rotWithShape="1">
            <a:blip r:embed="rId7">
              <a:extLst/>
            </a:blip>
            <a:srcRect l="8549" t="5814" r="11964" b="3473"/>
            <a:stretch/>
          </p:blipFill>
          <p:spPr bwMode="auto">
            <a:xfrm>
              <a:off x="7400" y="14160"/>
              <a:ext cx="2392" cy="3745"/>
            </a:xfrm>
            <a:prstGeom prst="rect">
              <a:avLst/>
            </a:prstGeom>
            <a:grpFill/>
            <a:effectLst>
              <a:outerShdw blurRad="50800" dist="38100" dir="5400000" algn="t" rotWithShape="0">
                <a:prstClr val="black">
                  <a:alpha val="40000"/>
                </a:prstClr>
              </a:outerShdw>
            </a:effectLst>
            <a:extLst/>
          </p:spPr>
        </p:pic>
        <p:pic>
          <p:nvPicPr>
            <p:cNvPr id="16" name="Picture 4201" descr="t8_calm_south_spd_vec"/>
            <p:cNvPicPr>
              <a:picLocks noChangeAspect="1" noChangeArrowheads="1"/>
            </p:cNvPicPr>
            <p:nvPr/>
          </p:nvPicPr>
          <p:blipFill rotWithShape="1">
            <a:blip r:embed="rId8">
              <a:extLst/>
            </a:blip>
            <a:srcRect l="6889" t="88852" r="7524" b="2146"/>
            <a:stretch/>
          </p:blipFill>
          <p:spPr bwMode="auto">
            <a:xfrm>
              <a:off x="7434" y="17888"/>
              <a:ext cx="2312" cy="325"/>
            </a:xfrm>
            <a:prstGeom prst="rect">
              <a:avLst/>
            </a:prstGeom>
            <a:grpFill/>
            <a:effectLst>
              <a:outerShdw blurRad="50800" dist="38100" dir="5400000" algn="t" rotWithShape="0">
                <a:prstClr val="black">
                  <a:alpha val="40000"/>
                </a:prstClr>
              </a:outerShdw>
            </a:effectLst>
            <a:extLst/>
          </p:spPr>
        </p:pic>
      </p:grpSp>
      <p:pic>
        <p:nvPicPr>
          <p:cNvPr id="16393" name="Picture 8"/>
          <p:cNvPicPr>
            <a:picLocks noChangeAspect="1"/>
          </p:cNvPicPr>
          <p:nvPr/>
        </p:nvPicPr>
        <p:blipFill>
          <a:blip r:embed="rId9"/>
          <a:srcRect/>
          <a:stretch>
            <a:fillRect/>
          </a:stretch>
        </p:blipFill>
        <p:spPr bwMode="auto">
          <a:xfrm>
            <a:off x="4572000" y="4343400"/>
            <a:ext cx="1592263" cy="1905000"/>
          </a:xfrm>
          <a:prstGeom prst="rect">
            <a:avLst/>
          </a:prstGeom>
          <a:noFill/>
          <a:ln>
            <a:noFill/>
          </a:ln>
          <a:effectLst>
            <a:outerShdw blurRad="50800" dist="38100" dir="5400000" algn="t" rotWithShape="0">
              <a:prstClr val="black">
                <a:alpha val="40000"/>
              </a:prstClr>
            </a:outerShdw>
          </a:effectLst>
          <a:extLst/>
        </p:spPr>
      </p:pic>
      <p:sp>
        <p:nvSpPr>
          <p:cNvPr id="17418" name="TextBox 2"/>
          <p:cNvSpPr txBox="1">
            <a:spLocks noChangeArrowheads="1"/>
          </p:cNvSpPr>
          <p:nvPr/>
        </p:nvSpPr>
        <p:spPr bwMode="auto">
          <a:xfrm>
            <a:off x="2057400" y="38100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Hi-Res Weather Model</a:t>
            </a:r>
          </a:p>
        </p:txBody>
      </p:sp>
      <p:sp>
        <p:nvSpPr>
          <p:cNvPr id="17419" name="TextBox 18"/>
          <p:cNvSpPr txBox="1">
            <a:spLocks noChangeArrowheads="1"/>
          </p:cNvSpPr>
          <p:nvPr/>
        </p:nvSpPr>
        <p:spPr bwMode="auto">
          <a:xfrm>
            <a:off x="4419600" y="38100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Spatial Validation Data</a:t>
            </a:r>
          </a:p>
        </p:txBody>
      </p:sp>
      <p:sp>
        <p:nvSpPr>
          <p:cNvPr id="19" name="Right Arrow 18"/>
          <p:cNvSpPr>
            <a:spLocks noChangeArrowheads="1"/>
          </p:cNvSpPr>
          <p:nvPr/>
        </p:nvSpPr>
        <p:spPr bwMode="auto">
          <a:xfrm>
            <a:off x="3886200" y="5029200"/>
            <a:ext cx="609600" cy="457200"/>
          </a:xfrm>
          <a:prstGeom prst="rightArrow">
            <a:avLst>
              <a:gd name="adj1" fmla="val 50000"/>
              <a:gd name="adj2" fmla="val 50004"/>
            </a:avLst>
          </a:prstGeom>
          <a:solidFill>
            <a:schemeClr val="accent1"/>
          </a:solidFill>
          <a:ln w="9525">
            <a:solidFill>
              <a:schemeClr val="tx1"/>
            </a:solidFill>
            <a:miter lim="800000"/>
            <a:headEnd/>
            <a:tailEnd/>
          </a:ln>
          <a:effectLst>
            <a:outerShdw blurRad="50800" dist="38100" dir="5400000" algn="t" rotWithShape="0">
              <a:prstClr val="black">
                <a:alpha val="40000"/>
              </a:prstClr>
            </a:outerShdw>
          </a:effectLst>
        </p:spPr>
        <p:txBody>
          <a:bodyPr anchor="ctr"/>
          <a:lstStyle/>
          <a:p>
            <a:pPr algn="ctr">
              <a:defRPr/>
            </a:pPr>
            <a:endParaRPr lang="en-US" dirty="0">
              <a:solidFill>
                <a:srgbClr val="000000"/>
              </a:solidFill>
              <a:latin typeface="+mn-lt"/>
              <a:ea typeface="+mn-ea"/>
              <a:cs typeface="+mn-cs"/>
            </a:endParaRPr>
          </a:p>
        </p:txBody>
      </p:sp>
      <p:sp>
        <p:nvSpPr>
          <p:cNvPr id="20" name="Right Arrow 19"/>
          <p:cNvSpPr>
            <a:spLocks noChangeArrowheads="1"/>
          </p:cNvSpPr>
          <p:nvPr/>
        </p:nvSpPr>
        <p:spPr bwMode="auto">
          <a:xfrm>
            <a:off x="6248400" y="4953000"/>
            <a:ext cx="533400" cy="457200"/>
          </a:xfrm>
          <a:prstGeom prst="rightArrow">
            <a:avLst>
              <a:gd name="adj1" fmla="val 50000"/>
              <a:gd name="adj2" fmla="val 50001"/>
            </a:avLst>
          </a:prstGeom>
          <a:solidFill>
            <a:schemeClr val="accent1"/>
          </a:solidFill>
          <a:ln w="9525">
            <a:solidFill>
              <a:schemeClr val="tx1"/>
            </a:solidFill>
            <a:miter lim="800000"/>
            <a:headEnd/>
            <a:tailEnd/>
          </a:ln>
          <a:effectLst>
            <a:outerShdw blurRad="50800" dist="38100" dir="5400000" algn="t" rotWithShape="0">
              <a:prstClr val="black">
                <a:alpha val="40000"/>
              </a:prstClr>
            </a:outerShdw>
          </a:effectLst>
        </p:spPr>
        <p:txBody>
          <a:bodyPr anchor="ctr"/>
          <a:lstStyle/>
          <a:p>
            <a:pPr algn="ctr">
              <a:defRPr/>
            </a:pPr>
            <a:endParaRPr lang="en-US" dirty="0">
              <a:solidFill>
                <a:srgbClr val="000000"/>
              </a:solidFill>
              <a:latin typeface="+mn-lt"/>
              <a:ea typeface="+mn-ea"/>
              <a:cs typeface="+mn-cs"/>
            </a:endParaRPr>
          </a:p>
        </p:txBody>
      </p:sp>
      <p:sp>
        <p:nvSpPr>
          <p:cNvPr id="17422" name="TextBox 18"/>
          <p:cNvSpPr txBox="1">
            <a:spLocks noChangeArrowheads="1"/>
          </p:cNvSpPr>
          <p:nvPr/>
        </p:nvSpPr>
        <p:spPr bwMode="auto">
          <a:xfrm>
            <a:off x="6858000" y="3810000"/>
            <a:ext cx="198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Wind Power Statistics</a:t>
            </a:r>
          </a:p>
        </p:txBody>
      </p:sp>
      <p:pic>
        <p:nvPicPr>
          <p:cNvPr id="5" name="Picture 3" descr="power_contour.pdf"/>
          <p:cNvPicPr>
            <a:picLocks noChangeAspect="1"/>
          </p:cNvPicPr>
          <p:nvPr/>
        </p:nvPicPr>
        <p:blipFill>
          <a:blip r:embed="rId10"/>
          <a:srcRect/>
          <a:stretch>
            <a:fillRect/>
          </a:stretch>
        </p:blipFill>
        <p:spPr bwMode="auto">
          <a:xfrm>
            <a:off x="6858000" y="4343400"/>
            <a:ext cx="2286000" cy="1806575"/>
          </a:xfrm>
          <a:prstGeom prst="rect">
            <a:avLst/>
          </a:prstGeom>
          <a:noFill/>
          <a:ln>
            <a:noFill/>
          </a:ln>
          <a:effectLst>
            <a:outerShdw blurRad="50800" dist="38100" dir="5400000" algn="t" rotWithShape="0">
              <a:prstClr val="black">
                <a:alpha val="40000"/>
              </a:prstClr>
            </a:outerShdw>
          </a:effectLst>
          <a:extLst/>
        </p:spPr>
      </p:pic>
      <p:pic>
        <p:nvPicPr>
          <p:cNvPr id="16400" name="Picture 7" descr="cold_lisa.pdf"/>
          <p:cNvPicPr>
            <a:picLocks noChangeAspect="1"/>
          </p:cNvPicPr>
          <p:nvPr/>
        </p:nvPicPr>
        <p:blipFill>
          <a:blip r:embed="rId11"/>
          <a:srcRect l="14404" t="3268" r="15894" b="22905"/>
          <a:stretch>
            <a:fillRect/>
          </a:stretch>
        </p:blipFill>
        <p:spPr bwMode="auto">
          <a:xfrm>
            <a:off x="0" y="4038600"/>
            <a:ext cx="1600200" cy="2193925"/>
          </a:xfrm>
          <a:prstGeom prst="rect">
            <a:avLst/>
          </a:prstGeom>
          <a:noFill/>
          <a:ln>
            <a:noFill/>
          </a:ln>
          <a:effectLst>
            <a:outerShdw blurRad="50800" dist="38100" dir="5400000" algn="t" rotWithShape="0">
              <a:prstClr val="black">
                <a:alpha val="40000"/>
              </a:prstClr>
            </a:outerShdw>
          </a:effectLst>
          <a:extLst/>
        </p:spPr>
      </p:pic>
      <p:sp>
        <p:nvSpPr>
          <p:cNvPr id="22" name="Right Arrow 21"/>
          <p:cNvSpPr>
            <a:spLocks noChangeArrowheads="1"/>
          </p:cNvSpPr>
          <p:nvPr/>
        </p:nvSpPr>
        <p:spPr bwMode="auto">
          <a:xfrm>
            <a:off x="1524000" y="5029200"/>
            <a:ext cx="609600" cy="457200"/>
          </a:xfrm>
          <a:prstGeom prst="rightArrow">
            <a:avLst>
              <a:gd name="adj1" fmla="val 50000"/>
              <a:gd name="adj2" fmla="val 50004"/>
            </a:avLst>
          </a:prstGeom>
          <a:solidFill>
            <a:schemeClr val="accent1"/>
          </a:solidFill>
          <a:ln w="9525">
            <a:solidFill>
              <a:schemeClr val="tx1"/>
            </a:solidFill>
            <a:miter lim="800000"/>
            <a:headEnd/>
            <a:tailEnd/>
          </a:ln>
          <a:effectLst>
            <a:outerShdw blurRad="50800" dist="38100" dir="5400000" algn="t" rotWithShape="0">
              <a:prstClr val="black">
                <a:alpha val="40000"/>
              </a:prstClr>
            </a:outerShdw>
          </a:effectLst>
        </p:spPr>
        <p:txBody>
          <a:bodyPr anchor="ctr"/>
          <a:lstStyle/>
          <a:p>
            <a:pPr algn="ctr">
              <a:defRPr/>
            </a:pPr>
            <a:endParaRPr lang="en-US" dirty="0">
              <a:solidFill>
                <a:srgbClr val="000000"/>
              </a:solidFill>
              <a:latin typeface="+mn-lt"/>
              <a:ea typeface="+mn-ea"/>
              <a:cs typeface="+mn-cs"/>
            </a:endParaRPr>
          </a:p>
        </p:txBody>
      </p:sp>
      <p:sp>
        <p:nvSpPr>
          <p:cNvPr id="17426" name="TextBox 2"/>
          <p:cNvSpPr txBox="1">
            <a:spLocks noChangeArrowheads="1"/>
          </p:cNvSpPr>
          <p:nvPr/>
        </p:nvSpPr>
        <p:spPr bwMode="auto">
          <a:xfrm>
            <a:off x="0" y="38100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latin typeface="Calibri" charset="0"/>
              </a:rPr>
              <a:t>New Ocean Data</a:t>
            </a:r>
          </a:p>
        </p:txBody>
      </p:sp>
      <p:pic>
        <p:nvPicPr>
          <p:cNvPr id="24" name="Picture 41" descr="13"/>
          <p:cNvPicPr>
            <a:picLocks noChangeAspect="1" noChangeArrowheads="1"/>
          </p:cNvPicPr>
          <p:nvPr/>
        </p:nvPicPr>
        <p:blipFill>
          <a:blip r:embed="rId12"/>
          <a:srcRect/>
          <a:stretch>
            <a:fillRect/>
          </a:stretch>
        </p:blipFill>
        <p:spPr bwMode="auto">
          <a:xfrm>
            <a:off x="8054975" y="76200"/>
            <a:ext cx="831850" cy="838200"/>
          </a:xfrm>
          <a:prstGeom prst="rect">
            <a:avLst/>
          </a:prstGeom>
          <a:noFill/>
          <a:ln>
            <a:noFill/>
          </a:ln>
          <a:effectLst>
            <a:outerShdw blurRad="50800" dist="38100" dir="5400000" algn="t" rotWithShape="0">
              <a:prstClr val="black">
                <a:alpha val="40000"/>
              </a:prstClr>
            </a:outerShdw>
          </a:effectLst>
          <a:extLst/>
        </p:spPr>
      </p:pic>
      <p:pic>
        <p:nvPicPr>
          <p:cNvPr id="16404" name="Picture 30" descr="2.png"/>
          <p:cNvPicPr>
            <a:picLocks noChangeAspect="1"/>
          </p:cNvPicPr>
          <p:nvPr/>
        </p:nvPicPr>
        <p:blipFill>
          <a:blip r:embed="rId13"/>
          <a:srcRect/>
          <a:stretch>
            <a:fillRect/>
          </a:stretch>
        </p:blipFill>
        <p:spPr bwMode="auto">
          <a:xfrm>
            <a:off x="6934200" y="152400"/>
            <a:ext cx="812800" cy="762000"/>
          </a:xfrm>
          <a:prstGeom prst="rect">
            <a:avLst/>
          </a:prstGeom>
          <a:noFill/>
          <a:ln>
            <a:noFill/>
          </a:ln>
          <a:effectLst>
            <a:outerShdw blurRad="50800" dist="38100" dir="5400000" algn="t" rotWithShape="0">
              <a:prstClr val="black">
                <a:alpha val="40000"/>
              </a:prstClr>
            </a:outerShdw>
          </a:effectLst>
          <a:extLst/>
        </p:spPr>
      </p:pic>
      <p:pic>
        <p:nvPicPr>
          <p:cNvPr id="16405" name="Picture 31" descr="IOOS_logo_white.gif"/>
          <p:cNvPicPr>
            <a:picLocks noChangeAspect="1"/>
          </p:cNvPicPr>
          <p:nvPr/>
        </p:nvPicPr>
        <p:blipFill>
          <a:blip r:embed="rId14"/>
          <a:srcRect/>
          <a:stretch>
            <a:fillRect/>
          </a:stretch>
        </p:blipFill>
        <p:spPr bwMode="auto">
          <a:xfrm>
            <a:off x="381000" y="3200400"/>
            <a:ext cx="1143000" cy="461963"/>
          </a:xfrm>
          <a:prstGeom prst="rect">
            <a:avLst/>
          </a:prstGeom>
          <a:noFill/>
          <a:ln>
            <a:noFill/>
          </a:ln>
          <a:effectLst>
            <a:outerShdw blurRad="50800" dist="38100" dir="5400000" algn="t" rotWithShape="0">
              <a:prstClr val="black">
                <a:alpha val="40000"/>
              </a:prstClr>
            </a:outerShdw>
          </a:effectLst>
          <a:extLst/>
        </p:spPr>
      </p:pic>
      <p:sp>
        <p:nvSpPr>
          <p:cNvPr id="6" name="Rectangle 5"/>
          <p:cNvSpPr/>
          <p:nvPr/>
        </p:nvSpPr>
        <p:spPr>
          <a:xfrm>
            <a:off x="6161392" y="5894613"/>
            <a:ext cx="3011749" cy="353943"/>
          </a:xfrm>
          <a:prstGeom prst="rect">
            <a:avLst/>
          </a:prstGeom>
        </p:spPr>
        <p:txBody>
          <a:bodyPr wrap="none">
            <a:spAutoFit/>
          </a:bodyPr>
          <a:lstStyle/>
          <a:p>
            <a:r>
              <a:rPr lang="nl-NL" sz="1700" b="1" dirty="0" err="1" smtClean="0">
                <a:latin typeface="Calibri"/>
                <a:cs typeface="Calibri"/>
              </a:rPr>
              <a:t>rucool.marine.rutgers.edu</a:t>
            </a:r>
            <a:r>
              <a:rPr lang="nl-NL" sz="1700" b="1" dirty="0">
                <a:latin typeface="Calibri"/>
                <a:cs typeface="Calibri"/>
              </a:rPr>
              <a:t>/</a:t>
            </a:r>
            <a:r>
              <a:rPr lang="nl-NL" sz="1700" b="1" dirty="0" err="1">
                <a:latin typeface="Calibri"/>
                <a:cs typeface="Calibri"/>
              </a:rPr>
              <a:t>bpu</a:t>
            </a:r>
            <a:endParaRPr lang="en-US" sz="1700" b="1" dirty="0">
              <a:latin typeface="Calibri"/>
              <a:cs typeface="Calibri"/>
            </a:endParaRPr>
          </a:p>
        </p:txBody>
      </p:sp>
    </p:spTree>
    <p:extLst>
      <p:ext uri="{BB962C8B-B14F-4D97-AF65-F5344CB8AC3E}">
        <p14:creationId xmlns:p14="http://schemas.microsoft.com/office/powerpoint/2010/main" val="21233137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6200" y="-304800"/>
            <a:ext cx="8991600" cy="1143000"/>
          </a:xfrm>
        </p:spPr>
        <p:txBody>
          <a:bodyPr/>
          <a:lstStyle/>
          <a:p>
            <a:r>
              <a:rPr lang="en-US" b="1" dirty="0" smtClean="0">
                <a:solidFill>
                  <a:schemeClr val="tx1"/>
                </a:solidFill>
                <a:latin typeface="Calibri"/>
                <a:cs typeface="Calibri"/>
              </a:rPr>
              <a:t>Current Phase</a:t>
            </a:r>
            <a:r>
              <a:rPr lang="en-US" b="1" dirty="0" smtClean="0">
                <a:solidFill>
                  <a:schemeClr val="tx1"/>
                </a:solidFill>
                <a:latin typeface="Calibri"/>
                <a:cs typeface="Calibri"/>
              </a:rPr>
              <a:t>: Rutgers IMCS-CEEEP</a:t>
            </a:r>
            <a:endParaRPr lang="en-US" b="1" dirty="0">
              <a:solidFill>
                <a:schemeClr val="tx1"/>
              </a:solidFill>
              <a:latin typeface="Calibri"/>
              <a:cs typeface="Calibri"/>
            </a:endParaRPr>
          </a:p>
        </p:txBody>
      </p:sp>
      <p:sp>
        <p:nvSpPr>
          <p:cNvPr id="4" name="TextBox 3"/>
          <p:cNvSpPr txBox="1"/>
          <p:nvPr/>
        </p:nvSpPr>
        <p:spPr>
          <a:xfrm>
            <a:off x="0" y="685800"/>
            <a:ext cx="9144000" cy="2492990"/>
          </a:xfrm>
          <a:prstGeom prst="rect">
            <a:avLst/>
          </a:prstGeom>
          <a:noFill/>
        </p:spPr>
        <p:txBody>
          <a:bodyPr wrap="square" rtlCol="0">
            <a:spAutoFit/>
          </a:bodyPr>
          <a:lstStyle/>
          <a:p>
            <a:r>
              <a:rPr lang="en-US" sz="2400" dirty="0" smtClean="0">
                <a:latin typeface="Calibri"/>
                <a:cs typeface="Calibri"/>
              </a:rPr>
              <a:t>Rutgers IMCS monitoring and modeling analyses </a:t>
            </a:r>
            <a:r>
              <a:rPr lang="en-US" sz="2400" dirty="0" smtClean="0">
                <a:latin typeface="Calibri"/>
                <a:cs typeface="Calibri"/>
              </a:rPr>
              <a:t>to support </a:t>
            </a:r>
            <a:r>
              <a:rPr lang="en-US" sz="2400" dirty="0" smtClean="0">
                <a:latin typeface="Calibri"/>
                <a:cs typeface="Calibri"/>
              </a:rPr>
              <a:t>Rutgers CEEEP in the following NJ OSW evaluations:</a:t>
            </a:r>
            <a:endParaRPr lang="en-US" sz="2400" dirty="0">
              <a:latin typeface="Calibri"/>
              <a:cs typeface="Calibri"/>
            </a:endParaRPr>
          </a:p>
          <a:p>
            <a:endParaRPr lang="en-US" sz="2400" b="1" dirty="0" smtClean="0">
              <a:latin typeface="Calibri"/>
              <a:cs typeface="Calibri"/>
            </a:endParaRPr>
          </a:p>
          <a:p>
            <a:pPr marL="457200" indent="-457200">
              <a:buFont typeface="Arial"/>
              <a:buChar char="•"/>
            </a:pPr>
            <a:r>
              <a:rPr lang="en-US" sz="2800" b="1" dirty="0" smtClean="0">
                <a:latin typeface="Calibri"/>
                <a:cs typeface="Calibri"/>
              </a:rPr>
              <a:t>Economic</a:t>
            </a:r>
            <a:endParaRPr lang="en-US" sz="2000" b="1" dirty="0" smtClean="0">
              <a:latin typeface="Calibri"/>
              <a:cs typeface="Calibri"/>
            </a:endParaRPr>
          </a:p>
          <a:p>
            <a:pPr marL="457200" indent="-457200">
              <a:buFont typeface="Arial"/>
              <a:buChar char="•"/>
            </a:pPr>
            <a:r>
              <a:rPr lang="en-US" sz="2800" b="1" dirty="0" smtClean="0">
                <a:latin typeface="Calibri"/>
                <a:cs typeface="Calibri"/>
              </a:rPr>
              <a:t>Energy</a:t>
            </a:r>
            <a:endParaRPr lang="en-US" sz="2000" b="1" dirty="0">
              <a:latin typeface="Calibri"/>
              <a:cs typeface="Calibri"/>
            </a:endParaRPr>
          </a:p>
          <a:p>
            <a:pPr marL="457200" indent="-457200">
              <a:buFont typeface="Arial"/>
              <a:buChar char="•"/>
            </a:pPr>
            <a:r>
              <a:rPr lang="en-US" sz="2800" b="1" dirty="0" smtClean="0">
                <a:latin typeface="Calibri"/>
                <a:cs typeface="Calibri"/>
              </a:rPr>
              <a:t>Environmental </a:t>
            </a:r>
            <a:endParaRPr lang="en-US" sz="2800" b="1" dirty="0">
              <a:latin typeface="Calibri"/>
              <a:cs typeface="Calibri"/>
            </a:endParaRPr>
          </a:p>
        </p:txBody>
      </p:sp>
      <p:pic>
        <p:nvPicPr>
          <p:cNvPr id="5" name="Picture 4"/>
          <p:cNvPicPr>
            <a:picLocks noChangeAspect="1"/>
          </p:cNvPicPr>
          <p:nvPr/>
        </p:nvPicPr>
        <p:blipFill>
          <a:blip r:embed="rId3"/>
          <a:stretch>
            <a:fillRect/>
          </a:stretch>
        </p:blipFill>
        <p:spPr>
          <a:xfrm>
            <a:off x="2976354" y="1933815"/>
            <a:ext cx="6176747" cy="3855486"/>
          </a:xfrm>
          <a:prstGeom prst="rect">
            <a:avLst/>
          </a:prstGeom>
        </p:spPr>
      </p:pic>
      <p:pic>
        <p:nvPicPr>
          <p:cNvPr id="6" name="Picture 5"/>
          <p:cNvPicPr>
            <a:picLocks noChangeAspect="1"/>
          </p:cNvPicPr>
          <p:nvPr/>
        </p:nvPicPr>
        <p:blipFill>
          <a:blip r:embed="rId4"/>
          <a:stretch>
            <a:fillRect/>
          </a:stretch>
        </p:blipFill>
        <p:spPr>
          <a:xfrm>
            <a:off x="685800" y="3578329"/>
            <a:ext cx="1447800" cy="612671"/>
          </a:xfrm>
          <a:prstGeom prst="rect">
            <a:avLst/>
          </a:prstGeom>
          <a:effectLst>
            <a:outerShdw blurRad="50800" dist="38100" dir="5400000" algn="t" rotWithShape="0">
              <a:prstClr val="black">
                <a:alpha val="40000"/>
              </a:prstClr>
            </a:outerShdw>
          </a:effectLst>
        </p:spPr>
      </p:pic>
      <p:pic>
        <p:nvPicPr>
          <p:cNvPr id="7" name="Picture 7" descr="Description: ceeep"/>
          <p:cNvPicPr>
            <a:picLocks noChangeAspect="1" noChangeArrowheads="1"/>
          </p:cNvPicPr>
          <p:nvPr/>
        </p:nvPicPr>
        <p:blipFill rotWithShape="1">
          <a:blip r:embed="rId5"/>
          <a:srcRect l="52159"/>
          <a:stretch/>
        </p:blipFill>
        <p:spPr bwMode="auto">
          <a:xfrm>
            <a:off x="381000" y="4627562"/>
            <a:ext cx="2103438" cy="630238"/>
          </a:xfrm>
          <a:prstGeom prst="rect">
            <a:avLst/>
          </a:prstGeom>
          <a:noFill/>
          <a:ln>
            <a:noFill/>
          </a:ln>
          <a:effectLst>
            <a:outerShdw blurRad="50800" dist="38100" dir="5400000" algn="t" rotWithShape="0">
              <a:prstClr val="black">
                <a:alpha val="40000"/>
              </a:prstClr>
            </a:outerShdw>
          </a:effectLst>
          <a:extLst/>
        </p:spPr>
      </p:pic>
    </p:spTree>
    <p:extLst>
      <p:ext uri="{BB962C8B-B14F-4D97-AF65-F5344CB8AC3E}">
        <p14:creationId xmlns:p14="http://schemas.microsoft.com/office/powerpoint/2010/main" val="39250370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latin typeface="Calibri"/>
                <a:cs typeface="Calibri"/>
              </a:rPr>
              <a:t>Future Possibilities</a:t>
            </a:r>
            <a:endParaRPr lang="en-US" b="1" dirty="0">
              <a:solidFill>
                <a:srgbClr val="000000"/>
              </a:solidFill>
              <a:latin typeface="Calibri"/>
              <a:cs typeface="Calibri"/>
            </a:endParaRPr>
          </a:p>
        </p:txBody>
      </p:sp>
      <p:sp>
        <p:nvSpPr>
          <p:cNvPr id="3" name="Content Placeholder 2"/>
          <p:cNvSpPr>
            <a:spLocks noGrp="1"/>
          </p:cNvSpPr>
          <p:nvPr>
            <p:ph idx="1"/>
          </p:nvPr>
        </p:nvSpPr>
        <p:spPr/>
        <p:txBody>
          <a:bodyPr/>
          <a:lstStyle/>
          <a:p>
            <a:pPr lvl="0"/>
            <a:r>
              <a:rPr lang="en-US" dirty="0" smtClean="0">
                <a:solidFill>
                  <a:srgbClr val="000000"/>
                </a:solidFill>
                <a:latin typeface="Calibri"/>
                <a:cs typeface="Calibri"/>
              </a:rPr>
              <a:t>This </a:t>
            </a:r>
            <a:r>
              <a:rPr lang="en-US" dirty="0">
                <a:solidFill>
                  <a:srgbClr val="000000"/>
                </a:solidFill>
                <a:latin typeface="Calibri"/>
                <a:cs typeface="Calibri"/>
              </a:rPr>
              <a:t>work can be used as a basis for a representative forecasting/predicting </a:t>
            </a:r>
            <a:r>
              <a:rPr lang="en-US" dirty="0" smtClean="0">
                <a:solidFill>
                  <a:srgbClr val="000000"/>
                </a:solidFill>
                <a:latin typeface="Calibri"/>
                <a:cs typeface="Calibri"/>
              </a:rPr>
              <a:t>program</a:t>
            </a:r>
          </a:p>
          <a:p>
            <a:pPr lvl="0"/>
            <a:r>
              <a:rPr lang="en-US" dirty="0" smtClean="0">
                <a:solidFill>
                  <a:srgbClr val="000000"/>
                </a:solidFill>
                <a:latin typeface="Calibri"/>
                <a:cs typeface="Calibri"/>
              </a:rPr>
              <a:t>Show economic viability of offshore wind</a:t>
            </a:r>
          </a:p>
          <a:p>
            <a:pPr lvl="0"/>
            <a:r>
              <a:rPr lang="en-US" dirty="0" smtClean="0">
                <a:solidFill>
                  <a:srgbClr val="000000"/>
                </a:solidFill>
                <a:latin typeface="Calibri"/>
                <a:cs typeface="Calibri"/>
              </a:rPr>
              <a:t>Most efficient integration into grid</a:t>
            </a:r>
          </a:p>
          <a:p>
            <a:pPr lvl="0"/>
            <a:r>
              <a:rPr lang="en-US" dirty="0" smtClean="0">
                <a:solidFill>
                  <a:srgbClr val="000000"/>
                </a:solidFill>
                <a:latin typeface="Calibri"/>
                <a:cs typeface="Calibri"/>
              </a:rPr>
              <a:t>Day ahead bidding of energy by utilities</a:t>
            </a:r>
          </a:p>
          <a:p>
            <a:pPr lvl="0"/>
            <a:r>
              <a:rPr lang="en-US" dirty="0" smtClean="0">
                <a:solidFill>
                  <a:srgbClr val="000000"/>
                </a:solidFill>
                <a:latin typeface="Calibri"/>
                <a:cs typeface="Calibri"/>
              </a:rPr>
              <a:t>Construction, operation, maintenance</a:t>
            </a:r>
            <a:endParaRPr lang="en-US" dirty="0">
              <a:solidFill>
                <a:srgbClr val="000000"/>
              </a:solidFill>
              <a:latin typeface="Calibri"/>
              <a:cs typeface="Calibri"/>
            </a:endParaRPr>
          </a:p>
          <a:p>
            <a:endParaRPr lang="en-US" dirty="0"/>
          </a:p>
        </p:txBody>
      </p:sp>
    </p:spTree>
    <p:extLst>
      <p:ext uri="{BB962C8B-B14F-4D97-AF65-F5344CB8AC3E}">
        <p14:creationId xmlns:p14="http://schemas.microsoft.com/office/powerpoint/2010/main" val="1151130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 y="685799"/>
            <a:ext cx="8458200" cy="5399915"/>
          </a:xfrm>
          <a:prstGeom prst="rect">
            <a:avLst/>
          </a:prstGeom>
        </p:spPr>
      </p:pic>
      <p:sp>
        <p:nvSpPr>
          <p:cNvPr id="2" name="Title 1"/>
          <p:cNvSpPr>
            <a:spLocks noGrp="1"/>
          </p:cNvSpPr>
          <p:nvPr>
            <p:ph type="title"/>
          </p:nvPr>
        </p:nvSpPr>
        <p:spPr>
          <a:xfrm>
            <a:off x="76200" y="-107045"/>
            <a:ext cx="9067800" cy="1143000"/>
          </a:xfrm>
        </p:spPr>
        <p:txBody>
          <a:bodyPr/>
          <a:lstStyle/>
          <a:p>
            <a:pPr>
              <a:lnSpc>
                <a:spcPct val="80000"/>
              </a:lnSpc>
            </a:pPr>
            <a:r>
              <a:rPr lang="en-US" b="1" dirty="0">
                <a:solidFill>
                  <a:srgbClr val="000000"/>
                </a:solidFill>
                <a:latin typeface="Calibri"/>
                <a:cs typeface="Calibri"/>
              </a:rPr>
              <a:t>Proposed U.S. Offshore Wind </a:t>
            </a:r>
            <a:r>
              <a:rPr lang="en-US" b="1" dirty="0" smtClean="0">
                <a:solidFill>
                  <a:srgbClr val="000000"/>
                </a:solidFill>
                <a:latin typeface="Calibri"/>
                <a:cs typeface="Calibri"/>
              </a:rPr>
              <a:t>Projects </a:t>
            </a:r>
            <a:r>
              <a:rPr lang="en-US" sz="3400" b="1" dirty="0" smtClean="0">
                <a:solidFill>
                  <a:srgbClr val="000000"/>
                </a:solidFill>
                <a:latin typeface="Calibri"/>
                <a:cs typeface="Calibri"/>
              </a:rPr>
              <a:t>In Advanced Development Stages</a:t>
            </a:r>
            <a:endParaRPr lang="en-US" sz="3400" b="1" dirty="0">
              <a:solidFill>
                <a:srgbClr val="000000"/>
              </a:solidFill>
              <a:latin typeface="Calibri"/>
              <a:cs typeface="Calibri"/>
            </a:endParaRPr>
          </a:p>
        </p:txBody>
      </p:sp>
    </p:spTree>
    <p:extLst>
      <p:ext uri="{BB962C8B-B14F-4D97-AF65-F5344CB8AC3E}">
        <p14:creationId xmlns:p14="http://schemas.microsoft.com/office/powerpoint/2010/main" val="7728292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lstStyle/>
          <a:p>
            <a:r>
              <a:rPr lang="en-US" dirty="0" smtClean="0">
                <a:solidFill>
                  <a:srgbClr val="000000"/>
                </a:solidFill>
                <a:latin typeface="Calibri"/>
                <a:cs typeface="Calibri"/>
              </a:rPr>
              <a:t>More wind </a:t>
            </a:r>
            <a:r>
              <a:rPr lang="en-US" dirty="0">
                <a:solidFill>
                  <a:srgbClr val="000000"/>
                </a:solidFill>
                <a:latin typeface="Calibri"/>
                <a:cs typeface="Calibri"/>
              </a:rPr>
              <a:t>power potential </a:t>
            </a:r>
            <a:r>
              <a:rPr lang="en-US" dirty="0" smtClean="0">
                <a:solidFill>
                  <a:srgbClr val="000000"/>
                </a:solidFill>
                <a:latin typeface="Calibri"/>
                <a:cs typeface="Calibri"/>
              </a:rPr>
              <a:t>offshore than onshore</a:t>
            </a:r>
          </a:p>
          <a:p>
            <a:pPr marL="0" indent="0">
              <a:buNone/>
            </a:pPr>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b="1" dirty="0" smtClean="0">
              <a:solidFill>
                <a:srgbClr val="000000"/>
              </a:solidFill>
              <a:latin typeface="Calibri"/>
              <a:cs typeface="Calibri"/>
            </a:endParaRPr>
          </a:p>
          <a:p>
            <a:endParaRPr lang="en-US" dirty="0"/>
          </a:p>
        </p:txBody>
      </p:sp>
      <p:sp>
        <p:nvSpPr>
          <p:cNvPr id="5" name="Title 1"/>
          <p:cNvSpPr>
            <a:spLocks noGrp="1"/>
          </p:cNvSpPr>
          <p:nvPr>
            <p:ph type="title"/>
          </p:nvPr>
        </p:nvSpPr>
        <p:spPr>
          <a:xfrm>
            <a:off x="0" y="-152400"/>
            <a:ext cx="9144000" cy="1143000"/>
          </a:xfrm>
        </p:spPr>
        <p:txBody>
          <a:bodyPr/>
          <a:lstStyle/>
          <a:p>
            <a:r>
              <a:rPr lang="en-US" sz="4300" b="1" dirty="0" smtClean="0">
                <a:solidFill>
                  <a:srgbClr val="000000"/>
                </a:solidFill>
                <a:latin typeface="Calibri"/>
                <a:cs typeface="Calibri"/>
              </a:rPr>
              <a:t>U.S. Offshore Wind: Pros</a:t>
            </a:r>
            <a:endParaRPr lang="en-US" sz="4300" b="1" dirty="0"/>
          </a:p>
        </p:txBody>
      </p:sp>
    </p:spTree>
    <p:extLst>
      <p:ext uri="{BB962C8B-B14F-4D97-AF65-F5344CB8AC3E}">
        <p14:creationId xmlns:p14="http://schemas.microsoft.com/office/powerpoint/2010/main" val="30143403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091" t="5821" r="4152" b="5688"/>
          <a:stretch/>
        </p:blipFill>
        <p:spPr>
          <a:xfrm>
            <a:off x="488045" y="48987"/>
            <a:ext cx="8275728" cy="6172200"/>
          </a:xfrm>
          <a:prstGeom prst="rect">
            <a:avLst/>
          </a:prstGeom>
        </p:spPr>
      </p:pic>
    </p:spTree>
    <p:extLst>
      <p:ext uri="{BB962C8B-B14F-4D97-AF65-F5344CB8AC3E}">
        <p14:creationId xmlns:p14="http://schemas.microsoft.com/office/powerpoint/2010/main" val="31411530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lstStyle/>
          <a:p>
            <a:r>
              <a:rPr lang="en-US" dirty="0" smtClean="0">
                <a:solidFill>
                  <a:srgbClr val="000000"/>
                </a:solidFill>
                <a:latin typeface="Calibri"/>
                <a:cs typeface="Calibri"/>
              </a:rPr>
              <a:t>More wind </a:t>
            </a:r>
            <a:r>
              <a:rPr lang="en-US" dirty="0">
                <a:solidFill>
                  <a:srgbClr val="000000"/>
                </a:solidFill>
                <a:latin typeface="Calibri"/>
                <a:cs typeface="Calibri"/>
              </a:rPr>
              <a:t>power potential </a:t>
            </a:r>
            <a:r>
              <a:rPr lang="en-US" dirty="0" smtClean="0">
                <a:solidFill>
                  <a:srgbClr val="000000"/>
                </a:solidFill>
                <a:latin typeface="Calibri"/>
                <a:cs typeface="Calibri"/>
              </a:rPr>
              <a:t>offshore than onshore</a:t>
            </a:r>
          </a:p>
          <a:p>
            <a:r>
              <a:rPr lang="en-US" dirty="0" smtClean="0">
                <a:solidFill>
                  <a:srgbClr val="000000"/>
                </a:solidFill>
                <a:latin typeface="Calibri"/>
                <a:cs typeface="Calibri"/>
              </a:rPr>
              <a:t>Closer to population centers (coastal cities)</a:t>
            </a:r>
          </a:p>
          <a:p>
            <a:pPr lvl="1"/>
            <a:r>
              <a:rPr lang="en-US" dirty="0" smtClean="0">
                <a:solidFill>
                  <a:srgbClr val="000000"/>
                </a:solidFill>
                <a:latin typeface="Calibri"/>
                <a:cs typeface="Calibri"/>
              </a:rPr>
              <a:t>Less transmission needed</a:t>
            </a:r>
          </a:p>
          <a:p>
            <a:r>
              <a:rPr lang="en-US" dirty="0" smtClean="0">
                <a:solidFill>
                  <a:srgbClr val="000000"/>
                </a:solidFill>
                <a:latin typeface="Calibri"/>
                <a:cs typeface="Calibri"/>
              </a:rPr>
              <a:t>U.S. energy security</a:t>
            </a:r>
          </a:p>
          <a:p>
            <a:r>
              <a:rPr lang="en-US" dirty="0" smtClean="0">
                <a:solidFill>
                  <a:srgbClr val="000000"/>
                </a:solidFill>
                <a:latin typeface="Calibri"/>
                <a:cs typeface="Calibri"/>
              </a:rPr>
              <a:t>Growth esp. along East </a:t>
            </a:r>
            <a:r>
              <a:rPr lang="en-US" dirty="0">
                <a:solidFill>
                  <a:srgbClr val="000000"/>
                </a:solidFill>
                <a:latin typeface="Calibri"/>
                <a:cs typeface="Calibri"/>
              </a:rPr>
              <a:t>C</a:t>
            </a:r>
            <a:r>
              <a:rPr lang="en-US" dirty="0" smtClean="0">
                <a:solidFill>
                  <a:srgbClr val="000000"/>
                </a:solidFill>
                <a:latin typeface="Calibri"/>
                <a:cs typeface="Calibri"/>
              </a:rPr>
              <a:t>oast because:</a:t>
            </a:r>
          </a:p>
          <a:p>
            <a:pPr lvl="1"/>
            <a:r>
              <a:rPr lang="en-US" dirty="0" smtClean="0">
                <a:solidFill>
                  <a:srgbClr val="000000"/>
                </a:solidFill>
                <a:latin typeface="Calibri"/>
                <a:cs typeface="Calibri"/>
              </a:rPr>
              <a:t>Proximity to I95 corridor</a:t>
            </a:r>
          </a:p>
          <a:p>
            <a:pPr lvl="1"/>
            <a:r>
              <a:rPr lang="en-US" dirty="0" smtClean="0">
                <a:solidFill>
                  <a:srgbClr val="000000"/>
                </a:solidFill>
                <a:latin typeface="Calibri"/>
                <a:cs typeface="Calibri"/>
              </a:rPr>
              <a:t>Shallow waters</a:t>
            </a: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b="1" dirty="0" smtClean="0">
              <a:solidFill>
                <a:srgbClr val="000000"/>
              </a:solidFill>
              <a:latin typeface="Calibri"/>
              <a:cs typeface="Calibri"/>
            </a:endParaRPr>
          </a:p>
          <a:p>
            <a:endParaRPr lang="en-US" dirty="0"/>
          </a:p>
        </p:txBody>
      </p:sp>
      <p:sp>
        <p:nvSpPr>
          <p:cNvPr id="5" name="Title 1"/>
          <p:cNvSpPr>
            <a:spLocks noGrp="1"/>
          </p:cNvSpPr>
          <p:nvPr>
            <p:ph type="title"/>
          </p:nvPr>
        </p:nvSpPr>
        <p:spPr>
          <a:xfrm>
            <a:off x="0" y="-152400"/>
            <a:ext cx="9144000" cy="1143000"/>
          </a:xfrm>
        </p:spPr>
        <p:txBody>
          <a:bodyPr/>
          <a:lstStyle/>
          <a:p>
            <a:r>
              <a:rPr lang="en-US" sz="4300" b="1" dirty="0" smtClean="0">
                <a:solidFill>
                  <a:srgbClr val="000000"/>
                </a:solidFill>
                <a:latin typeface="Calibri"/>
                <a:cs typeface="Calibri"/>
              </a:rPr>
              <a:t>U.S. Offshore Wind: Pros</a:t>
            </a:r>
            <a:endParaRPr lang="en-US" sz="4300" b="1" dirty="0"/>
          </a:p>
        </p:txBody>
      </p:sp>
    </p:spTree>
    <p:extLst>
      <p:ext uri="{BB962C8B-B14F-4D97-AF65-F5344CB8AC3E}">
        <p14:creationId xmlns:p14="http://schemas.microsoft.com/office/powerpoint/2010/main" val="3354755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300" b="1" dirty="0" smtClean="0">
                <a:solidFill>
                  <a:srgbClr val="000000"/>
                </a:solidFill>
                <a:latin typeface="Calibri"/>
                <a:cs typeface="Calibri"/>
              </a:rPr>
              <a:t>U.S. Offshore Wind: Cons</a:t>
            </a:r>
            <a:endParaRPr lang="en-US" sz="4300" b="1" dirty="0"/>
          </a:p>
        </p:txBody>
      </p:sp>
      <p:sp>
        <p:nvSpPr>
          <p:cNvPr id="3" name="Content Placeholder 2"/>
          <p:cNvSpPr>
            <a:spLocks noGrp="1"/>
          </p:cNvSpPr>
          <p:nvPr>
            <p:ph idx="1"/>
          </p:nvPr>
        </p:nvSpPr>
        <p:spPr>
          <a:xfrm>
            <a:off x="457200" y="914400"/>
            <a:ext cx="8229600" cy="4525963"/>
          </a:xfrm>
        </p:spPr>
        <p:txBody>
          <a:bodyPr/>
          <a:lstStyle/>
          <a:p>
            <a:pPr marL="514350" indent="-514350">
              <a:buFont typeface="+mj-lt"/>
              <a:buAutoNum type="arabicPeriod"/>
            </a:pPr>
            <a:r>
              <a:rPr lang="en-US" dirty="0" smtClean="0">
                <a:solidFill>
                  <a:srgbClr val="000000"/>
                </a:solidFill>
                <a:latin typeface="Calibri"/>
                <a:cs typeface="Calibri"/>
              </a:rPr>
              <a:t>Cost competitiveness</a:t>
            </a:r>
          </a:p>
          <a:p>
            <a:pPr marL="514350" indent="-514350">
              <a:buFont typeface="+mj-lt"/>
              <a:buAutoNum type="arabicPeriod"/>
            </a:pPr>
            <a:r>
              <a:rPr lang="en-US" dirty="0" smtClean="0">
                <a:solidFill>
                  <a:srgbClr val="000000"/>
                </a:solidFill>
                <a:latin typeface="Calibri"/>
                <a:cs typeface="Calibri"/>
              </a:rPr>
              <a:t>Lack of infrastructure</a:t>
            </a:r>
          </a:p>
          <a:p>
            <a:pPr marL="914400" lvl="1" indent="-514350">
              <a:buFont typeface="+mj-lt"/>
              <a:buAutoNum type="alphaLcPeriod"/>
            </a:pPr>
            <a:r>
              <a:rPr lang="en-US" dirty="0" smtClean="0">
                <a:solidFill>
                  <a:srgbClr val="000000"/>
                </a:solidFill>
                <a:latin typeface="Calibri"/>
                <a:cs typeface="Calibri"/>
              </a:rPr>
              <a:t>Offshore transmission</a:t>
            </a:r>
          </a:p>
          <a:p>
            <a:pPr marL="914400" lvl="1" indent="-514350">
              <a:buFont typeface="+mj-lt"/>
              <a:buAutoNum type="alphaLcPeriod"/>
            </a:pPr>
            <a:r>
              <a:rPr lang="en-US" dirty="0" smtClean="0">
                <a:solidFill>
                  <a:srgbClr val="000000"/>
                </a:solidFill>
                <a:latin typeface="Calibri"/>
                <a:cs typeface="Calibri"/>
              </a:rPr>
              <a:t>Ports, vessels</a:t>
            </a:r>
          </a:p>
          <a:p>
            <a:pPr marL="514350" indent="-514350">
              <a:buFont typeface="+mj-lt"/>
              <a:buAutoNum type="arabicPeriod"/>
            </a:pPr>
            <a:r>
              <a:rPr lang="en-US" dirty="0" smtClean="0">
                <a:solidFill>
                  <a:srgbClr val="000000"/>
                </a:solidFill>
                <a:latin typeface="Calibri"/>
                <a:cs typeface="Calibri"/>
              </a:rPr>
              <a:t>Uncertain</a:t>
            </a:r>
            <a:r>
              <a:rPr lang="en-US" smtClean="0">
                <a:solidFill>
                  <a:srgbClr val="000000"/>
                </a:solidFill>
                <a:latin typeface="Calibri"/>
                <a:cs typeface="Calibri"/>
              </a:rPr>
              <a:t>, lengthy </a:t>
            </a:r>
            <a:r>
              <a:rPr lang="en-US" dirty="0" smtClean="0">
                <a:solidFill>
                  <a:srgbClr val="000000"/>
                </a:solidFill>
                <a:latin typeface="Calibri"/>
                <a:cs typeface="Calibri"/>
              </a:rPr>
              <a:t>regulatory processes</a:t>
            </a:r>
          </a:p>
          <a:p>
            <a:pPr marL="914400" lvl="1" indent="-514350">
              <a:buFont typeface="+mj-lt"/>
              <a:buAutoNum type="alphaLcPeriod"/>
            </a:pPr>
            <a:r>
              <a:rPr lang="en-US" dirty="0" smtClean="0">
                <a:solidFill>
                  <a:srgbClr val="000000"/>
                </a:solidFill>
                <a:latin typeface="Calibri"/>
                <a:cs typeface="Calibri"/>
              </a:rPr>
              <a:t>e.g. year-by-year extension of Production, Investment Tax Credit (PTC, ITC)</a:t>
            </a:r>
          </a:p>
          <a:p>
            <a:pPr marL="914400" lvl="1" indent="-514350">
              <a:buFont typeface="+mj-lt"/>
              <a:buAutoNum type="alphaLcPeriod"/>
            </a:pPr>
            <a:endParaRPr lang="en-US" dirty="0" smtClean="0">
              <a:solidFill>
                <a:srgbClr val="000000"/>
              </a:solidFill>
              <a:latin typeface="Calibri"/>
              <a:cs typeface="Calibri"/>
            </a:endParaRPr>
          </a:p>
          <a:p>
            <a:pPr marL="914400" lvl="1" indent="-514350">
              <a:buFont typeface="+mj-lt"/>
              <a:buAutoNum type="alphaLcPeriod"/>
            </a:pPr>
            <a:endParaRPr lang="en-US" dirty="0" smtClean="0">
              <a:solidFill>
                <a:srgbClr val="000000"/>
              </a:solidFill>
              <a:latin typeface="Calibri"/>
              <a:cs typeface="Calibri"/>
            </a:endParaRPr>
          </a:p>
          <a:p>
            <a:pPr marL="914400" lvl="1" indent="-514350">
              <a:buFont typeface="+mj-lt"/>
              <a:buAutoNum type="alphaLcPeriod"/>
            </a:pPr>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dirty="0" smtClean="0">
              <a:solidFill>
                <a:srgbClr val="000000"/>
              </a:solidFill>
              <a:latin typeface="Calibri"/>
              <a:cs typeface="Calibri"/>
            </a:endParaRPr>
          </a:p>
          <a:p>
            <a:endParaRPr lang="en-US" b="1" dirty="0" smtClean="0">
              <a:solidFill>
                <a:srgbClr val="000000"/>
              </a:solidFill>
              <a:latin typeface="Calibri"/>
              <a:cs typeface="Calibri"/>
            </a:endParaRPr>
          </a:p>
          <a:p>
            <a:endParaRPr lang="en-US" dirty="0"/>
          </a:p>
        </p:txBody>
      </p:sp>
    </p:spTree>
    <p:extLst>
      <p:ext uri="{BB962C8B-B14F-4D97-AF65-F5344CB8AC3E}">
        <p14:creationId xmlns:p14="http://schemas.microsoft.com/office/powerpoint/2010/main" val="11957058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b="1" dirty="0" smtClean="0">
                <a:solidFill>
                  <a:schemeClr val="tx1"/>
                </a:solidFill>
                <a:latin typeface="Calibri"/>
                <a:cs typeface="Calibri"/>
              </a:rPr>
              <a:t>Wind Variability</a:t>
            </a:r>
            <a:endParaRPr lang="en-US" b="1" dirty="0">
              <a:solidFill>
                <a:schemeClr val="tx1"/>
              </a:solidFill>
              <a:latin typeface="Calibri"/>
              <a:cs typeface="Calibri"/>
            </a:endParaRPr>
          </a:p>
        </p:txBody>
      </p:sp>
      <p:sp>
        <p:nvSpPr>
          <p:cNvPr id="3" name="Content Placeholder 2"/>
          <p:cNvSpPr>
            <a:spLocks noGrp="1"/>
          </p:cNvSpPr>
          <p:nvPr>
            <p:ph idx="1"/>
          </p:nvPr>
        </p:nvSpPr>
        <p:spPr>
          <a:xfrm>
            <a:off x="304800" y="633181"/>
            <a:ext cx="8534400" cy="5773058"/>
          </a:xfrm>
        </p:spPr>
        <p:txBody>
          <a:bodyPr/>
          <a:lstStyle/>
          <a:p>
            <a:r>
              <a:rPr lang="en-US" dirty="0" smtClean="0">
                <a:solidFill>
                  <a:srgbClr val="000000"/>
                </a:solidFill>
                <a:latin typeface="Calibri"/>
                <a:cs typeface="Calibri"/>
              </a:rPr>
              <a:t>Wind (and solar) are variable renewable energy sources</a:t>
            </a:r>
          </a:p>
          <a:p>
            <a:pPr lvl="1"/>
            <a:r>
              <a:rPr lang="en-US" dirty="0" smtClean="0">
                <a:solidFill>
                  <a:srgbClr val="000000"/>
                </a:solidFill>
                <a:latin typeface="Calibri"/>
                <a:cs typeface="Calibri"/>
              </a:rPr>
              <a:t>2 </a:t>
            </a:r>
            <a:r>
              <a:rPr lang="en-US" dirty="0" smtClean="0">
                <a:solidFill>
                  <a:srgbClr val="000000"/>
                </a:solidFill>
                <a:latin typeface="Calibri"/>
                <a:cs typeface="Calibri"/>
              </a:rPr>
              <a:t>primary ways to </a:t>
            </a:r>
            <a:r>
              <a:rPr lang="en-US" dirty="0" smtClean="0">
                <a:solidFill>
                  <a:srgbClr val="000000"/>
                </a:solidFill>
                <a:latin typeface="Calibri"/>
                <a:cs typeface="Calibri"/>
              </a:rPr>
              <a:t>improve </a:t>
            </a:r>
            <a:r>
              <a:rPr lang="en-US" i="1" dirty="0" smtClean="0">
                <a:solidFill>
                  <a:srgbClr val="000000"/>
                </a:solidFill>
                <a:latin typeface="Calibri"/>
                <a:cs typeface="Calibri"/>
              </a:rPr>
              <a:t>cost competitiveness</a:t>
            </a:r>
            <a:r>
              <a:rPr lang="en-US" dirty="0" smtClean="0">
                <a:solidFill>
                  <a:srgbClr val="000000"/>
                </a:solidFill>
                <a:latin typeface="Calibri"/>
                <a:cs typeface="Calibri"/>
              </a:rPr>
              <a:t>:</a:t>
            </a:r>
          </a:p>
          <a:p>
            <a:pPr marL="1371600" lvl="2" indent="-457200">
              <a:buFont typeface="+mj-lt"/>
              <a:buAutoNum type="arabicPeriod"/>
            </a:pPr>
            <a:r>
              <a:rPr lang="en-US" dirty="0" smtClean="0">
                <a:solidFill>
                  <a:srgbClr val="000000"/>
                </a:solidFill>
                <a:latin typeface="Calibri"/>
                <a:cs typeface="Calibri"/>
              </a:rPr>
              <a:t>Storage</a:t>
            </a:r>
          </a:p>
          <a:p>
            <a:pPr marL="1371600" lvl="2" indent="-457200">
              <a:buFont typeface="+mj-lt"/>
              <a:buAutoNum type="arabicPeriod"/>
            </a:pPr>
            <a:r>
              <a:rPr lang="en-US" dirty="0" smtClean="0">
                <a:solidFill>
                  <a:srgbClr val="000000"/>
                </a:solidFill>
                <a:latin typeface="Calibri"/>
                <a:cs typeface="Calibri"/>
              </a:rPr>
              <a:t>Diagnosis, prediction of wind variance</a:t>
            </a:r>
          </a:p>
          <a:p>
            <a:pPr marL="1828800" lvl="3" indent="-457200">
              <a:buFont typeface="+mj-lt"/>
              <a:buAutoNum type="alphaLcPeriod"/>
            </a:pPr>
            <a:r>
              <a:rPr lang="en-US" b="1" dirty="0" smtClean="0">
                <a:solidFill>
                  <a:srgbClr val="000000"/>
                </a:solidFill>
                <a:latin typeface="Calibri"/>
                <a:cs typeface="Calibri"/>
              </a:rPr>
              <a:t>Backup generation planning </a:t>
            </a:r>
            <a:r>
              <a:rPr lang="en-US" dirty="0" smtClean="0">
                <a:solidFill>
                  <a:srgbClr val="000000"/>
                </a:solidFill>
                <a:latin typeface="Calibri"/>
                <a:cs typeface="Calibri"/>
              </a:rPr>
              <a:t>(high costs, emissions b/c of power plant “cycling”)</a:t>
            </a:r>
          </a:p>
          <a:p>
            <a:pPr marL="1828800" lvl="3" indent="-457200">
              <a:buFont typeface="+mj-lt"/>
              <a:buAutoNum type="alphaLcPeriod"/>
            </a:pPr>
            <a:r>
              <a:rPr lang="en-US" b="1" dirty="0" smtClean="0">
                <a:solidFill>
                  <a:srgbClr val="000000"/>
                </a:solidFill>
                <a:latin typeface="Calibri"/>
                <a:cs typeface="Calibri"/>
              </a:rPr>
              <a:t>Construction, maintenance </a:t>
            </a:r>
            <a:r>
              <a:rPr lang="en-US" dirty="0" smtClean="0">
                <a:solidFill>
                  <a:srgbClr val="000000"/>
                </a:solidFill>
                <a:latin typeface="Calibri"/>
                <a:cs typeface="Calibri"/>
              </a:rPr>
              <a:t>strategies</a:t>
            </a:r>
          </a:p>
          <a:p>
            <a:pPr marL="1828800" lvl="3" indent="-457200">
              <a:buFont typeface="+mj-lt"/>
              <a:buAutoNum type="alphaLcPeriod"/>
            </a:pPr>
            <a:r>
              <a:rPr lang="en-US" b="1" dirty="0" smtClean="0">
                <a:solidFill>
                  <a:srgbClr val="000000"/>
                </a:solidFill>
                <a:latin typeface="Calibri"/>
                <a:cs typeface="Calibri"/>
              </a:rPr>
              <a:t>Cost-effective integration into &amp; operation in PJM market </a:t>
            </a:r>
            <a:r>
              <a:rPr lang="en-US" dirty="0" smtClean="0">
                <a:solidFill>
                  <a:srgbClr val="000000"/>
                </a:solidFill>
                <a:latin typeface="Calibri"/>
                <a:cs typeface="Calibri"/>
              </a:rPr>
              <a:t>(power generation forecasting/next-day trading)</a:t>
            </a:r>
            <a:endParaRPr lang="en-US" b="1" dirty="0" smtClean="0">
              <a:solidFill>
                <a:srgbClr val="000000"/>
              </a:solidFill>
              <a:latin typeface="Calibri"/>
              <a:cs typeface="Calibri"/>
            </a:endParaRPr>
          </a:p>
          <a:p>
            <a:r>
              <a:rPr lang="en-US" dirty="0" smtClean="0">
                <a:solidFill>
                  <a:srgbClr val="000000"/>
                </a:solidFill>
                <a:latin typeface="Calibri"/>
                <a:cs typeface="Calibri"/>
              </a:rPr>
              <a:t>Scarce oceanic observations limit #2’s efforts: </a:t>
            </a:r>
            <a:r>
              <a:rPr lang="en-US" sz="2600" dirty="0" smtClean="0">
                <a:solidFill>
                  <a:srgbClr val="000000"/>
                </a:solidFill>
                <a:latin typeface="Calibri"/>
                <a:cs typeface="Calibri"/>
              </a:rPr>
              <a:t>onshore ($100K) vs. offshore met tower (up to $10 million)</a:t>
            </a:r>
          </a:p>
        </p:txBody>
      </p:sp>
    </p:spTree>
    <p:extLst>
      <p:ext uri="{BB962C8B-B14F-4D97-AF65-F5344CB8AC3E}">
        <p14:creationId xmlns:p14="http://schemas.microsoft.com/office/powerpoint/2010/main" val="29054063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J_PSN_Area.pdf"/>
          <p:cNvPicPr>
            <a:picLocks noChangeAspect="1"/>
          </p:cNvPicPr>
          <p:nvPr/>
        </p:nvPicPr>
        <p:blipFill rotWithShape="1">
          <a:blip r:embed="rId3">
            <a:extLst>
              <a:ext uri="{28A0092B-C50C-407E-A947-70E740481C1C}">
                <a14:useLocalDpi xmlns:a14="http://schemas.microsoft.com/office/drawing/2010/main" val="0"/>
              </a:ext>
            </a:extLst>
          </a:blip>
          <a:srcRect t="2246"/>
          <a:stretch/>
        </p:blipFill>
        <p:spPr>
          <a:xfrm>
            <a:off x="2229508" y="533399"/>
            <a:ext cx="4642217" cy="5872608"/>
          </a:xfrm>
          <a:prstGeom prst="rect">
            <a:avLst/>
          </a:prstGeom>
        </p:spPr>
      </p:pic>
      <p:sp>
        <p:nvSpPr>
          <p:cNvPr id="3" name="Title 1"/>
          <p:cNvSpPr>
            <a:spLocks noGrp="1"/>
          </p:cNvSpPr>
          <p:nvPr>
            <p:ph type="title"/>
          </p:nvPr>
        </p:nvSpPr>
        <p:spPr>
          <a:xfrm>
            <a:off x="457200" y="-304800"/>
            <a:ext cx="8229600" cy="1143000"/>
          </a:xfrm>
        </p:spPr>
        <p:txBody>
          <a:bodyPr/>
          <a:lstStyle/>
          <a:p>
            <a:r>
              <a:rPr lang="en-US" b="1" dirty="0" smtClean="0">
                <a:solidFill>
                  <a:schemeClr val="tx1"/>
                </a:solidFill>
                <a:latin typeface="Calibri"/>
                <a:cs typeface="Calibri"/>
              </a:rPr>
              <a:t>BOEM Call Area</a:t>
            </a:r>
            <a:endParaRPr lang="en-US" b="1" dirty="0">
              <a:solidFill>
                <a:schemeClr val="tx1"/>
              </a:solidFill>
              <a:latin typeface="Calibri"/>
              <a:cs typeface="Calibri"/>
            </a:endParaRPr>
          </a:p>
        </p:txBody>
      </p:sp>
    </p:spTree>
    <p:extLst>
      <p:ext uri="{BB962C8B-B14F-4D97-AF65-F5344CB8AC3E}">
        <p14:creationId xmlns:p14="http://schemas.microsoft.com/office/powerpoint/2010/main" val="15051179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304800"/>
            <a:ext cx="8229600" cy="1143000"/>
          </a:xfrm>
        </p:spPr>
        <p:txBody>
          <a:bodyPr/>
          <a:lstStyle/>
          <a:p>
            <a:r>
              <a:rPr lang="en-US" b="1" dirty="0" smtClean="0">
                <a:solidFill>
                  <a:schemeClr val="tx1"/>
                </a:solidFill>
                <a:latin typeface="Calibri"/>
                <a:cs typeface="Calibri"/>
              </a:rPr>
              <a:t>Sea Breeze Variability</a:t>
            </a:r>
            <a:endParaRPr lang="en-US" b="1" dirty="0">
              <a:solidFill>
                <a:schemeClr val="tx1"/>
              </a:solidFill>
              <a:latin typeface="Calibri"/>
              <a:cs typeface="Calibri"/>
            </a:endParaRPr>
          </a:p>
        </p:txBody>
      </p:sp>
      <p:pic>
        <p:nvPicPr>
          <p:cNvPr id="2" name="RUWRF1km_10mw_2012091214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31" t="1889" r="23918" b="3221"/>
          <a:stretch/>
        </p:blipFill>
        <p:spPr>
          <a:xfrm>
            <a:off x="1524000" y="651117"/>
            <a:ext cx="4823328" cy="6195725"/>
          </a:xfrm>
          <a:prstGeom prst="rect">
            <a:avLst/>
          </a:prstGeom>
        </p:spPr>
      </p:pic>
      <p:sp>
        <p:nvSpPr>
          <p:cNvPr id="3" name="Rectangle 2"/>
          <p:cNvSpPr/>
          <p:nvPr/>
        </p:nvSpPr>
        <p:spPr>
          <a:xfrm>
            <a:off x="6400800" y="1981200"/>
            <a:ext cx="2743200" cy="2031325"/>
          </a:xfrm>
          <a:prstGeom prst="rect">
            <a:avLst/>
          </a:prstGeom>
        </p:spPr>
        <p:txBody>
          <a:bodyPr wrap="square">
            <a:spAutoFit/>
          </a:bodyPr>
          <a:lstStyle/>
          <a:p>
            <a:r>
              <a:rPr lang="en-US" dirty="0" smtClean="0">
                <a:solidFill>
                  <a:srgbClr val="000000"/>
                </a:solidFill>
                <a:latin typeface="Calibri"/>
                <a:cs typeface="Calibri"/>
              </a:rPr>
              <a:t>To resolve, need both:</a:t>
            </a:r>
          </a:p>
          <a:p>
            <a:endParaRPr lang="en-US" b="1" dirty="0">
              <a:solidFill>
                <a:srgbClr val="000000"/>
              </a:solidFill>
              <a:latin typeface="Calibri"/>
              <a:cs typeface="Calibri"/>
            </a:endParaRPr>
          </a:p>
          <a:p>
            <a:r>
              <a:rPr lang="en-US" b="1" dirty="0" smtClean="0">
                <a:solidFill>
                  <a:srgbClr val="000000"/>
                </a:solidFill>
                <a:latin typeface="Calibri"/>
                <a:cs typeface="Calibri"/>
              </a:rPr>
              <a:t>Atmosphere</a:t>
            </a:r>
            <a:r>
              <a:rPr lang="en-US" dirty="0" smtClean="0">
                <a:solidFill>
                  <a:srgbClr val="000000"/>
                </a:solidFill>
                <a:latin typeface="Calibri"/>
                <a:cs typeface="Calibri"/>
              </a:rPr>
              <a:t> and </a:t>
            </a:r>
            <a:r>
              <a:rPr lang="en-US" b="1" dirty="0">
                <a:solidFill>
                  <a:srgbClr val="000000"/>
                </a:solidFill>
                <a:latin typeface="Calibri"/>
                <a:cs typeface="Calibri"/>
              </a:rPr>
              <a:t>O</a:t>
            </a:r>
            <a:r>
              <a:rPr lang="en-US" b="1" dirty="0" smtClean="0">
                <a:solidFill>
                  <a:srgbClr val="000000"/>
                </a:solidFill>
                <a:latin typeface="Calibri"/>
                <a:cs typeface="Calibri"/>
              </a:rPr>
              <a:t>cean</a:t>
            </a:r>
            <a:r>
              <a:rPr lang="en-US" dirty="0" smtClean="0">
                <a:solidFill>
                  <a:srgbClr val="000000"/>
                </a:solidFill>
                <a:latin typeface="Calibri"/>
                <a:cs typeface="Calibri"/>
              </a:rPr>
              <a:t> </a:t>
            </a:r>
            <a:r>
              <a:rPr lang="en-US" i="1" dirty="0" smtClean="0">
                <a:solidFill>
                  <a:srgbClr val="000000"/>
                </a:solidFill>
                <a:latin typeface="Calibri"/>
                <a:cs typeface="Calibri"/>
              </a:rPr>
              <a:t>observations</a:t>
            </a:r>
          </a:p>
          <a:p>
            <a:r>
              <a:rPr lang="en-US" dirty="0">
                <a:solidFill>
                  <a:srgbClr val="000000"/>
                </a:solidFill>
                <a:latin typeface="Calibri"/>
                <a:cs typeface="Calibri"/>
              </a:rPr>
              <a:t>	</a:t>
            </a:r>
            <a:r>
              <a:rPr lang="en-US" dirty="0" smtClean="0">
                <a:solidFill>
                  <a:srgbClr val="000000"/>
                </a:solidFill>
                <a:latin typeface="Calibri"/>
                <a:cs typeface="Calibri"/>
              </a:rPr>
              <a:t>+</a:t>
            </a:r>
          </a:p>
          <a:p>
            <a:r>
              <a:rPr lang="en-US" b="1" dirty="0" smtClean="0">
                <a:solidFill>
                  <a:srgbClr val="000000"/>
                </a:solidFill>
                <a:latin typeface="Calibri"/>
                <a:cs typeface="Calibri"/>
              </a:rPr>
              <a:t>Atmosphere </a:t>
            </a:r>
            <a:r>
              <a:rPr lang="en-US" dirty="0" smtClean="0">
                <a:solidFill>
                  <a:srgbClr val="000000"/>
                </a:solidFill>
                <a:latin typeface="Calibri"/>
                <a:cs typeface="Calibri"/>
              </a:rPr>
              <a:t>and </a:t>
            </a:r>
            <a:r>
              <a:rPr lang="en-US" b="1" dirty="0" smtClean="0">
                <a:solidFill>
                  <a:srgbClr val="000000"/>
                </a:solidFill>
                <a:latin typeface="Calibri"/>
                <a:cs typeface="Calibri"/>
              </a:rPr>
              <a:t>Ocean </a:t>
            </a:r>
            <a:r>
              <a:rPr lang="en-US" i="1" dirty="0" smtClean="0">
                <a:solidFill>
                  <a:srgbClr val="000000"/>
                </a:solidFill>
                <a:latin typeface="Calibri"/>
                <a:cs typeface="Calibri"/>
              </a:rPr>
              <a:t>modeling</a:t>
            </a:r>
            <a:endParaRPr lang="en-US" dirty="0">
              <a:solidFill>
                <a:srgbClr val="000000"/>
              </a:solidFill>
              <a:latin typeface="Calibri"/>
              <a:cs typeface="Calibri"/>
            </a:endParaRPr>
          </a:p>
        </p:txBody>
      </p:sp>
    </p:spTree>
    <p:extLst>
      <p:ext uri="{BB962C8B-B14F-4D97-AF65-F5344CB8AC3E}">
        <p14:creationId xmlns:p14="http://schemas.microsoft.com/office/powerpoint/2010/main" val="4276890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7194</TotalTime>
  <Words>1055</Words>
  <Application>Microsoft Macintosh PowerPoint</Application>
  <PresentationFormat>On-screen Show (4:3)</PresentationFormat>
  <Paragraphs>154</Paragraphs>
  <Slides>15</Slides>
  <Notes>11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Rutgers University Coastal Ocean Observation Lab (RUCOOL):  Offshore Wind</vt:lpstr>
      <vt:lpstr>Proposed U.S. Offshore Wind Projects In Advanced Development Stages</vt:lpstr>
      <vt:lpstr>U.S. Offshore Wind: Pros</vt:lpstr>
      <vt:lpstr>PowerPoint Presentation</vt:lpstr>
      <vt:lpstr>U.S. Offshore Wind: Pros</vt:lpstr>
      <vt:lpstr>U.S. Offshore Wind: Cons</vt:lpstr>
      <vt:lpstr>Wind Variability</vt:lpstr>
      <vt:lpstr>BOEM Call Area</vt:lpstr>
      <vt:lpstr>Sea Breeze Variability</vt:lpstr>
      <vt:lpstr>Coastal/Offshore Monitoring </vt:lpstr>
      <vt:lpstr>PowerPoint Presentation</vt:lpstr>
      <vt:lpstr>PowerPoint Presentation</vt:lpstr>
      <vt:lpstr>PowerPoint Presentation</vt:lpstr>
      <vt:lpstr>Current Phase: Rutgers IMCS-CEEEP</vt:lpstr>
      <vt:lpstr>Future Possibilities</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Greg Seroka</cp:lastModifiedBy>
  <cp:revision>477</cp:revision>
  <cp:lastPrinted>2011-05-23T18:22:03Z</cp:lastPrinted>
  <dcterms:created xsi:type="dcterms:W3CDTF">2012-06-06T18:05:10Z</dcterms:created>
  <dcterms:modified xsi:type="dcterms:W3CDTF">2014-02-19T16:57:57Z</dcterms:modified>
</cp:coreProperties>
</file>