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12" r:id="rId2"/>
    <p:sldId id="276" r:id="rId3"/>
    <p:sldId id="277" r:id="rId4"/>
    <p:sldId id="280" r:id="rId5"/>
    <p:sldId id="291" r:id="rId6"/>
    <p:sldId id="296" r:id="rId7"/>
    <p:sldId id="257" r:id="rId8"/>
    <p:sldId id="294" r:id="rId9"/>
    <p:sldId id="295" r:id="rId10"/>
    <p:sldId id="284" r:id="rId11"/>
    <p:sldId id="297" r:id="rId12"/>
    <p:sldId id="309" r:id="rId13"/>
    <p:sldId id="310" r:id="rId14"/>
    <p:sldId id="298" r:id="rId15"/>
    <p:sldId id="299" r:id="rId16"/>
    <p:sldId id="303" r:id="rId17"/>
    <p:sldId id="302" r:id="rId18"/>
    <p:sldId id="293" r:id="rId19"/>
    <p:sldId id="305" r:id="rId20"/>
    <p:sldId id="307" r:id="rId21"/>
    <p:sldId id="304" r:id="rId22"/>
    <p:sldId id="308" r:id="rId23"/>
    <p:sldId id="311" r:id="rId24"/>
    <p:sldId id="301" r:id="rId25"/>
    <p:sldId id="290" r:id="rId26"/>
    <p:sldId id="268" r:id="rId27"/>
    <p:sldId id="29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avis Mile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77" autoAdjust="0"/>
  </p:normalViewPr>
  <p:slideViewPr>
    <p:cSldViewPr snapToGrid="0" snapToObjects="1" showGuides="1">
      <p:cViewPr varScale="1">
        <p:scale>
          <a:sx n="155" d="100"/>
          <a:sy n="155" d="100"/>
        </p:scale>
        <p:origin x="-1816" y="-104"/>
      </p:cViewPr>
      <p:guideLst>
        <p:guide orient="horz" pos="2256"/>
        <p:guide pos="288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v>2014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MIDATL!$A$2:$A$337</c:f>
              <c:strCache>
                <c:ptCount val="336"/>
                <c:pt idx="0">
                  <c:v>1/1/2014</c:v>
                </c:pt>
                <c:pt idx="1">
                  <c:v>1/2/2014</c:v>
                </c:pt>
                <c:pt idx="2">
                  <c:v>1/3/2014</c:v>
                </c:pt>
                <c:pt idx="3">
                  <c:v>1/4/2014</c:v>
                </c:pt>
                <c:pt idx="4">
                  <c:v>1/5/2014</c:v>
                </c:pt>
                <c:pt idx="5">
                  <c:v>1/6/2014</c:v>
                </c:pt>
                <c:pt idx="6">
                  <c:v>1/7/2014</c:v>
                </c:pt>
                <c:pt idx="7">
                  <c:v>1/8/2014</c:v>
                </c:pt>
                <c:pt idx="8">
                  <c:v>1/9/2014</c:v>
                </c:pt>
                <c:pt idx="9">
                  <c:v>1/10/2014</c:v>
                </c:pt>
                <c:pt idx="10">
                  <c:v>1/11/2014</c:v>
                </c:pt>
                <c:pt idx="11">
                  <c:v>1/12/2014</c:v>
                </c:pt>
                <c:pt idx="12">
                  <c:v>1/13/2014</c:v>
                </c:pt>
                <c:pt idx="13">
                  <c:v>1/14/2014</c:v>
                </c:pt>
                <c:pt idx="14">
                  <c:v>1/15/2014</c:v>
                </c:pt>
                <c:pt idx="15">
                  <c:v>1/16/2014</c:v>
                </c:pt>
                <c:pt idx="16">
                  <c:v>1/17/2014</c:v>
                </c:pt>
                <c:pt idx="17">
                  <c:v>1/18/2014</c:v>
                </c:pt>
                <c:pt idx="18">
                  <c:v>1/19/2014</c:v>
                </c:pt>
                <c:pt idx="19">
                  <c:v>1/20/2014</c:v>
                </c:pt>
                <c:pt idx="20">
                  <c:v>1/21/2014</c:v>
                </c:pt>
                <c:pt idx="21">
                  <c:v>1/22/2014</c:v>
                </c:pt>
                <c:pt idx="22">
                  <c:v>1/23/2014</c:v>
                </c:pt>
                <c:pt idx="23">
                  <c:v>1/24/2014</c:v>
                </c:pt>
                <c:pt idx="24">
                  <c:v>1/25/2014</c:v>
                </c:pt>
                <c:pt idx="25">
                  <c:v>1/26/2014</c:v>
                </c:pt>
                <c:pt idx="26">
                  <c:v>1/27/2014</c:v>
                </c:pt>
                <c:pt idx="27">
                  <c:v>1/28/2014</c:v>
                </c:pt>
                <c:pt idx="28">
                  <c:v>1/29/2014</c:v>
                </c:pt>
                <c:pt idx="29">
                  <c:v>1/30/2014</c:v>
                </c:pt>
                <c:pt idx="30">
                  <c:v>1/31/2014</c:v>
                </c:pt>
                <c:pt idx="31">
                  <c:v>2/1/2014</c:v>
                </c:pt>
                <c:pt idx="32">
                  <c:v>2/2/2014</c:v>
                </c:pt>
                <c:pt idx="33">
                  <c:v>2/3/2014</c:v>
                </c:pt>
                <c:pt idx="34">
                  <c:v>2/4/2014</c:v>
                </c:pt>
                <c:pt idx="35">
                  <c:v>2/5/2014</c:v>
                </c:pt>
                <c:pt idx="36">
                  <c:v>2/6/2014</c:v>
                </c:pt>
                <c:pt idx="37">
                  <c:v>2/7/2014</c:v>
                </c:pt>
                <c:pt idx="38">
                  <c:v>2/8/2014</c:v>
                </c:pt>
                <c:pt idx="39">
                  <c:v>2/9/2014</c:v>
                </c:pt>
                <c:pt idx="40">
                  <c:v>2/10/2014</c:v>
                </c:pt>
                <c:pt idx="41">
                  <c:v>2/11/2014</c:v>
                </c:pt>
                <c:pt idx="42">
                  <c:v>2/12/2014</c:v>
                </c:pt>
                <c:pt idx="43">
                  <c:v>2/13/2014</c:v>
                </c:pt>
                <c:pt idx="44">
                  <c:v>2/14/2014</c:v>
                </c:pt>
                <c:pt idx="45">
                  <c:v>2/15/2014</c:v>
                </c:pt>
                <c:pt idx="46">
                  <c:v>2/16/2014</c:v>
                </c:pt>
                <c:pt idx="47">
                  <c:v>2/17/2014</c:v>
                </c:pt>
                <c:pt idx="48">
                  <c:v>2/18/2014</c:v>
                </c:pt>
                <c:pt idx="49">
                  <c:v>2/19/2014</c:v>
                </c:pt>
                <c:pt idx="50">
                  <c:v>2/20/2014</c:v>
                </c:pt>
                <c:pt idx="51">
                  <c:v>2/21/2014</c:v>
                </c:pt>
                <c:pt idx="52">
                  <c:v>2/22/2014</c:v>
                </c:pt>
                <c:pt idx="53">
                  <c:v>2/23/2014</c:v>
                </c:pt>
                <c:pt idx="54">
                  <c:v>2/24/2014</c:v>
                </c:pt>
                <c:pt idx="55">
                  <c:v>2/25/2014</c:v>
                </c:pt>
                <c:pt idx="56">
                  <c:v>2/26/2014</c:v>
                </c:pt>
                <c:pt idx="57">
                  <c:v>2/27/2014</c:v>
                </c:pt>
                <c:pt idx="58">
                  <c:v>2/28/2014</c:v>
                </c:pt>
                <c:pt idx="59">
                  <c:v>3/1/2014</c:v>
                </c:pt>
                <c:pt idx="60">
                  <c:v>3/2/2014</c:v>
                </c:pt>
                <c:pt idx="61">
                  <c:v>3/3/2014</c:v>
                </c:pt>
                <c:pt idx="62">
                  <c:v>3/4/2014</c:v>
                </c:pt>
                <c:pt idx="63">
                  <c:v>3/5/2014</c:v>
                </c:pt>
                <c:pt idx="64">
                  <c:v>3/6/2014</c:v>
                </c:pt>
                <c:pt idx="65">
                  <c:v>3/7/2014</c:v>
                </c:pt>
                <c:pt idx="66">
                  <c:v>3/8/2014</c:v>
                </c:pt>
                <c:pt idx="67">
                  <c:v>3/9/2014</c:v>
                </c:pt>
                <c:pt idx="68">
                  <c:v>3/10/2014</c:v>
                </c:pt>
                <c:pt idx="69">
                  <c:v>3/11/2014</c:v>
                </c:pt>
                <c:pt idx="70">
                  <c:v>3/12/2014</c:v>
                </c:pt>
                <c:pt idx="71">
                  <c:v>3/13/2014</c:v>
                </c:pt>
                <c:pt idx="72">
                  <c:v>3/14/2014</c:v>
                </c:pt>
                <c:pt idx="73">
                  <c:v>3/15/2014</c:v>
                </c:pt>
                <c:pt idx="74">
                  <c:v>3/16/2014</c:v>
                </c:pt>
                <c:pt idx="75">
                  <c:v>3/17/2014</c:v>
                </c:pt>
                <c:pt idx="76">
                  <c:v>3/18/2014</c:v>
                </c:pt>
                <c:pt idx="77">
                  <c:v>3/19/2014</c:v>
                </c:pt>
                <c:pt idx="78">
                  <c:v>3/20/2014</c:v>
                </c:pt>
                <c:pt idx="79">
                  <c:v>3/21/2014</c:v>
                </c:pt>
                <c:pt idx="80">
                  <c:v>3/22/2014</c:v>
                </c:pt>
                <c:pt idx="81">
                  <c:v>3/23/2014</c:v>
                </c:pt>
                <c:pt idx="82">
                  <c:v>3/24/2014</c:v>
                </c:pt>
                <c:pt idx="83">
                  <c:v>3/25/2014</c:v>
                </c:pt>
                <c:pt idx="84">
                  <c:v>3/26/2014</c:v>
                </c:pt>
                <c:pt idx="85">
                  <c:v>3/27/2014</c:v>
                </c:pt>
                <c:pt idx="86">
                  <c:v>3/28/2014</c:v>
                </c:pt>
                <c:pt idx="87">
                  <c:v>3/29/2014</c:v>
                </c:pt>
                <c:pt idx="88">
                  <c:v>3/30/2014</c:v>
                </c:pt>
                <c:pt idx="89">
                  <c:v>3/31/2014</c:v>
                </c:pt>
                <c:pt idx="90">
                  <c:v>4/1/2014</c:v>
                </c:pt>
                <c:pt idx="91">
                  <c:v>4/2/2014</c:v>
                </c:pt>
                <c:pt idx="92">
                  <c:v>4/3/2014</c:v>
                </c:pt>
                <c:pt idx="93">
                  <c:v>4/4/2014</c:v>
                </c:pt>
                <c:pt idx="94">
                  <c:v>4/5/2014</c:v>
                </c:pt>
                <c:pt idx="95">
                  <c:v>4/6/2014</c:v>
                </c:pt>
                <c:pt idx="96">
                  <c:v>4/7/2014</c:v>
                </c:pt>
                <c:pt idx="97">
                  <c:v>4/8/2014</c:v>
                </c:pt>
                <c:pt idx="98">
                  <c:v>4/9/2014</c:v>
                </c:pt>
                <c:pt idx="99">
                  <c:v>4/10/2014</c:v>
                </c:pt>
                <c:pt idx="100">
                  <c:v>4/11/2014</c:v>
                </c:pt>
                <c:pt idx="101">
                  <c:v>4/12/2014</c:v>
                </c:pt>
                <c:pt idx="102">
                  <c:v>4/13/2014</c:v>
                </c:pt>
                <c:pt idx="103">
                  <c:v>4/14/2014</c:v>
                </c:pt>
                <c:pt idx="104">
                  <c:v>4/15/2014</c:v>
                </c:pt>
                <c:pt idx="105">
                  <c:v>4/16/2014</c:v>
                </c:pt>
                <c:pt idx="106">
                  <c:v>4/17/2014</c:v>
                </c:pt>
                <c:pt idx="107">
                  <c:v>4/18/2014</c:v>
                </c:pt>
                <c:pt idx="108">
                  <c:v>4/19/2014</c:v>
                </c:pt>
                <c:pt idx="109">
                  <c:v>4/20/2014</c:v>
                </c:pt>
                <c:pt idx="110">
                  <c:v>4/21/2014</c:v>
                </c:pt>
                <c:pt idx="111">
                  <c:v>4/22/2014</c:v>
                </c:pt>
                <c:pt idx="112">
                  <c:v>4/23/2014</c:v>
                </c:pt>
                <c:pt idx="113">
                  <c:v>4/24/2014</c:v>
                </c:pt>
                <c:pt idx="114">
                  <c:v>4/25/2014</c:v>
                </c:pt>
                <c:pt idx="115">
                  <c:v>4/26/2014</c:v>
                </c:pt>
                <c:pt idx="116">
                  <c:v>4/27/2014</c:v>
                </c:pt>
                <c:pt idx="117">
                  <c:v>4/28/2014</c:v>
                </c:pt>
                <c:pt idx="118">
                  <c:v>4/29/2014</c:v>
                </c:pt>
                <c:pt idx="119">
                  <c:v>4/30/2014</c:v>
                </c:pt>
                <c:pt idx="120">
                  <c:v>5/1/2014</c:v>
                </c:pt>
                <c:pt idx="121">
                  <c:v>5/2/2014</c:v>
                </c:pt>
                <c:pt idx="122">
                  <c:v>5/3/2014</c:v>
                </c:pt>
                <c:pt idx="123">
                  <c:v>5/4/2014</c:v>
                </c:pt>
                <c:pt idx="124">
                  <c:v>5/5/2014</c:v>
                </c:pt>
                <c:pt idx="125">
                  <c:v>5/6/2014</c:v>
                </c:pt>
                <c:pt idx="126">
                  <c:v>5/7/2014</c:v>
                </c:pt>
                <c:pt idx="127">
                  <c:v>5/8/2014</c:v>
                </c:pt>
                <c:pt idx="128">
                  <c:v>5/9/2014</c:v>
                </c:pt>
                <c:pt idx="129">
                  <c:v>5/10/2014</c:v>
                </c:pt>
                <c:pt idx="130">
                  <c:v>5/11/2014</c:v>
                </c:pt>
                <c:pt idx="131">
                  <c:v>5/12/2014</c:v>
                </c:pt>
                <c:pt idx="132">
                  <c:v>5/13/2014</c:v>
                </c:pt>
                <c:pt idx="133">
                  <c:v>5/14/2014</c:v>
                </c:pt>
                <c:pt idx="134">
                  <c:v>5/15/2014</c:v>
                </c:pt>
                <c:pt idx="135">
                  <c:v>5/16/2014</c:v>
                </c:pt>
                <c:pt idx="136">
                  <c:v>5/17/2014</c:v>
                </c:pt>
                <c:pt idx="137">
                  <c:v>5/18/2014</c:v>
                </c:pt>
                <c:pt idx="138">
                  <c:v>5/19/2014</c:v>
                </c:pt>
                <c:pt idx="139">
                  <c:v>5/20/2014</c:v>
                </c:pt>
                <c:pt idx="140">
                  <c:v>5/21/2014</c:v>
                </c:pt>
                <c:pt idx="141">
                  <c:v>5/22/2014</c:v>
                </c:pt>
                <c:pt idx="142">
                  <c:v>5/23/2014</c:v>
                </c:pt>
                <c:pt idx="143">
                  <c:v>5/24/2014</c:v>
                </c:pt>
                <c:pt idx="144">
                  <c:v>5/25/2014</c:v>
                </c:pt>
                <c:pt idx="145">
                  <c:v>5/26/2014</c:v>
                </c:pt>
                <c:pt idx="146">
                  <c:v>5/27/2014</c:v>
                </c:pt>
                <c:pt idx="147">
                  <c:v>5/28/2014</c:v>
                </c:pt>
                <c:pt idx="148">
                  <c:v>5/29/2014</c:v>
                </c:pt>
                <c:pt idx="149">
                  <c:v>5/30/2014</c:v>
                </c:pt>
                <c:pt idx="150">
                  <c:v>5/31/2014</c:v>
                </c:pt>
                <c:pt idx="151">
                  <c:v>6/1/2014</c:v>
                </c:pt>
                <c:pt idx="152">
                  <c:v>6/2/2014</c:v>
                </c:pt>
                <c:pt idx="153">
                  <c:v>6/3/2014</c:v>
                </c:pt>
                <c:pt idx="154">
                  <c:v>6/4/2014</c:v>
                </c:pt>
                <c:pt idx="155">
                  <c:v>6/5/2014</c:v>
                </c:pt>
                <c:pt idx="156">
                  <c:v>6/6/2014</c:v>
                </c:pt>
                <c:pt idx="157">
                  <c:v>6/7/2014</c:v>
                </c:pt>
                <c:pt idx="158">
                  <c:v>6/8/2014</c:v>
                </c:pt>
                <c:pt idx="159">
                  <c:v>6/9/2014</c:v>
                </c:pt>
                <c:pt idx="160">
                  <c:v>6/10/2014</c:v>
                </c:pt>
                <c:pt idx="161">
                  <c:v>6/11/2014</c:v>
                </c:pt>
                <c:pt idx="162">
                  <c:v>6/12/2014</c:v>
                </c:pt>
                <c:pt idx="163">
                  <c:v>6/13/2014</c:v>
                </c:pt>
                <c:pt idx="164">
                  <c:v>6/14/2014</c:v>
                </c:pt>
                <c:pt idx="165">
                  <c:v>6/15/2014</c:v>
                </c:pt>
                <c:pt idx="166">
                  <c:v>6/16/2014</c:v>
                </c:pt>
                <c:pt idx="167">
                  <c:v>6/17/2014</c:v>
                </c:pt>
                <c:pt idx="168">
                  <c:v>6/18/2014</c:v>
                </c:pt>
                <c:pt idx="169">
                  <c:v>6/19/2014</c:v>
                </c:pt>
                <c:pt idx="170">
                  <c:v>6/20/2014</c:v>
                </c:pt>
                <c:pt idx="171">
                  <c:v>6/21/2014</c:v>
                </c:pt>
                <c:pt idx="172">
                  <c:v>6/22/2014</c:v>
                </c:pt>
                <c:pt idx="173">
                  <c:v>6/23/2014</c:v>
                </c:pt>
                <c:pt idx="174">
                  <c:v>6/24/2014</c:v>
                </c:pt>
                <c:pt idx="175">
                  <c:v>6/25/2014</c:v>
                </c:pt>
                <c:pt idx="176">
                  <c:v>6/26/2014</c:v>
                </c:pt>
                <c:pt idx="177">
                  <c:v>6/27/2014</c:v>
                </c:pt>
                <c:pt idx="178">
                  <c:v>6/28/2014</c:v>
                </c:pt>
                <c:pt idx="179">
                  <c:v>6/29/2014</c:v>
                </c:pt>
                <c:pt idx="180">
                  <c:v>6/30/2014</c:v>
                </c:pt>
                <c:pt idx="181">
                  <c:v>7/1/2014</c:v>
                </c:pt>
                <c:pt idx="182">
                  <c:v>7/2/2014</c:v>
                </c:pt>
                <c:pt idx="183">
                  <c:v>7/3/2014</c:v>
                </c:pt>
                <c:pt idx="184">
                  <c:v>7/4/2014</c:v>
                </c:pt>
                <c:pt idx="185">
                  <c:v>7/5/2014</c:v>
                </c:pt>
                <c:pt idx="186">
                  <c:v>7/6/2014</c:v>
                </c:pt>
                <c:pt idx="187">
                  <c:v>7/7/2014</c:v>
                </c:pt>
                <c:pt idx="188">
                  <c:v>7/8/2014</c:v>
                </c:pt>
                <c:pt idx="189">
                  <c:v>7/9/2014</c:v>
                </c:pt>
                <c:pt idx="190">
                  <c:v>7/10/2014</c:v>
                </c:pt>
                <c:pt idx="191">
                  <c:v>7/11/2014</c:v>
                </c:pt>
                <c:pt idx="192">
                  <c:v>7/12/2014</c:v>
                </c:pt>
                <c:pt idx="193">
                  <c:v>7/13/2014</c:v>
                </c:pt>
                <c:pt idx="194">
                  <c:v>7/14/2014</c:v>
                </c:pt>
                <c:pt idx="195">
                  <c:v>7/15/2014</c:v>
                </c:pt>
                <c:pt idx="196">
                  <c:v>7/16/2014</c:v>
                </c:pt>
                <c:pt idx="197">
                  <c:v>7/17/2014</c:v>
                </c:pt>
                <c:pt idx="198">
                  <c:v>7/18/2014</c:v>
                </c:pt>
                <c:pt idx="199">
                  <c:v>7/19/2014</c:v>
                </c:pt>
                <c:pt idx="200">
                  <c:v>7/20/2014</c:v>
                </c:pt>
                <c:pt idx="201">
                  <c:v>7/21/2014</c:v>
                </c:pt>
                <c:pt idx="202">
                  <c:v>7/22/2014</c:v>
                </c:pt>
                <c:pt idx="203">
                  <c:v>7/23/2014</c:v>
                </c:pt>
                <c:pt idx="204">
                  <c:v>7/24/2014</c:v>
                </c:pt>
                <c:pt idx="205">
                  <c:v>7/25/2014</c:v>
                </c:pt>
                <c:pt idx="206">
                  <c:v>7/26/2014</c:v>
                </c:pt>
                <c:pt idx="207">
                  <c:v>7/27/2014</c:v>
                </c:pt>
                <c:pt idx="208">
                  <c:v>7/28/2014</c:v>
                </c:pt>
                <c:pt idx="209">
                  <c:v>7/29/2014</c:v>
                </c:pt>
                <c:pt idx="210">
                  <c:v>7/30/2014</c:v>
                </c:pt>
                <c:pt idx="211">
                  <c:v>7/31/2014</c:v>
                </c:pt>
                <c:pt idx="212">
                  <c:v>8/1/2014</c:v>
                </c:pt>
                <c:pt idx="213">
                  <c:v>8/2/2014</c:v>
                </c:pt>
                <c:pt idx="214">
                  <c:v>8/3/2014</c:v>
                </c:pt>
                <c:pt idx="215">
                  <c:v>8/4/2014</c:v>
                </c:pt>
                <c:pt idx="216">
                  <c:v>8/5/2014</c:v>
                </c:pt>
                <c:pt idx="217">
                  <c:v>8/6/2014</c:v>
                </c:pt>
                <c:pt idx="218">
                  <c:v>8/7/2014</c:v>
                </c:pt>
                <c:pt idx="219">
                  <c:v>8/8/2014</c:v>
                </c:pt>
                <c:pt idx="220">
                  <c:v>8/9/2014</c:v>
                </c:pt>
                <c:pt idx="221">
                  <c:v>8/10/2014</c:v>
                </c:pt>
                <c:pt idx="222">
                  <c:v>8/11/2014</c:v>
                </c:pt>
                <c:pt idx="223">
                  <c:v>8/12/2014</c:v>
                </c:pt>
                <c:pt idx="224">
                  <c:v>8/13/2014</c:v>
                </c:pt>
                <c:pt idx="225">
                  <c:v>8/14/2014</c:v>
                </c:pt>
                <c:pt idx="226">
                  <c:v>8/15/2014</c:v>
                </c:pt>
                <c:pt idx="227">
                  <c:v>8/16/2014</c:v>
                </c:pt>
                <c:pt idx="228">
                  <c:v>8/17/2014</c:v>
                </c:pt>
                <c:pt idx="229">
                  <c:v>8/18/2014</c:v>
                </c:pt>
                <c:pt idx="230">
                  <c:v>8/19/2014</c:v>
                </c:pt>
                <c:pt idx="231">
                  <c:v>8/20/2014</c:v>
                </c:pt>
                <c:pt idx="232">
                  <c:v>8/21/2014</c:v>
                </c:pt>
                <c:pt idx="233">
                  <c:v>8/22/2014</c:v>
                </c:pt>
                <c:pt idx="234">
                  <c:v>8/23/2014</c:v>
                </c:pt>
                <c:pt idx="235">
                  <c:v>8/24/2014</c:v>
                </c:pt>
                <c:pt idx="236">
                  <c:v>8/25/2014</c:v>
                </c:pt>
                <c:pt idx="237">
                  <c:v>8/26/2014</c:v>
                </c:pt>
                <c:pt idx="238">
                  <c:v>8/27/2014</c:v>
                </c:pt>
                <c:pt idx="239">
                  <c:v>8/28/2014</c:v>
                </c:pt>
                <c:pt idx="240">
                  <c:v>8/29/2014</c:v>
                </c:pt>
                <c:pt idx="241">
                  <c:v>8/30/2014</c:v>
                </c:pt>
                <c:pt idx="242">
                  <c:v>8/31/2014</c:v>
                </c:pt>
                <c:pt idx="243">
                  <c:v>9/1/2014</c:v>
                </c:pt>
                <c:pt idx="244">
                  <c:v>9/2/2014</c:v>
                </c:pt>
                <c:pt idx="245">
                  <c:v>9/3/2014</c:v>
                </c:pt>
                <c:pt idx="246">
                  <c:v>9/4/2014</c:v>
                </c:pt>
                <c:pt idx="247">
                  <c:v>9/5/2014</c:v>
                </c:pt>
                <c:pt idx="248">
                  <c:v>9/6/2014</c:v>
                </c:pt>
                <c:pt idx="249">
                  <c:v>9/7/2014</c:v>
                </c:pt>
                <c:pt idx="250">
                  <c:v>9/8/2014</c:v>
                </c:pt>
                <c:pt idx="251">
                  <c:v>9/9/2014</c:v>
                </c:pt>
                <c:pt idx="252">
                  <c:v>9/10/2014</c:v>
                </c:pt>
                <c:pt idx="253">
                  <c:v>9/11/2014</c:v>
                </c:pt>
                <c:pt idx="254">
                  <c:v>9/12/2014</c:v>
                </c:pt>
                <c:pt idx="255">
                  <c:v>9/13/2014</c:v>
                </c:pt>
                <c:pt idx="256">
                  <c:v>9/14/2014</c:v>
                </c:pt>
                <c:pt idx="257">
                  <c:v>9/15/2014</c:v>
                </c:pt>
                <c:pt idx="258">
                  <c:v>9/16/2014</c:v>
                </c:pt>
                <c:pt idx="259">
                  <c:v>9/17/2014</c:v>
                </c:pt>
                <c:pt idx="260">
                  <c:v>9/18/2014</c:v>
                </c:pt>
                <c:pt idx="261">
                  <c:v>9/19/2014</c:v>
                </c:pt>
                <c:pt idx="262">
                  <c:v>9/20/2014</c:v>
                </c:pt>
                <c:pt idx="263">
                  <c:v>9/21/2014</c:v>
                </c:pt>
                <c:pt idx="264">
                  <c:v>9/22/2014</c:v>
                </c:pt>
                <c:pt idx="265">
                  <c:v>9/23/2014</c:v>
                </c:pt>
                <c:pt idx="266">
                  <c:v>9/24/2014</c:v>
                </c:pt>
                <c:pt idx="267">
                  <c:v>9/25/2014</c:v>
                </c:pt>
                <c:pt idx="268">
                  <c:v>9/26/2014</c:v>
                </c:pt>
                <c:pt idx="269">
                  <c:v>9/27/2014</c:v>
                </c:pt>
                <c:pt idx="270">
                  <c:v>9/28/2014</c:v>
                </c:pt>
                <c:pt idx="271">
                  <c:v>9/29/2014</c:v>
                </c:pt>
                <c:pt idx="272">
                  <c:v>9/30/2014</c:v>
                </c:pt>
                <c:pt idx="273">
                  <c:v>10/1/2014</c:v>
                </c:pt>
                <c:pt idx="274">
                  <c:v>10/2/2014</c:v>
                </c:pt>
                <c:pt idx="275">
                  <c:v>10/3/2014</c:v>
                </c:pt>
                <c:pt idx="276">
                  <c:v>10/4/2014</c:v>
                </c:pt>
                <c:pt idx="277">
                  <c:v>10/5/2014</c:v>
                </c:pt>
                <c:pt idx="278">
                  <c:v>10/6/2014</c:v>
                </c:pt>
                <c:pt idx="279">
                  <c:v>10/7/2014</c:v>
                </c:pt>
                <c:pt idx="280">
                  <c:v>10/8/2014</c:v>
                </c:pt>
                <c:pt idx="281">
                  <c:v>10/9/2014</c:v>
                </c:pt>
                <c:pt idx="282">
                  <c:v>10/10/2014</c:v>
                </c:pt>
                <c:pt idx="283">
                  <c:v>10/11/2014</c:v>
                </c:pt>
                <c:pt idx="284">
                  <c:v>10/12/2014</c:v>
                </c:pt>
                <c:pt idx="285">
                  <c:v>10/13/2014</c:v>
                </c:pt>
                <c:pt idx="286">
                  <c:v>10/14/2014</c:v>
                </c:pt>
                <c:pt idx="287">
                  <c:v>10/15/2014</c:v>
                </c:pt>
                <c:pt idx="288">
                  <c:v>10/16/2014</c:v>
                </c:pt>
                <c:pt idx="289">
                  <c:v>10/17/2014</c:v>
                </c:pt>
                <c:pt idx="290">
                  <c:v>10/18/2014</c:v>
                </c:pt>
                <c:pt idx="291">
                  <c:v>10/19/2014</c:v>
                </c:pt>
                <c:pt idx="292">
                  <c:v>10/20/2014</c:v>
                </c:pt>
                <c:pt idx="293">
                  <c:v>10/21/2014</c:v>
                </c:pt>
                <c:pt idx="294">
                  <c:v>10/22/2014</c:v>
                </c:pt>
                <c:pt idx="295">
                  <c:v>10/23/2014</c:v>
                </c:pt>
                <c:pt idx="296">
                  <c:v>10/24/2014</c:v>
                </c:pt>
                <c:pt idx="297">
                  <c:v>10/25/2014</c:v>
                </c:pt>
                <c:pt idx="298">
                  <c:v>10/26/2014</c:v>
                </c:pt>
                <c:pt idx="299">
                  <c:v>10/27/2014</c:v>
                </c:pt>
                <c:pt idx="300">
                  <c:v>10/28/2014</c:v>
                </c:pt>
                <c:pt idx="301">
                  <c:v>10/29/2014</c:v>
                </c:pt>
                <c:pt idx="302">
                  <c:v>10/30/2014</c:v>
                </c:pt>
                <c:pt idx="303">
                  <c:v>10/31/2014</c:v>
                </c:pt>
                <c:pt idx="304">
                  <c:v>11/1/2014</c:v>
                </c:pt>
                <c:pt idx="305">
                  <c:v>11/2/2014</c:v>
                </c:pt>
                <c:pt idx="306">
                  <c:v>11/3/2014</c:v>
                </c:pt>
                <c:pt idx="307">
                  <c:v>11/4/2014</c:v>
                </c:pt>
                <c:pt idx="308">
                  <c:v>11/5/2014</c:v>
                </c:pt>
                <c:pt idx="309">
                  <c:v>11/6/2014</c:v>
                </c:pt>
                <c:pt idx="310">
                  <c:v>11/7/2014</c:v>
                </c:pt>
                <c:pt idx="311">
                  <c:v>11/8/2014</c:v>
                </c:pt>
                <c:pt idx="312">
                  <c:v>11/9/2014</c:v>
                </c:pt>
                <c:pt idx="313">
                  <c:v>11/10/2014</c:v>
                </c:pt>
                <c:pt idx="314">
                  <c:v>11/11/2014</c:v>
                </c:pt>
                <c:pt idx="315">
                  <c:v>11/12/2014</c:v>
                </c:pt>
                <c:pt idx="316">
                  <c:v>11/13/2014</c:v>
                </c:pt>
                <c:pt idx="317">
                  <c:v>11/14/2014</c:v>
                </c:pt>
                <c:pt idx="318">
                  <c:v>11/15/2014</c:v>
                </c:pt>
                <c:pt idx="319">
                  <c:v>11/16/2014</c:v>
                </c:pt>
                <c:pt idx="320">
                  <c:v>11/17/2014</c:v>
                </c:pt>
                <c:pt idx="321">
                  <c:v>11/18/2014</c:v>
                </c:pt>
                <c:pt idx="322">
                  <c:v>11/19/2014</c:v>
                </c:pt>
                <c:pt idx="323">
                  <c:v>11/20/2014</c:v>
                </c:pt>
                <c:pt idx="324">
                  <c:v>11/21/2014</c:v>
                </c:pt>
                <c:pt idx="325">
                  <c:v>11/22/2014</c:v>
                </c:pt>
                <c:pt idx="326">
                  <c:v>11/23/2014</c:v>
                </c:pt>
                <c:pt idx="327">
                  <c:v>11/24/2014</c:v>
                </c:pt>
                <c:pt idx="328">
                  <c:v>11/25/2014</c:v>
                </c:pt>
                <c:pt idx="329">
                  <c:v>11/26/2014</c:v>
                </c:pt>
                <c:pt idx="330">
                  <c:v>11/27/2014</c:v>
                </c:pt>
                <c:pt idx="331">
                  <c:v>11/28/2014</c:v>
                </c:pt>
                <c:pt idx="332">
                  <c:v>11/29/2014</c:v>
                </c:pt>
                <c:pt idx="333">
                  <c:v>11/30/2014</c:v>
                </c:pt>
                <c:pt idx="334">
                  <c:v>12/1/2014</c:v>
                </c:pt>
                <c:pt idx="335">
                  <c:v>12/2/2014</c:v>
                </c:pt>
              </c:strCache>
            </c:strRef>
          </c:cat>
          <c:val>
            <c:numRef>
              <c:f>MIDATL!$AE$2:$AE$337</c:f>
              <c:numCache>
                <c:formatCode>General</c:formatCode>
                <c:ptCount val="336"/>
                <c:pt idx="0">
                  <c:v>36454.721</c:v>
                </c:pt>
                <c:pt idx="1">
                  <c:v>42080.896</c:v>
                </c:pt>
                <c:pt idx="2">
                  <c:v>45253.336</c:v>
                </c:pt>
                <c:pt idx="3">
                  <c:v>40485.63</c:v>
                </c:pt>
                <c:pt idx="4">
                  <c:v>38785.79599999999</c:v>
                </c:pt>
                <c:pt idx="5">
                  <c:v>42305.44</c:v>
                </c:pt>
                <c:pt idx="6">
                  <c:v>49919.79</c:v>
                </c:pt>
                <c:pt idx="7">
                  <c:v>46792.504</c:v>
                </c:pt>
                <c:pt idx="8">
                  <c:v>41793.034</c:v>
                </c:pt>
                <c:pt idx="9">
                  <c:v>39828.426</c:v>
                </c:pt>
                <c:pt idx="10">
                  <c:v>33237.571</c:v>
                </c:pt>
                <c:pt idx="11">
                  <c:v>35134.683</c:v>
                </c:pt>
                <c:pt idx="12">
                  <c:v>37462.815</c:v>
                </c:pt>
                <c:pt idx="13">
                  <c:v>36548.339</c:v>
                </c:pt>
                <c:pt idx="14">
                  <c:v>37001.65700000001</c:v>
                </c:pt>
                <c:pt idx="15">
                  <c:v>38846.097</c:v>
                </c:pt>
                <c:pt idx="16">
                  <c:v>38261.323</c:v>
                </c:pt>
                <c:pt idx="17">
                  <c:v>38198.506</c:v>
                </c:pt>
                <c:pt idx="18">
                  <c:v>36402.304</c:v>
                </c:pt>
                <c:pt idx="19">
                  <c:v>37751.493</c:v>
                </c:pt>
                <c:pt idx="20">
                  <c:v>44823.97100000001</c:v>
                </c:pt>
                <c:pt idx="21">
                  <c:v>47665.882</c:v>
                </c:pt>
                <c:pt idx="22">
                  <c:v>46245.93700000001</c:v>
                </c:pt>
                <c:pt idx="23">
                  <c:v>46159.419</c:v>
                </c:pt>
                <c:pt idx="24">
                  <c:v>41505.27</c:v>
                </c:pt>
                <c:pt idx="25">
                  <c:v>41444.929</c:v>
                </c:pt>
                <c:pt idx="26">
                  <c:v>43067.113</c:v>
                </c:pt>
                <c:pt idx="27">
                  <c:v>47040.00700000001</c:v>
                </c:pt>
                <c:pt idx="28">
                  <c:v>46241.251</c:v>
                </c:pt>
                <c:pt idx="29">
                  <c:v>46727.61500000001</c:v>
                </c:pt>
                <c:pt idx="30">
                  <c:v>41322.317</c:v>
                </c:pt>
                <c:pt idx="31">
                  <c:v>34663.18700000001</c:v>
                </c:pt>
                <c:pt idx="32">
                  <c:v>33472.539</c:v>
                </c:pt>
                <c:pt idx="33">
                  <c:v>40374.47900000001</c:v>
                </c:pt>
                <c:pt idx="34">
                  <c:v>40663.639</c:v>
                </c:pt>
                <c:pt idx="35">
                  <c:v>38910.628</c:v>
                </c:pt>
                <c:pt idx="36">
                  <c:v>40480.784</c:v>
                </c:pt>
                <c:pt idx="37">
                  <c:v>40025.384</c:v>
                </c:pt>
                <c:pt idx="38">
                  <c:v>38332.683</c:v>
                </c:pt>
                <c:pt idx="39">
                  <c:v>39959.44600000001</c:v>
                </c:pt>
                <c:pt idx="40">
                  <c:v>42793.814</c:v>
                </c:pt>
                <c:pt idx="41">
                  <c:v>43602.227</c:v>
                </c:pt>
                <c:pt idx="42">
                  <c:v>44780.758</c:v>
                </c:pt>
                <c:pt idx="43">
                  <c:v>40308.25</c:v>
                </c:pt>
                <c:pt idx="44">
                  <c:v>37352.287</c:v>
                </c:pt>
                <c:pt idx="45">
                  <c:v>38251.686</c:v>
                </c:pt>
                <c:pt idx="46">
                  <c:v>38506.109</c:v>
                </c:pt>
                <c:pt idx="47">
                  <c:v>40796.414</c:v>
                </c:pt>
                <c:pt idx="48">
                  <c:v>39104.723</c:v>
                </c:pt>
                <c:pt idx="49">
                  <c:v>37348.537</c:v>
                </c:pt>
                <c:pt idx="50">
                  <c:v>36603.347</c:v>
                </c:pt>
                <c:pt idx="51">
                  <c:v>35255.783</c:v>
                </c:pt>
                <c:pt idx="52">
                  <c:v>31835.033</c:v>
                </c:pt>
                <c:pt idx="53">
                  <c:v>32163.988</c:v>
                </c:pt>
                <c:pt idx="54">
                  <c:v>39047.205</c:v>
                </c:pt>
                <c:pt idx="55">
                  <c:v>40640.685</c:v>
                </c:pt>
                <c:pt idx="56">
                  <c:v>41560.911</c:v>
                </c:pt>
                <c:pt idx="57">
                  <c:v>42521.144</c:v>
                </c:pt>
                <c:pt idx="58">
                  <c:v>44333.71</c:v>
                </c:pt>
                <c:pt idx="59">
                  <c:v>37743.546</c:v>
                </c:pt>
                <c:pt idx="60">
                  <c:v>36464.452</c:v>
                </c:pt>
                <c:pt idx="61">
                  <c:v>44433.408</c:v>
                </c:pt>
                <c:pt idx="62">
                  <c:v>43529.234</c:v>
                </c:pt>
                <c:pt idx="63">
                  <c:v>40343.79399999999</c:v>
                </c:pt>
                <c:pt idx="64">
                  <c:v>40854.47500000001</c:v>
                </c:pt>
                <c:pt idx="65">
                  <c:v>38865.887</c:v>
                </c:pt>
                <c:pt idx="66">
                  <c:v>31917.88300000001</c:v>
                </c:pt>
                <c:pt idx="67">
                  <c:v>33572.386</c:v>
                </c:pt>
                <c:pt idx="68">
                  <c:v>35253.469</c:v>
                </c:pt>
                <c:pt idx="69">
                  <c:v>33824.417</c:v>
                </c:pt>
                <c:pt idx="70">
                  <c:v>33780.219</c:v>
                </c:pt>
                <c:pt idx="71">
                  <c:v>40495.239</c:v>
                </c:pt>
                <c:pt idx="72">
                  <c:v>39668.94600000001</c:v>
                </c:pt>
                <c:pt idx="73">
                  <c:v>30203.116</c:v>
                </c:pt>
                <c:pt idx="74">
                  <c:v>35147.762</c:v>
                </c:pt>
                <c:pt idx="75">
                  <c:v>39127.07900000001</c:v>
                </c:pt>
                <c:pt idx="76">
                  <c:v>38056.89</c:v>
                </c:pt>
                <c:pt idx="77">
                  <c:v>36268.188</c:v>
                </c:pt>
                <c:pt idx="78">
                  <c:v>34260.246</c:v>
                </c:pt>
                <c:pt idx="79">
                  <c:v>34771.541</c:v>
                </c:pt>
                <c:pt idx="80">
                  <c:v>30376.014</c:v>
                </c:pt>
                <c:pt idx="81">
                  <c:v>33864.065</c:v>
                </c:pt>
                <c:pt idx="82">
                  <c:v>38914.241</c:v>
                </c:pt>
                <c:pt idx="83">
                  <c:v>38837.384</c:v>
                </c:pt>
                <c:pt idx="84">
                  <c:v>39134.218</c:v>
                </c:pt>
                <c:pt idx="85">
                  <c:v>39799.006</c:v>
                </c:pt>
                <c:pt idx="86">
                  <c:v>34426.47900000001</c:v>
                </c:pt>
                <c:pt idx="87">
                  <c:v>30895.855</c:v>
                </c:pt>
                <c:pt idx="88">
                  <c:v>34250.111</c:v>
                </c:pt>
                <c:pt idx="89">
                  <c:v>35009.078</c:v>
                </c:pt>
                <c:pt idx="90">
                  <c:v>33707.29</c:v>
                </c:pt>
                <c:pt idx="91">
                  <c:v>32687.754</c:v>
                </c:pt>
                <c:pt idx="92">
                  <c:v>31375.537</c:v>
                </c:pt>
                <c:pt idx="93">
                  <c:v>32323.449</c:v>
                </c:pt>
                <c:pt idx="94">
                  <c:v>29847.292</c:v>
                </c:pt>
                <c:pt idx="95">
                  <c:v>29756.892</c:v>
                </c:pt>
                <c:pt idx="96">
                  <c:v>34143.621</c:v>
                </c:pt>
                <c:pt idx="97">
                  <c:v>31521.333</c:v>
                </c:pt>
                <c:pt idx="98">
                  <c:v>31636.33</c:v>
                </c:pt>
                <c:pt idx="99">
                  <c:v>31791.86</c:v>
                </c:pt>
                <c:pt idx="100">
                  <c:v>29632.738</c:v>
                </c:pt>
                <c:pt idx="101">
                  <c:v>27450.755</c:v>
                </c:pt>
                <c:pt idx="102">
                  <c:v>29285.41</c:v>
                </c:pt>
                <c:pt idx="103">
                  <c:v>31575.876</c:v>
                </c:pt>
                <c:pt idx="104">
                  <c:v>31620.357</c:v>
                </c:pt>
                <c:pt idx="105">
                  <c:v>33378.472</c:v>
                </c:pt>
                <c:pt idx="106">
                  <c:v>32789.914</c:v>
                </c:pt>
                <c:pt idx="107">
                  <c:v>30407.04400000001</c:v>
                </c:pt>
                <c:pt idx="108">
                  <c:v>27385.305</c:v>
                </c:pt>
                <c:pt idx="109">
                  <c:v>26713.825</c:v>
                </c:pt>
                <c:pt idx="110">
                  <c:v>30332.046</c:v>
                </c:pt>
                <c:pt idx="111">
                  <c:v>30563.333</c:v>
                </c:pt>
                <c:pt idx="112">
                  <c:v>31379.413</c:v>
                </c:pt>
                <c:pt idx="113">
                  <c:v>30658.714</c:v>
                </c:pt>
                <c:pt idx="114">
                  <c:v>29890.839</c:v>
                </c:pt>
                <c:pt idx="115">
                  <c:v>27093.56100000001</c:v>
                </c:pt>
                <c:pt idx="116">
                  <c:v>27823.826</c:v>
                </c:pt>
                <c:pt idx="117">
                  <c:v>30334.131</c:v>
                </c:pt>
                <c:pt idx="118">
                  <c:v>32891.388</c:v>
                </c:pt>
                <c:pt idx="119">
                  <c:v>33123.30100000001</c:v>
                </c:pt>
                <c:pt idx="120">
                  <c:v>31337.43600000001</c:v>
                </c:pt>
                <c:pt idx="121">
                  <c:v>29482.32</c:v>
                </c:pt>
                <c:pt idx="122">
                  <c:v>27151.342</c:v>
                </c:pt>
                <c:pt idx="123">
                  <c:v>27909.594</c:v>
                </c:pt>
                <c:pt idx="124">
                  <c:v>29842.662</c:v>
                </c:pt>
                <c:pt idx="125">
                  <c:v>30202.969</c:v>
                </c:pt>
                <c:pt idx="126">
                  <c:v>30279.325</c:v>
                </c:pt>
                <c:pt idx="127">
                  <c:v>31345.264</c:v>
                </c:pt>
                <c:pt idx="128">
                  <c:v>30486.338</c:v>
                </c:pt>
                <c:pt idx="129">
                  <c:v>28921.101</c:v>
                </c:pt>
                <c:pt idx="130">
                  <c:v>29559.59</c:v>
                </c:pt>
                <c:pt idx="131">
                  <c:v>36418.133</c:v>
                </c:pt>
                <c:pt idx="132">
                  <c:v>35916.663</c:v>
                </c:pt>
                <c:pt idx="133">
                  <c:v>31674.11699999999</c:v>
                </c:pt>
                <c:pt idx="134">
                  <c:v>34484.341</c:v>
                </c:pt>
                <c:pt idx="135">
                  <c:v>32125.63599999999</c:v>
                </c:pt>
                <c:pt idx="136">
                  <c:v>26712.877</c:v>
                </c:pt>
                <c:pt idx="137">
                  <c:v>27176.466</c:v>
                </c:pt>
                <c:pt idx="138">
                  <c:v>30024.825</c:v>
                </c:pt>
                <c:pt idx="139">
                  <c:v>31653.133</c:v>
                </c:pt>
                <c:pt idx="140">
                  <c:v>31818.895</c:v>
                </c:pt>
                <c:pt idx="141">
                  <c:v>34112.714</c:v>
                </c:pt>
                <c:pt idx="142">
                  <c:v>31155.075</c:v>
                </c:pt>
                <c:pt idx="143">
                  <c:v>27413.783</c:v>
                </c:pt>
                <c:pt idx="144">
                  <c:v>28585.271</c:v>
                </c:pt>
                <c:pt idx="145">
                  <c:v>33389.463</c:v>
                </c:pt>
                <c:pt idx="146">
                  <c:v>41389.444</c:v>
                </c:pt>
                <c:pt idx="147">
                  <c:v>34696.65300000001</c:v>
                </c:pt>
                <c:pt idx="148">
                  <c:v>29930.185</c:v>
                </c:pt>
                <c:pt idx="149">
                  <c:v>30977.625</c:v>
                </c:pt>
                <c:pt idx="150">
                  <c:v>28263.495</c:v>
                </c:pt>
                <c:pt idx="151">
                  <c:v>29449.913</c:v>
                </c:pt>
                <c:pt idx="152">
                  <c:v>36341.693</c:v>
                </c:pt>
                <c:pt idx="153">
                  <c:v>41279.652</c:v>
                </c:pt>
                <c:pt idx="154">
                  <c:v>41126.023</c:v>
                </c:pt>
                <c:pt idx="155">
                  <c:v>35529.37100000001</c:v>
                </c:pt>
                <c:pt idx="156">
                  <c:v>34475.038</c:v>
                </c:pt>
                <c:pt idx="157">
                  <c:v>34327.143</c:v>
                </c:pt>
                <c:pt idx="158">
                  <c:v>35285.658</c:v>
                </c:pt>
                <c:pt idx="159">
                  <c:v>38503.88</c:v>
                </c:pt>
                <c:pt idx="160">
                  <c:v>41463.489</c:v>
                </c:pt>
                <c:pt idx="161">
                  <c:v>36289.66</c:v>
                </c:pt>
                <c:pt idx="162">
                  <c:v>34814.548</c:v>
                </c:pt>
                <c:pt idx="163">
                  <c:v>39885.965</c:v>
                </c:pt>
                <c:pt idx="164">
                  <c:v>30897.651</c:v>
                </c:pt>
                <c:pt idx="165">
                  <c:v>33054.156</c:v>
                </c:pt>
                <c:pt idx="166">
                  <c:v>44010.211</c:v>
                </c:pt>
                <c:pt idx="167">
                  <c:v>50989.919</c:v>
                </c:pt>
                <c:pt idx="168">
                  <c:v>52327.059</c:v>
                </c:pt>
                <c:pt idx="169">
                  <c:v>40809.723</c:v>
                </c:pt>
                <c:pt idx="170">
                  <c:v>39122.29199999999</c:v>
                </c:pt>
                <c:pt idx="171">
                  <c:v>32334.52600000001</c:v>
                </c:pt>
                <c:pt idx="172">
                  <c:v>34599.596</c:v>
                </c:pt>
                <c:pt idx="173">
                  <c:v>41229.97100000001</c:v>
                </c:pt>
                <c:pt idx="174">
                  <c:v>44481.023</c:v>
                </c:pt>
                <c:pt idx="175">
                  <c:v>48446.603</c:v>
                </c:pt>
                <c:pt idx="176">
                  <c:v>46631.49</c:v>
                </c:pt>
                <c:pt idx="177">
                  <c:v>43703.694</c:v>
                </c:pt>
                <c:pt idx="178">
                  <c:v>40330.76</c:v>
                </c:pt>
                <c:pt idx="179">
                  <c:v>39734.347</c:v>
                </c:pt>
                <c:pt idx="180">
                  <c:v>47294.162</c:v>
                </c:pt>
                <c:pt idx="181">
                  <c:v>52372.068</c:v>
                </c:pt>
                <c:pt idx="182">
                  <c:v>54947.754</c:v>
                </c:pt>
                <c:pt idx="183">
                  <c:v>51370.734</c:v>
                </c:pt>
                <c:pt idx="184">
                  <c:v>32168.515</c:v>
                </c:pt>
                <c:pt idx="185">
                  <c:v>34379.787</c:v>
                </c:pt>
                <c:pt idx="186">
                  <c:v>38168.589</c:v>
                </c:pt>
                <c:pt idx="187">
                  <c:v>50910.034</c:v>
                </c:pt>
                <c:pt idx="188">
                  <c:v>53534.98</c:v>
                </c:pt>
                <c:pt idx="189">
                  <c:v>48347.47100000001</c:v>
                </c:pt>
                <c:pt idx="190">
                  <c:v>44980.001</c:v>
                </c:pt>
                <c:pt idx="191">
                  <c:v>45429.686</c:v>
                </c:pt>
                <c:pt idx="192">
                  <c:v>43281.662</c:v>
                </c:pt>
                <c:pt idx="193">
                  <c:v>44896.088</c:v>
                </c:pt>
                <c:pt idx="194">
                  <c:v>49049.974</c:v>
                </c:pt>
                <c:pt idx="195">
                  <c:v>46693.077</c:v>
                </c:pt>
                <c:pt idx="196">
                  <c:v>42377.18900000001</c:v>
                </c:pt>
                <c:pt idx="197">
                  <c:v>40783.989</c:v>
                </c:pt>
                <c:pt idx="198">
                  <c:v>40074.717</c:v>
                </c:pt>
                <c:pt idx="199">
                  <c:v>34708.95</c:v>
                </c:pt>
                <c:pt idx="200">
                  <c:v>36036.90500000001</c:v>
                </c:pt>
                <c:pt idx="201">
                  <c:v>43903.162</c:v>
                </c:pt>
                <c:pt idx="202">
                  <c:v>48325.995</c:v>
                </c:pt>
                <c:pt idx="203">
                  <c:v>53149.00900000001</c:v>
                </c:pt>
                <c:pt idx="204">
                  <c:v>41558.659</c:v>
                </c:pt>
                <c:pt idx="205">
                  <c:v>41237.382</c:v>
                </c:pt>
                <c:pt idx="206">
                  <c:v>38236.675</c:v>
                </c:pt>
                <c:pt idx="207">
                  <c:v>44054.715</c:v>
                </c:pt>
                <c:pt idx="208">
                  <c:v>42728.756</c:v>
                </c:pt>
                <c:pt idx="209">
                  <c:v>35801.75700000001</c:v>
                </c:pt>
                <c:pt idx="210">
                  <c:v>37744.90500000001</c:v>
                </c:pt>
                <c:pt idx="211">
                  <c:v>41730.816</c:v>
                </c:pt>
                <c:pt idx="212">
                  <c:v>40890.879</c:v>
                </c:pt>
                <c:pt idx="213">
                  <c:v>33785.625</c:v>
                </c:pt>
                <c:pt idx="214">
                  <c:v>34399.608</c:v>
                </c:pt>
                <c:pt idx="215">
                  <c:v>44360.563</c:v>
                </c:pt>
                <c:pt idx="216">
                  <c:v>47372.198</c:v>
                </c:pt>
                <c:pt idx="217">
                  <c:v>42399.428</c:v>
                </c:pt>
                <c:pt idx="218">
                  <c:v>41429.594</c:v>
                </c:pt>
                <c:pt idx="219">
                  <c:v>39571.039</c:v>
                </c:pt>
                <c:pt idx="220">
                  <c:v>37858.948</c:v>
                </c:pt>
                <c:pt idx="221">
                  <c:v>39844.555</c:v>
                </c:pt>
                <c:pt idx="222">
                  <c:v>42365.713</c:v>
                </c:pt>
                <c:pt idx="223">
                  <c:v>38490.076</c:v>
                </c:pt>
                <c:pt idx="224">
                  <c:v>42141.13</c:v>
                </c:pt>
                <c:pt idx="225">
                  <c:v>37607.459</c:v>
                </c:pt>
                <c:pt idx="226">
                  <c:v>34109.563</c:v>
                </c:pt>
                <c:pt idx="227">
                  <c:v>33179.51300000001</c:v>
                </c:pt>
                <c:pt idx="228">
                  <c:v>36251.882</c:v>
                </c:pt>
                <c:pt idx="229">
                  <c:v>40445.374</c:v>
                </c:pt>
                <c:pt idx="230">
                  <c:v>42740.837</c:v>
                </c:pt>
                <c:pt idx="231">
                  <c:v>43947.58300000001</c:v>
                </c:pt>
                <c:pt idx="232">
                  <c:v>44489.45</c:v>
                </c:pt>
                <c:pt idx="233">
                  <c:v>38840.1</c:v>
                </c:pt>
                <c:pt idx="234">
                  <c:v>31780.482</c:v>
                </c:pt>
                <c:pt idx="235">
                  <c:v>34411.236</c:v>
                </c:pt>
                <c:pt idx="236">
                  <c:v>42043.276</c:v>
                </c:pt>
                <c:pt idx="237">
                  <c:v>45351.08100000001</c:v>
                </c:pt>
                <c:pt idx="238">
                  <c:v>49021.49</c:v>
                </c:pt>
                <c:pt idx="239">
                  <c:v>41526.432</c:v>
                </c:pt>
                <c:pt idx="240">
                  <c:v>37055.681</c:v>
                </c:pt>
                <c:pt idx="241">
                  <c:v>34032.686</c:v>
                </c:pt>
                <c:pt idx="242">
                  <c:v>42594.79</c:v>
                </c:pt>
                <c:pt idx="243">
                  <c:v>45575.447</c:v>
                </c:pt>
                <c:pt idx="244">
                  <c:v>52372.563</c:v>
                </c:pt>
                <c:pt idx="245">
                  <c:v>45607.69</c:v>
                </c:pt>
                <c:pt idx="246">
                  <c:v>47390.79399999999</c:v>
                </c:pt>
                <c:pt idx="247">
                  <c:v>48792.35700000001</c:v>
                </c:pt>
                <c:pt idx="248">
                  <c:v>48007.33100000001</c:v>
                </c:pt>
                <c:pt idx="249">
                  <c:v>35505.904</c:v>
                </c:pt>
                <c:pt idx="250">
                  <c:v>34898.47900000001</c:v>
                </c:pt>
                <c:pt idx="251">
                  <c:v>34858.756</c:v>
                </c:pt>
                <c:pt idx="252">
                  <c:v>37858.236</c:v>
                </c:pt>
                <c:pt idx="253">
                  <c:v>42749.469</c:v>
                </c:pt>
                <c:pt idx="254">
                  <c:v>35714.031</c:v>
                </c:pt>
                <c:pt idx="255">
                  <c:v>29065.576</c:v>
                </c:pt>
                <c:pt idx="256">
                  <c:v>28712.36500000001</c:v>
                </c:pt>
                <c:pt idx="257">
                  <c:v>31909.803</c:v>
                </c:pt>
                <c:pt idx="258">
                  <c:v>32102.733</c:v>
                </c:pt>
                <c:pt idx="259">
                  <c:v>31968.83099999999</c:v>
                </c:pt>
                <c:pt idx="260">
                  <c:v>32179.326</c:v>
                </c:pt>
                <c:pt idx="261">
                  <c:v>30479.793</c:v>
                </c:pt>
                <c:pt idx="262">
                  <c:v>30268.063</c:v>
                </c:pt>
                <c:pt idx="263">
                  <c:v>33741.199</c:v>
                </c:pt>
                <c:pt idx="264">
                  <c:v>31709.501</c:v>
                </c:pt>
                <c:pt idx="265">
                  <c:v>31607.749</c:v>
                </c:pt>
                <c:pt idx="266">
                  <c:v>31520.215</c:v>
                </c:pt>
                <c:pt idx="267">
                  <c:v>31337.477</c:v>
                </c:pt>
                <c:pt idx="268">
                  <c:v>31293.027</c:v>
                </c:pt>
                <c:pt idx="269">
                  <c:v>30756.719</c:v>
                </c:pt>
                <c:pt idx="270">
                  <c:v>32746.764</c:v>
                </c:pt>
                <c:pt idx="271">
                  <c:v>34324.22</c:v>
                </c:pt>
                <c:pt idx="272">
                  <c:v>34260.065</c:v>
                </c:pt>
                <c:pt idx="273">
                  <c:v>33023.93</c:v>
                </c:pt>
                <c:pt idx="274">
                  <c:v>32457.006</c:v>
                </c:pt>
                <c:pt idx="275">
                  <c:v>30975.33099999999</c:v>
                </c:pt>
                <c:pt idx="276">
                  <c:v>27940.065</c:v>
                </c:pt>
                <c:pt idx="277">
                  <c:v>28476.334</c:v>
                </c:pt>
                <c:pt idx="278">
                  <c:v>31596.388</c:v>
                </c:pt>
                <c:pt idx="279">
                  <c:v>31958.386</c:v>
                </c:pt>
                <c:pt idx="280">
                  <c:v>31983.841</c:v>
                </c:pt>
                <c:pt idx="281">
                  <c:v>31516.023</c:v>
                </c:pt>
                <c:pt idx="282">
                  <c:v>29961.246</c:v>
                </c:pt>
                <c:pt idx="283">
                  <c:v>28039.989</c:v>
                </c:pt>
                <c:pt idx="284">
                  <c:v>28245.459</c:v>
                </c:pt>
                <c:pt idx="285">
                  <c:v>31907.926</c:v>
                </c:pt>
                <c:pt idx="286">
                  <c:v>34059.601</c:v>
                </c:pt>
                <c:pt idx="287">
                  <c:v>34571.861</c:v>
                </c:pt>
                <c:pt idx="288">
                  <c:v>32175.85</c:v>
                </c:pt>
                <c:pt idx="289">
                  <c:v>30531.751</c:v>
                </c:pt>
                <c:pt idx="290">
                  <c:v>27668.238</c:v>
                </c:pt>
                <c:pt idx="291">
                  <c:v>29186.463</c:v>
                </c:pt>
                <c:pt idx="292">
                  <c:v>31987.992</c:v>
                </c:pt>
                <c:pt idx="293">
                  <c:v>31676.67099999999</c:v>
                </c:pt>
                <c:pt idx="294">
                  <c:v>32388.713</c:v>
                </c:pt>
                <c:pt idx="295">
                  <c:v>32181.367</c:v>
                </c:pt>
                <c:pt idx="296">
                  <c:v>29838.433</c:v>
                </c:pt>
                <c:pt idx="297">
                  <c:v>27717.339</c:v>
                </c:pt>
                <c:pt idx="298">
                  <c:v>28615.1</c:v>
                </c:pt>
                <c:pt idx="299">
                  <c:v>31407.744</c:v>
                </c:pt>
                <c:pt idx="300">
                  <c:v>31901.58</c:v>
                </c:pt>
                <c:pt idx="301">
                  <c:v>31405.31299999999</c:v>
                </c:pt>
                <c:pt idx="302">
                  <c:v>31648.18600000001</c:v>
                </c:pt>
                <c:pt idx="303">
                  <c:v>31196.978</c:v>
                </c:pt>
                <c:pt idx="304">
                  <c:v>30283.158</c:v>
                </c:pt>
                <c:pt idx="305">
                  <c:v>31988.756</c:v>
                </c:pt>
                <c:pt idx="306">
                  <c:v>33490.795</c:v>
                </c:pt>
                <c:pt idx="307">
                  <c:v>32246.195</c:v>
                </c:pt>
                <c:pt idx="308">
                  <c:v>32496.363</c:v>
                </c:pt>
                <c:pt idx="309">
                  <c:v>33159.997</c:v>
                </c:pt>
                <c:pt idx="310">
                  <c:v>33258.645</c:v>
                </c:pt>
                <c:pt idx="311">
                  <c:v>30692.659</c:v>
                </c:pt>
                <c:pt idx="312">
                  <c:v>30531.79400000001</c:v>
                </c:pt>
                <c:pt idx="313">
                  <c:v>32908.926</c:v>
                </c:pt>
                <c:pt idx="314">
                  <c:v>32639.091</c:v>
                </c:pt>
                <c:pt idx="315">
                  <c:v>32498.056</c:v>
                </c:pt>
                <c:pt idx="316">
                  <c:v>35613.49</c:v>
                </c:pt>
                <c:pt idx="317">
                  <c:v>35989.664</c:v>
                </c:pt>
                <c:pt idx="318">
                  <c:v>33396.373</c:v>
                </c:pt>
                <c:pt idx="319">
                  <c:v>33648.697</c:v>
                </c:pt>
                <c:pt idx="320">
                  <c:v>36056.698</c:v>
                </c:pt>
                <c:pt idx="321">
                  <c:v>41288.038</c:v>
                </c:pt>
                <c:pt idx="322">
                  <c:v>40338.054</c:v>
                </c:pt>
                <c:pt idx="323">
                  <c:v>37391.88</c:v>
                </c:pt>
                <c:pt idx="324">
                  <c:v>38783.996</c:v>
                </c:pt>
                <c:pt idx="325">
                  <c:v>34646.334</c:v>
                </c:pt>
                <c:pt idx="326">
                  <c:v>32287.582</c:v>
                </c:pt>
                <c:pt idx="327">
                  <c:v>33208.162</c:v>
                </c:pt>
                <c:pt idx="328">
                  <c:v>33669.635</c:v>
                </c:pt>
                <c:pt idx="329">
                  <c:v>38226.297</c:v>
                </c:pt>
                <c:pt idx="330">
                  <c:v>32015.828</c:v>
                </c:pt>
                <c:pt idx="331">
                  <c:v>35963.779</c:v>
                </c:pt>
                <c:pt idx="332">
                  <c:v>34705.488</c:v>
                </c:pt>
                <c:pt idx="333">
                  <c:v>32653.833</c:v>
                </c:pt>
                <c:pt idx="334">
                  <c:v>34337.442</c:v>
                </c:pt>
                <c:pt idx="335">
                  <c:v>25607.649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48D-4D9E-B551-95406FB5B636}"/>
            </c:ext>
          </c:extLst>
        </c:ser>
        <c:ser>
          <c:idx val="0"/>
          <c:order val="0"/>
          <c:tx>
            <c:v>2013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'[2013-hourly-loads_PJM.xls]MIDATL'!$A$2:$A$366</c:f>
              <c:strCache>
                <c:ptCount val="365"/>
                <c:pt idx="0">
                  <c:v>1/1/2013</c:v>
                </c:pt>
                <c:pt idx="1">
                  <c:v>1/2/2013</c:v>
                </c:pt>
                <c:pt idx="2">
                  <c:v>1/3/2013</c:v>
                </c:pt>
                <c:pt idx="3">
                  <c:v>1/4/2013</c:v>
                </c:pt>
                <c:pt idx="4">
                  <c:v>1/5/2013</c:v>
                </c:pt>
                <c:pt idx="5">
                  <c:v>1/6/2013</c:v>
                </c:pt>
                <c:pt idx="6">
                  <c:v>1/7/2013</c:v>
                </c:pt>
                <c:pt idx="7">
                  <c:v>1/8/2013</c:v>
                </c:pt>
                <c:pt idx="8">
                  <c:v>1/9/2013</c:v>
                </c:pt>
                <c:pt idx="9">
                  <c:v>1/10/2013</c:v>
                </c:pt>
                <c:pt idx="10">
                  <c:v>1/11/2013</c:v>
                </c:pt>
                <c:pt idx="11">
                  <c:v>1/12/2013</c:v>
                </c:pt>
                <c:pt idx="12">
                  <c:v>1/13/2013</c:v>
                </c:pt>
                <c:pt idx="13">
                  <c:v>1/14/2013</c:v>
                </c:pt>
                <c:pt idx="14">
                  <c:v>1/15/2013</c:v>
                </c:pt>
                <c:pt idx="15">
                  <c:v>1/16/2013</c:v>
                </c:pt>
                <c:pt idx="16">
                  <c:v>1/17/2013</c:v>
                </c:pt>
                <c:pt idx="17">
                  <c:v>1/18/2013</c:v>
                </c:pt>
                <c:pt idx="18">
                  <c:v>1/19/2013</c:v>
                </c:pt>
                <c:pt idx="19">
                  <c:v>1/20/2013</c:v>
                </c:pt>
                <c:pt idx="20">
                  <c:v>1/21/2013</c:v>
                </c:pt>
                <c:pt idx="21">
                  <c:v>1/22/2013</c:v>
                </c:pt>
                <c:pt idx="22">
                  <c:v>1/23/2013</c:v>
                </c:pt>
                <c:pt idx="23">
                  <c:v>1/24/2013</c:v>
                </c:pt>
                <c:pt idx="24">
                  <c:v>1/25/2013</c:v>
                </c:pt>
                <c:pt idx="25">
                  <c:v>1/26/2013</c:v>
                </c:pt>
                <c:pt idx="26">
                  <c:v>1/27/2013</c:v>
                </c:pt>
                <c:pt idx="27">
                  <c:v>1/28/2013</c:v>
                </c:pt>
                <c:pt idx="28">
                  <c:v>1/29/2013</c:v>
                </c:pt>
                <c:pt idx="29">
                  <c:v>1/30/2013</c:v>
                </c:pt>
                <c:pt idx="30">
                  <c:v>1/31/2013</c:v>
                </c:pt>
                <c:pt idx="31">
                  <c:v>2/1/2013</c:v>
                </c:pt>
                <c:pt idx="32">
                  <c:v>2/2/2013</c:v>
                </c:pt>
                <c:pt idx="33">
                  <c:v>2/3/2013</c:v>
                </c:pt>
                <c:pt idx="34">
                  <c:v>2/4/2013</c:v>
                </c:pt>
                <c:pt idx="35">
                  <c:v>2/5/2013</c:v>
                </c:pt>
                <c:pt idx="36">
                  <c:v>2/6/2013</c:v>
                </c:pt>
                <c:pt idx="37">
                  <c:v>2/7/2013</c:v>
                </c:pt>
                <c:pt idx="38">
                  <c:v>2/8/2013</c:v>
                </c:pt>
                <c:pt idx="39">
                  <c:v>2/9/2013</c:v>
                </c:pt>
                <c:pt idx="40">
                  <c:v>2/10/2013</c:v>
                </c:pt>
                <c:pt idx="41">
                  <c:v>2/11/2013</c:v>
                </c:pt>
                <c:pt idx="42">
                  <c:v>2/12/2013</c:v>
                </c:pt>
                <c:pt idx="43">
                  <c:v>2/13/2013</c:v>
                </c:pt>
                <c:pt idx="44">
                  <c:v>2/14/2013</c:v>
                </c:pt>
                <c:pt idx="45">
                  <c:v>2/15/2013</c:v>
                </c:pt>
                <c:pt idx="46">
                  <c:v>2/16/2013</c:v>
                </c:pt>
                <c:pt idx="47">
                  <c:v>2/17/2013</c:v>
                </c:pt>
                <c:pt idx="48">
                  <c:v>2/18/2013</c:v>
                </c:pt>
                <c:pt idx="49">
                  <c:v>2/19/2013</c:v>
                </c:pt>
                <c:pt idx="50">
                  <c:v>2/20/2013</c:v>
                </c:pt>
                <c:pt idx="51">
                  <c:v>2/21/2013</c:v>
                </c:pt>
                <c:pt idx="52">
                  <c:v>2/22/2013</c:v>
                </c:pt>
                <c:pt idx="53">
                  <c:v>2/23/2013</c:v>
                </c:pt>
                <c:pt idx="54">
                  <c:v>2/24/2013</c:v>
                </c:pt>
                <c:pt idx="55">
                  <c:v>2/25/2013</c:v>
                </c:pt>
                <c:pt idx="56">
                  <c:v>2/26/2013</c:v>
                </c:pt>
                <c:pt idx="57">
                  <c:v>2/27/2013</c:v>
                </c:pt>
                <c:pt idx="58">
                  <c:v>2/28/2013</c:v>
                </c:pt>
                <c:pt idx="59">
                  <c:v>3/1/2013</c:v>
                </c:pt>
                <c:pt idx="60">
                  <c:v>3/2/2013</c:v>
                </c:pt>
                <c:pt idx="61">
                  <c:v>3/3/2013</c:v>
                </c:pt>
                <c:pt idx="62">
                  <c:v>3/4/2013</c:v>
                </c:pt>
                <c:pt idx="63">
                  <c:v>3/5/2013</c:v>
                </c:pt>
                <c:pt idx="64">
                  <c:v>3/6/2013</c:v>
                </c:pt>
                <c:pt idx="65">
                  <c:v>3/7/2013</c:v>
                </c:pt>
                <c:pt idx="66">
                  <c:v>3/8/2013</c:v>
                </c:pt>
                <c:pt idx="67">
                  <c:v>3/9/2013</c:v>
                </c:pt>
                <c:pt idx="68">
                  <c:v>3/10/2013</c:v>
                </c:pt>
                <c:pt idx="69">
                  <c:v>3/11/2013</c:v>
                </c:pt>
                <c:pt idx="70">
                  <c:v>3/12/2013</c:v>
                </c:pt>
                <c:pt idx="71">
                  <c:v>3/13/2013</c:v>
                </c:pt>
                <c:pt idx="72">
                  <c:v>3/14/2013</c:v>
                </c:pt>
                <c:pt idx="73">
                  <c:v>3/15/2013</c:v>
                </c:pt>
                <c:pt idx="74">
                  <c:v>3/16/2013</c:v>
                </c:pt>
                <c:pt idx="75">
                  <c:v>3/17/2013</c:v>
                </c:pt>
                <c:pt idx="76">
                  <c:v>3/18/2013</c:v>
                </c:pt>
                <c:pt idx="77">
                  <c:v>3/19/2013</c:v>
                </c:pt>
                <c:pt idx="78">
                  <c:v>3/20/2013</c:v>
                </c:pt>
                <c:pt idx="79">
                  <c:v>3/21/2013</c:v>
                </c:pt>
                <c:pt idx="80">
                  <c:v>3/22/2013</c:v>
                </c:pt>
                <c:pt idx="81">
                  <c:v>3/23/2013</c:v>
                </c:pt>
                <c:pt idx="82">
                  <c:v>3/24/2013</c:v>
                </c:pt>
                <c:pt idx="83">
                  <c:v>3/25/2013</c:v>
                </c:pt>
                <c:pt idx="84">
                  <c:v>3/26/2013</c:v>
                </c:pt>
                <c:pt idx="85">
                  <c:v>3/27/2013</c:v>
                </c:pt>
                <c:pt idx="86">
                  <c:v>3/28/2013</c:v>
                </c:pt>
                <c:pt idx="87">
                  <c:v>3/29/2013</c:v>
                </c:pt>
                <c:pt idx="88">
                  <c:v>3/30/2013</c:v>
                </c:pt>
                <c:pt idx="89">
                  <c:v>3/31/2013</c:v>
                </c:pt>
                <c:pt idx="90">
                  <c:v>4/1/2013</c:v>
                </c:pt>
                <c:pt idx="91">
                  <c:v>4/2/2013</c:v>
                </c:pt>
                <c:pt idx="92">
                  <c:v>4/3/2013</c:v>
                </c:pt>
                <c:pt idx="93">
                  <c:v>4/4/2013</c:v>
                </c:pt>
                <c:pt idx="94">
                  <c:v>4/5/2013</c:v>
                </c:pt>
                <c:pt idx="95">
                  <c:v>4/6/2013</c:v>
                </c:pt>
                <c:pt idx="96">
                  <c:v>4/7/2013</c:v>
                </c:pt>
                <c:pt idx="97">
                  <c:v>4/8/2013</c:v>
                </c:pt>
                <c:pt idx="98">
                  <c:v>4/9/2013</c:v>
                </c:pt>
                <c:pt idx="99">
                  <c:v>4/10/2013</c:v>
                </c:pt>
                <c:pt idx="100">
                  <c:v>4/11/2013</c:v>
                </c:pt>
                <c:pt idx="101">
                  <c:v>4/12/2013</c:v>
                </c:pt>
                <c:pt idx="102">
                  <c:v>4/13/2013</c:v>
                </c:pt>
                <c:pt idx="103">
                  <c:v>4/14/2013</c:v>
                </c:pt>
                <c:pt idx="104">
                  <c:v>4/15/2013</c:v>
                </c:pt>
                <c:pt idx="105">
                  <c:v>4/16/2013</c:v>
                </c:pt>
                <c:pt idx="106">
                  <c:v>4/17/2013</c:v>
                </c:pt>
                <c:pt idx="107">
                  <c:v>4/18/2013</c:v>
                </c:pt>
                <c:pt idx="108">
                  <c:v>4/19/2013</c:v>
                </c:pt>
                <c:pt idx="109">
                  <c:v>4/20/2013</c:v>
                </c:pt>
                <c:pt idx="110">
                  <c:v>4/21/2013</c:v>
                </c:pt>
                <c:pt idx="111">
                  <c:v>4/22/2013</c:v>
                </c:pt>
                <c:pt idx="112">
                  <c:v>4/23/2013</c:v>
                </c:pt>
                <c:pt idx="113">
                  <c:v>4/24/2013</c:v>
                </c:pt>
                <c:pt idx="114">
                  <c:v>4/25/2013</c:v>
                </c:pt>
                <c:pt idx="115">
                  <c:v>4/26/2013</c:v>
                </c:pt>
                <c:pt idx="116">
                  <c:v>4/27/2013</c:v>
                </c:pt>
                <c:pt idx="117">
                  <c:v>4/28/2013</c:v>
                </c:pt>
                <c:pt idx="118">
                  <c:v>4/29/2013</c:v>
                </c:pt>
                <c:pt idx="119">
                  <c:v>4/30/2013</c:v>
                </c:pt>
                <c:pt idx="120">
                  <c:v>5/1/2013</c:v>
                </c:pt>
                <c:pt idx="121">
                  <c:v>5/2/2013</c:v>
                </c:pt>
                <c:pt idx="122">
                  <c:v>5/3/2013</c:v>
                </c:pt>
                <c:pt idx="123">
                  <c:v>5/4/2013</c:v>
                </c:pt>
                <c:pt idx="124">
                  <c:v>5/5/2013</c:v>
                </c:pt>
                <c:pt idx="125">
                  <c:v>5/6/2013</c:v>
                </c:pt>
                <c:pt idx="126">
                  <c:v>5/7/2013</c:v>
                </c:pt>
                <c:pt idx="127">
                  <c:v>5/8/2013</c:v>
                </c:pt>
                <c:pt idx="128">
                  <c:v>5/9/2013</c:v>
                </c:pt>
                <c:pt idx="129">
                  <c:v>5/10/2013</c:v>
                </c:pt>
                <c:pt idx="130">
                  <c:v>5/11/2013</c:v>
                </c:pt>
                <c:pt idx="131">
                  <c:v>5/12/2013</c:v>
                </c:pt>
                <c:pt idx="132">
                  <c:v>5/13/2013</c:v>
                </c:pt>
                <c:pt idx="133">
                  <c:v>5/14/2013</c:v>
                </c:pt>
                <c:pt idx="134">
                  <c:v>5/15/2013</c:v>
                </c:pt>
                <c:pt idx="135">
                  <c:v>5/16/2013</c:v>
                </c:pt>
                <c:pt idx="136">
                  <c:v>5/17/2013</c:v>
                </c:pt>
                <c:pt idx="137">
                  <c:v>5/18/2013</c:v>
                </c:pt>
                <c:pt idx="138">
                  <c:v>5/19/2013</c:v>
                </c:pt>
                <c:pt idx="139">
                  <c:v>5/20/2013</c:v>
                </c:pt>
                <c:pt idx="140">
                  <c:v>5/21/2013</c:v>
                </c:pt>
                <c:pt idx="141">
                  <c:v>5/22/2013</c:v>
                </c:pt>
                <c:pt idx="142">
                  <c:v>5/23/2013</c:v>
                </c:pt>
                <c:pt idx="143">
                  <c:v>5/24/2013</c:v>
                </c:pt>
                <c:pt idx="144">
                  <c:v>5/25/2013</c:v>
                </c:pt>
                <c:pt idx="145">
                  <c:v>5/26/2013</c:v>
                </c:pt>
                <c:pt idx="146">
                  <c:v>5/27/2013</c:v>
                </c:pt>
                <c:pt idx="147">
                  <c:v>5/28/2013</c:v>
                </c:pt>
                <c:pt idx="148">
                  <c:v>5/29/2013</c:v>
                </c:pt>
                <c:pt idx="149">
                  <c:v>5/30/2013</c:v>
                </c:pt>
                <c:pt idx="150">
                  <c:v>5/31/2013</c:v>
                </c:pt>
                <c:pt idx="151">
                  <c:v>6/1/2013</c:v>
                </c:pt>
                <c:pt idx="152">
                  <c:v>6/2/2013</c:v>
                </c:pt>
                <c:pt idx="153">
                  <c:v>6/3/2013</c:v>
                </c:pt>
                <c:pt idx="154">
                  <c:v>6/4/2013</c:v>
                </c:pt>
                <c:pt idx="155">
                  <c:v>6/5/2013</c:v>
                </c:pt>
                <c:pt idx="156">
                  <c:v>6/6/2013</c:v>
                </c:pt>
                <c:pt idx="157">
                  <c:v>6/7/2013</c:v>
                </c:pt>
                <c:pt idx="158">
                  <c:v>6/8/2013</c:v>
                </c:pt>
                <c:pt idx="159">
                  <c:v>6/9/2013</c:v>
                </c:pt>
                <c:pt idx="160">
                  <c:v>6/10/2013</c:v>
                </c:pt>
                <c:pt idx="161">
                  <c:v>6/11/2013</c:v>
                </c:pt>
                <c:pt idx="162">
                  <c:v>6/12/2013</c:v>
                </c:pt>
                <c:pt idx="163">
                  <c:v>6/13/2013</c:v>
                </c:pt>
                <c:pt idx="164">
                  <c:v>6/14/2013</c:v>
                </c:pt>
                <c:pt idx="165">
                  <c:v>6/15/2013</c:v>
                </c:pt>
                <c:pt idx="166">
                  <c:v>6/16/2013</c:v>
                </c:pt>
                <c:pt idx="167">
                  <c:v>6/17/2013</c:v>
                </c:pt>
                <c:pt idx="168">
                  <c:v>6/18/2013</c:v>
                </c:pt>
                <c:pt idx="169">
                  <c:v>6/19/2013</c:v>
                </c:pt>
                <c:pt idx="170">
                  <c:v>6/20/2013</c:v>
                </c:pt>
                <c:pt idx="171">
                  <c:v>6/21/2013</c:v>
                </c:pt>
                <c:pt idx="172">
                  <c:v>6/22/2013</c:v>
                </c:pt>
                <c:pt idx="173">
                  <c:v>6/23/2013</c:v>
                </c:pt>
                <c:pt idx="174">
                  <c:v>6/24/2013</c:v>
                </c:pt>
                <c:pt idx="175">
                  <c:v>6/25/2013</c:v>
                </c:pt>
                <c:pt idx="176">
                  <c:v>6/26/2013</c:v>
                </c:pt>
                <c:pt idx="177">
                  <c:v>6/27/2013</c:v>
                </c:pt>
                <c:pt idx="178">
                  <c:v>6/28/2013</c:v>
                </c:pt>
                <c:pt idx="179">
                  <c:v>6/29/2013</c:v>
                </c:pt>
                <c:pt idx="180">
                  <c:v>6/30/2013</c:v>
                </c:pt>
                <c:pt idx="181">
                  <c:v>7/1/2013</c:v>
                </c:pt>
                <c:pt idx="182">
                  <c:v>7/2/2013</c:v>
                </c:pt>
                <c:pt idx="183">
                  <c:v>7/3/2013</c:v>
                </c:pt>
                <c:pt idx="184">
                  <c:v>7/4/2013</c:v>
                </c:pt>
                <c:pt idx="185">
                  <c:v>7/5/2013</c:v>
                </c:pt>
                <c:pt idx="186">
                  <c:v>7/6/2013</c:v>
                </c:pt>
                <c:pt idx="187">
                  <c:v>7/7/2013</c:v>
                </c:pt>
                <c:pt idx="188">
                  <c:v>7/8/2013</c:v>
                </c:pt>
                <c:pt idx="189">
                  <c:v>7/9/2013</c:v>
                </c:pt>
                <c:pt idx="190">
                  <c:v>7/10/2013</c:v>
                </c:pt>
                <c:pt idx="191">
                  <c:v>7/11/2013</c:v>
                </c:pt>
                <c:pt idx="192">
                  <c:v>7/12/2013</c:v>
                </c:pt>
                <c:pt idx="193">
                  <c:v>7/13/2013</c:v>
                </c:pt>
                <c:pt idx="194">
                  <c:v>7/14/2013</c:v>
                </c:pt>
                <c:pt idx="195">
                  <c:v>7/15/2013</c:v>
                </c:pt>
                <c:pt idx="196">
                  <c:v>7/16/2013</c:v>
                </c:pt>
                <c:pt idx="197">
                  <c:v>7/17/2013</c:v>
                </c:pt>
                <c:pt idx="198">
                  <c:v>7/18/2013</c:v>
                </c:pt>
                <c:pt idx="199">
                  <c:v>7/19/2013</c:v>
                </c:pt>
                <c:pt idx="200">
                  <c:v>7/20/2013</c:v>
                </c:pt>
                <c:pt idx="201">
                  <c:v>7/21/2013</c:v>
                </c:pt>
                <c:pt idx="202">
                  <c:v>7/22/2013</c:v>
                </c:pt>
                <c:pt idx="203">
                  <c:v>7/23/2013</c:v>
                </c:pt>
                <c:pt idx="204">
                  <c:v>7/24/2013</c:v>
                </c:pt>
                <c:pt idx="205">
                  <c:v>7/25/2013</c:v>
                </c:pt>
                <c:pt idx="206">
                  <c:v>7/26/2013</c:v>
                </c:pt>
                <c:pt idx="207">
                  <c:v>7/27/2013</c:v>
                </c:pt>
                <c:pt idx="208">
                  <c:v>7/28/2013</c:v>
                </c:pt>
                <c:pt idx="209">
                  <c:v>7/29/2013</c:v>
                </c:pt>
                <c:pt idx="210">
                  <c:v>7/30/2013</c:v>
                </c:pt>
                <c:pt idx="211">
                  <c:v>7/31/2013</c:v>
                </c:pt>
                <c:pt idx="212">
                  <c:v>8/1/2013</c:v>
                </c:pt>
                <c:pt idx="213">
                  <c:v>8/2/2013</c:v>
                </c:pt>
                <c:pt idx="214">
                  <c:v>8/3/2013</c:v>
                </c:pt>
                <c:pt idx="215">
                  <c:v>8/4/2013</c:v>
                </c:pt>
                <c:pt idx="216">
                  <c:v>8/5/2013</c:v>
                </c:pt>
                <c:pt idx="217">
                  <c:v>8/6/2013</c:v>
                </c:pt>
                <c:pt idx="218">
                  <c:v>8/7/2013</c:v>
                </c:pt>
                <c:pt idx="219">
                  <c:v>8/8/2013</c:v>
                </c:pt>
                <c:pt idx="220">
                  <c:v>8/9/2013</c:v>
                </c:pt>
                <c:pt idx="221">
                  <c:v>8/10/2013</c:v>
                </c:pt>
                <c:pt idx="222">
                  <c:v>8/11/2013</c:v>
                </c:pt>
                <c:pt idx="223">
                  <c:v>8/12/2013</c:v>
                </c:pt>
                <c:pt idx="224">
                  <c:v>8/13/2013</c:v>
                </c:pt>
                <c:pt idx="225">
                  <c:v>8/14/2013</c:v>
                </c:pt>
                <c:pt idx="226">
                  <c:v>8/15/2013</c:v>
                </c:pt>
                <c:pt idx="227">
                  <c:v>8/16/2013</c:v>
                </c:pt>
                <c:pt idx="228">
                  <c:v>8/17/2013</c:v>
                </c:pt>
                <c:pt idx="229">
                  <c:v>8/18/2013</c:v>
                </c:pt>
                <c:pt idx="230">
                  <c:v>8/19/2013</c:v>
                </c:pt>
                <c:pt idx="231">
                  <c:v>8/20/2013</c:v>
                </c:pt>
                <c:pt idx="232">
                  <c:v>8/21/2013</c:v>
                </c:pt>
                <c:pt idx="233">
                  <c:v>8/22/2013</c:v>
                </c:pt>
                <c:pt idx="234">
                  <c:v>8/23/2013</c:v>
                </c:pt>
                <c:pt idx="235">
                  <c:v>8/24/2013</c:v>
                </c:pt>
                <c:pt idx="236">
                  <c:v>8/25/2013</c:v>
                </c:pt>
                <c:pt idx="237">
                  <c:v>8/26/2013</c:v>
                </c:pt>
                <c:pt idx="238">
                  <c:v>8/27/2013</c:v>
                </c:pt>
                <c:pt idx="239">
                  <c:v>8/28/2013</c:v>
                </c:pt>
                <c:pt idx="240">
                  <c:v>8/29/2013</c:v>
                </c:pt>
                <c:pt idx="241">
                  <c:v>8/30/2013</c:v>
                </c:pt>
                <c:pt idx="242">
                  <c:v>8/31/2013</c:v>
                </c:pt>
                <c:pt idx="243">
                  <c:v>9/1/2013</c:v>
                </c:pt>
                <c:pt idx="244">
                  <c:v>9/2/2013</c:v>
                </c:pt>
                <c:pt idx="245">
                  <c:v>9/3/2013</c:v>
                </c:pt>
                <c:pt idx="246">
                  <c:v>9/4/2013</c:v>
                </c:pt>
                <c:pt idx="247">
                  <c:v>9/5/2013</c:v>
                </c:pt>
                <c:pt idx="248">
                  <c:v>9/6/2013</c:v>
                </c:pt>
                <c:pt idx="249">
                  <c:v>9/7/2013</c:v>
                </c:pt>
                <c:pt idx="250">
                  <c:v>9/8/2013</c:v>
                </c:pt>
                <c:pt idx="251">
                  <c:v>9/9/2013</c:v>
                </c:pt>
                <c:pt idx="252">
                  <c:v>9/10/2013</c:v>
                </c:pt>
                <c:pt idx="253">
                  <c:v>9/11/2013</c:v>
                </c:pt>
                <c:pt idx="254">
                  <c:v>9/12/2013</c:v>
                </c:pt>
                <c:pt idx="255">
                  <c:v>9/13/2013</c:v>
                </c:pt>
                <c:pt idx="256">
                  <c:v>9/14/2013</c:v>
                </c:pt>
                <c:pt idx="257">
                  <c:v>9/15/2013</c:v>
                </c:pt>
                <c:pt idx="258">
                  <c:v>9/16/2013</c:v>
                </c:pt>
                <c:pt idx="259">
                  <c:v>9/17/2013</c:v>
                </c:pt>
                <c:pt idx="260">
                  <c:v>9/18/2013</c:v>
                </c:pt>
                <c:pt idx="261">
                  <c:v>9/19/2013</c:v>
                </c:pt>
                <c:pt idx="262">
                  <c:v>9/20/2013</c:v>
                </c:pt>
                <c:pt idx="263">
                  <c:v>9/21/2013</c:v>
                </c:pt>
                <c:pt idx="264">
                  <c:v>9/22/2013</c:v>
                </c:pt>
                <c:pt idx="265">
                  <c:v>9/23/2013</c:v>
                </c:pt>
                <c:pt idx="266">
                  <c:v>9/24/2013</c:v>
                </c:pt>
                <c:pt idx="267">
                  <c:v>9/25/2013</c:v>
                </c:pt>
                <c:pt idx="268">
                  <c:v>9/26/2013</c:v>
                </c:pt>
                <c:pt idx="269">
                  <c:v>9/27/2013</c:v>
                </c:pt>
                <c:pt idx="270">
                  <c:v>9/28/2013</c:v>
                </c:pt>
                <c:pt idx="271">
                  <c:v>9/29/2013</c:v>
                </c:pt>
                <c:pt idx="272">
                  <c:v>9/30/2013</c:v>
                </c:pt>
                <c:pt idx="273">
                  <c:v>10/1/2013</c:v>
                </c:pt>
                <c:pt idx="274">
                  <c:v>10/2/2013</c:v>
                </c:pt>
                <c:pt idx="275">
                  <c:v>10/3/2013</c:v>
                </c:pt>
                <c:pt idx="276">
                  <c:v>10/4/2013</c:v>
                </c:pt>
                <c:pt idx="277">
                  <c:v>10/5/2013</c:v>
                </c:pt>
                <c:pt idx="278">
                  <c:v>10/6/2013</c:v>
                </c:pt>
                <c:pt idx="279">
                  <c:v>10/7/2013</c:v>
                </c:pt>
                <c:pt idx="280">
                  <c:v>10/8/2013</c:v>
                </c:pt>
                <c:pt idx="281">
                  <c:v>10/9/2013</c:v>
                </c:pt>
                <c:pt idx="282">
                  <c:v>10/10/2013</c:v>
                </c:pt>
                <c:pt idx="283">
                  <c:v>10/11/2013</c:v>
                </c:pt>
                <c:pt idx="284">
                  <c:v>10/12/2013</c:v>
                </c:pt>
                <c:pt idx="285">
                  <c:v>10/13/2013</c:v>
                </c:pt>
                <c:pt idx="286">
                  <c:v>10/14/2013</c:v>
                </c:pt>
                <c:pt idx="287">
                  <c:v>10/15/2013</c:v>
                </c:pt>
                <c:pt idx="288">
                  <c:v>10/16/2013</c:v>
                </c:pt>
                <c:pt idx="289">
                  <c:v>10/17/2013</c:v>
                </c:pt>
                <c:pt idx="290">
                  <c:v>10/18/2013</c:v>
                </c:pt>
                <c:pt idx="291">
                  <c:v>10/19/2013</c:v>
                </c:pt>
                <c:pt idx="292">
                  <c:v>10/20/2013</c:v>
                </c:pt>
                <c:pt idx="293">
                  <c:v>10/21/2013</c:v>
                </c:pt>
                <c:pt idx="294">
                  <c:v>10/22/2013</c:v>
                </c:pt>
                <c:pt idx="295">
                  <c:v>10/23/2013</c:v>
                </c:pt>
                <c:pt idx="296">
                  <c:v>10/24/2013</c:v>
                </c:pt>
                <c:pt idx="297">
                  <c:v>10/25/2013</c:v>
                </c:pt>
                <c:pt idx="298">
                  <c:v>10/26/2013</c:v>
                </c:pt>
                <c:pt idx="299">
                  <c:v>10/27/2013</c:v>
                </c:pt>
                <c:pt idx="300">
                  <c:v>10/28/2013</c:v>
                </c:pt>
                <c:pt idx="301">
                  <c:v>10/29/2013</c:v>
                </c:pt>
                <c:pt idx="302">
                  <c:v>10/30/2013</c:v>
                </c:pt>
                <c:pt idx="303">
                  <c:v>10/31/2013</c:v>
                </c:pt>
                <c:pt idx="304">
                  <c:v>11/1/2013</c:v>
                </c:pt>
                <c:pt idx="305">
                  <c:v>11/2/2013</c:v>
                </c:pt>
                <c:pt idx="306">
                  <c:v>11/3/2013</c:v>
                </c:pt>
                <c:pt idx="307">
                  <c:v>11/4/2013</c:v>
                </c:pt>
                <c:pt idx="308">
                  <c:v>11/5/2013</c:v>
                </c:pt>
                <c:pt idx="309">
                  <c:v>11/6/2013</c:v>
                </c:pt>
                <c:pt idx="310">
                  <c:v>11/7/2013</c:v>
                </c:pt>
                <c:pt idx="311">
                  <c:v>11/8/2013</c:v>
                </c:pt>
                <c:pt idx="312">
                  <c:v>11/9/2013</c:v>
                </c:pt>
                <c:pt idx="313">
                  <c:v>11/10/2013</c:v>
                </c:pt>
                <c:pt idx="314">
                  <c:v>11/11/2013</c:v>
                </c:pt>
                <c:pt idx="315">
                  <c:v>11/12/2013</c:v>
                </c:pt>
                <c:pt idx="316">
                  <c:v>11/13/2013</c:v>
                </c:pt>
                <c:pt idx="317">
                  <c:v>11/14/2013</c:v>
                </c:pt>
                <c:pt idx="318">
                  <c:v>11/15/2013</c:v>
                </c:pt>
                <c:pt idx="319">
                  <c:v>11/16/2013</c:v>
                </c:pt>
                <c:pt idx="320">
                  <c:v>11/17/2013</c:v>
                </c:pt>
                <c:pt idx="321">
                  <c:v>11/18/2013</c:v>
                </c:pt>
                <c:pt idx="322">
                  <c:v>11/19/2013</c:v>
                </c:pt>
                <c:pt idx="323">
                  <c:v>11/20/2013</c:v>
                </c:pt>
                <c:pt idx="324">
                  <c:v>11/21/2013</c:v>
                </c:pt>
                <c:pt idx="325">
                  <c:v>11/22/2013</c:v>
                </c:pt>
                <c:pt idx="326">
                  <c:v>11/23/2013</c:v>
                </c:pt>
                <c:pt idx="327">
                  <c:v>11/24/2013</c:v>
                </c:pt>
                <c:pt idx="328">
                  <c:v>11/25/2013</c:v>
                </c:pt>
                <c:pt idx="329">
                  <c:v>11/26/2013</c:v>
                </c:pt>
                <c:pt idx="330">
                  <c:v>11/27/2013</c:v>
                </c:pt>
                <c:pt idx="331">
                  <c:v>11/28/2013</c:v>
                </c:pt>
                <c:pt idx="332">
                  <c:v>11/29/2013</c:v>
                </c:pt>
                <c:pt idx="333">
                  <c:v>11/30/2013</c:v>
                </c:pt>
                <c:pt idx="334">
                  <c:v>12/1/2013</c:v>
                </c:pt>
                <c:pt idx="335">
                  <c:v>12/2/2013</c:v>
                </c:pt>
                <c:pt idx="336">
                  <c:v>12/3/2013</c:v>
                </c:pt>
                <c:pt idx="337">
                  <c:v>12/4/2013</c:v>
                </c:pt>
                <c:pt idx="338">
                  <c:v>12/5/2013</c:v>
                </c:pt>
                <c:pt idx="339">
                  <c:v>12/6/2013</c:v>
                </c:pt>
                <c:pt idx="340">
                  <c:v>12/7/2013</c:v>
                </c:pt>
                <c:pt idx="341">
                  <c:v>12/8/2013</c:v>
                </c:pt>
                <c:pt idx="342">
                  <c:v>12/9/2013</c:v>
                </c:pt>
                <c:pt idx="343">
                  <c:v>12/10/2013</c:v>
                </c:pt>
                <c:pt idx="344">
                  <c:v>12/11/2013</c:v>
                </c:pt>
                <c:pt idx="345">
                  <c:v>12/12/2013</c:v>
                </c:pt>
                <c:pt idx="346">
                  <c:v>12/13/2013</c:v>
                </c:pt>
                <c:pt idx="347">
                  <c:v>12/14/2013</c:v>
                </c:pt>
                <c:pt idx="348">
                  <c:v>12/15/2013</c:v>
                </c:pt>
                <c:pt idx="349">
                  <c:v>12/16/2013</c:v>
                </c:pt>
                <c:pt idx="350">
                  <c:v>12/17/2013</c:v>
                </c:pt>
                <c:pt idx="351">
                  <c:v>12/18/2013</c:v>
                </c:pt>
                <c:pt idx="352">
                  <c:v>12/19/2013</c:v>
                </c:pt>
                <c:pt idx="353">
                  <c:v>12/20/2013</c:v>
                </c:pt>
                <c:pt idx="354">
                  <c:v>12/21/2013</c:v>
                </c:pt>
                <c:pt idx="355">
                  <c:v>12/22/2013</c:v>
                </c:pt>
                <c:pt idx="356">
                  <c:v>12/23/2013</c:v>
                </c:pt>
                <c:pt idx="357">
                  <c:v>12/24/2013</c:v>
                </c:pt>
                <c:pt idx="358">
                  <c:v>12/25/2013</c:v>
                </c:pt>
                <c:pt idx="359">
                  <c:v>12/26/2013</c:v>
                </c:pt>
                <c:pt idx="360">
                  <c:v>12/27/2013</c:v>
                </c:pt>
                <c:pt idx="361">
                  <c:v>12/28/2013</c:v>
                </c:pt>
                <c:pt idx="362">
                  <c:v>12/29/2013</c:v>
                </c:pt>
                <c:pt idx="363">
                  <c:v>12/30/2013</c:v>
                </c:pt>
                <c:pt idx="364">
                  <c:v>12/31/2013</c:v>
                </c:pt>
              </c:strCache>
            </c:strRef>
          </c:cat>
          <c:val>
            <c:numRef>
              <c:f>'[2013-hourly-loads_PJM.xls]MIDATL'!$AE$2:$AE$366</c:f>
              <c:numCache>
                <c:formatCode>General</c:formatCode>
                <c:ptCount val="365"/>
                <c:pt idx="0">
                  <c:v>35892.86500000001</c:v>
                </c:pt>
                <c:pt idx="1">
                  <c:v>41197.79599999999</c:v>
                </c:pt>
                <c:pt idx="2">
                  <c:v>41137.895</c:v>
                </c:pt>
                <c:pt idx="3">
                  <c:v>39046.364</c:v>
                </c:pt>
                <c:pt idx="4">
                  <c:v>35903.92000000001</c:v>
                </c:pt>
                <c:pt idx="5">
                  <c:v>34620.5</c:v>
                </c:pt>
                <c:pt idx="6">
                  <c:v>38054.459</c:v>
                </c:pt>
                <c:pt idx="7">
                  <c:v>37822.336</c:v>
                </c:pt>
                <c:pt idx="8">
                  <c:v>37413.498</c:v>
                </c:pt>
                <c:pt idx="9">
                  <c:v>36472.135</c:v>
                </c:pt>
                <c:pt idx="10">
                  <c:v>36528.636</c:v>
                </c:pt>
                <c:pt idx="11">
                  <c:v>32004.197</c:v>
                </c:pt>
                <c:pt idx="12">
                  <c:v>32645.188</c:v>
                </c:pt>
                <c:pt idx="13">
                  <c:v>35178.101</c:v>
                </c:pt>
                <c:pt idx="14">
                  <c:v>37847.321</c:v>
                </c:pt>
                <c:pt idx="15">
                  <c:v>38811.97700000001</c:v>
                </c:pt>
                <c:pt idx="16">
                  <c:v>37964.328</c:v>
                </c:pt>
                <c:pt idx="17">
                  <c:v>39064.61</c:v>
                </c:pt>
                <c:pt idx="18">
                  <c:v>33377.573</c:v>
                </c:pt>
                <c:pt idx="19">
                  <c:v>33523.098</c:v>
                </c:pt>
                <c:pt idx="20">
                  <c:v>39344.608</c:v>
                </c:pt>
                <c:pt idx="21">
                  <c:v>45528.58</c:v>
                </c:pt>
                <c:pt idx="22">
                  <c:v>45381.23</c:v>
                </c:pt>
                <c:pt idx="23">
                  <c:v>44986.427</c:v>
                </c:pt>
                <c:pt idx="24">
                  <c:v>44522.554</c:v>
                </c:pt>
                <c:pt idx="25">
                  <c:v>39659.678</c:v>
                </c:pt>
                <c:pt idx="26">
                  <c:v>38551.598</c:v>
                </c:pt>
                <c:pt idx="27">
                  <c:v>40596.893</c:v>
                </c:pt>
                <c:pt idx="28">
                  <c:v>35845.139</c:v>
                </c:pt>
                <c:pt idx="29">
                  <c:v>34577.61900000001</c:v>
                </c:pt>
                <c:pt idx="30">
                  <c:v>38508.028</c:v>
                </c:pt>
                <c:pt idx="31">
                  <c:v>41804.565</c:v>
                </c:pt>
                <c:pt idx="32">
                  <c:v>39349.387</c:v>
                </c:pt>
                <c:pt idx="33">
                  <c:v>37593.843</c:v>
                </c:pt>
                <c:pt idx="34">
                  <c:v>41484.019</c:v>
                </c:pt>
                <c:pt idx="35">
                  <c:v>40246.255</c:v>
                </c:pt>
                <c:pt idx="36">
                  <c:v>39146.11700000001</c:v>
                </c:pt>
                <c:pt idx="37">
                  <c:v>39957.737</c:v>
                </c:pt>
                <c:pt idx="38">
                  <c:v>38847.152</c:v>
                </c:pt>
                <c:pt idx="39">
                  <c:v>37318.488</c:v>
                </c:pt>
                <c:pt idx="40">
                  <c:v>36259.00900000001</c:v>
                </c:pt>
                <c:pt idx="41">
                  <c:v>37176.917</c:v>
                </c:pt>
                <c:pt idx="42">
                  <c:v>36551.719</c:v>
                </c:pt>
                <c:pt idx="43">
                  <c:v>37730.882</c:v>
                </c:pt>
                <c:pt idx="44">
                  <c:v>36617.881</c:v>
                </c:pt>
                <c:pt idx="45">
                  <c:v>35494.588</c:v>
                </c:pt>
                <c:pt idx="46">
                  <c:v>35390.485</c:v>
                </c:pt>
                <c:pt idx="47">
                  <c:v>39175.402</c:v>
                </c:pt>
                <c:pt idx="48">
                  <c:v>39095.44</c:v>
                </c:pt>
                <c:pt idx="49">
                  <c:v>38278.063</c:v>
                </c:pt>
                <c:pt idx="50">
                  <c:v>41549.428</c:v>
                </c:pt>
                <c:pt idx="51">
                  <c:v>40184.666</c:v>
                </c:pt>
                <c:pt idx="52">
                  <c:v>38862.40500000001</c:v>
                </c:pt>
                <c:pt idx="53">
                  <c:v>34105.502</c:v>
                </c:pt>
                <c:pt idx="54">
                  <c:v>35224.97</c:v>
                </c:pt>
                <c:pt idx="55">
                  <c:v>36953.37100000001</c:v>
                </c:pt>
                <c:pt idx="56">
                  <c:v>38784.394</c:v>
                </c:pt>
                <c:pt idx="57">
                  <c:v>35691.911</c:v>
                </c:pt>
                <c:pt idx="58">
                  <c:v>36527.824</c:v>
                </c:pt>
                <c:pt idx="59">
                  <c:v>36283.634</c:v>
                </c:pt>
                <c:pt idx="60">
                  <c:v>34862.203</c:v>
                </c:pt>
                <c:pt idx="61">
                  <c:v>36358.68700000001</c:v>
                </c:pt>
                <c:pt idx="62">
                  <c:v>38528.90100000001</c:v>
                </c:pt>
                <c:pt idx="63">
                  <c:v>36855.97500000001</c:v>
                </c:pt>
                <c:pt idx="64">
                  <c:v>39228.715</c:v>
                </c:pt>
                <c:pt idx="65">
                  <c:v>36768.35700000001</c:v>
                </c:pt>
                <c:pt idx="66">
                  <c:v>36459.504</c:v>
                </c:pt>
                <c:pt idx="67">
                  <c:v>30824.114</c:v>
                </c:pt>
                <c:pt idx="68">
                  <c:v>31222.54400000001</c:v>
                </c:pt>
                <c:pt idx="69">
                  <c:v>33196.47500000001</c:v>
                </c:pt>
                <c:pt idx="70">
                  <c:v>33442.662</c:v>
                </c:pt>
                <c:pt idx="71">
                  <c:v>35041.542</c:v>
                </c:pt>
                <c:pt idx="72">
                  <c:v>36888.816</c:v>
                </c:pt>
                <c:pt idx="73">
                  <c:v>36860.814</c:v>
                </c:pt>
                <c:pt idx="74">
                  <c:v>32836.795</c:v>
                </c:pt>
                <c:pt idx="75">
                  <c:v>34134.416</c:v>
                </c:pt>
                <c:pt idx="76">
                  <c:v>38545.737</c:v>
                </c:pt>
                <c:pt idx="77">
                  <c:v>35956.924</c:v>
                </c:pt>
                <c:pt idx="78">
                  <c:v>35959.25900000001</c:v>
                </c:pt>
                <c:pt idx="79">
                  <c:v>37714.758</c:v>
                </c:pt>
                <c:pt idx="80">
                  <c:v>37661.75</c:v>
                </c:pt>
                <c:pt idx="81">
                  <c:v>31945.57</c:v>
                </c:pt>
                <c:pt idx="82">
                  <c:v>32889.59</c:v>
                </c:pt>
                <c:pt idx="83">
                  <c:v>36870.659</c:v>
                </c:pt>
                <c:pt idx="84">
                  <c:v>35557.268</c:v>
                </c:pt>
                <c:pt idx="85">
                  <c:v>34372.925</c:v>
                </c:pt>
                <c:pt idx="86">
                  <c:v>33913.356</c:v>
                </c:pt>
                <c:pt idx="87">
                  <c:v>30983.144</c:v>
                </c:pt>
                <c:pt idx="88">
                  <c:v>28901.232</c:v>
                </c:pt>
                <c:pt idx="89">
                  <c:v>29062.435</c:v>
                </c:pt>
                <c:pt idx="90">
                  <c:v>33061.286</c:v>
                </c:pt>
                <c:pt idx="91">
                  <c:v>34977.314</c:v>
                </c:pt>
                <c:pt idx="92">
                  <c:v>35360.58300000001</c:v>
                </c:pt>
                <c:pt idx="93">
                  <c:v>35961.076</c:v>
                </c:pt>
                <c:pt idx="94">
                  <c:v>33070.84</c:v>
                </c:pt>
                <c:pt idx="95">
                  <c:v>29337.277</c:v>
                </c:pt>
                <c:pt idx="96">
                  <c:v>29085.361</c:v>
                </c:pt>
                <c:pt idx="97">
                  <c:v>31354.447</c:v>
                </c:pt>
                <c:pt idx="98">
                  <c:v>33336.234</c:v>
                </c:pt>
                <c:pt idx="99">
                  <c:v>34807.01500000001</c:v>
                </c:pt>
                <c:pt idx="100">
                  <c:v>32696.615</c:v>
                </c:pt>
                <c:pt idx="101">
                  <c:v>31594.903</c:v>
                </c:pt>
                <c:pt idx="102">
                  <c:v>27840.459</c:v>
                </c:pt>
                <c:pt idx="103">
                  <c:v>28908.202</c:v>
                </c:pt>
                <c:pt idx="104">
                  <c:v>31165.319</c:v>
                </c:pt>
                <c:pt idx="105">
                  <c:v>31473.604</c:v>
                </c:pt>
                <c:pt idx="106">
                  <c:v>31205.925</c:v>
                </c:pt>
                <c:pt idx="107">
                  <c:v>31336.631</c:v>
                </c:pt>
                <c:pt idx="108">
                  <c:v>31234.942</c:v>
                </c:pt>
                <c:pt idx="109">
                  <c:v>27697.316</c:v>
                </c:pt>
                <c:pt idx="110">
                  <c:v>29146.43700000001</c:v>
                </c:pt>
                <c:pt idx="111">
                  <c:v>31837.93</c:v>
                </c:pt>
                <c:pt idx="112">
                  <c:v>31572.297</c:v>
                </c:pt>
                <c:pt idx="113">
                  <c:v>31217.882</c:v>
                </c:pt>
                <c:pt idx="114">
                  <c:v>30519.434</c:v>
                </c:pt>
                <c:pt idx="115">
                  <c:v>29275.769</c:v>
                </c:pt>
                <c:pt idx="116">
                  <c:v>27115.668</c:v>
                </c:pt>
                <c:pt idx="117">
                  <c:v>27985.93</c:v>
                </c:pt>
                <c:pt idx="118">
                  <c:v>31150.581</c:v>
                </c:pt>
                <c:pt idx="119">
                  <c:v>30515.251</c:v>
                </c:pt>
                <c:pt idx="120">
                  <c:v>30185.06</c:v>
                </c:pt>
                <c:pt idx="121">
                  <c:v>30444.97</c:v>
                </c:pt>
                <c:pt idx="122">
                  <c:v>28862.141</c:v>
                </c:pt>
                <c:pt idx="123">
                  <c:v>26766.575</c:v>
                </c:pt>
                <c:pt idx="124">
                  <c:v>27578.522</c:v>
                </c:pt>
                <c:pt idx="125">
                  <c:v>30647.264</c:v>
                </c:pt>
                <c:pt idx="126">
                  <c:v>31100.785</c:v>
                </c:pt>
                <c:pt idx="127">
                  <c:v>30773.277</c:v>
                </c:pt>
                <c:pt idx="128">
                  <c:v>31026.159</c:v>
                </c:pt>
                <c:pt idx="129">
                  <c:v>32779.282</c:v>
                </c:pt>
                <c:pt idx="130">
                  <c:v>29162.211</c:v>
                </c:pt>
                <c:pt idx="131">
                  <c:v>27001.209</c:v>
                </c:pt>
                <c:pt idx="132">
                  <c:v>30390.039</c:v>
                </c:pt>
                <c:pt idx="133">
                  <c:v>30259.688</c:v>
                </c:pt>
                <c:pt idx="134">
                  <c:v>31647.546</c:v>
                </c:pt>
                <c:pt idx="135">
                  <c:v>34087.788</c:v>
                </c:pt>
                <c:pt idx="136">
                  <c:v>32507.444</c:v>
                </c:pt>
                <c:pt idx="137">
                  <c:v>27542.391</c:v>
                </c:pt>
                <c:pt idx="138">
                  <c:v>28845.23</c:v>
                </c:pt>
                <c:pt idx="139">
                  <c:v>35296.57900000001</c:v>
                </c:pt>
                <c:pt idx="140">
                  <c:v>41318.343</c:v>
                </c:pt>
                <c:pt idx="141">
                  <c:v>43649.811</c:v>
                </c:pt>
                <c:pt idx="142">
                  <c:v>38521.162</c:v>
                </c:pt>
                <c:pt idx="143">
                  <c:v>31398.823</c:v>
                </c:pt>
                <c:pt idx="144">
                  <c:v>26532.708</c:v>
                </c:pt>
                <c:pt idx="145">
                  <c:v>25838.795</c:v>
                </c:pt>
                <c:pt idx="146">
                  <c:v>27887.9</c:v>
                </c:pt>
                <c:pt idx="147">
                  <c:v>32266.15299999999</c:v>
                </c:pt>
                <c:pt idx="148">
                  <c:v>41451.87100000001</c:v>
                </c:pt>
                <c:pt idx="149">
                  <c:v>48169.992</c:v>
                </c:pt>
                <c:pt idx="150">
                  <c:v>49581.623</c:v>
                </c:pt>
                <c:pt idx="151">
                  <c:v>46062.799</c:v>
                </c:pt>
                <c:pt idx="152">
                  <c:v>42446.314</c:v>
                </c:pt>
                <c:pt idx="153">
                  <c:v>40404.395</c:v>
                </c:pt>
                <c:pt idx="154">
                  <c:v>35487.536</c:v>
                </c:pt>
                <c:pt idx="155">
                  <c:v>35824.578</c:v>
                </c:pt>
                <c:pt idx="156">
                  <c:v>33579.683</c:v>
                </c:pt>
                <c:pt idx="157">
                  <c:v>33655.531</c:v>
                </c:pt>
                <c:pt idx="158">
                  <c:v>32105.591</c:v>
                </c:pt>
                <c:pt idx="159">
                  <c:v>35615.028</c:v>
                </c:pt>
                <c:pt idx="160">
                  <c:v>36926.40300000001</c:v>
                </c:pt>
                <c:pt idx="161">
                  <c:v>40865.561</c:v>
                </c:pt>
                <c:pt idx="162">
                  <c:v>42068.211</c:v>
                </c:pt>
                <c:pt idx="163">
                  <c:v>39132.656</c:v>
                </c:pt>
                <c:pt idx="164">
                  <c:v>33917.356</c:v>
                </c:pt>
                <c:pt idx="165">
                  <c:v>34140.191</c:v>
                </c:pt>
                <c:pt idx="166">
                  <c:v>34483.195</c:v>
                </c:pt>
                <c:pt idx="167">
                  <c:v>45202.08100000001</c:v>
                </c:pt>
                <c:pt idx="168">
                  <c:v>39817.077</c:v>
                </c:pt>
                <c:pt idx="169">
                  <c:v>37308.135</c:v>
                </c:pt>
                <c:pt idx="170">
                  <c:v>39027.15500000001</c:v>
                </c:pt>
                <c:pt idx="171">
                  <c:v>40355.895</c:v>
                </c:pt>
                <c:pt idx="172">
                  <c:v>40244.972</c:v>
                </c:pt>
                <c:pt idx="173">
                  <c:v>41854.553</c:v>
                </c:pt>
                <c:pt idx="174">
                  <c:v>51738.793</c:v>
                </c:pt>
                <c:pt idx="175">
                  <c:v>51856.109</c:v>
                </c:pt>
                <c:pt idx="176">
                  <c:v>49983.987</c:v>
                </c:pt>
                <c:pt idx="177">
                  <c:v>48640.173</c:v>
                </c:pt>
                <c:pt idx="178">
                  <c:v>47071.195</c:v>
                </c:pt>
                <c:pt idx="179">
                  <c:v>42840.374</c:v>
                </c:pt>
                <c:pt idx="180">
                  <c:v>40033.233</c:v>
                </c:pt>
                <c:pt idx="181">
                  <c:v>42134.746</c:v>
                </c:pt>
                <c:pt idx="182">
                  <c:v>45419.963</c:v>
                </c:pt>
                <c:pt idx="183">
                  <c:v>47225.419</c:v>
                </c:pt>
                <c:pt idx="184">
                  <c:v>46307.559</c:v>
                </c:pt>
                <c:pt idx="185">
                  <c:v>51608.33500000001</c:v>
                </c:pt>
                <c:pt idx="186">
                  <c:v>50729.58500000001</c:v>
                </c:pt>
                <c:pt idx="187">
                  <c:v>50897.445</c:v>
                </c:pt>
                <c:pt idx="188">
                  <c:v>49667.749</c:v>
                </c:pt>
                <c:pt idx="189">
                  <c:v>48521.671</c:v>
                </c:pt>
                <c:pt idx="190">
                  <c:v>50945.451</c:v>
                </c:pt>
                <c:pt idx="191">
                  <c:v>47522.47300000001</c:v>
                </c:pt>
                <c:pt idx="192">
                  <c:v>38596.556</c:v>
                </c:pt>
                <c:pt idx="193">
                  <c:v>41964.019</c:v>
                </c:pt>
                <c:pt idx="194">
                  <c:v>48732.073</c:v>
                </c:pt>
                <c:pt idx="195">
                  <c:v>56836.825</c:v>
                </c:pt>
                <c:pt idx="196">
                  <c:v>56067.488</c:v>
                </c:pt>
                <c:pt idx="197">
                  <c:v>57198.413</c:v>
                </c:pt>
                <c:pt idx="198">
                  <c:v>58685.328</c:v>
                </c:pt>
                <c:pt idx="199">
                  <c:v>59118.97</c:v>
                </c:pt>
                <c:pt idx="200">
                  <c:v>52240.885</c:v>
                </c:pt>
                <c:pt idx="201">
                  <c:v>46870.952</c:v>
                </c:pt>
                <c:pt idx="202">
                  <c:v>50384.09</c:v>
                </c:pt>
                <c:pt idx="203">
                  <c:v>50476.685</c:v>
                </c:pt>
                <c:pt idx="204">
                  <c:v>45087.643</c:v>
                </c:pt>
                <c:pt idx="205">
                  <c:v>35840.241</c:v>
                </c:pt>
                <c:pt idx="206">
                  <c:v>41466.462</c:v>
                </c:pt>
                <c:pt idx="207">
                  <c:v>40144.097</c:v>
                </c:pt>
                <c:pt idx="208">
                  <c:v>38831.55100000001</c:v>
                </c:pt>
                <c:pt idx="209">
                  <c:v>43632.421</c:v>
                </c:pt>
                <c:pt idx="210">
                  <c:v>41602.289</c:v>
                </c:pt>
                <c:pt idx="211">
                  <c:v>41505.47700000001</c:v>
                </c:pt>
                <c:pt idx="212">
                  <c:v>38044.048</c:v>
                </c:pt>
                <c:pt idx="213">
                  <c:v>43432.595</c:v>
                </c:pt>
                <c:pt idx="214">
                  <c:v>33877.87</c:v>
                </c:pt>
                <c:pt idx="215">
                  <c:v>35117.075</c:v>
                </c:pt>
                <c:pt idx="216">
                  <c:v>37966.363</c:v>
                </c:pt>
                <c:pt idx="217">
                  <c:v>36407.254</c:v>
                </c:pt>
                <c:pt idx="218">
                  <c:v>38843.484</c:v>
                </c:pt>
                <c:pt idx="219">
                  <c:v>45415.284</c:v>
                </c:pt>
                <c:pt idx="220">
                  <c:v>47294.133</c:v>
                </c:pt>
                <c:pt idx="221">
                  <c:v>40328.503</c:v>
                </c:pt>
                <c:pt idx="222">
                  <c:v>39752.534</c:v>
                </c:pt>
                <c:pt idx="223">
                  <c:v>46043.658</c:v>
                </c:pt>
                <c:pt idx="224">
                  <c:v>44023.27</c:v>
                </c:pt>
                <c:pt idx="225">
                  <c:v>35188.298</c:v>
                </c:pt>
                <c:pt idx="226">
                  <c:v>35972.252</c:v>
                </c:pt>
                <c:pt idx="227">
                  <c:v>36226.24</c:v>
                </c:pt>
                <c:pt idx="228">
                  <c:v>33849.273</c:v>
                </c:pt>
                <c:pt idx="229">
                  <c:v>31812.337</c:v>
                </c:pt>
                <c:pt idx="230">
                  <c:v>36712.279</c:v>
                </c:pt>
                <c:pt idx="231">
                  <c:v>45814.698</c:v>
                </c:pt>
                <c:pt idx="232">
                  <c:v>48463.131</c:v>
                </c:pt>
                <c:pt idx="233">
                  <c:v>44664.88</c:v>
                </c:pt>
                <c:pt idx="234">
                  <c:v>38738.284</c:v>
                </c:pt>
                <c:pt idx="235">
                  <c:v>35155.215</c:v>
                </c:pt>
                <c:pt idx="236">
                  <c:v>35713.8</c:v>
                </c:pt>
                <c:pt idx="237">
                  <c:v>42957.30100000001</c:v>
                </c:pt>
                <c:pt idx="238">
                  <c:v>49056.54700000001</c:v>
                </c:pt>
                <c:pt idx="239">
                  <c:v>41702.099</c:v>
                </c:pt>
                <c:pt idx="240">
                  <c:v>43803.587</c:v>
                </c:pt>
                <c:pt idx="241">
                  <c:v>45389.968</c:v>
                </c:pt>
                <c:pt idx="242">
                  <c:v>44101.85700000001</c:v>
                </c:pt>
                <c:pt idx="243">
                  <c:v>44119.594</c:v>
                </c:pt>
                <c:pt idx="244">
                  <c:v>42975.611</c:v>
                </c:pt>
                <c:pt idx="245">
                  <c:v>44117.33100000001</c:v>
                </c:pt>
                <c:pt idx="246">
                  <c:v>40995.284</c:v>
                </c:pt>
                <c:pt idx="247">
                  <c:v>38596.918</c:v>
                </c:pt>
                <c:pt idx="248">
                  <c:v>33390.89</c:v>
                </c:pt>
                <c:pt idx="249">
                  <c:v>31341.024</c:v>
                </c:pt>
                <c:pt idx="250">
                  <c:v>36070.205</c:v>
                </c:pt>
                <c:pt idx="251">
                  <c:v>35189.243</c:v>
                </c:pt>
                <c:pt idx="252">
                  <c:v>48929.267</c:v>
                </c:pt>
                <c:pt idx="253">
                  <c:v>52612.923</c:v>
                </c:pt>
                <c:pt idx="254">
                  <c:v>47198.743</c:v>
                </c:pt>
                <c:pt idx="255">
                  <c:v>36218.837</c:v>
                </c:pt>
                <c:pt idx="256">
                  <c:v>27970.658</c:v>
                </c:pt>
                <c:pt idx="257">
                  <c:v>29801.499</c:v>
                </c:pt>
                <c:pt idx="258">
                  <c:v>32239.565</c:v>
                </c:pt>
                <c:pt idx="259">
                  <c:v>30945.969</c:v>
                </c:pt>
                <c:pt idx="260">
                  <c:v>31397.767</c:v>
                </c:pt>
                <c:pt idx="261">
                  <c:v>32805.774</c:v>
                </c:pt>
                <c:pt idx="262">
                  <c:v>33987.054</c:v>
                </c:pt>
                <c:pt idx="263">
                  <c:v>31065.43600000001</c:v>
                </c:pt>
                <c:pt idx="264">
                  <c:v>29272.719</c:v>
                </c:pt>
                <c:pt idx="265">
                  <c:v>31316.451</c:v>
                </c:pt>
                <c:pt idx="266">
                  <c:v>31757.492</c:v>
                </c:pt>
                <c:pt idx="267">
                  <c:v>31978.358</c:v>
                </c:pt>
                <c:pt idx="268">
                  <c:v>32109.896</c:v>
                </c:pt>
                <c:pt idx="269">
                  <c:v>30836.275</c:v>
                </c:pt>
                <c:pt idx="270">
                  <c:v>28410.449</c:v>
                </c:pt>
                <c:pt idx="271">
                  <c:v>29385.466</c:v>
                </c:pt>
                <c:pt idx="272">
                  <c:v>32523.268</c:v>
                </c:pt>
                <c:pt idx="273">
                  <c:v>34459.25900000001</c:v>
                </c:pt>
                <c:pt idx="274">
                  <c:v>37005.21</c:v>
                </c:pt>
                <c:pt idx="275">
                  <c:v>36435.876</c:v>
                </c:pt>
                <c:pt idx="276">
                  <c:v>39531.93900000001</c:v>
                </c:pt>
                <c:pt idx="277">
                  <c:v>36257.262</c:v>
                </c:pt>
                <c:pt idx="278">
                  <c:v>36004.51</c:v>
                </c:pt>
                <c:pt idx="279">
                  <c:v>35853.427</c:v>
                </c:pt>
                <c:pt idx="280">
                  <c:v>31645.242</c:v>
                </c:pt>
                <c:pt idx="281">
                  <c:v>31738.65399999999</c:v>
                </c:pt>
                <c:pt idx="282">
                  <c:v>32216.448</c:v>
                </c:pt>
                <c:pt idx="283">
                  <c:v>30950.018</c:v>
                </c:pt>
                <c:pt idx="284">
                  <c:v>28489.26</c:v>
                </c:pt>
                <c:pt idx="285">
                  <c:v>28753.663</c:v>
                </c:pt>
                <c:pt idx="286">
                  <c:v>31760.925</c:v>
                </c:pt>
                <c:pt idx="287">
                  <c:v>31841.196</c:v>
                </c:pt>
                <c:pt idx="288">
                  <c:v>32406.943</c:v>
                </c:pt>
                <c:pt idx="289">
                  <c:v>33181.324</c:v>
                </c:pt>
                <c:pt idx="290">
                  <c:v>29916.405</c:v>
                </c:pt>
                <c:pt idx="291">
                  <c:v>28253.247</c:v>
                </c:pt>
                <c:pt idx="292">
                  <c:v>28782.086</c:v>
                </c:pt>
                <c:pt idx="293">
                  <c:v>31802.45500000001</c:v>
                </c:pt>
                <c:pt idx="294">
                  <c:v>31776.247</c:v>
                </c:pt>
                <c:pt idx="295">
                  <c:v>32796.956</c:v>
                </c:pt>
                <c:pt idx="296">
                  <c:v>33620.04700000001</c:v>
                </c:pt>
                <c:pt idx="297">
                  <c:v>32741.22200000001</c:v>
                </c:pt>
                <c:pt idx="298">
                  <c:v>29479.997</c:v>
                </c:pt>
                <c:pt idx="299">
                  <c:v>30058.545</c:v>
                </c:pt>
                <c:pt idx="300">
                  <c:v>32611.321</c:v>
                </c:pt>
                <c:pt idx="301">
                  <c:v>32615.921</c:v>
                </c:pt>
                <c:pt idx="302">
                  <c:v>32478.503</c:v>
                </c:pt>
                <c:pt idx="303">
                  <c:v>31592.279</c:v>
                </c:pt>
                <c:pt idx="304">
                  <c:v>30972.83</c:v>
                </c:pt>
                <c:pt idx="305">
                  <c:v>28194.319</c:v>
                </c:pt>
                <c:pt idx="306">
                  <c:v>30748.512</c:v>
                </c:pt>
                <c:pt idx="307">
                  <c:v>35734.228</c:v>
                </c:pt>
                <c:pt idx="308">
                  <c:v>33967.399</c:v>
                </c:pt>
                <c:pt idx="309">
                  <c:v>32872.368</c:v>
                </c:pt>
                <c:pt idx="310">
                  <c:v>33418.372</c:v>
                </c:pt>
                <c:pt idx="311">
                  <c:v>34011.208</c:v>
                </c:pt>
                <c:pt idx="312">
                  <c:v>30956.161</c:v>
                </c:pt>
                <c:pt idx="313">
                  <c:v>31401.849</c:v>
                </c:pt>
                <c:pt idx="314">
                  <c:v>34279.15700000001</c:v>
                </c:pt>
                <c:pt idx="315">
                  <c:v>38042.406</c:v>
                </c:pt>
                <c:pt idx="316">
                  <c:v>37777.738</c:v>
                </c:pt>
                <c:pt idx="317">
                  <c:v>35708.431</c:v>
                </c:pt>
                <c:pt idx="318">
                  <c:v>34283.51100000001</c:v>
                </c:pt>
                <c:pt idx="319">
                  <c:v>30370.545</c:v>
                </c:pt>
                <c:pt idx="320">
                  <c:v>30387.874</c:v>
                </c:pt>
                <c:pt idx="321">
                  <c:v>33054.558</c:v>
                </c:pt>
                <c:pt idx="322">
                  <c:v>35982.922</c:v>
                </c:pt>
                <c:pt idx="323">
                  <c:v>36693.352</c:v>
                </c:pt>
                <c:pt idx="324">
                  <c:v>35723.565</c:v>
                </c:pt>
                <c:pt idx="325">
                  <c:v>33591.056</c:v>
                </c:pt>
                <c:pt idx="326">
                  <c:v>33376.182</c:v>
                </c:pt>
                <c:pt idx="327">
                  <c:v>38929.98</c:v>
                </c:pt>
                <c:pt idx="328">
                  <c:v>40269.912</c:v>
                </c:pt>
                <c:pt idx="329">
                  <c:v>39358.523</c:v>
                </c:pt>
                <c:pt idx="330">
                  <c:v>38396.184</c:v>
                </c:pt>
                <c:pt idx="331">
                  <c:v>33158.364</c:v>
                </c:pt>
                <c:pt idx="332">
                  <c:v>35681.614</c:v>
                </c:pt>
                <c:pt idx="333">
                  <c:v>35310.802</c:v>
                </c:pt>
                <c:pt idx="334">
                  <c:v>34508.992</c:v>
                </c:pt>
                <c:pt idx="335">
                  <c:v>36772.265</c:v>
                </c:pt>
                <c:pt idx="336">
                  <c:v>36106.18900000001</c:v>
                </c:pt>
                <c:pt idx="337">
                  <c:v>36198.643</c:v>
                </c:pt>
                <c:pt idx="338">
                  <c:v>35088.408</c:v>
                </c:pt>
                <c:pt idx="339">
                  <c:v>35784.636</c:v>
                </c:pt>
                <c:pt idx="340">
                  <c:v>35701.256</c:v>
                </c:pt>
                <c:pt idx="341">
                  <c:v>40262.693</c:v>
                </c:pt>
                <c:pt idx="342">
                  <c:v>40529.122</c:v>
                </c:pt>
                <c:pt idx="343">
                  <c:v>42096.607</c:v>
                </c:pt>
                <c:pt idx="344">
                  <c:v>41591.827</c:v>
                </c:pt>
                <c:pt idx="345">
                  <c:v>43386.249</c:v>
                </c:pt>
                <c:pt idx="346">
                  <c:v>40535.638</c:v>
                </c:pt>
                <c:pt idx="347">
                  <c:v>40374.254</c:v>
                </c:pt>
                <c:pt idx="348">
                  <c:v>38212.772</c:v>
                </c:pt>
                <c:pt idx="349">
                  <c:v>42520.286</c:v>
                </c:pt>
                <c:pt idx="350">
                  <c:v>42390.604</c:v>
                </c:pt>
                <c:pt idx="351">
                  <c:v>41514.661</c:v>
                </c:pt>
                <c:pt idx="352">
                  <c:v>39836.195</c:v>
                </c:pt>
                <c:pt idx="353">
                  <c:v>36205.221</c:v>
                </c:pt>
                <c:pt idx="354">
                  <c:v>31890.916</c:v>
                </c:pt>
                <c:pt idx="355">
                  <c:v>31844.792</c:v>
                </c:pt>
                <c:pt idx="356">
                  <c:v>34436.263</c:v>
                </c:pt>
                <c:pt idx="357">
                  <c:v>36623.502</c:v>
                </c:pt>
                <c:pt idx="358">
                  <c:v>34717.397</c:v>
                </c:pt>
                <c:pt idx="359">
                  <c:v>38936.046</c:v>
                </c:pt>
                <c:pt idx="360">
                  <c:v>37233.262</c:v>
                </c:pt>
                <c:pt idx="361">
                  <c:v>33166.136</c:v>
                </c:pt>
                <c:pt idx="362">
                  <c:v>34383.27</c:v>
                </c:pt>
                <c:pt idx="363">
                  <c:v>38877.668</c:v>
                </c:pt>
                <c:pt idx="364">
                  <c:v>39237.258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48D-4D9E-B551-95406FB5B6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1171960"/>
        <c:axId val="2111191224"/>
      </c:lineChart>
      <c:catAx>
        <c:axId val="2111171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11191224"/>
        <c:crosses val="autoZero"/>
        <c:auto val="1"/>
        <c:lblAlgn val="ctr"/>
        <c:lblOffset val="100"/>
        <c:tickLblSkip val="30"/>
        <c:tickMarkSkip val="10"/>
        <c:noMultiLvlLbl val="0"/>
      </c:catAx>
      <c:valAx>
        <c:axId val="2111191224"/>
        <c:scaling>
          <c:orientation val="minMax"/>
          <c:max val="60000.0"/>
          <c:min val="25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11171960"/>
        <c:crossesAt val="1.0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E8C3D-514E-1843-B1AE-22ED9290DE30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31C5C-5E4E-AB4D-AE0E-9AF33C58A7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38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73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6F140A-F118-F643-A17D-7DF335367412}" type="slidenum">
              <a:rPr lang="en-US" sz="1200"/>
              <a:pPr/>
              <a:t>7</a:t>
            </a:fld>
            <a:endParaRPr lang="en-US" sz="1200" dirty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High Resolution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Long-time</a:t>
            </a:r>
            <a:r>
              <a:rPr lang="en-US" baseline="0" dirty="0">
                <a:latin typeface="Calibri" charset="0"/>
              </a:rPr>
              <a:t> period (5 years)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>
                <a:latin typeface="Calibri" charset="0"/>
              </a:rPr>
              <a:t>Sea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Fishermen: already deployed monitoring buoy, once done go to one 10 nm out</a:t>
            </a:r>
          </a:p>
          <a:p>
            <a:r>
              <a:rPr lang="en-US" dirty="0"/>
              <a:t>-purchased offshore vertical lidar, measure wind spd, dir, turbulence, deployed in June</a:t>
            </a:r>
          </a:p>
          <a:p>
            <a:r>
              <a:rPr lang="en-US" dirty="0"/>
              <a:t>-bought scanning lidar, deployed at end of summer</a:t>
            </a:r>
          </a:p>
          <a:p>
            <a:r>
              <a:rPr lang="en-US" dirty="0"/>
              <a:t>-bought wind tracer near Margate, see 10 nm offshore, in vertical</a:t>
            </a:r>
          </a:p>
          <a:p>
            <a:r>
              <a:rPr lang="en-US" dirty="0"/>
              <a:t>-2-3 60m met towers along coast, instrumented at 3 levels</a:t>
            </a:r>
          </a:p>
          <a:p>
            <a:endParaRPr lang="en-US" dirty="0"/>
          </a:p>
          <a:p>
            <a:r>
              <a:rPr lang="en-US" dirty="0"/>
              <a:t>Offshore Megawatt (German): no monitoring, rely on our study</a:t>
            </a:r>
          </a:p>
          <a:p>
            <a:endParaRPr lang="en-US" dirty="0"/>
          </a:p>
          <a:p>
            <a:r>
              <a:rPr lang="en-US" dirty="0"/>
              <a:t>Bluewater Wind: claim deploying monitoring sites at end of summer</a:t>
            </a:r>
          </a:p>
          <a:p>
            <a:endParaRPr lang="en-US" dirty="0"/>
          </a:p>
          <a:p>
            <a:r>
              <a:rPr lang="en-US" dirty="0"/>
              <a:t>Garden State Offshore Energy (part PSEG, part Deepwater Wind):  vertical lidar on buoy, validate in Rhode Island, target this summer with LIDAR</a:t>
            </a:r>
          </a:p>
          <a:p>
            <a:endParaRPr lang="en-US" dirty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805770-9ADF-DB4A-9772-33F468799EE9}" type="slidenum">
              <a:rPr lang="en-US" sz="1200"/>
              <a:pPr eaLnBrk="1" hangingPunct="1"/>
              <a:t>10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A48CFD-10D1-6A44-9976-5F618588B52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49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-Peak</a:t>
            </a:r>
            <a:r>
              <a:rPr lang="en-US" baseline="0" dirty="0"/>
              <a:t> in wind speed at around 00Z on June 4 is higher offshore than onshore, from surface up to 100m; at 120m, wind speed is comparable offshore to onshore (less frictional drag)</a:t>
            </a: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2435FA-693B-9546-BE9D-0194F7284641}" type="slidenum">
              <a:rPr lang="en-US" sz="1200"/>
              <a:pPr eaLnBrk="1" hangingPunct="1"/>
              <a:t>18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6/8/16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4.em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rucool.marine.rutgers.edu/COOL-Data/ruwrf-model-outpu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hyperlink" Target="http://rucool.marine.rutgers.edu/COOL-Data/ruwrf-model-output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68" y="2317912"/>
            <a:ext cx="8718683" cy="3124200"/>
          </a:xfrm>
        </p:spPr>
        <p:txBody>
          <a:bodyPr>
            <a:normAutofit fontScale="90000"/>
          </a:bodyPr>
          <a:lstStyle/>
          <a:p>
            <a:r>
              <a:rPr lang="en-US" sz="2000" u="sng" dirty="0"/>
              <a:t>Contact Information: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Dr. Rich Dunk:  dunk@marine.rutgers.edu</a:t>
            </a:r>
            <a:br>
              <a:rPr lang="en-US" sz="2000" dirty="0"/>
            </a:br>
            <a:r>
              <a:rPr lang="en-US" sz="2000" dirty="0"/>
              <a:t>Greg Seroka:  seroka@marine.rutgers.edu</a:t>
            </a:r>
            <a:br>
              <a:rPr lang="en-US" sz="2000" dirty="0"/>
            </a:br>
            <a:r>
              <a:rPr lang="en-US" sz="2000" dirty="0"/>
              <a:t>Dr. Travis Miles:  tnmiles@marine.rutgers.edu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u="sng" dirty="0"/>
              <a:t>Data and Reports Available: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http://rucool.marine.rutgers.edu/bpu 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Presentation given to RES Americas &amp; DONG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June 6, 2016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89610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Modeling &amp; Evaluation of New Jersey’s Offshore Wind Resource</a:t>
            </a:r>
          </a:p>
        </p:txBody>
      </p:sp>
    </p:spTree>
    <p:extLst>
      <p:ext uri="{BB962C8B-B14F-4D97-AF65-F5344CB8AC3E}">
        <p14:creationId xmlns:p14="http://schemas.microsoft.com/office/powerpoint/2010/main" val="2734572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0" y="134112"/>
            <a:ext cx="9144000" cy="4270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libri" charset="0"/>
              </a:rPr>
              <a:t>Coastal/Offshore Monitoring</a:t>
            </a:r>
            <a:r>
              <a:rPr lang="en-US" sz="4000" dirty="0">
                <a:solidFill>
                  <a:schemeClr val="tx1"/>
                </a:solidFill>
                <a:latin typeface="Calibri" charset="0"/>
              </a:rPr>
              <a:t> </a:t>
            </a:r>
          </a:p>
        </p:txBody>
      </p:sp>
      <p:pic>
        <p:nvPicPr>
          <p:cNvPr id="63490" name="Picture 1" descr="t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15840" r="16650" b="6660"/>
          <a:stretch>
            <a:fillRect/>
          </a:stretch>
        </p:blipFill>
        <p:spPr bwMode="auto">
          <a:xfrm>
            <a:off x="533400" y="971550"/>
            <a:ext cx="2514600" cy="231616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685800" y="666948"/>
            <a:ext cx="2209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Coastal Met Towers </a:t>
            </a:r>
            <a:endParaRPr lang="en-US" sz="1400" dirty="0">
              <a:latin typeface="Calibri" charset="0"/>
            </a:endParaRPr>
          </a:p>
        </p:txBody>
      </p:sp>
      <p:sp>
        <p:nvSpPr>
          <p:cNvPr id="63496" name="Picture 8"/>
          <p:cNvSpPr>
            <a:spLocks noChangeAspect="1"/>
          </p:cNvSpPr>
          <p:nvPr/>
        </p:nvSpPr>
        <p:spPr bwMode="auto">
          <a:xfrm>
            <a:off x="6400800" y="3657600"/>
            <a:ext cx="254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3497" name="TextBox 11"/>
          <p:cNvSpPr txBox="1">
            <a:spLocks noChangeArrowheads="1"/>
          </p:cNvSpPr>
          <p:nvPr/>
        </p:nvSpPr>
        <p:spPr bwMode="auto">
          <a:xfrm>
            <a:off x="1065014" y="3456432"/>
            <a:ext cx="42611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Coastal SoDAR and LiDAR Remote Monitoring Systems </a:t>
            </a:r>
            <a:endParaRPr lang="en-US" sz="1400" dirty="0">
              <a:latin typeface="Calibri" charset="0"/>
            </a:endParaRPr>
          </a:p>
        </p:txBody>
      </p:sp>
      <p:sp>
        <p:nvSpPr>
          <p:cNvPr id="63500" name="TextBox 14"/>
          <p:cNvSpPr txBox="1">
            <a:spLocks noChangeArrowheads="1"/>
          </p:cNvSpPr>
          <p:nvPr/>
        </p:nvSpPr>
        <p:spPr bwMode="auto">
          <a:xfrm>
            <a:off x="6400800" y="3429000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Coastal Radar (CODAR)</a:t>
            </a:r>
            <a:endParaRPr lang="en-US" sz="1400" dirty="0">
              <a:latin typeface="Calibri" charset="0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54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450849" y="3817739"/>
            <a:ext cx="2597151" cy="23002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55536" y="660500"/>
            <a:ext cx="3839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libri" charset="0"/>
              </a:rPr>
              <a:t>Offshore Met Monitoring Platform and Met Buoy</a:t>
            </a:r>
            <a:endParaRPr lang="en-US" sz="1400" dirty="0">
              <a:latin typeface="Calibri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6"/>
          <a:stretch>
            <a:fillRect/>
          </a:stretch>
        </p:blipFill>
        <p:spPr>
          <a:xfrm>
            <a:off x="3317080" y="3736975"/>
            <a:ext cx="2631353" cy="2337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1411" r="-201"/>
          <a:stretch/>
        </p:blipFill>
        <p:spPr>
          <a:xfrm>
            <a:off x="3292015" y="983081"/>
            <a:ext cx="3121003" cy="2336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5757" y="974725"/>
            <a:ext cx="1977685" cy="23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10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WRF1km_10mw_2012091214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1" t="6546" r="23650" b="9737"/>
          <a:stretch/>
        </p:blipFill>
        <p:spPr>
          <a:xfrm>
            <a:off x="682588" y="1192045"/>
            <a:ext cx="1930430" cy="2504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197" y="-103467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Wind Variability: Sea Breeze</a:t>
            </a:r>
          </a:p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RU-WRF Model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35043"/>
            <a:ext cx="71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14:00</a:t>
            </a:r>
          </a:p>
        </p:txBody>
      </p:sp>
      <p:pic>
        <p:nvPicPr>
          <p:cNvPr id="7" name="Picture 6" descr="RUWRF1km_10mw_2012091217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6393" r="24009" b="9818"/>
          <a:stretch/>
        </p:blipFill>
        <p:spPr>
          <a:xfrm>
            <a:off x="3284141" y="1199005"/>
            <a:ext cx="1914361" cy="2497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02309" y="2342003"/>
            <a:ext cx="71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17:00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748637"/>
            <a:ext cx="71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20:00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02309" y="4755597"/>
            <a:ext cx="71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23:00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649" y="827091"/>
            <a:ext cx="5692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September 12, 2012 10m Winds</a:t>
            </a:r>
          </a:p>
        </p:txBody>
      </p:sp>
      <p:pic>
        <p:nvPicPr>
          <p:cNvPr id="12" name="Picture 11" descr="RUWRF1km_10mw_2012091220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t="6121" r="23866" b="9717"/>
          <a:stretch/>
        </p:blipFill>
        <p:spPr>
          <a:xfrm>
            <a:off x="691110" y="3696235"/>
            <a:ext cx="1911199" cy="2504190"/>
          </a:xfrm>
          <a:prstGeom prst="rect">
            <a:avLst/>
          </a:prstGeom>
        </p:spPr>
      </p:pic>
      <p:pic>
        <p:nvPicPr>
          <p:cNvPr id="13" name="Picture 12" descr="RUWRF1km_10mw_20120912230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t="6274" r="24124" b="9717"/>
          <a:stretch/>
        </p:blipFill>
        <p:spPr>
          <a:xfrm>
            <a:off x="3288109" y="3702197"/>
            <a:ext cx="1904097" cy="2502232"/>
          </a:xfrm>
          <a:prstGeom prst="rect">
            <a:avLst/>
          </a:prstGeom>
        </p:spPr>
      </p:pic>
      <p:pic>
        <p:nvPicPr>
          <p:cNvPr id="14" name="Picture 13" descr="C:\Users\Rich\Documents\My Documents\BPU Sea Breeze 2014.gif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8166" r="2737" b="7975"/>
          <a:stretch/>
        </p:blipFill>
        <p:spPr bwMode="auto">
          <a:xfrm>
            <a:off x="5412321" y="1765829"/>
            <a:ext cx="3731679" cy="35145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412321" y="1401690"/>
            <a:ext cx="3731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June 19, 2014 100m Winds</a:t>
            </a:r>
          </a:p>
        </p:txBody>
      </p:sp>
    </p:spTree>
    <p:extLst>
      <p:ext uri="{BB962C8B-B14F-4D97-AF65-F5344CB8AC3E}">
        <p14:creationId xmlns:p14="http://schemas.microsoft.com/office/powerpoint/2010/main" val="415770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197" y="-103467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Wind Variability: Sea Breeze</a:t>
            </a:r>
          </a:p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RU-WRF Model Performance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50" y="990600"/>
            <a:ext cx="6172200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043350" y="5943600"/>
            <a:ext cx="525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rPr>
              <a:t>RU-WRF Model 2km Simulation 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472350" y="3581400"/>
            <a:ext cx="1981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rPr>
              <a:t>Offshore wind direction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222634" y="2383974"/>
            <a:ext cx="1981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rPr>
              <a:t>Onshore wind direction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967150" y="1201058"/>
            <a:ext cx="1066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rPr>
              <a:t>Land wind direction</a:t>
            </a: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3984634" y="5334001"/>
            <a:ext cx="15350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prstClr val="black"/>
                </a:solidFill>
                <a:latin typeface="Calibri"/>
                <a:cs typeface="Calibri"/>
              </a:rPr>
              <a:t>Wind Speed [m/s]</a:t>
            </a:r>
          </a:p>
        </p:txBody>
      </p:sp>
    </p:spTree>
    <p:extLst>
      <p:ext uri="{BB962C8B-B14F-4D97-AF65-F5344CB8AC3E}">
        <p14:creationId xmlns:p14="http://schemas.microsoft.com/office/powerpoint/2010/main" val="3665096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197" y="-103467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Wind Variability: Coastal Upwelling</a:t>
            </a:r>
          </a:p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RU-WRF Model Performance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15864" y="1013603"/>
            <a:ext cx="6774040" cy="5055422"/>
            <a:chOff x="1515864" y="964378"/>
            <a:chExt cx="6774040" cy="5055422"/>
          </a:xfrm>
        </p:grpSpPr>
        <p:pic>
          <p:nvPicPr>
            <p:cNvPr id="12" name="Picture 11" descr="bight_zoom_3km_3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9" r="2349" b="3480"/>
            <a:stretch/>
          </p:blipFill>
          <p:spPr>
            <a:xfrm>
              <a:off x="1515864" y="964378"/>
              <a:ext cx="4994548" cy="505542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754" y="1312952"/>
              <a:ext cx="2362016" cy="448177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19164" y="4630785"/>
              <a:ext cx="1070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30-40 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19164" y="1313560"/>
              <a:ext cx="982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110+ m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850309" y="1301667"/>
              <a:ext cx="1088884" cy="535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87810" y="4924128"/>
              <a:ext cx="1088884" cy="535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355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787400"/>
            <a:ext cx="7582998" cy="543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197" y="-103467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Wind Variability: Tropical Cyclones</a:t>
            </a:r>
          </a:p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RU-WRF Model Performance</a:t>
            </a:r>
          </a:p>
        </p:txBody>
      </p:sp>
    </p:spTree>
    <p:extLst>
      <p:ext uri="{BB962C8B-B14F-4D97-AF65-F5344CB8AC3E}">
        <p14:creationId xmlns:p14="http://schemas.microsoft.com/office/powerpoint/2010/main" val="3614306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0732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Improved OSW Analyses</a:t>
            </a:r>
            <a:endParaRPr lang="en-US" sz="36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742291" y="1699368"/>
            <a:ext cx="1" cy="5167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0" y="1294244"/>
            <a:ext cx="9781523" cy="4890656"/>
            <a:chOff x="0" y="1751444"/>
            <a:chExt cx="9781523" cy="5066500"/>
          </a:xfrm>
        </p:grpSpPr>
        <p:pic>
          <p:nvPicPr>
            <p:cNvPr id="19" name="Picture 18" descr="RUWRF1km_10mw_20120912170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0" t="6393" r="24009" b="9818"/>
            <a:stretch/>
          </p:blipFill>
          <p:spPr>
            <a:xfrm>
              <a:off x="4839112" y="1893751"/>
              <a:ext cx="3107872" cy="405413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5411" t="3949" r="5057" b="3380"/>
            <a:stretch/>
          </p:blipFill>
          <p:spPr>
            <a:xfrm>
              <a:off x="0" y="1751444"/>
              <a:ext cx="3782786" cy="50665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886300" y="1886915"/>
              <a:ext cx="1486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Modeling at </a:t>
              </a:r>
              <a:r>
                <a:rPr lang="en-US" b="1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</a:rPr>
                <a:t>&lt;3km</a:t>
              </a:r>
              <a:r>
                <a:rPr lang="en-US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grid spacing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7315200" y="2429245"/>
              <a:ext cx="6858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315200" y="4697371"/>
              <a:ext cx="960885" cy="5241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772400" y="5127739"/>
              <a:ext cx="2009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</a:rPr>
                <a:t>Hourly winds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29504" y="2161399"/>
              <a:ext cx="12234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Modeling at </a:t>
              </a:r>
              <a:r>
                <a:rPr lang="en-US" b="1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20km</a:t>
              </a:r>
              <a:r>
                <a:rPr lang="en-US" b="1" dirty="0">
                  <a:solidFill>
                    <a:srgbClr val="FF0000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grid spacing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3090583" y="2596426"/>
              <a:ext cx="6858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124200" y="4693625"/>
              <a:ext cx="960885" cy="5241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792546" y="5140589"/>
              <a:ext cx="12860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Annual Average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02034" y="546871"/>
            <a:ext cx="8077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"/>
                <a:ea typeface="ＭＳ Ｐゴシック" charset="0"/>
                <a:cs typeface="Calibri"/>
                <a:sym typeface="Wingdings"/>
              </a:rPr>
              <a:t>Space/time variability of wind generation captured by using the high resolution RU-WRF model.</a:t>
            </a:r>
            <a:endParaRPr lang="en-US" sz="24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2917" y="5815568"/>
            <a:ext cx="1037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ea typeface="ＭＳ Ｐゴシック" charset="0"/>
                <a:cs typeface="Calibri"/>
                <a:sym typeface="Wingdings"/>
              </a:rPr>
              <a:t>RU-WRF</a:t>
            </a:r>
            <a:endParaRPr lang="en-US" b="1" i="1" dirty="0"/>
          </a:p>
        </p:txBody>
      </p:sp>
      <p:sp>
        <p:nvSpPr>
          <p:cNvPr id="17" name="Rectangle 16"/>
          <p:cNvSpPr/>
          <p:nvPr/>
        </p:nvSpPr>
        <p:spPr>
          <a:xfrm>
            <a:off x="3738283" y="5839936"/>
            <a:ext cx="1118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ea typeface="ＭＳ Ｐゴシック" charset="0"/>
                <a:cs typeface="Calibri"/>
                <a:sym typeface="Wingdings"/>
              </a:rPr>
              <a:t>Standard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967384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611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Existing OSW Resource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91" y="1375385"/>
            <a:ext cx="8762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Virtual Meteorological Tower Data</a:t>
            </a:r>
            <a:b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endParaRPr lang="en-US" sz="2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Wind Resource Maps</a:t>
            </a:r>
            <a:b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endParaRPr lang="en-US" sz="2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Hypothetical Wind Farm Production Data</a:t>
            </a:r>
          </a:p>
        </p:txBody>
      </p:sp>
    </p:spTree>
    <p:extLst>
      <p:ext uri="{BB962C8B-B14F-4D97-AF65-F5344CB8AC3E}">
        <p14:creationId xmlns:p14="http://schemas.microsoft.com/office/powerpoint/2010/main" val="4281269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t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8049" r="40340" b="7886"/>
          <a:stretch/>
        </p:blipFill>
        <p:spPr bwMode="auto">
          <a:xfrm>
            <a:off x="1663700" y="635000"/>
            <a:ext cx="5816600" cy="54820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5400"/>
            <a:ext cx="91440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Virtual Meteorological Towers</a:t>
            </a:r>
          </a:p>
        </p:txBody>
      </p:sp>
    </p:spTree>
    <p:extLst>
      <p:ext uri="{BB962C8B-B14F-4D97-AF65-F5344CB8AC3E}">
        <p14:creationId xmlns:p14="http://schemas.microsoft.com/office/powerpoint/2010/main" val="72216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343400" cy="609600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Virtual Met Tower Example</a:t>
            </a:r>
          </a:p>
        </p:txBody>
      </p:sp>
      <p:grpSp>
        <p:nvGrpSpPr>
          <p:cNvPr id="23556" name="Group 8"/>
          <p:cNvGrpSpPr>
            <a:grpSpLocks/>
          </p:cNvGrpSpPr>
          <p:nvPr/>
        </p:nvGrpSpPr>
        <p:grpSpPr bwMode="auto">
          <a:xfrm>
            <a:off x="0" y="5861"/>
            <a:ext cx="4649786" cy="1524492"/>
            <a:chOff x="0" y="609600"/>
            <a:chExt cx="4650554" cy="1524000"/>
          </a:xfrm>
        </p:grpSpPr>
        <p:pic>
          <p:nvPicPr>
            <p:cNvPr id="23561" name="Picture 1" descr="Points.gi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3" t="60716" r="48839" b="24313"/>
            <a:stretch>
              <a:fillRect/>
            </a:stretch>
          </p:blipFill>
          <p:spPr bwMode="auto">
            <a:xfrm>
              <a:off x="0" y="609600"/>
              <a:ext cx="4650554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nut 9"/>
            <p:cNvSpPr/>
            <p:nvPr/>
          </p:nvSpPr>
          <p:spPr>
            <a:xfrm>
              <a:off x="1109846" y="1159189"/>
              <a:ext cx="608112" cy="610990"/>
            </a:xfrm>
            <a:prstGeom prst="donut">
              <a:avLst/>
            </a:prstGeom>
            <a:solidFill>
              <a:srgbClr val="FF6600">
                <a:alpha val="42000"/>
              </a:srgb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26172" y="1350247"/>
            <a:ext cx="4820290" cy="4843463"/>
            <a:chOff x="-19690" y="1387476"/>
            <a:chExt cx="4820290" cy="4843463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387476"/>
              <a:ext cx="4800600" cy="4843463"/>
              <a:chOff x="2118561" y="1387476"/>
              <a:chExt cx="4584700" cy="4843463"/>
            </a:xfrm>
          </p:grpSpPr>
          <p:pic>
            <p:nvPicPr>
              <p:cNvPr id="23557" name="Picture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3" t="2933" r="11575" b="8795"/>
              <a:stretch/>
            </p:blipFill>
            <p:spPr bwMode="auto">
              <a:xfrm>
                <a:off x="2118561" y="1387476"/>
                <a:ext cx="4584700" cy="4843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58" name="Title 1"/>
              <p:cNvSpPr txBox="1">
                <a:spLocks/>
              </p:cNvSpPr>
              <p:nvPr/>
            </p:nvSpPr>
            <p:spPr bwMode="auto">
              <a:xfrm>
                <a:off x="2720227" y="1600200"/>
                <a:ext cx="3581400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8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Offshore</a:t>
                </a: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710827" y="2209801"/>
                <a:ext cx="1143000" cy="3645356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41503" y="2209800"/>
              <a:ext cx="738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120m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1503" y="2962722"/>
              <a:ext cx="738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100m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1503" y="3745178"/>
              <a:ext cx="738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80m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1503" y="4507943"/>
              <a:ext cx="738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60m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1503" y="5251020"/>
              <a:ext cx="738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10m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93248" y="5855156"/>
              <a:ext cx="121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Time</a:t>
              </a:r>
              <a:r>
                <a:rPr lang="en-US" sz="1600" dirty="0">
                  <a:sym typeface="Wingdings"/>
                </a:rPr>
                <a:t>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458474" y="3941174"/>
              <a:ext cx="121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Wind Speed</a:t>
              </a:r>
            </a:p>
          </p:txBody>
        </p:sp>
      </p:grpSp>
      <p:cxnSp>
        <p:nvCxnSpPr>
          <p:cNvPr id="13" name="Straight Arrow Connector 12"/>
          <p:cNvCxnSpPr>
            <a:endCxn id="10" idx="5"/>
          </p:cNvCxnSpPr>
          <p:nvPr/>
        </p:nvCxnSpPr>
        <p:spPr>
          <a:xfrm flipH="1" flipV="1">
            <a:off x="1628634" y="1077308"/>
            <a:ext cx="2181571" cy="8276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58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5400"/>
            <a:ext cx="91440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Virtual Met Tower (VMT)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192" y="519497"/>
            <a:ext cx="8385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Average Monthly and Annual Wind Speeds (m/s) are derived from the mean hourly wind speed for each day of the month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Calibri"/>
              </a:rPr>
              <a:t>@80, 90, 100, 110, 120m </a:t>
            </a:r>
            <a:r>
              <a:rPr lang="en-US" sz="2000" b="1" i="1" dirty="0">
                <a:ea typeface="ＭＳ Ｐゴシック" charset="0"/>
                <a:cs typeface="Calibri"/>
              </a:rPr>
              <a:t>for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Calibri"/>
              </a:rPr>
              <a:t> </a:t>
            </a:r>
            <a:r>
              <a:rPr lang="en-US" sz="2000" b="1" i="1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each of the 45 VMTs.  Additionally, hourly met data including most standard meteorological parameters are available for every </a:t>
            </a:r>
            <a:r>
              <a:rPr lang="en-US" sz="2000" b="1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day of </a:t>
            </a:r>
            <a:r>
              <a:rPr lang="en-US" sz="2000" b="1" i="1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the year (8760 hrs) at the selected VMT heights.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68088" y="2466623"/>
            <a:ext cx="7407823" cy="3243138"/>
            <a:chOff x="557192" y="1524334"/>
            <a:chExt cx="7407823" cy="4462955"/>
          </a:xfrm>
        </p:grpSpPr>
        <p:pic>
          <p:nvPicPr>
            <p:cNvPr id="5" name="Picture 4" descr="Screen Shot 2016-06-03 at 11.14.32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92" y="1524334"/>
              <a:ext cx="7033682" cy="376073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206913" y="1784350"/>
              <a:ext cx="7581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…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1245248" y="5285072"/>
              <a:ext cx="7581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551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075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Jersey Studies of Interest- BOEM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48158"/>
            <a:ext cx="5970289" cy="3962400"/>
          </a:xfrm>
        </p:spPr>
        <p:txBody>
          <a:bodyPr>
            <a:normAutofit/>
          </a:bodyPr>
          <a:lstStyle/>
          <a:p>
            <a:pPr marL="0" lvl="0" indent="0">
              <a:buClr>
                <a:srgbClr val="0BD0D9"/>
              </a:buClr>
              <a:buNone/>
            </a:pPr>
            <a:r>
              <a:rPr lang="en-US" sz="2800" b="1" dirty="0"/>
              <a:t>Ongoing:</a:t>
            </a:r>
          </a:p>
          <a:p>
            <a:pPr marL="0" indent="0">
              <a:buNone/>
            </a:pPr>
            <a:r>
              <a:rPr lang="en-US" sz="2200" i="1" dirty="0"/>
              <a:t>Modeling &amp; Evaluation of New Jersey’s </a:t>
            </a:r>
            <a:br>
              <a:rPr lang="en-US" sz="2200" i="1" dirty="0"/>
            </a:br>
            <a:r>
              <a:rPr lang="en-US" sz="2200" i="1" dirty="0"/>
              <a:t>Offshore Wind Resource </a:t>
            </a:r>
            <a:r>
              <a:rPr lang="en-US" sz="2200" dirty="0"/>
              <a:t>(Rutgers Univ.)</a:t>
            </a:r>
          </a:p>
          <a:p>
            <a:r>
              <a:rPr lang="en-US" sz="2200" dirty="0"/>
              <a:t>Atmospheric/oceanic modeling of NJ Offshore Wind Lease Areas</a:t>
            </a:r>
          </a:p>
          <a:p>
            <a:r>
              <a:rPr lang="en-US" sz="2200" dirty="0"/>
              <a:t>Hourly 3D modeled wind speed 2011-present </a:t>
            </a:r>
          </a:p>
        </p:txBody>
      </p:sp>
      <p:pic>
        <p:nvPicPr>
          <p:cNvPr id="6" name="Picture 30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1200" y="6108700"/>
            <a:ext cx="812800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4201" descr="t8_calm_south_spd_vec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6889" t="88852" r="7524" b="2146"/>
          <a:stretch/>
        </p:blipFill>
        <p:spPr bwMode="auto">
          <a:xfrm>
            <a:off x="2303162" y="6032412"/>
            <a:ext cx="1371600" cy="14286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5287" y="4461834"/>
            <a:ext cx="1394107" cy="16679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914621" y="4183549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Hi-Res Weather Model</a:t>
            </a: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4267200" y="4183549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Spatial Validation Data</a:t>
            </a:r>
          </a:p>
        </p:txBody>
      </p:sp>
      <p:sp>
        <p:nvSpPr>
          <p:cNvPr id="27" name="Right Arrow 26"/>
          <p:cNvSpPr>
            <a:spLocks noChangeArrowheads="1"/>
          </p:cNvSpPr>
          <p:nvPr/>
        </p:nvSpPr>
        <p:spPr bwMode="auto">
          <a:xfrm>
            <a:off x="3962400" y="4910558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>
            <a:off x="6324600" y="4834358"/>
            <a:ext cx="533400" cy="457200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6832257" y="4193171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Wind Power Statistics</a:t>
            </a:r>
          </a:p>
        </p:txBody>
      </p:sp>
      <p:pic>
        <p:nvPicPr>
          <p:cNvPr id="30" name="Picture 3" descr="power_contour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4508500"/>
            <a:ext cx="202485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1" name="Picture 7" descr="cold_lisa.pdf"/>
          <p:cNvPicPr>
            <a:picLocks noChangeAspect="1"/>
          </p:cNvPicPr>
          <p:nvPr/>
        </p:nvPicPr>
        <p:blipFill rotWithShape="1">
          <a:blip r:embed="rId6"/>
          <a:srcRect l="14404" t="11572" r="15894" b="22905"/>
          <a:stretch/>
        </p:blipFill>
        <p:spPr bwMode="auto">
          <a:xfrm>
            <a:off x="106680" y="4389145"/>
            <a:ext cx="1417400" cy="17247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2" name="Right Arrow 31"/>
          <p:cNvSpPr>
            <a:spLocks noChangeArrowheads="1"/>
          </p:cNvSpPr>
          <p:nvPr/>
        </p:nvSpPr>
        <p:spPr bwMode="auto">
          <a:xfrm>
            <a:off x="1600200" y="4910558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-57726" y="4183549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New Ocean Data</a:t>
            </a:r>
          </a:p>
        </p:txBody>
      </p:sp>
      <p:pic>
        <p:nvPicPr>
          <p:cNvPr id="34" name="Picture 33" descr="lcs_agl_rd_2013_04_27_2000_100m_v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18682" r="20824" b="20633"/>
          <a:stretch/>
        </p:blipFill>
        <p:spPr>
          <a:xfrm>
            <a:off x="7012456" y="994719"/>
            <a:ext cx="1362482" cy="1391010"/>
          </a:xfrm>
          <a:prstGeom prst="rect">
            <a:avLst/>
          </a:prstGeom>
        </p:spPr>
      </p:pic>
      <p:pic>
        <p:nvPicPr>
          <p:cNvPr id="22" name="Picture 4199" descr="t6_spd_vec"/>
          <p:cNvPicPr>
            <a:picLocks noChangeAspect="1" noChangeArrowheads="1"/>
          </p:cNvPicPr>
          <p:nvPr/>
        </p:nvPicPr>
        <p:blipFill rotWithShape="1">
          <a:blip r:embed="rId8">
            <a:extLst/>
          </a:blip>
          <a:srcRect l="8549" t="5814" r="11964" b="3473"/>
          <a:stretch/>
        </p:blipFill>
        <p:spPr bwMode="auto">
          <a:xfrm>
            <a:off x="2316480" y="4473386"/>
            <a:ext cx="1345084" cy="1560442"/>
          </a:xfrm>
          <a:prstGeom prst="rect">
            <a:avLst/>
          </a:prstGeom>
          <a:solidFill>
            <a:schemeClr val="bg1"/>
          </a:solidFill>
          <a:effectLst/>
          <a:extLst/>
        </p:spPr>
      </p:pic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6036962" y="707081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Innovative Sea Breeze Analyses</a:t>
            </a:r>
          </a:p>
        </p:txBody>
      </p:sp>
      <p:pic>
        <p:nvPicPr>
          <p:cNvPr id="4" name="Picture 3" descr="winds_kts_zoom_30_6km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0269" r="23186" b="9791"/>
          <a:stretch/>
        </p:blipFill>
        <p:spPr>
          <a:xfrm>
            <a:off x="6977105" y="2656747"/>
            <a:ext cx="1453117" cy="1538372"/>
          </a:xfrm>
          <a:prstGeom prst="rect">
            <a:avLst/>
          </a:prstGeom>
        </p:spPr>
      </p:pic>
      <p:sp>
        <p:nvSpPr>
          <p:cNvPr id="36" name="TextBox 18"/>
          <p:cNvSpPr txBox="1">
            <a:spLocks noChangeArrowheads="1"/>
          </p:cNvSpPr>
          <p:nvPr/>
        </p:nvSpPr>
        <p:spPr bwMode="auto">
          <a:xfrm>
            <a:off x="6011219" y="2363342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Tropical Cyclone Modeling</a:t>
            </a:r>
          </a:p>
        </p:txBody>
      </p:sp>
    </p:spTree>
    <p:extLst>
      <p:ext uri="{BB962C8B-B14F-4D97-AF65-F5344CB8AC3E}">
        <p14:creationId xmlns:p14="http://schemas.microsoft.com/office/powerpoint/2010/main" val="1977625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805" y="2352936"/>
            <a:ext cx="5727615" cy="349167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5400"/>
            <a:ext cx="91440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Virtual Met Tower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192" y="716402"/>
            <a:ext cx="8385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12X24: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 @80, 90, 100, 110, 120m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>
                <a:latin typeface="Calibri"/>
                <a:ea typeface="ＭＳ Ｐゴシック" charset="0"/>
                <a:cs typeface="Calibri"/>
              </a:rPr>
              <a:t>8760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Wind Roses: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annual, </a:t>
            </a:r>
            <a:r>
              <a:rPr lang="en-US" sz="2800" i="1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monthly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8342" y="2389226"/>
            <a:ext cx="108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19107" y="2384110"/>
            <a:ext cx="108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Feb…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0406" y="4682638"/>
            <a:ext cx="108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Dec</a:t>
            </a:r>
          </a:p>
        </p:txBody>
      </p:sp>
    </p:spTree>
    <p:extLst>
      <p:ext uri="{BB962C8B-B14F-4D97-AF65-F5344CB8AC3E}">
        <p14:creationId xmlns:p14="http://schemas.microsoft.com/office/powerpoint/2010/main" val="1256115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5400"/>
            <a:ext cx="91440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Wind Resource Maps</a:t>
            </a:r>
          </a:p>
        </p:txBody>
      </p:sp>
      <p:pic>
        <p:nvPicPr>
          <p:cNvPr id="5" name="Picture 4" descr="Screen Shot 2016-06-03 at 11.32.0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2"/>
          <a:stretch/>
        </p:blipFill>
        <p:spPr>
          <a:xfrm>
            <a:off x="557191" y="1559571"/>
            <a:ext cx="7978849" cy="4461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192" y="605465"/>
            <a:ext cx="8385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80, 90, 100, 110, 120m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Annual, Seasonal, </a:t>
            </a:r>
            <a:r>
              <a:rPr lang="en-US" sz="2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Monthly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579228" y="5658028"/>
            <a:ext cx="75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04017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5400"/>
            <a:ext cx="91440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black"/>
                </a:solidFill>
                <a:ea typeface="ＭＳ Ｐゴシック" charset="0"/>
                <a:cs typeface="Calibri"/>
              </a:rPr>
              <a:t>Hypothetical Wind Farm Production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682" y="605465"/>
            <a:ext cx="8880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Scenarios: 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1100, 2000, 3000 MW; 8X10, 10X12, 10X15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Data: 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Hourly wind speed, kWh, capacity factor aggregated across hypothetical wind farm</a:t>
            </a:r>
          </a:p>
        </p:txBody>
      </p:sp>
      <p:pic>
        <p:nvPicPr>
          <p:cNvPr id="9" name="Picture 8" descr="Screen Shot 2014-02-07 at 11.39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6" y="1990460"/>
            <a:ext cx="6661036" cy="4185252"/>
          </a:xfrm>
          <a:prstGeom prst="rect">
            <a:avLst/>
          </a:prstGeom>
        </p:spPr>
      </p:pic>
      <p:pic>
        <p:nvPicPr>
          <p:cNvPr id="14" name="Picture 13" descr="Screen Shot 2014-02-07 at 11.26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0"/>
          <a:stretch/>
        </p:blipFill>
        <p:spPr>
          <a:xfrm>
            <a:off x="7201961" y="1848159"/>
            <a:ext cx="1594355" cy="2072778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7201961" y="1577557"/>
            <a:ext cx="1594355" cy="20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North Zone</a:t>
            </a:r>
            <a:endParaRPr lang="en-US" sz="1400" dirty="0">
              <a:latin typeface="Calibri" charset="0"/>
            </a:endParaRPr>
          </a:p>
        </p:txBody>
      </p:sp>
      <p:pic>
        <p:nvPicPr>
          <p:cNvPr id="20" name="Picture 19" descr="Screen Shot 2014-02-07 at 11.26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6"/>
          <a:stretch/>
        </p:blipFill>
        <p:spPr>
          <a:xfrm>
            <a:off x="7260333" y="4119128"/>
            <a:ext cx="1566398" cy="2056584"/>
          </a:xfrm>
          <a:prstGeom prst="rect">
            <a:avLst/>
          </a:prstGeom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7309881" y="3871712"/>
            <a:ext cx="1486435" cy="20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South Zone</a:t>
            </a:r>
            <a:endParaRPr lang="en-US" sz="1400" dirty="0">
              <a:latin typeface="Calibri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480" y="3792908"/>
            <a:ext cx="1689547" cy="2338473"/>
          </a:xfrm>
          <a:prstGeom prst="rect">
            <a:avLst/>
          </a:prstGeom>
        </p:spPr>
      </p:pic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5261847" y="3524511"/>
            <a:ext cx="12657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 charset="0"/>
              </a:rPr>
              <a:t>6 MW WTG</a:t>
            </a:r>
            <a:endParaRPr lang="en-US" sz="1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75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Other OSW Resource Products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9679"/>
            <a:ext cx="8229600" cy="4525963"/>
          </a:xfrm>
        </p:spPr>
        <p:txBody>
          <a:bodyPr/>
          <a:lstStyle/>
          <a:p>
            <a:r>
              <a:rPr lang="en-US" b="1" dirty="0"/>
              <a:t>Spatial predictions of Gross Capacity Factor</a:t>
            </a:r>
            <a:endParaRPr lang="en-US" dirty="0"/>
          </a:p>
        </p:txBody>
      </p:sp>
      <p:pic>
        <p:nvPicPr>
          <p:cNvPr id="5" name="Picture 4" descr="http://marine.rutgers.edu/cool/weather/RUWRF/images/1km/gcf_1km_15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7998" r="17839" b="8379"/>
          <a:stretch/>
        </p:blipFill>
        <p:spPr bwMode="auto">
          <a:xfrm>
            <a:off x="2857373" y="1705327"/>
            <a:ext cx="3627709" cy="413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marine.rutgers.edu/cool/weather/RUWRF/images/1km/gcf_1km_15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2" t="7998" r="2645" b="8379"/>
          <a:stretch/>
        </p:blipFill>
        <p:spPr bwMode="auto">
          <a:xfrm>
            <a:off x="6553233" y="1794878"/>
            <a:ext cx="601189" cy="39466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8455" y="3315210"/>
            <a:ext cx="2328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100m Hourly Gross Capacity Factor</a:t>
            </a:r>
          </a:p>
          <a:p>
            <a:pPr algn="ctr"/>
            <a:r>
              <a:rPr lang="en-US" sz="2000" b="1" i="1" dirty="0">
                <a:solidFill>
                  <a:srgbClr val="FF0000"/>
                </a:solidFill>
              </a:rPr>
              <a:t>during a </a:t>
            </a:r>
            <a:br>
              <a:rPr lang="en-US" sz="2000" b="1" i="1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rgbClr val="FF0000"/>
                </a:solidFill>
              </a:rPr>
              <a:t>sea breeze event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11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398" y="76200"/>
            <a:ext cx="904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RU-WRF: A Multi-Use Hourly Wind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3866"/>
            <a:ext cx="90677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Hourly net production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provided to RU CEEEP for economic analyses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Model can also be used for operational forecasting for: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Severe weather forecasting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 for construction, O&amp;M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PJM grid management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Energy market trading</a:t>
            </a:r>
          </a:p>
          <a:p>
            <a:pPr lvl="1"/>
            <a:endParaRPr lang="en-US" sz="23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86" r="9031"/>
          <a:stretch/>
        </p:blipFill>
        <p:spPr>
          <a:xfrm>
            <a:off x="86439" y="2497230"/>
            <a:ext cx="4656803" cy="3021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377" y="2497230"/>
            <a:ext cx="4185232" cy="30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51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Ongoing/Proposed OSW Studies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063"/>
            <a:ext cx="8229600" cy="4525963"/>
          </a:xfrm>
        </p:spPr>
        <p:txBody>
          <a:bodyPr/>
          <a:lstStyle/>
          <a:p>
            <a:r>
              <a:rPr lang="en-US" sz="2400" b="1" dirty="0"/>
              <a:t>Lagrangian Coherent </a:t>
            </a:r>
            <a:br>
              <a:rPr lang="en-US" sz="2400" b="1" dirty="0"/>
            </a:br>
            <a:r>
              <a:rPr lang="en-US" sz="2400" b="1" dirty="0"/>
              <a:t>Structures (LCS) for </a:t>
            </a:r>
            <a:br>
              <a:rPr lang="en-US" sz="2400" b="1" dirty="0"/>
            </a:br>
            <a:r>
              <a:rPr lang="en-US" sz="2400" b="1" dirty="0"/>
              <a:t>offshore sea breeze </a:t>
            </a:r>
            <a:br>
              <a:rPr lang="en-US" sz="2400" b="1" dirty="0"/>
            </a:br>
            <a:r>
              <a:rPr lang="en-US" sz="2400" b="1" dirty="0"/>
              <a:t>clarification</a:t>
            </a:r>
            <a:r>
              <a:rPr lang="en-US" sz="2400" b="1" dirty="0">
                <a:sym typeface="Wingdings"/>
              </a:rPr>
              <a:t></a:t>
            </a:r>
          </a:p>
          <a:p>
            <a:endParaRPr lang="en-US" sz="2400" b="1" dirty="0">
              <a:sym typeface="Wingdings"/>
            </a:endParaRPr>
          </a:p>
          <a:p>
            <a:r>
              <a:rPr lang="en-US" sz="2400" b="1" dirty="0"/>
              <a:t>Sediment transport </a:t>
            </a:r>
            <a:br>
              <a:rPr lang="en-US" sz="2400" b="1" dirty="0"/>
            </a:br>
            <a:r>
              <a:rPr lang="en-US" sz="2400" b="1" dirty="0"/>
              <a:t>and </a:t>
            </a:r>
            <a:r>
              <a:rPr lang="en-US" sz="2400" b="1" dirty="0" err="1" smtClean="0"/>
              <a:t>resuspension</a:t>
            </a:r>
            <a:endParaRPr lang="en-US" sz="2400" b="1" dirty="0"/>
          </a:p>
          <a:p>
            <a:endParaRPr lang="en-US" sz="2400" b="1" dirty="0">
              <a:sym typeface="Wingdings"/>
            </a:endParaRPr>
          </a:p>
          <a:p>
            <a:r>
              <a:rPr lang="en-US" sz="2400" b="1" dirty="0"/>
              <a:t>Hurricane </a:t>
            </a:r>
            <a:r>
              <a:rPr lang="en-US" sz="2400" b="1" dirty="0" smtClean="0"/>
              <a:t>intensity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32148" y="5274750"/>
            <a:ext cx="24262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LCS for Sea Breeze </a:t>
            </a:r>
            <a:r>
              <a:rPr lang="en-US" sz="1600" i="1" dirty="0"/>
              <a:t>(red=divergence, blue=convergence)</a:t>
            </a:r>
          </a:p>
        </p:txBody>
      </p:sp>
      <p:pic>
        <p:nvPicPr>
          <p:cNvPr id="5" name="Picture 4" descr="lcs_agl_rd_2013_04_27_1900_10m_v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20833" r="21625" b="15770"/>
          <a:stretch/>
        </p:blipFill>
        <p:spPr>
          <a:xfrm>
            <a:off x="3957487" y="1195063"/>
            <a:ext cx="4137742" cy="406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43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83" y="1133129"/>
            <a:ext cx="8482571" cy="5070517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/>
              <a:t>Data </a:t>
            </a:r>
            <a:r>
              <a:rPr lang="en-US" sz="2000" b="1" dirty="0" smtClean="0"/>
              <a:t>assimilation</a:t>
            </a:r>
            <a:endParaRPr lang="en-US" sz="2000" b="1" dirty="0"/>
          </a:p>
          <a:p>
            <a:r>
              <a:rPr lang="en-US" sz="2000" b="1" dirty="0"/>
              <a:t>Coupled ocean-atmosphere-wave modeling</a:t>
            </a:r>
          </a:p>
          <a:p>
            <a:r>
              <a:rPr lang="en-US" sz="2000" b="1" dirty="0"/>
              <a:t>Large Eddy Simulation (LES) for coastal/offshore turbulence estimations:</a:t>
            </a:r>
          </a:p>
          <a:p>
            <a:endParaRPr lang="en-US" sz="2800" b="1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000" b="1" dirty="0"/>
              <a:t>Virtual met tower data used to derive </a:t>
            </a:r>
            <a:r>
              <a:rPr lang="en-US" sz="2000" b="1" i="1" dirty="0"/>
              <a:t>turbulence intensity, wind shear, &amp;  atmospheric boundary layer stability </a:t>
            </a:r>
            <a:r>
              <a:rPr lang="en-US" sz="2000" b="1" dirty="0" smtClean="0"/>
              <a:t>at </a:t>
            </a:r>
            <a:r>
              <a:rPr lang="en-US" sz="2000" b="1" dirty="0"/>
              <a:t>heights representative of OSW WTG </a:t>
            </a:r>
            <a:r>
              <a:rPr lang="en-US" sz="2000" b="1" dirty="0" smtClean="0"/>
              <a:t>dimensions</a:t>
            </a:r>
            <a:endParaRPr lang="en-US" sz="2000" b="1" dirty="0"/>
          </a:p>
          <a:p>
            <a:r>
              <a:rPr lang="en-US" sz="2000" b="1" dirty="0"/>
              <a:t>Hypothetical 1000MW wind farm analysis for the BOEM NJ WEA using “new” generation OSW WTGs with higher efficiencies, power ratings, and hub heights &gt;110m.</a:t>
            </a:r>
          </a:p>
          <a:p>
            <a:endParaRPr lang="en-US" sz="20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Ongoing/Proposed  OSW Studies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56" y="2048257"/>
            <a:ext cx="5221224" cy="22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44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68" y="2057400"/>
            <a:ext cx="8718683" cy="3124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Modeling &amp; Evaluation of New Jersey’s Offshore Wind Resource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u="sng" dirty="0"/>
              <a:t>Contact Information: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Dr. Rich Dunk:  dunk@marine.rutgers.edu</a:t>
            </a:r>
            <a:br>
              <a:rPr lang="en-US" sz="2000" dirty="0"/>
            </a:br>
            <a:r>
              <a:rPr lang="en-US" sz="2000" dirty="0"/>
              <a:t>Greg Seroka:  seroka@marine.rutgers.edu</a:t>
            </a:r>
            <a:br>
              <a:rPr lang="en-US" sz="2000" dirty="0"/>
            </a:br>
            <a:r>
              <a:rPr lang="en-US" sz="2000" dirty="0"/>
              <a:t>Dr. Travis Miles:  tnmiles@marine.rutgers.edu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u="sng" dirty="0"/>
              <a:t>Data and Reports Available: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http://rucool.marine.rutgers.edu/bpu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45" y="413189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Contact Info &amp; Data Link</a:t>
            </a:r>
          </a:p>
        </p:txBody>
      </p:sp>
    </p:spTree>
    <p:extLst>
      <p:ext uri="{BB962C8B-B14F-4D97-AF65-F5344CB8AC3E}">
        <p14:creationId xmlns:p14="http://schemas.microsoft.com/office/powerpoint/2010/main" val="252245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075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Jersey Studies of Interest- BOEM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48158"/>
            <a:ext cx="5970289" cy="3962400"/>
          </a:xfrm>
        </p:spPr>
        <p:txBody>
          <a:bodyPr>
            <a:normAutofit/>
          </a:bodyPr>
          <a:lstStyle/>
          <a:p>
            <a:pPr marL="0" lvl="0" indent="0">
              <a:buClr>
                <a:srgbClr val="0BD0D9"/>
              </a:buClr>
              <a:buNone/>
            </a:pPr>
            <a:r>
              <a:rPr lang="en-US" sz="2800" b="1" dirty="0"/>
              <a:t>Ongoing:</a:t>
            </a:r>
          </a:p>
          <a:p>
            <a:pPr marL="0" indent="0">
              <a:buNone/>
            </a:pPr>
            <a:r>
              <a:rPr lang="en-US" sz="2200" i="1" dirty="0"/>
              <a:t>Modeling &amp; Evaluation of New Jersey’s </a:t>
            </a:r>
            <a:br>
              <a:rPr lang="en-US" sz="2200" i="1" dirty="0"/>
            </a:br>
            <a:r>
              <a:rPr lang="en-US" sz="2200" i="1" dirty="0"/>
              <a:t>Offshore Wind Resource </a:t>
            </a:r>
            <a:r>
              <a:rPr lang="en-US" sz="2200" dirty="0"/>
              <a:t>(Rutgers Univ.)</a:t>
            </a:r>
          </a:p>
          <a:p>
            <a:pPr lvl="0"/>
            <a:r>
              <a:rPr lang="en-US" sz="2200" dirty="0">
                <a:solidFill>
                  <a:srgbClr val="000000"/>
                </a:solidFill>
              </a:rPr>
              <a:t>Hourly kWh data, net capacity factor for hypothetical wind farm scenarios</a:t>
            </a:r>
          </a:p>
          <a:p>
            <a:pPr lvl="0"/>
            <a:r>
              <a:rPr lang="en-US" sz="2200" dirty="0">
                <a:solidFill>
                  <a:srgbClr val="000000"/>
                </a:solidFill>
              </a:rPr>
              <a:t>Connections with economic models at RU CEEEP</a:t>
            </a:r>
          </a:p>
        </p:txBody>
      </p:sp>
      <p:pic>
        <p:nvPicPr>
          <p:cNvPr id="6" name="Picture 30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1200" y="6108700"/>
            <a:ext cx="812800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4201" descr="t8_calm_south_spd_vec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6889" t="88852" r="7524" b="2146"/>
          <a:stretch/>
        </p:blipFill>
        <p:spPr bwMode="auto">
          <a:xfrm>
            <a:off x="2303162" y="6032412"/>
            <a:ext cx="1371600" cy="14286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5287" y="4461834"/>
            <a:ext cx="1394107" cy="16679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914621" y="4183549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Hi-Res Weather Model</a:t>
            </a: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4267200" y="4183549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Spatial Validation Data</a:t>
            </a:r>
          </a:p>
        </p:txBody>
      </p:sp>
      <p:sp>
        <p:nvSpPr>
          <p:cNvPr id="27" name="Right Arrow 26"/>
          <p:cNvSpPr>
            <a:spLocks noChangeArrowheads="1"/>
          </p:cNvSpPr>
          <p:nvPr/>
        </p:nvSpPr>
        <p:spPr bwMode="auto">
          <a:xfrm>
            <a:off x="3962400" y="4910558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>
            <a:off x="6324600" y="4834358"/>
            <a:ext cx="533400" cy="457200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6832257" y="4193171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Wind Power Statistics</a:t>
            </a:r>
          </a:p>
        </p:txBody>
      </p:sp>
      <p:pic>
        <p:nvPicPr>
          <p:cNvPr id="30" name="Picture 3" descr="power_contour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4508500"/>
            <a:ext cx="202485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1" name="Picture 7" descr="cold_lisa.pdf"/>
          <p:cNvPicPr>
            <a:picLocks noChangeAspect="1"/>
          </p:cNvPicPr>
          <p:nvPr/>
        </p:nvPicPr>
        <p:blipFill rotWithShape="1">
          <a:blip r:embed="rId6"/>
          <a:srcRect l="14404" t="11572" r="15894" b="22905"/>
          <a:stretch/>
        </p:blipFill>
        <p:spPr bwMode="auto">
          <a:xfrm>
            <a:off x="106680" y="4389145"/>
            <a:ext cx="1417400" cy="172473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2" name="Right Arrow 31"/>
          <p:cNvSpPr>
            <a:spLocks noChangeArrowheads="1"/>
          </p:cNvSpPr>
          <p:nvPr/>
        </p:nvSpPr>
        <p:spPr bwMode="auto">
          <a:xfrm>
            <a:off x="1600200" y="4910558"/>
            <a:ext cx="609600" cy="45720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-57726" y="4183549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New Ocean Data</a:t>
            </a:r>
          </a:p>
        </p:txBody>
      </p:sp>
      <p:pic>
        <p:nvPicPr>
          <p:cNvPr id="34" name="Picture 33" descr="lcs_agl_rd_2013_04_27_2000_100m_v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18682" r="20824" b="20633"/>
          <a:stretch/>
        </p:blipFill>
        <p:spPr>
          <a:xfrm>
            <a:off x="7012456" y="994719"/>
            <a:ext cx="1362482" cy="1391010"/>
          </a:xfrm>
          <a:prstGeom prst="rect">
            <a:avLst/>
          </a:prstGeom>
        </p:spPr>
      </p:pic>
      <p:pic>
        <p:nvPicPr>
          <p:cNvPr id="22" name="Picture 4199" descr="t6_spd_vec"/>
          <p:cNvPicPr>
            <a:picLocks noChangeAspect="1" noChangeArrowheads="1"/>
          </p:cNvPicPr>
          <p:nvPr/>
        </p:nvPicPr>
        <p:blipFill rotWithShape="1">
          <a:blip r:embed="rId8">
            <a:extLst/>
          </a:blip>
          <a:srcRect l="8549" t="5814" r="11964" b="3473"/>
          <a:stretch/>
        </p:blipFill>
        <p:spPr bwMode="auto">
          <a:xfrm>
            <a:off x="2316480" y="4473386"/>
            <a:ext cx="1345084" cy="1560442"/>
          </a:xfrm>
          <a:prstGeom prst="rect">
            <a:avLst/>
          </a:prstGeom>
          <a:solidFill>
            <a:schemeClr val="bg1"/>
          </a:solidFill>
          <a:effectLst/>
          <a:extLst/>
        </p:spPr>
      </p:pic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6036962" y="707081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Innovative Sea Breeze Analyses</a:t>
            </a:r>
          </a:p>
        </p:txBody>
      </p:sp>
      <p:pic>
        <p:nvPicPr>
          <p:cNvPr id="4" name="Picture 3" descr="winds_kts_zoom_30_6km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0269" r="23186" b="9791"/>
          <a:stretch/>
        </p:blipFill>
        <p:spPr>
          <a:xfrm>
            <a:off x="6977105" y="2656747"/>
            <a:ext cx="1453117" cy="1538372"/>
          </a:xfrm>
          <a:prstGeom prst="rect">
            <a:avLst/>
          </a:prstGeom>
        </p:spPr>
      </p:pic>
      <p:sp>
        <p:nvSpPr>
          <p:cNvPr id="36" name="TextBox 18"/>
          <p:cNvSpPr txBox="1">
            <a:spLocks noChangeArrowheads="1"/>
          </p:cNvSpPr>
          <p:nvPr/>
        </p:nvSpPr>
        <p:spPr bwMode="auto">
          <a:xfrm>
            <a:off x="6011219" y="2363342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n-lt"/>
              </a:rPr>
              <a:t>Tropical Cyclone Modeling</a:t>
            </a:r>
          </a:p>
        </p:txBody>
      </p:sp>
    </p:spTree>
    <p:extLst>
      <p:ext uri="{BB962C8B-B14F-4D97-AF65-F5344CB8AC3E}">
        <p14:creationId xmlns:p14="http://schemas.microsoft.com/office/powerpoint/2010/main" val="1808864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6446" y="0"/>
            <a:ext cx="9057852" cy="6182872"/>
            <a:chOff x="1111405" y="152401"/>
            <a:chExt cx="10033211" cy="65142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3949" b="3380"/>
            <a:stretch/>
          </p:blipFill>
          <p:spPr>
            <a:xfrm>
              <a:off x="5105401" y="1981200"/>
              <a:ext cx="3907313" cy="46855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828800" y="2057401"/>
              <a:ext cx="3265390" cy="4562578"/>
              <a:chOff x="152400" y="1066800"/>
              <a:chExt cx="3556230" cy="496895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2400" y="1066800"/>
                <a:ext cx="3556230" cy="4953000"/>
                <a:chOff x="457200" y="914400"/>
                <a:chExt cx="3118540" cy="4343400"/>
              </a:xfrm>
            </p:grpSpPr>
            <p:pic>
              <p:nvPicPr>
                <p:cNvPr id="9" name="Picture 8" descr="Screen Shot 2015-07-20 at 4.21.06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848"/>
                <a:stretch/>
              </p:blipFill>
              <p:spPr>
                <a:xfrm>
                  <a:off x="457200" y="914400"/>
                  <a:ext cx="3118540" cy="4343400"/>
                </a:xfrm>
                <a:prstGeom prst="rect">
                  <a:avLst/>
                </a:prstGeom>
              </p:spPr>
            </p:pic>
            <p:pic>
              <p:nvPicPr>
                <p:cNvPr id="10" name="Picture 9" descr="Screen Shot 2015-07-20 at 4.21.06 PM.png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7" t="36153" r="54042" b="3248"/>
                <a:stretch/>
              </p:blipFill>
              <p:spPr>
                <a:xfrm>
                  <a:off x="473911" y="956691"/>
                  <a:ext cx="1523044" cy="1637465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3"/>
              <p:cNvSpPr txBox="1">
                <a:spLocks noChangeArrowheads="1"/>
              </p:cNvSpPr>
              <p:nvPr/>
            </p:nvSpPr>
            <p:spPr bwMode="auto">
              <a:xfrm>
                <a:off x="171457" y="5305686"/>
                <a:ext cx="2719513" cy="730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700" b="1" dirty="0">
                    <a:solidFill>
                      <a:prstClr val="black"/>
                    </a:solidFill>
                    <a:latin typeface="Calibri" charset="0"/>
                    <a:sym typeface="Wingdings"/>
                  </a:rPr>
                  <a:t>NJ WEA Potential Capacity &gt;=3,000 MW</a:t>
                </a:r>
                <a:endParaRPr lang="en-US" sz="1700" dirty="0">
                  <a:solidFill>
                    <a:prstClr val="black"/>
                  </a:solidFill>
                  <a:latin typeface="Calibri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676400" y="152401"/>
              <a:ext cx="876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Motivation for OSW Program</a:t>
              </a:r>
              <a:endParaRPr lang="en-US" sz="36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1405" y="862538"/>
              <a:ext cx="10033211" cy="843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Offshore wind (OSW) developers typically use </a:t>
              </a:r>
              <a:r>
                <a:rPr lang="en-US" sz="2300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annual average</a:t>
              </a:r>
              <a: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b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</a:br>
              <a:r>
                <a:rPr lang="en-US" sz="2300" i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wind distribution </a:t>
              </a:r>
              <a: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+ </a:t>
              </a:r>
              <a:r>
                <a:rPr lang="en-US" sz="2300" i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wind rose </a:t>
              </a:r>
              <a:r>
                <a:rPr lang="en-US" sz="2300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for “site suitability” and project planning</a:t>
              </a:r>
              <a:endParaRPr lang="en-US" sz="10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67800" y="1752600"/>
              <a:ext cx="1752600" cy="972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Modeling at &gt;=20km grid spacing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8153400" y="2514600"/>
              <a:ext cx="9144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Screen Shot 2015-07-14 at 12.08.54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400" y="3039481"/>
              <a:ext cx="1524000" cy="1467204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8153400" y="4800600"/>
              <a:ext cx="83820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940465" y="50292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Calibri"/>
                </a:rPr>
                <a:t>Annual Average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755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17269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Motivation for OSW Program</a:t>
            </a:r>
            <a:endParaRPr lang="en-US" sz="36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939800"/>
            <a:ext cx="906779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3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NJ BPU OSW Rules require applications to include analysis of project generation during </a:t>
            </a:r>
            <a:r>
              <a:rPr lang="en-US" sz="2300" b="1" dirty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</a:rPr>
              <a:t>peak electricity demand </a:t>
            </a:r>
            <a:r>
              <a:rPr lang="en-US" sz="23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and on an annual basis over twenty years.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479784"/>
              </p:ext>
            </p:extLst>
          </p:nvPr>
        </p:nvGraphicFramePr>
        <p:xfrm>
          <a:off x="564929" y="2149512"/>
          <a:ext cx="8198071" cy="3476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6" name="Straight Arrow Connector 15"/>
          <p:cNvCxnSpPr/>
          <p:nvPr/>
        </p:nvCxnSpPr>
        <p:spPr>
          <a:xfrm>
            <a:off x="4038600" y="1735224"/>
            <a:ext cx="740128" cy="8223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371549" y="3418588"/>
            <a:ext cx="148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Relative Load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71800" y="1932580"/>
            <a:ext cx="3773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2013-14 PJM Mid-Atl. Daily Max Load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62400" y="2471824"/>
            <a:ext cx="2362200" cy="2197568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5416908"/>
            <a:ext cx="90677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Wind resource variations during peak electricity demand can be caused by </a:t>
            </a:r>
            <a:r>
              <a:rPr lang="en-US" sz="23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sea breeze</a:t>
            </a:r>
            <a:r>
              <a:rPr lang="en-US" sz="23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 and intermittent </a:t>
            </a:r>
            <a:r>
              <a:rPr lang="en-US" sz="23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coastal storm </a:t>
            </a:r>
            <a:r>
              <a:rPr lang="en-US" sz="23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events.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585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2677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Sources of NJ Wind Variability</a:t>
            </a:r>
            <a:endParaRPr lang="en-US" sz="36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076" y="3683000"/>
            <a:ext cx="3766423" cy="25384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6076" y="3388964"/>
            <a:ext cx="3766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Winter Storms</a:t>
            </a:r>
          </a:p>
        </p:txBody>
      </p:sp>
      <p:sp>
        <p:nvSpPr>
          <p:cNvPr id="9" name="Rectangle 8"/>
          <p:cNvSpPr/>
          <p:nvPr/>
        </p:nvSpPr>
        <p:spPr>
          <a:xfrm>
            <a:off x="908754" y="570597"/>
            <a:ext cx="3386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Sea Breeze Circulation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703" y="914402"/>
            <a:ext cx="3361834" cy="25271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04704" y="545070"/>
            <a:ext cx="336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Tropical Cyclones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09786"/>
            <a:ext cx="3930954" cy="25116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3395830"/>
            <a:ext cx="3098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Coastal Upwelling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347" y="1719475"/>
            <a:ext cx="3198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Peak Energy Demand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300" y="3840288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</a:rPr>
              <a:t>Peak Energy Demand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50703" y="948910"/>
            <a:ext cx="3361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Peak Energy Demand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20375" y="3676262"/>
            <a:ext cx="37664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Secondary Peak Energy Demand</a:t>
            </a:r>
          </a:p>
        </p:txBody>
      </p:sp>
      <p:grpSp>
        <p:nvGrpSpPr>
          <p:cNvPr id="16" name="Group 15"/>
          <p:cNvGrpSpPr/>
          <p:nvPr/>
        </p:nvGrpSpPr>
        <p:grpSpPr bwMode="auto">
          <a:xfrm>
            <a:off x="908754" y="939580"/>
            <a:ext cx="3386583" cy="2449383"/>
            <a:chOff x="0" y="0"/>
            <a:chExt cx="4324" cy="4076"/>
          </a:xfrm>
        </p:grpSpPr>
        <p:pic>
          <p:nvPicPr>
            <p:cNvPr id="17" name="Picture 16" descr="0505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6" t="38312" r="50739" b="16830"/>
            <a:stretch>
              <a:fillRect/>
            </a:stretch>
          </p:blipFill>
          <p:spPr bwMode="auto">
            <a:xfrm>
              <a:off x="0" y="0"/>
              <a:ext cx="4324" cy="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4" t="12283" r="17284" b="9406"/>
            <a:stretch>
              <a:fillRect/>
            </a:stretch>
          </p:blipFill>
          <p:spPr bwMode="auto">
            <a:xfrm>
              <a:off x="48" y="0"/>
              <a:ext cx="3072" cy="3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671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6717"/>
            <a:ext cx="914400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Rutgers University Weather Research &amp; Forecasting </a:t>
            </a:r>
            <a:br>
              <a:rPr lang="en-US" sz="3200" b="1" dirty="0">
                <a:latin typeface="Calibri"/>
                <a:ea typeface="ＭＳ Ｐゴシック" charset="0"/>
                <a:cs typeface="Calibri"/>
              </a:rPr>
            </a:br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(RU-WRF) Model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44593" y="997213"/>
            <a:ext cx="4722517" cy="5167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ea typeface="ＭＳ Ｐゴシック" charset="0"/>
                <a:cs typeface="Calibri"/>
              </a:rPr>
              <a:t>Run Continuously 2011 – Present</a:t>
            </a:r>
            <a:endParaRPr lang="en-US" sz="2000" b="1" dirty="0">
              <a:latin typeface="Calibri"/>
              <a:ea typeface="ＭＳ Ｐゴシック" charset="0"/>
              <a:cs typeface="Calibri"/>
            </a:endParaRPr>
          </a:p>
          <a:p>
            <a:r>
              <a:rPr lang="en-US" sz="2000" b="1" dirty="0">
                <a:latin typeface="Calibri"/>
                <a:ea typeface="ＭＳ Ｐゴシック" charset="0"/>
                <a:cs typeface="Calibri"/>
              </a:rPr>
              <a:t>Triple nested: 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9km-3km-1km</a:t>
            </a:r>
          </a:p>
          <a:p>
            <a:pPr lvl="1"/>
            <a:r>
              <a:rPr lang="en-US" sz="1600" b="1" dirty="0">
                <a:latin typeface="Calibri"/>
                <a:ea typeface="ＭＳ Ｐゴシック" charset="0"/>
                <a:cs typeface="Calibri"/>
              </a:rPr>
              <a:t>9km:</a:t>
            </a:r>
            <a:r>
              <a:rPr lang="en-US" sz="1600" dirty="0">
                <a:latin typeface="Calibri"/>
                <a:ea typeface="ＭＳ Ｐゴシック" charset="0"/>
                <a:cs typeface="Calibri"/>
              </a:rPr>
              <a:t> 0, 6, 12, 18Z cycles</a:t>
            </a:r>
          </a:p>
          <a:p>
            <a:pPr lvl="1"/>
            <a:r>
              <a:rPr lang="en-US" sz="1600" b="1" dirty="0">
                <a:latin typeface="Calibri"/>
                <a:ea typeface="ＭＳ Ｐゴシック" charset="0"/>
                <a:cs typeface="Calibri"/>
              </a:rPr>
              <a:t>3km:</a:t>
            </a:r>
            <a:r>
              <a:rPr lang="en-US" sz="1600" dirty="0">
                <a:latin typeface="Calibri"/>
                <a:ea typeface="ＭＳ Ｐゴシック" charset="0"/>
                <a:cs typeface="Calibri"/>
              </a:rPr>
              <a:t> 0, 12Z cycles</a:t>
            </a:r>
          </a:p>
          <a:p>
            <a:pPr lvl="1"/>
            <a:r>
              <a:rPr lang="en-US" sz="1600" b="1" dirty="0">
                <a:latin typeface="Calibri"/>
                <a:ea typeface="ＭＳ Ｐゴシック" charset="0"/>
                <a:cs typeface="Calibri"/>
              </a:rPr>
              <a:t>1km:</a:t>
            </a:r>
            <a:r>
              <a:rPr lang="en-US" sz="1600" dirty="0">
                <a:latin typeface="Calibri"/>
                <a:ea typeface="ＭＳ Ｐゴシック" charset="0"/>
                <a:cs typeface="Calibri"/>
              </a:rPr>
              <a:t> 12Z cycle (Research Mode)</a:t>
            </a:r>
          </a:p>
          <a:p>
            <a:r>
              <a:rPr lang="en-US" sz="2000" b="1" dirty="0">
                <a:latin typeface="Calibri"/>
                <a:ea typeface="ＭＳ Ｐゴシック" charset="0"/>
                <a:cs typeface="Calibri"/>
              </a:rPr>
              <a:t>Vertical Levels: </a:t>
            </a:r>
          </a:p>
          <a:p>
            <a:pPr lvl="1"/>
            <a:r>
              <a:rPr lang="en-US" sz="1600" dirty="0">
                <a:latin typeface="Calibri"/>
                <a:ea typeface="ＭＳ Ｐゴシック" charset="0"/>
                <a:cs typeface="Calibri"/>
              </a:rPr>
              <a:t>40-42; more tightly packed near surface</a:t>
            </a:r>
          </a:p>
          <a:p>
            <a:r>
              <a:rPr lang="en-US" sz="2000" b="1" dirty="0">
                <a:latin typeface="Calibri"/>
                <a:ea typeface="ＭＳ Ｐゴシック" charset="0"/>
                <a:cs typeface="Calibri"/>
              </a:rPr>
              <a:t>Hourly forecast: 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out to 5 days (9km), </a:t>
            </a:r>
            <a:br>
              <a:rPr lang="en-US" sz="2000" dirty="0">
                <a:latin typeface="Calibri"/>
                <a:ea typeface="ＭＳ Ｐゴシック" charset="0"/>
                <a:cs typeface="Calibri"/>
              </a:rPr>
            </a:br>
            <a:r>
              <a:rPr lang="en-US" sz="2000" dirty="0">
                <a:latin typeface="Calibri"/>
                <a:ea typeface="ＭＳ Ｐゴシック" charset="0"/>
                <a:cs typeface="Calibri"/>
              </a:rPr>
              <a:t>2 days (3km) and 1 day (1km)</a:t>
            </a:r>
          </a:p>
          <a:p>
            <a:r>
              <a:rPr lang="en-US" sz="2000" b="1" dirty="0">
                <a:latin typeface="Calibri"/>
                <a:ea typeface="ＭＳ Ｐゴシック" charset="0"/>
                <a:cs typeface="Calibri"/>
              </a:rPr>
              <a:t>Boundary Conditions:</a:t>
            </a:r>
          </a:p>
          <a:p>
            <a:pPr lvl="1"/>
            <a:r>
              <a:rPr lang="en-US" sz="1600" b="1" dirty="0">
                <a:latin typeface="Calibri"/>
                <a:ea typeface="ＭＳ Ｐゴシック" charset="0"/>
                <a:cs typeface="Calibri"/>
              </a:rPr>
              <a:t>9km:</a:t>
            </a:r>
            <a:r>
              <a:rPr lang="en-US" sz="1600" dirty="0">
                <a:latin typeface="Calibri"/>
                <a:ea typeface="ＭＳ Ｐゴシック" charset="0"/>
                <a:cs typeface="Calibri"/>
              </a:rPr>
              <a:t> 0.25 degree Global Forecast System</a:t>
            </a:r>
          </a:p>
          <a:p>
            <a:pPr lvl="1"/>
            <a:r>
              <a:rPr lang="en-US" sz="1600" b="1" dirty="0">
                <a:latin typeface="Calibri"/>
                <a:ea typeface="ＭＳ Ｐゴシック" charset="0"/>
                <a:cs typeface="Calibri"/>
              </a:rPr>
              <a:t>3km: </a:t>
            </a:r>
            <a:r>
              <a:rPr lang="en-US" sz="1600" dirty="0">
                <a:latin typeface="Calibri"/>
                <a:ea typeface="ＭＳ Ｐゴシック" charset="0"/>
                <a:cs typeface="Calibri"/>
              </a:rPr>
              <a:t>RU-WRF 9km</a:t>
            </a:r>
          </a:p>
          <a:p>
            <a:pPr lvl="1"/>
            <a:r>
              <a:rPr lang="en-US" sz="1600" b="1" dirty="0">
                <a:latin typeface="Calibri"/>
                <a:ea typeface="ＭＳ Ｐゴシック" charset="0"/>
                <a:cs typeface="Calibri"/>
              </a:rPr>
              <a:t>1km: </a:t>
            </a:r>
            <a:r>
              <a:rPr lang="en-US" sz="1600" dirty="0">
                <a:latin typeface="Calibri"/>
                <a:ea typeface="ＭＳ Ｐゴシック" charset="0"/>
                <a:cs typeface="Calibri"/>
              </a:rPr>
              <a:t>RU-WRF 3km</a:t>
            </a:r>
          </a:p>
          <a:p>
            <a:pPr lvl="1"/>
            <a:r>
              <a:rPr lang="en-US" sz="1600" b="1" dirty="0">
                <a:ea typeface="ＭＳ Ｐゴシック" charset="0"/>
                <a:cs typeface="Calibri"/>
              </a:rPr>
              <a:t>Satellite SSTs: </a:t>
            </a:r>
            <a:r>
              <a:rPr lang="en-US" sz="1600" dirty="0">
                <a:ea typeface="ＭＳ Ｐゴシック" charset="0"/>
                <a:cs typeface="Calibri"/>
              </a:rPr>
              <a:t>state-of-the-science declouded coldest pixel composite SST to resolve </a:t>
            </a:r>
            <a:r>
              <a:rPr lang="en-US" sz="1600" i="1" dirty="0">
                <a:ea typeface="ＭＳ Ｐゴシック" charset="0"/>
                <a:cs typeface="Calibri"/>
              </a:rPr>
              <a:t>coastal upwelling </a:t>
            </a:r>
            <a:r>
              <a:rPr lang="en-US" sz="1600" dirty="0">
                <a:ea typeface="ＭＳ Ｐゴシック" charset="0"/>
                <a:cs typeface="Calibri"/>
              </a:rPr>
              <a:t>and </a:t>
            </a:r>
            <a:r>
              <a:rPr lang="en-US" sz="1600" i="1" dirty="0">
                <a:ea typeface="ＭＳ Ｐゴシック" charset="0"/>
                <a:cs typeface="Calibri"/>
              </a:rPr>
              <a:t>storm mixing</a:t>
            </a:r>
            <a:endParaRPr lang="en-US" sz="1600" dirty="0">
              <a:latin typeface="Calibri"/>
              <a:ea typeface="ＭＳ Ｐゴシック" charset="0"/>
              <a:cs typeface="Calibri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9700" y="4964211"/>
            <a:ext cx="378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STANDARD MET VARIABLES SAVED – temperature, pressure, wind speed and direction, wind gusts, solar radiation, humidity, precipitation, etc.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54907" y="987368"/>
            <a:ext cx="4489093" cy="3985553"/>
            <a:chOff x="4654907" y="1103255"/>
            <a:chExt cx="4489093" cy="3985553"/>
          </a:xfrm>
        </p:grpSpPr>
        <p:pic>
          <p:nvPicPr>
            <p:cNvPr id="5" name="Picture 4" descr="RUWRF_9km_3km_1k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4" t="29110" r="30504" b="27448"/>
            <a:stretch/>
          </p:blipFill>
          <p:spPr>
            <a:xfrm>
              <a:off x="4654907" y="1447800"/>
              <a:ext cx="4489093" cy="364100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674383" y="1680020"/>
              <a:ext cx="6002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9km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19700" y="2412896"/>
              <a:ext cx="6002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solidFill>
                    <a:schemeClr val="bg1"/>
                  </a:solidFill>
                  <a:latin typeface="Calibri"/>
                  <a:ea typeface="ＭＳ Ｐゴシック" charset="0"/>
                </a:rPr>
                <a:t>3km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72291" y="2772383"/>
              <a:ext cx="6002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latin typeface="Calibri"/>
                  <a:ea typeface="ＭＳ Ｐゴシック" charset="0"/>
                </a:rPr>
                <a:t>1km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44283" y="1103255"/>
              <a:ext cx="18774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RU-WRF Domains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579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5080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/>
                <a:cs typeface="Calibri"/>
              </a:rPr>
              <a:t>RU-WRF uses coldest pixel SST composite </a:t>
            </a:r>
            <a:br>
              <a:rPr lang="en-US" sz="3200" b="1" dirty="0">
                <a:latin typeface="Calibri"/>
                <a:cs typeface="Calibri"/>
              </a:rPr>
            </a:br>
            <a:r>
              <a:rPr lang="en-US" sz="3200" b="1" dirty="0">
                <a:latin typeface="Calibri"/>
                <a:cs typeface="Calibri"/>
              </a:rPr>
              <a:t>for bottom boundary conditions</a:t>
            </a:r>
          </a:p>
          <a:p>
            <a:pPr lvl="1" algn="ctr"/>
            <a:r>
              <a:rPr lang="en-US" sz="2000" b="1" dirty="0">
                <a:cs typeface="Calibri"/>
              </a:rPr>
              <a:t>Web: </a:t>
            </a:r>
            <a:r>
              <a:rPr lang="en-US" dirty="0">
                <a:cs typeface="Calibri"/>
                <a:hlinkClick r:id="rId2"/>
              </a:rPr>
              <a:t>http://rucool.marine.rutgers.edu/ruwrf-mesoscale-meteorological-model-forecast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8" name="Text Box 2055"/>
          <p:cNvSpPr txBox="1">
            <a:spLocks noChangeArrowheads="1"/>
          </p:cNvSpPr>
          <p:nvPr/>
        </p:nvSpPr>
        <p:spPr bwMode="auto">
          <a:xfrm>
            <a:off x="2083285" y="1551295"/>
            <a:ext cx="53063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i="1" dirty="0">
                <a:solidFill>
                  <a:srgbClr val="000000"/>
                </a:solidFill>
                <a:latin typeface="Calibri" charset="0"/>
              </a:rPr>
              <a:t>Example: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charset="0"/>
              </a:rPr>
              <a:t>8 July 2013 Upwelling</a:t>
            </a:r>
          </a:p>
        </p:txBody>
      </p:sp>
      <p:pic>
        <p:nvPicPr>
          <p:cNvPr id="19" name="Picture 18" descr="3rutgers_20130708T0600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3" t="6336" r="28321" b="3082"/>
          <a:stretch/>
        </p:blipFill>
        <p:spPr>
          <a:xfrm>
            <a:off x="5115770" y="2641599"/>
            <a:ext cx="2366887" cy="3408325"/>
          </a:xfrm>
          <a:prstGeom prst="rect">
            <a:avLst/>
          </a:prstGeom>
        </p:spPr>
      </p:pic>
      <p:pic>
        <p:nvPicPr>
          <p:cNvPr id="20" name="Picture 19" descr="4rtg_2013070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1" t="6019" r="28084" b="2923"/>
          <a:stretch/>
        </p:blipFill>
        <p:spPr>
          <a:xfrm>
            <a:off x="1993856" y="2633978"/>
            <a:ext cx="2321671" cy="3360762"/>
          </a:xfrm>
          <a:prstGeom prst="rect">
            <a:avLst/>
          </a:prstGeom>
        </p:spPr>
      </p:pic>
      <p:sp>
        <p:nvSpPr>
          <p:cNvPr id="17" name="Title 9"/>
          <p:cNvSpPr txBox="1">
            <a:spLocks/>
          </p:cNvSpPr>
          <p:nvPr/>
        </p:nvSpPr>
        <p:spPr bwMode="auto">
          <a:xfrm>
            <a:off x="4584080" y="4936564"/>
            <a:ext cx="3635178" cy="87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Coldest Pixel </a:t>
            </a:r>
            <a:b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SST</a:t>
            </a:r>
          </a:p>
        </p:txBody>
      </p:sp>
      <p:sp>
        <p:nvSpPr>
          <p:cNvPr id="16" name="Title 9"/>
          <p:cNvSpPr txBox="1">
            <a:spLocks/>
          </p:cNvSpPr>
          <p:nvPr/>
        </p:nvSpPr>
        <p:spPr>
          <a:xfrm>
            <a:off x="1406231" y="4764314"/>
            <a:ext cx="3698549" cy="876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RTG SST</a:t>
            </a:r>
          </a:p>
        </p:txBody>
      </p:sp>
    </p:spTree>
    <p:extLst>
      <p:ext uri="{BB962C8B-B14F-4D97-AF65-F5344CB8AC3E}">
        <p14:creationId xmlns:p14="http://schemas.microsoft.com/office/powerpoint/2010/main" val="3334068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055"/>
          <p:cNvSpPr txBox="1">
            <a:spLocks noChangeArrowheads="1"/>
          </p:cNvSpPr>
          <p:nvPr/>
        </p:nvSpPr>
        <p:spPr bwMode="auto">
          <a:xfrm>
            <a:off x="6300776" y="2916978"/>
            <a:ext cx="28432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i="1" dirty="0">
                <a:solidFill>
                  <a:srgbClr val="000000"/>
                </a:solidFill>
                <a:latin typeface="Calibri" charset="0"/>
              </a:rPr>
              <a:t>Example: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charset="0"/>
              </a:rPr>
              <a:t>Hurricane Irene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charset="0"/>
              </a:rPr>
              <a:t>August 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464" y="2310341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IRENE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696" y="4149348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 IRENE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77521" y="1204962"/>
            <a:ext cx="142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Franklin Gothic Book"/>
              </a:rPr>
              <a:t>Rutgers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9247" y="1107151"/>
            <a:ext cx="19704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Franklin Gothic Book"/>
              </a:rPr>
              <a:t>RTG HR SST 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Franklin Gothic Book"/>
              </a:rPr>
              <a:t>NAM model</a:t>
            </a:r>
          </a:p>
        </p:txBody>
      </p:sp>
      <p:pic>
        <p:nvPicPr>
          <p:cNvPr id="13" name="Picture 12" descr="composite_20110827T070000_fla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2328666" y="1712284"/>
            <a:ext cx="2086690" cy="2335684"/>
          </a:xfrm>
          <a:prstGeom prst="rect">
            <a:avLst/>
          </a:prstGeom>
        </p:spPr>
      </p:pic>
      <p:pic>
        <p:nvPicPr>
          <p:cNvPr id="14" name="Picture 13" descr="composite_20110831T070000_fla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2328666" y="3914915"/>
            <a:ext cx="2074664" cy="2329321"/>
          </a:xfrm>
          <a:prstGeom prst="rect">
            <a:avLst/>
          </a:prstGeom>
        </p:spPr>
      </p:pic>
      <p:pic>
        <p:nvPicPr>
          <p:cNvPr id="15" name="Picture 14" descr="rtg_20110827T00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4519247" y="1722704"/>
            <a:ext cx="2060928" cy="2325264"/>
          </a:xfrm>
          <a:prstGeom prst="rect">
            <a:avLst/>
          </a:prstGeom>
        </p:spPr>
      </p:pic>
      <p:pic>
        <p:nvPicPr>
          <p:cNvPr id="21" name="Picture 20" descr="rtg_20110831T00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4504468" y="3918078"/>
            <a:ext cx="2087237" cy="22999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5080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/>
                <a:cs typeface="Calibri"/>
              </a:rPr>
              <a:t>RU-WRF uses coldest pixel SST composite </a:t>
            </a:r>
            <a:br>
              <a:rPr lang="en-US" sz="2400" b="1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for bottom boundary conditions</a:t>
            </a:r>
          </a:p>
          <a:p>
            <a:pPr lvl="1" algn="ctr"/>
            <a:r>
              <a:rPr lang="en-US" sz="2000" b="1" dirty="0">
                <a:cs typeface="Calibri"/>
              </a:rPr>
              <a:t>Web: </a:t>
            </a:r>
            <a:r>
              <a:rPr lang="en-US" dirty="0">
                <a:cs typeface="Calibri"/>
                <a:hlinkClick r:id="rId6"/>
              </a:rPr>
              <a:t>http://rucool.marine.rutgers.edu/ruwrf-mesoscale-meteorological-model-forecast</a:t>
            </a:r>
          </a:p>
          <a:p>
            <a:pPr lvl="1" algn="ctr"/>
            <a:endParaRPr lang="en-US" sz="2200" dirty="0">
              <a:cs typeface="Calibri"/>
              <a:hlinkClick r:id="rId6"/>
            </a:endParaRPr>
          </a:p>
          <a:p>
            <a:pPr algn="ctr"/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500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22690</TotalTime>
  <Words>1050</Words>
  <Application>Microsoft Macintosh PowerPoint</Application>
  <PresentationFormat>On-screen Show (4:3)</PresentationFormat>
  <Paragraphs>201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Contact Information:  Dr. Rich Dunk:  dunk@marine.rutgers.edu Greg Seroka:  seroka@marine.rutgers.edu Dr. Travis Miles:  tnmiles@marine.rutgers.edu  Data and Reports Available: http://rucool.marine.rutgers.edu/bpu   Presentation given to RES Americas &amp; DONG June 6, 2016</vt:lpstr>
      <vt:lpstr>New Jersey Studies of Interest- BOEM</vt:lpstr>
      <vt:lpstr>New Jersey Studies of Interest- BOEM</vt:lpstr>
      <vt:lpstr>PowerPoint Presentation</vt:lpstr>
      <vt:lpstr>PowerPoint Presentation</vt:lpstr>
      <vt:lpstr>PowerPoint Presentation</vt:lpstr>
      <vt:lpstr>Rutgers University Weather Research &amp; Forecasting  (RU-WRF) Model</vt:lpstr>
      <vt:lpstr>PowerPoint Presentation</vt:lpstr>
      <vt:lpstr>PowerPoint Presentation</vt:lpstr>
      <vt:lpstr>Coastal/Offshore Monitoring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Met Tower Example</vt:lpstr>
      <vt:lpstr>PowerPoint Presentation</vt:lpstr>
      <vt:lpstr>PowerPoint Presentation</vt:lpstr>
      <vt:lpstr>PowerPoint Presentation</vt:lpstr>
      <vt:lpstr>PowerPoint Presentation</vt:lpstr>
      <vt:lpstr>Other OSW Resource Products </vt:lpstr>
      <vt:lpstr>PowerPoint Presentation</vt:lpstr>
      <vt:lpstr>Ongoing/Proposed OSW Studies </vt:lpstr>
      <vt:lpstr>Ongoing/Proposed  OSW Studies</vt:lpstr>
      <vt:lpstr>Modeling &amp; Evaluation of New Jersey’s Offshore Wind Resource  Contact Information:  Dr. Rich Dunk:  dunk@marine.rutgers.edu Greg Seroka:  seroka@marine.rutgers.edu Dr. Travis Miles:  tnmiles@marine.rutgers.edu  Data and Reports Available: http://rucool.marine.rutgers.edu/bpu 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Greg Seroka</cp:lastModifiedBy>
  <cp:revision>327</cp:revision>
  <dcterms:created xsi:type="dcterms:W3CDTF">2014-10-13T15:22:17Z</dcterms:created>
  <dcterms:modified xsi:type="dcterms:W3CDTF">2016-06-08T09:28:15Z</dcterms:modified>
  <cp:category/>
</cp:coreProperties>
</file>