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256" r:id="rId2"/>
    <p:sldId id="257" r:id="rId3"/>
    <p:sldId id="258" r:id="rId4"/>
    <p:sldId id="262" r:id="rId5"/>
    <p:sldId id="259" r:id="rId6"/>
    <p:sldId id="269" r:id="rId7"/>
    <p:sldId id="261" r:id="rId8"/>
    <p:sldId id="270" r:id="rId9"/>
    <p:sldId id="267" r:id="rId10"/>
    <p:sldId id="408" r:id="rId11"/>
    <p:sldId id="271" r:id="rId12"/>
    <p:sldId id="310" r:id="rId13"/>
    <p:sldId id="416" r:id="rId14"/>
    <p:sldId id="311" r:id="rId15"/>
    <p:sldId id="273" r:id="rId16"/>
    <p:sldId id="296" r:id="rId17"/>
    <p:sldId id="297" r:id="rId18"/>
    <p:sldId id="275" r:id="rId19"/>
    <p:sldId id="409" r:id="rId20"/>
    <p:sldId id="377" r:id="rId21"/>
    <p:sldId id="322" r:id="rId22"/>
    <p:sldId id="378" r:id="rId23"/>
    <p:sldId id="382" r:id="rId24"/>
    <p:sldId id="381" r:id="rId25"/>
    <p:sldId id="340" r:id="rId26"/>
    <p:sldId id="345" r:id="rId27"/>
    <p:sldId id="352" r:id="rId28"/>
    <p:sldId id="280" r:id="rId29"/>
    <p:sldId id="410" r:id="rId30"/>
    <p:sldId id="282" r:id="rId31"/>
    <p:sldId id="405" r:id="rId32"/>
    <p:sldId id="358" r:id="rId33"/>
    <p:sldId id="359" r:id="rId34"/>
    <p:sldId id="360" r:id="rId35"/>
    <p:sldId id="361" r:id="rId36"/>
    <p:sldId id="362" r:id="rId37"/>
    <p:sldId id="363" r:id="rId38"/>
    <p:sldId id="285" r:id="rId39"/>
    <p:sldId id="287" r:id="rId40"/>
    <p:sldId id="288" r:id="rId41"/>
    <p:sldId id="289" r:id="rId42"/>
    <p:sldId id="404" r:id="rId43"/>
    <p:sldId id="307" r:id="rId44"/>
    <p:sldId id="411" r:id="rId45"/>
    <p:sldId id="412" r:id="rId46"/>
    <p:sldId id="309" r:id="rId47"/>
    <p:sldId id="420" r:id="rId48"/>
    <p:sldId id="432" r:id="rId49"/>
    <p:sldId id="308" r:id="rId50"/>
    <p:sldId id="312" r:id="rId51"/>
    <p:sldId id="315" r:id="rId52"/>
    <p:sldId id="317" r:id="rId53"/>
    <p:sldId id="319" r:id="rId54"/>
    <p:sldId id="316" r:id="rId55"/>
    <p:sldId id="417" r:id="rId56"/>
    <p:sldId id="418" r:id="rId57"/>
    <p:sldId id="419" r:id="rId58"/>
    <p:sldId id="314" r:id="rId59"/>
    <p:sldId id="433" r:id="rId60"/>
    <p:sldId id="401" r:id="rId61"/>
    <p:sldId id="402" r:id="rId62"/>
    <p:sldId id="403" r:id="rId63"/>
    <p:sldId id="384" r:id="rId64"/>
    <p:sldId id="385" r:id="rId65"/>
    <p:sldId id="388" r:id="rId66"/>
    <p:sldId id="389" r:id="rId67"/>
    <p:sldId id="386" r:id="rId68"/>
    <p:sldId id="387" r:id="rId69"/>
    <p:sldId id="390" r:id="rId70"/>
    <p:sldId id="391" r:id="rId71"/>
    <p:sldId id="421" r:id="rId72"/>
    <p:sldId id="392" r:id="rId73"/>
    <p:sldId id="393" r:id="rId74"/>
    <p:sldId id="394" r:id="rId75"/>
    <p:sldId id="424" r:id="rId76"/>
    <p:sldId id="396" r:id="rId77"/>
    <p:sldId id="397" r:id="rId78"/>
    <p:sldId id="426" r:id="rId79"/>
    <p:sldId id="427" r:id="rId80"/>
    <p:sldId id="400" r:id="rId81"/>
    <p:sldId id="395" r:id="rId82"/>
    <p:sldId id="425" r:id="rId83"/>
    <p:sldId id="422" r:id="rId84"/>
    <p:sldId id="423" r:id="rId85"/>
    <p:sldId id="428" r:id="rId86"/>
    <p:sldId id="429" r:id="rId87"/>
    <p:sldId id="369" r:id="rId88"/>
    <p:sldId id="431" r:id="rId89"/>
    <p:sldId id="370" r:id="rId90"/>
    <p:sldId id="371" r:id="rId91"/>
    <p:sldId id="372" r:id="rId92"/>
    <p:sldId id="373" r:id="rId93"/>
    <p:sldId id="407" r:id="rId94"/>
    <p:sldId id="374" r:id="rId95"/>
    <p:sldId id="375" r:id="rId96"/>
    <p:sldId id="406" r:id="rId97"/>
    <p:sldId id="430" r:id="rId98"/>
    <p:sldId id="414" r:id="rId99"/>
    <p:sldId id="415" r:id="rId100"/>
    <p:sldId id="434" r:id="rId101"/>
    <p:sldId id="413"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032"/>
    <a:srgbClr val="9EB287"/>
    <a:srgbClr val="FF03FB"/>
    <a:srgbClr val="06FBFF"/>
    <a:srgbClr val="C1F1C1"/>
    <a:srgbClr val="CFCFCF"/>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5" autoAdjust="0"/>
    <p:restoredTop sz="89420" autoAdjust="0"/>
  </p:normalViewPr>
  <p:slideViewPr>
    <p:cSldViewPr snapToGrid="0" snapToObjects="1">
      <p:cViewPr>
        <p:scale>
          <a:sx n="125" d="100"/>
          <a:sy n="125" d="100"/>
        </p:scale>
        <p:origin x="-2400" y="-4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96B036-A0C4-1F46-8322-B6E3D5541DE0}" type="datetime1">
              <a:rPr lang="en-US" smtClean="0"/>
              <a:t>9/26/16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8F5E35-EA67-F54F-8ACB-7AF8964EE2D1}" type="slidenum">
              <a:rPr lang="en-US" smtClean="0"/>
              <a:t>‹#›</a:t>
            </a:fld>
            <a:endParaRPr lang="en-US"/>
          </a:p>
        </p:txBody>
      </p:sp>
    </p:spTree>
    <p:extLst>
      <p:ext uri="{BB962C8B-B14F-4D97-AF65-F5344CB8AC3E}">
        <p14:creationId xmlns:p14="http://schemas.microsoft.com/office/powerpoint/2010/main" val="1633782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11400-88B4-B449-AE6B-7DAC295850BB}" type="datetime1">
              <a:rPr lang="en-US" smtClean="0"/>
              <a:t>9/26/16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606932-202C-7D46-BF1D-62443779FA0A}" type="slidenum">
              <a:rPr lang="en-US" smtClean="0"/>
              <a:t>‹#›</a:t>
            </a:fld>
            <a:endParaRPr lang="en-US"/>
          </a:p>
        </p:txBody>
      </p:sp>
    </p:spTree>
    <p:extLst>
      <p:ext uri="{BB962C8B-B14F-4D97-AF65-F5344CB8AC3E}">
        <p14:creationId xmlns:p14="http://schemas.microsoft.com/office/powerpoint/2010/main" val="362969096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382084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this before figures? Because already showed glider, buoy, satellite SST figs</a:t>
            </a:r>
            <a:endParaRPr lang="en-US" dirty="0"/>
          </a:p>
        </p:txBody>
      </p:sp>
    </p:spTree>
    <p:extLst>
      <p:ext uri="{BB962C8B-B14F-4D97-AF65-F5344CB8AC3E}">
        <p14:creationId xmlns:p14="http://schemas.microsoft.com/office/powerpoint/2010/main" val="283019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a:t>
            </a:r>
            <a:r>
              <a:rPr lang="en-US" baseline="0" dirty="0" smtClean="0"/>
              <a:t> of the absolute value of the hourly diff between control run minimum SLP (and max sustained 10m winds) and experimental run minimum SLP (and max 10m winds), 23 UTC 27 Aug to end of simulation</a:t>
            </a:r>
          </a:p>
          <a:p>
            <a:r>
              <a:rPr lang="en-US" baseline="0" dirty="0" smtClean="0"/>
              <a:t>-3 largest sensitivities when considering both intensity metrics were due to SST with 3 WRF air-sea flux parameterization options (</a:t>
            </a:r>
            <a:r>
              <a:rPr lang="en-US" baseline="0" dirty="0" err="1" smtClean="0"/>
              <a:t>isftcflx</a:t>
            </a:r>
            <a:r>
              <a:rPr lang="en-US" baseline="0" dirty="0" smtClean="0"/>
              <a:t>=0,1,2)</a:t>
            </a:r>
          </a:p>
          <a:p>
            <a:r>
              <a:rPr lang="en-US" baseline="0" dirty="0" smtClean="0"/>
              <a:t>-3D PWP no coastline or </a:t>
            </a:r>
            <a:r>
              <a:rPr lang="en-US" baseline="0" dirty="0" err="1" smtClean="0"/>
              <a:t>bathymetry</a:t>
            </a:r>
            <a:r>
              <a:rPr lang="en-US" baseline="0" dirty="0" err="1" smtClean="0">
                <a:sym typeface="Wingdings"/>
              </a:rPr>
              <a:t>more</a:t>
            </a:r>
            <a:r>
              <a:rPr lang="en-US" baseline="0" dirty="0" smtClean="0">
                <a:sym typeface="Wingdings"/>
              </a:rPr>
              <a:t> in storm SST cooling than observed by RU16</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16</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Deintensification</a:t>
            </a:r>
            <a:r>
              <a:rPr lang="en-US" baseline="0" dirty="0" smtClean="0"/>
              <a:t> rate</a:t>
            </a:r>
          </a:p>
          <a:p>
            <a:endParaRPr lang="en-US" baseline="0" dirty="0" smtClean="0"/>
          </a:p>
          <a:p>
            <a:r>
              <a:rPr lang="en-US" baseline="0" dirty="0" smtClean="0"/>
              <a:t>OML </a:t>
            </a:r>
            <a:r>
              <a:rPr lang="en-US" baseline="0" smtClean="0"/>
              <a:t>+ coastal, OML + HYCOM</a:t>
            </a:r>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17</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-Cross-shelf</a:t>
            </a:r>
            <a:r>
              <a:rPr lang="en-US" baseline="0" dirty="0" smtClean="0"/>
              <a:t> and along-shelf variability in cooling processes</a:t>
            </a:r>
          </a:p>
          <a:p>
            <a:r>
              <a:rPr lang="en-US" baseline="0" dirty="0" smtClean="0"/>
              <a:t>-How did shallow water processes compare to deep?</a:t>
            </a:r>
          </a:p>
          <a:p>
            <a:endParaRPr lang="en-US" dirty="0"/>
          </a:p>
        </p:txBody>
      </p:sp>
    </p:spTree>
    <p:extLst>
      <p:ext uri="{BB962C8B-B14F-4D97-AF65-F5344CB8AC3E}">
        <p14:creationId xmlns:p14="http://schemas.microsoft.com/office/powerpoint/2010/main" val="269496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 not to perform</a:t>
            </a:r>
            <a:r>
              <a:rPr lang="en-US" baseline="0" dirty="0" smtClean="0"/>
              <a:t> direct inter-storm comparisons</a:t>
            </a:r>
          </a:p>
          <a:p>
            <a:r>
              <a:rPr lang="en-US" baseline="0" dirty="0" smtClean="0"/>
              <a:t>-goal is to better understand conditions in both </a:t>
            </a:r>
            <a:r>
              <a:rPr lang="en-US" baseline="0" dirty="0" err="1" smtClean="0"/>
              <a:t>atm</a:t>
            </a:r>
            <a:r>
              <a:rPr lang="en-US" baseline="0" dirty="0" smtClean="0"/>
              <a:t> and ocean leading to baroclinic coastal ocean cooling processes, AOEC, and impact on intensity</a:t>
            </a:r>
            <a:endParaRPr lang="en-US" dirty="0"/>
          </a:p>
        </p:txBody>
      </p:sp>
    </p:spTree>
    <p:extLst>
      <p:ext uri="{BB962C8B-B14F-4D97-AF65-F5344CB8AC3E}">
        <p14:creationId xmlns:p14="http://schemas.microsoft.com/office/powerpoint/2010/main" val="28301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25</a:t>
            </a:fld>
            <a:endParaRPr lang="en-US"/>
          </a:p>
        </p:txBody>
      </p:sp>
    </p:spTree>
    <p:extLst>
      <p:ext uri="{BB962C8B-B14F-4D97-AF65-F5344CB8AC3E}">
        <p14:creationId xmlns:p14="http://schemas.microsoft.com/office/powerpoint/2010/main" val="97009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26</a:t>
            </a:fld>
            <a:endParaRPr lang="en-US"/>
          </a:p>
        </p:txBody>
      </p:sp>
    </p:spTree>
    <p:extLst>
      <p:ext uri="{BB962C8B-B14F-4D97-AF65-F5344CB8AC3E}">
        <p14:creationId xmlns:p14="http://schemas.microsoft.com/office/powerpoint/2010/main" val="68607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27</a:t>
            </a:fld>
            <a:endParaRPr lang="en-US"/>
          </a:p>
        </p:txBody>
      </p:sp>
    </p:spTree>
    <p:extLst>
      <p:ext uri="{BB962C8B-B14F-4D97-AF65-F5344CB8AC3E}">
        <p14:creationId xmlns:p14="http://schemas.microsoft.com/office/powerpoint/2010/main" val="113577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Vertical velocities are small compared</a:t>
            </a:r>
            <a:r>
              <a:rPr lang="en-US" b="1" baseline="0" dirty="0" smtClean="0"/>
              <a:t> to horizontal</a:t>
            </a:r>
            <a:endParaRPr lang="en-US" b="1" dirty="0" smtClean="0"/>
          </a:p>
          <a:p>
            <a:endParaRPr lang="en-US" b="1" dirty="0" smtClean="0"/>
          </a:p>
          <a:p>
            <a:r>
              <a:rPr lang="en-US" b="1" dirty="0" smtClean="0"/>
              <a:t>Satellite: </a:t>
            </a:r>
            <a:r>
              <a:rPr lang="en-US" dirty="0" smtClean="0"/>
              <a:t>High</a:t>
            </a:r>
            <a:r>
              <a:rPr lang="en-US" baseline="0" dirty="0" smtClean="0"/>
              <a:t> res in space and time</a:t>
            </a:r>
            <a:endParaRPr lang="en-US" dirty="0" smtClean="0"/>
          </a:p>
          <a:p>
            <a:r>
              <a:rPr lang="en-US" dirty="0" smtClean="0"/>
              <a:t>Previous satellite SST products low in spatial or temporal resolution</a:t>
            </a:r>
            <a:r>
              <a:rPr lang="en-US" baseline="0" dirty="0" smtClean="0"/>
              <a:t> and are often warmest pixel composites for </a:t>
            </a:r>
            <a:r>
              <a:rPr lang="en-US" baseline="0" dirty="0" err="1" smtClean="0"/>
              <a:t>declouding</a:t>
            </a:r>
            <a:r>
              <a:rPr lang="en-US" dirty="0" smtClean="0"/>
              <a:t>;</a:t>
            </a:r>
            <a:r>
              <a:rPr lang="en-US" baseline="0" dirty="0" smtClean="0"/>
              <a:t> cannot resolve coastal upwelling</a:t>
            </a:r>
            <a:endParaRPr lang="en-US" dirty="0" smtClean="0"/>
          </a:p>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b="1" dirty="0" smtClean="0"/>
              <a:t>Model:</a:t>
            </a:r>
            <a:r>
              <a:rPr lang="en-US" b="1" baseline="0" dirty="0" smtClean="0"/>
              <a:t> </a:t>
            </a:r>
            <a:r>
              <a:rPr lang="en-US" dirty="0" smtClean="0"/>
              <a:t>NAM12km</a:t>
            </a:r>
            <a:r>
              <a:rPr lang="en-US" baseline="0" dirty="0" smtClean="0"/>
              <a:t> </a:t>
            </a:r>
            <a:r>
              <a:rPr lang="en-US" dirty="0" smtClean="0"/>
              <a:t>for boundary conditions</a:t>
            </a:r>
          </a:p>
          <a:p>
            <a:r>
              <a:rPr lang="en-US" b="1" dirty="0" smtClean="0"/>
              <a:t>Cases</a:t>
            </a:r>
            <a:r>
              <a:rPr lang="en-US" b="0" dirty="0" smtClean="0"/>
              <a:t>: largest and</a:t>
            </a:r>
            <a:r>
              <a:rPr lang="en-US" b="0" baseline="0" dirty="0" smtClean="0"/>
              <a:t> longest lasting upwelling in NJ 2012-2014</a:t>
            </a:r>
          </a:p>
          <a:p>
            <a:r>
              <a:rPr lang="en-US" b="0" baseline="0" dirty="0" smtClean="0"/>
              <a:t>20140731 case has similar ambient (outside upwelling) water T to 20130707</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31</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X</a:t>
            </a:r>
            <a:r>
              <a:rPr lang="en-US" baseline="0" dirty="0" smtClean="0"/>
              <a:t> for southern cross section, MD cross section?</a:t>
            </a:r>
          </a:p>
          <a:p>
            <a:r>
              <a:rPr lang="en-US" baseline="0" dirty="0" smtClean="0"/>
              <a:t>Answer to vertical velocity:</a:t>
            </a:r>
          </a:p>
          <a:p>
            <a:pPr marL="228600" indent="-228600">
              <a:buAutoNum type="arabicPeriod"/>
            </a:pPr>
            <a:r>
              <a:rPr lang="en-US" baseline="0" dirty="0" smtClean="0"/>
              <a:t>Only using relative numbers of RD for paper (offshore extent (max); upwelling-non-upwelling)</a:t>
            </a:r>
          </a:p>
          <a:p>
            <a:pPr marL="228600" indent="-228600">
              <a:buAutoNum type="arabicPeriod"/>
            </a:pPr>
            <a:r>
              <a:rPr lang="en-US" baseline="0" dirty="0" smtClean="0"/>
              <a:t>WRF is consistent with continuity</a:t>
            </a:r>
          </a:p>
          <a:p>
            <a:pPr marL="228600" indent="-228600">
              <a:buAutoNum type="arabicPeriod"/>
            </a:pPr>
            <a:r>
              <a:rPr lang="en-US" baseline="0" dirty="0" smtClean="0"/>
              <a:t>2D LCS is not- assuming no vertical velocity, which is a valid assumption to make because vertical velocities are very small (100X smaller than horizontal velocities)</a:t>
            </a:r>
          </a:p>
        </p:txBody>
      </p:sp>
      <p:sp>
        <p:nvSpPr>
          <p:cNvPr id="4" name="Slide Number Placeholder 3"/>
          <p:cNvSpPr>
            <a:spLocks noGrp="1"/>
          </p:cNvSpPr>
          <p:nvPr>
            <p:ph type="sldNum" sz="quarter" idx="10"/>
          </p:nvPr>
        </p:nvSpPr>
        <p:spPr/>
        <p:txBody>
          <a:bodyPr/>
          <a:lstStyle/>
          <a:p>
            <a:fld id="{6C29AA47-34E1-EA4A-88A4-D5A2100B8224}" type="slidenum">
              <a:rPr lang="en-US" smtClean="0"/>
              <a:t>32</a:t>
            </a:fld>
            <a:endParaRPr lang="en-US"/>
          </a:p>
        </p:txBody>
      </p:sp>
    </p:spTree>
    <p:extLst>
      <p:ext uri="{BB962C8B-B14F-4D97-AF65-F5344CB8AC3E}">
        <p14:creationId xmlns:p14="http://schemas.microsoft.com/office/powerpoint/2010/main" val="39506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Earth’s northern mid-latitudes undergo large seasonal cycles, not only in the atmosphere but also in the ocean.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Within the ocean, this seasonal cycle is especially pronounced over the western continental boundaries often characterized by broad continental shelves and proximity to coastal population centers [</a:t>
            </a:r>
            <a:r>
              <a:rPr lang="en-US" sz="1200" i="1" kern="1200" dirty="0" smtClean="0">
                <a:solidFill>
                  <a:schemeClr val="tx1"/>
                </a:solidFill>
                <a:effectLst/>
                <a:latin typeface="+mn-lt"/>
                <a:ea typeface="+mn-ea"/>
                <a:cs typeface="+mn-cs"/>
              </a:rPr>
              <a:t>Schofield et al.</a:t>
            </a:r>
            <a:r>
              <a:rPr lang="en-US" sz="1200" kern="1200" dirty="0" smtClean="0">
                <a:solidFill>
                  <a:schemeClr val="tx1"/>
                </a:solidFill>
                <a:effectLst/>
                <a:latin typeface="+mn-lt"/>
                <a:ea typeface="+mn-ea"/>
                <a:cs typeface="+mn-cs"/>
              </a:rPr>
              <a:t>, 2008].</a:t>
            </a:r>
            <a:r>
              <a:rPr lang="en-US" dirty="0" smtClean="0">
                <a:effectLst/>
              </a:rPr>
              <a:t> </a:t>
            </a:r>
          </a:p>
          <a:p>
            <a:endParaRPr lang="en-US" dirty="0" smtClean="0">
              <a:effectLst/>
            </a:endParaRPr>
          </a:p>
          <a:p>
            <a:r>
              <a:rPr lang="en-US" sz="1200" b="0" i="0" u="none" strike="noStrike" kern="1200" baseline="0" dirty="0" smtClean="0">
                <a:solidFill>
                  <a:schemeClr val="tx1"/>
                </a:solidFill>
                <a:latin typeface="+mn-lt"/>
                <a:ea typeface="+mn-ea"/>
                <a:cs typeface="+mn-cs"/>
              </a:rPr>
              <a:t>Figure 1. Global ocean temperature contrast between winter and summer months, which were designated based on the mean seasonal temperatures</a:t>
            </a:r>
          </a:p>
          <a:p>
            <a:r>
              <a:rPr lang="en-US" sz="1200" b="0" i="0" u="none" strike="noStrike" kern="1200" baseline="0" dirty="0" smtClean="0">
                <a:solidFill>
                  <a:schemeClr val="tx1"/>
                </a:solidFill>
                <a:latin typeface="+mn-lt"/>
                <a:ea typeface="+mn-ea"/>
                <a:cs typeface="+mn-cs"/>
              </a:rPr>
              <a:t>measured with the AVHRR satellite. Data were taken between 1995 and 2005. The grey shades on the land masses indicate human</a:t>
            </a:r>
          </a:p>
          <a:p>
            <a:r>
              <a:rPr lang="en-US" sz="1200" b="0" i="0" u="none" strike="noStrike" kern="1200" baseline="0" dirty="0" smtClean="0">
                <a:solidFill>
                  <a:schemeClr val="tx1"/>
                </a:solidFill>
                <a:latin typeface="+mn-lt"/>
                <a:ea typeface="+mn-ea"/>
                <a:cs typeface="+mn-cs"/>
              </a:rPr>
              <a:t>populations (dark grey = high human populations).</a:t>
            </a:r>
            <a:endParaRPr lang="en-US" dirty="0"/>
          </a:p>
        </p:txBody>
      </p:sp>
    </p:spTree>
    <p:extLst>
      <p:ext uri="{BB962C8B-B14F-4D97-AF65-F5344CB8AC3E}">
        <p14:creationId xmlns:p14="http://schemas.microsoft.com/office/powerpoint/2010/main" val="1908071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Uniform SST</a:t>
            </a:r>
            <a:r>
              <a:rPr lang="en-US" baseline="0" dirty="0" smtClean="0"/>
              <a:t> across the shelf</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33</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a:t>
            </a:r>
            <a:r>
              <a:rPr lang="en-US" baseline="0" dirty="0" smtClean="0"/>
              <a:t> radar first detects NJ Case 1 and 2 sea breezes and MD Case 2 sea breeze at around 1700Z</a:t>
            </a:r>
          </a:p>
          <a:p>
            <a:r>
              <a:rPr lang="en-US" baseline="0" dirty="0" smtClean="0"/>
              <a:t>-weather radar stops detecting all sea breezes around 00Z, which is at end of 1-hr simulation starting at 2300Z</a:t>
            </a:r>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34</a:t>
            </a:fld>
            <a:endParaRPr lang="en-US"/>
          </a:p>
        </p:txBody>
      </p:sp>
    </p:spTree>
    <p:extLst>
      <p:ext uri="{BB962C8B-B14F-4D97-AF65-F5344CB8AC3E}">
        <p14:creationId xmlns:p14="http://schemas.microsoft.com/office/powerpoint/2010/main" val="1144808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a:t>
            </a:r>
            <a:r>
              <a:rPr lang="en-US" baseline="0" dirty="0" smtClean="0"/>
              <a:t> radar first detects NJ Case 1 and 2 sea breezes and MD Case 2 sea breeze at around 1700Z</a:t>
            </a:r>
          </a:p>
          <a:p>
            <a:r>
              <a:rPr lang="en-US" baseline="0" dirty="0" smtClean="0"/>
              <a:t>-weather radar stops detecting all sea breezes around 00Z, which is at end of 1-hr simulation starting at 2300Z</a:t>
            </a:r>
          </a:p>
          <a:p>
            <a:endParaRPr lang="en-US" baseline="0" dirty="0" smtClean="0"/>
          </a:p>
          <a:p>
            <a:r>
              <a:rPr lang="en-US" baseline="0" dirty="0" smtClean="0"/>
              <a:t>-Location of </a:t>
            </a:r>
            <a:r>
              <a:rPr lang="en-US" baseline="0" dirty="0" err="1" smtClean="0"/>
              <a:t>hovmoller</a:t>
            </a:r>
            <a:r>
              <a:rPr lang="en-US" baseline="0" dirty="0" smtClean="0"/>
              <a:t> cross section and WRF cross section, both plotted, very close</a:t>
            </a:r>
          </a:p>
          <a:p>
            <a:r>
              <a:rPr lang="en-US" baseline="0" dirty="0" smtClean="0"/>
              <a:t>-Location of SST cross section not plotted but close to </a:t>
            </a:r>
            <a:r>
              <a:rPr lang="en-US" baseline="0" dirty="0" err="1" smtClean="0"/>
              <a:t>hovmoller</a:t>
            </a:r>
            <a:r>
              <a:rPr lang="en-US" baseline="0" dirty="0" smtClean="0"/>
              <a:t> cross section (guess I could have used NCL to get it exactly at WRF cross section, but won’t change conclusions much, if at all)</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maximum in offshore divergence is insensitive to height, but the maximums are most pronounced at 100m. Wind speed vectors are stronger at 100m as well. This also corresponds to hub height, making this work more broadly applicable.</a:t>
            </a:r>
            <a:endParaRPr lang="en-US" dirty="0" smtClean="0"/>
          </a:p>
          <a:p>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35</a:t>
            </a:fld>
            <a:endParaRPr lang="en-US"/>
          </a:p>
        </p:txBody>
      </p:sp>
    </p:spTree>
    <p:extLst>
      <p:ext uri="{BB962C8B-B14F-4D97-AF65-F5344CB8AC3E}">
        <p14:creationId xmlns:p14="http://schemas.microsoft.com/office/powerpoint/2010/main" val="114480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vector crosses multiple grid points but the tail is</a:t>
            </a:r>
            <a:r>
              <a:rPr lang="en-US" baseline="0" dirty="0" smtClean="0"/>
              <a:t> the point it represents.</a:t>
            </a:r>
            <a:r>
              <a:rPr lang="en-US" dirty="0" smtClean="0"/>
              <a:t> </a:t>
            </a:r>
          </a:p>
          <a:p>
            <a:r>
              <a:rPr lang="en-US" dirty="0" smtClean="0"/>
              <a:t>-This</a:t>
            </a:r>
            <a:r>
              <a:rPr lang="en-US" baseline="0" dirty="0" smtClean="0"/>
              <a:t> coloring is preserved in the following figures.</a:t>
            </a:r>
          </a:p>
          <a:p>
            <a:r>
              <a:rPr lang="en-US" baseline="0" dirty="0" smtClean="0"/>
              <a:t>-The maximum in offshore divergence is insensitive to height, but the maximums are most pronounced at 50-150m. This also corresponds to hub height, making this work more broadly applicable.</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36</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Inland sea breeze extent sensitive to synoptic flow, offshore is not (consistent with </a:t>
            </a:r>
            <a:r>
              <a:rPr lang="en-US" dirty="0" err="1" smtClean="0"/>
              <a:t>Finkele</a:t>
            </a:r>
            <a:r>
              <a:rPr lang="en-US" dirty="0" smtClean="0"/>
              <a:t> 1998)</a:t>
            </a:r>
          </a:p>
          <a:p>
            <a:r>
              <a:rPr lang="en-US" dirty="0" smtClean="0"/>
              <a:t>Upwelling has no impact on onshore or offshore sea breeze extent, in contrast to Clancy et al. 1979- upwelling sea breeze 2x penetration inland than without upwelling, and in contrast to Bowers 2004- upwelling can force inland sea breeze front several km farther onshore than without upwelling</a:t>
            </a:r>
          </a:p>
          <a:p>
            <a:r>
              <a:rPr lang="en-US" dirty="0" smtClean="0"/>
              <a:t>Roughly same onshore extent as offshore, depending on synoptic conditions. Bowers 2004 found offshore extent roughly 2-3x inland</a:t>
            </a:r>
          </a:p>
          <a:p>
            <a:r>
              <a:rPr lang="en-US" dirty="0" smtClean="0"/>
              <a:t>Upwelling had impact on sea breeze intensity (stronger convergence onshore, stronger divergence offshore with upwelling)</a:t>
            </a:r>
          </a:p>
          <a:p>
            <a:endParaRPr lang="en-US" dirty="0" smtClean="0"/>
          </a:p>
          <a:p>
            <a:endParaRPr lang="en-US" dirty="0" smtClean="0"/>
          </a:p>
          <a:p>
            <a:endParaRPr lang="en-US" dirty="0" smtClean="0"/>
          </a:p>
          <a:p>
            <a:r>
              <a:rPr lang="en-US" dirty="0" smtClean="0"/>
              <a:t>-Case 1 (PHL</a:t>
            </a:r>
            <a:r>
              <a:rPr lang="en-US" baseline="0" dirty="0" smtClean="0"/>
              <a:t> for NJ) 1.9 m/s weak synoptic flow (925 </a:t>
            </a:r>
            <a:r>
              <a:rPr lang="en-US" baseline="0" dirty="0" err="1" smtClean="0"/>
              <a:t>mb</a:t>
            </a:r>
            <a:r>
              <a:rPr lang="en-US" baseline="0" dirty="0" smtClean="0"/>
              <a:t> from WRF) along cross section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Case 2 (PHL</a:t>
            </a:r>
            <a:r>
              <a:rPr lang="en-US" baseline="0" dirty="0" smtClean="0"/>
              <a:t> for NJ) 4.56 m/s strong synoptic flow (925 </a:t>
            </a:r>
            <a:r>
              <a:rPr lang="en-US" baseline="0" dirty="0" err="1" smtClean="0"/>
              <a:t>mb</a:t>
            </a:r>
            <a:r>
              <a:rPr lang="en-US" baseline="0" dirty="0" smtClean="0"/>
              <a:t> from WRF) along cross section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-Case 2 (OBX</a:t>
            </a:r>
            <a:r>
              <a:rPr lang="en-US" baseline="0" dirty="0" smtClean="0"/>
              <a:t> for NJ) 0.609 m/s weak synoptic flow (925 </a:t>
            </a:r>
            <a:r>
              <a:rPr lang="en-US" baseline="0" dirty="0" err="1" smtClean="0"/>
              <a:t>mb</a:t>
            </a:r>
            <a:r>
              <a:rPr lang="en-US" baseline="0" dirty="0" smtClean="0"/>
              <a:t> from WRF) along cross section</a:t>
            </a:r>
          </a:p>
          <a:p>
            <a:r>
              <a:rPr lang="en-US" dirty="0" smtClean="0"/>
              <a:t>-discussion point: difference in upwelling minus non-upwelling</a:t>
            </a:r>
            <a:r>
              <a:rPr lang="en-US" baseline="0" dirty="0" smtClean="0"/>
              <a:t> for MD goes to shelf break</a:t>
            </a:r>
          </a:p>
          <a:p>
            <a:r>
              <a:rPr lang="en-US" baseline="0" dirty="0" smtClean="0"/>
              <a:t>-Simpson is based on mean between green dot, blue dot, and red dot, h = 350m</a:t>
            </a:r>
          </a:p>
          <a:p>
            <a:r>
              <a:rPr lang="en-US" baseline="0" dirty="0" smtClean="0"/>
              <a:t>-</a:t>
            </a:r>
            <a:r>
              <a:rPr lang="en-US" baseline="0" dirty="0" err="1" smtClean="0"/>
              <a:t>Rotunno</a:t>
            </a:r>
            <a:r>
              <a:rPr lang="en-US" baseline="0" dirty="0" smtClean="0"/>
              <a:t> is based on h = 350m, lapse rate is 10K/1000m, latitude = 40N</a:t>
            </a:r>
          </a:p>
          <a:p>
            <a:r>
              <a:rPr lang="en-US" baseline="0" dirty="0" smtClean="0"/>
              <a:t>-starting point assumption for Simpson et al 1977- starts at coast</a:t>
            </a:r>
          </a:p>
          <a:p>
            <a:r>
              <a:rPr lang="en-US" baseline="0" dirty="0" smtClean="0"/>
              <a:t>-ending point assumption for </a:t>
            </a:r>
            <a:r>
              <a:rPr lang="en-US" baseline="0" dirty="0" err="1" smtClean="0"/>
              <a:t>Rotunno</a:t>
            </a:r>
            <a:endParaRPr lang="en-US" baseline="0" dirty="0" smtClean="0"/>
          </a:p>
          <a:p>
            <a:endParaRPr lang="en-US" baseline="0" dirty="0" smtClean="0"/>
          </a:p>
          <a:p>
            <a:r>
              <a:rPr lang="en-US" baseline="0" dirty="0" smtClean="0"/>
              <a:t>-Simpson: “a similar </a:t>
            </a:r>
            <a:r>
              <a:rPr lang="en-US" baseline="0" dirty="0" err="1" smtClean="0"/>
              <a:t>behaviour</a:t>
            </a:r>
            <a:r>
              <a:rPr lang="en-US" baseline="0" dirty="0" smtClean="0"/>
              <a:t> [inland rate of propagation] may be expected for all sea-breezes as long as the gradient wind component across the coast is very small”</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37</a:t>
            </a:fld>
            <a:endParaRPr lang="en-US"/>
          </a:p>
        </p:txBody>
      </p:sp>
    </p:spTree>
    <p:extLst>
      <p:ext uri="{BB962C8B-B14F-4D97-AF65-F5344CB8AC3E}">
        <p14:creationId xmlns:p14="http://schemas.microsoft.com/office/powerpoint/2010/main" val="4239834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-over-prediction:</a:t>
            </a:r>
            <a:r>
              <a:rPr lang="en-US" baseline="0" dirty="0" smtClean="0"/>
              <a:t> </a:t>
            </a:r>
            <a:r>
              <a:rPr lang="en-US" sz="2000" dirty="0" smtClean="0">
                <a:solidFill>
                  <a:srgbClr val="000000"/>
                </a:solidFill>
              </a:rPr>
              <a:t>Model guidance and National Hurricane Center (NHC) forecasts</a:t>
            </a:r>
          </a:p>
          <a:p>
            <a:r>
              <a:rPr lang="en-US" dirty="0" smtClean="0"/>
              <a:t>-</a:t>
            </a:r>
            <a:r>
              <a:rPr lang="en-US" sz="1200" dirty="0" smtClean="0">
                <a:solidFill>
                  <a:srgbClr val="000000"/>
                </a:solidFill>
              </a:rPr>
              <a:t>“consistent high bias”, NC landfall 2 categories below expected</a:t>
            </a:r>
          </a:p>
          <a:p>
            <a:r>
              <a:rPr lang="en-US" sz="1200" dirty="0" smtClean="0">
                <a:solidFill>
                  <a:srgbClr val="000000"/>
                </a:solidFill>
              </a:rPr>
              <a:t>-TC cooling with no eddy features and not including inertial response</a:t>
            </a:r>
            <a:endParaRPr lang="en-US" dirty="0"/>
          </a:p>
        </p:txBody>
      </p:sp>
    </p:spTree>
    <p:extLst>
      <p:ext uri="{BB962C8B-B14F-4D97-AF65-F5344CB8AC3E}">
        <p14:creationId xmlns:p14="http://schemas.microsoft.com/office/powerpoint/2010/main" val="264203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Deintensification</a:t>
            </a:r>
            <a:r>
              <a:rPr lang="en-US" baseline="0" dirty="0" smtClean="0"/>
              <a:t> rate</a:t>
            </a:r>
          </a:p>
          <a:p>
            <a:endParaRPr lang="en-US" baseline="0" dirty="0" smtClean="0"/>
          </a:p>
          <a:p>
            <a:r>
              <a:rPr lang="en-US" baseline="0" dirty="0" smtClean="0"/>
              <a:t>OML </a:t>
            </a:r>
            <a:r>
              <a:rPr lang="en-US" baseline="0" smtClean="0"/>
              <a:t>+ coastal, OML + HYCOM</a:t>
            </a:r>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47</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Deintensification</a:t>
            </a:r>
            <a:r>
              <a:rPr lang="en-US" baseline="0" dirty="0" smtClean="0"/>
              <a:t> rate</a:t>
            </a:r>
          </a:p>
          <a:p>
            <a:endParaRPr lang="en-US" baseline="0" dirty="0" smtClean="0"/>
          </a:p>
          <a:p>
            <a:r>
              <a:rPr lang="en-US" baseline="0" dirty="0" smtClean="0"/>
              <a:t>OML </a:t>
            </a:r>
            <a:r>
              <a:rPr lang="en-US" baseline="0" smtClean="0"/>
              <a:t>+ coastal, OML + HYCOM</a:t>
            </a:r>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48</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49</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50</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-1-slab moving in wind in winter, 2-layer moving in wind in summer- slippery surface layer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-SST seasonality and</a:t>
            </a:r>
            <a:r>
              <a:rPr lang="en-US" sz="1200" kern="1200" baseline="0" dirty="0" smtClean="0">
                <a:solidFill>
                  <a:schemeClr val="tx1"/>
                </a:solidFill>
                <a:effectLst/>
                <a:latin typeface="+mn-lt"/>
                <a:ea typeface="+mn-ea"/>
                <a:cs typeface="+mn-cs"/>
              </a:rPr>
              <a:t> nearly constant bottom cold water results in 1-layer winter and 2-layer summer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Mid-Atlantic Bight (MAB) of the eastern U.S. is located on one such broad continental shelf, with a large 20°C seasonal SST cycle.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seasonality in the surface ocean results in a well-mixed and cold coastal ocean in the winter and a highly-stratified warm surface and cold bottom coastal ocean in the summer [</a:t>
            </a:r>
            <a:r>
              <a:rPr lang="en-US" sz="1200" i="1" kern="1200" dirty="0" err="1" smtClean="0">
                <a:solidFill>
                  <a:schemeClr val="tx1"/>
                </a:solidFill>
                <a:effectLst/>
                <a:latin typeface="+mn-lt"/>
                <a:ea typeface="+mn-ea"/>
                <a:cs typeface="+mn-cs"/>
              </a:rPr>
              <a:t>Castelao</a:t>
            </a:r>
            <a:r>
              <a:rPr lang="en-US" sz="1200" i="1" kern="1200" dirty="0" smtClean="0">
                <a:solidFill>
                  <a:schemeClr val="tx1"/>
                </a:solidFill>
                <a:effectLst/>
                <a:latin typeface="+mn-lt"/>
                <a:ea typeface="+mn-ea"/>
                <a:cs typeface="+mn-cs"/>
              </a:rPr>
              <a:t> et al.</a:t>
            </a:r>
            <a:r>
              <a:rPr lang="en-US" sz="1200" kern="1200" dirty="0" smtClean="0">
                <a:solidFill>
                  <a:schemeClr val="tx1"/>
                </a:solidFill>
                <a:effectLst/>
                <a:latin typeface="+mn-lt"/>
                <a:ea typeface="+mn-ea"/>
                <a:cs typeface="+mn-cs"/>
              </a:rPr>
              <a:t>, 2008], due to the presence of the summertime MAB Cold Pool at the bottom of the shelf water [</a:t>
            </a:r>
            <a:r>
              <a:rPr lang="en-US" sz="1200" i="1" kern="1200" dirty="0" smtClean="0">
                <a:solidFill>
                  <a:schemeClr val="tx1"/>
                </a:solidFill>
                <a:effectLst/>
                <a:latin typeface="+mn-lt"/>
                <a:ea typeface="+mn-ea"/>
                <a:cs typeface="+mn-cs"/>
              </a:rPr>
              <a:t>Houghton et al.</a:t>
            </a:r>
            <a:r>
              <a:rPr lang="en-US" sz="1200" kern="1200" dirty="0" smtClean="0">
                <a:solidFill>
                  <a:schemeClr val="tx1"/>
                </a:solidFill>
                <a:effectLst/>
                <a:latin typeface="+mn-lt"/>
                <a:ea typeface="+mn-ea"/>
                <a:cs typeface="+mn-cs"/>
              </a:rPr>
              <a:t>, 1982].</a:t>
            </a:r>
            <a:r>
              <a:rPr lang="en-US" dirty="0" smtClean="0">
                <a:effectLst/>
              </a:rPr>
              <a:t> </a:t>
            </a:r>
            <a:endParaRPr lang="en-US" dirty="0"/>
          </a:p>
        </p:txBody>
      </p:sp>
    </p:spTree>
    <p:extLst>
      <p:ext uri="{BB962C8B-B14F-4D97-AF65-F5344CB8AC3E}">
        <p14:creationId xmlns:p14="http://schemas.microsoft.com/office/powerpoint/2010/main" val="1014084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51</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52</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54</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Coastal upwelling captured by Rutgers SST 08/26 but not 08/27. ROMS run started 08/26 at 12 UTC</a:t>
            </a:r>
          </a:p>
          <a:p>
            <a:r>
              <a:rPr lang="en-US" baseline="0" dirty="0" smtClean="0"/>
              <a:t>Warm SST simulations used RTG 08/27 to simulate “operational NAM SST”. Figure 3 has 08/26 products plotted to show coastal upwelling</a:t>
            </a:r>
          </a:p>
        </p:txBody>
      </p:sp>
      <p:sp>
        <p:nvSpPr>
          <p:cNvPr id="4" name="Slide Number Placeholder 3"/>
          <p:cNvSpPr>
            <a:spLocks noGrp="1"/>
          </p:cNvSpPr>
          <p:nvPr>
            <p:ph type="sldNum" sz="quarter" idx="10"/>
          </p:nvPr>
        </p:nvSpPr>
        <p:spPr/>
        <p:txBody>
          <a:bodyPr/>
          <a:lstStyle/>
          <a:p>
            <a:fld id="{8EF9C9BD-F256-0A4F-80DE-C53239C5A32F}" type="slidenum">
              <a:rPr lang="en-US" smtClean="0"/>
              <a:t>55</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250mb used because focused on </a:t>
            </a:r>
            <a:r>
              <a:rPr lang="en-US" baseline="0" dirty="0" err="1" smtClean="0"/>
              <a:t>midlatitudes</a:t>
            </a:r>
            <a:r>
              <a:rPr lang="en-US" baseline="0" dirty="0" smtClean="0"/>
              <a:t> where jet stream is lower in the atmosphere as compared </a:t>
            </a:r>
            <a:r>
              <a:rPr lang="en-US" baseline="0" smtClean="0"/>
              <a:t>to tropics</a:t>
            </a:r>
            <a:endParaRPr lang="en-US" baseline="0" dirty="0" smtClean="0"/>
          </a:p>
          <a:p>
            <a:endParaRPr lang="en-US" baseline="0" dirty="0" smtClean="0"/>
          </a:p>
          <a:p>
            <a:r>
              <a:rPr lang="en-US" baseline="0" dirty="0" smtClean="0"/>
              <a:t>On the Calculation of Vertical Shear: An Operational Perspective: “a time lag between the onset of increased vertical shear and decreasing TC intensity has been shown to range from a nearly instantaneous response up to about 36 hours (Frank and Ritchie 2001). Further, some studies have shown that small amounts of vertical shear might actually be conducive in some cases for intensification”</a:t>
            </a:r>
          </a:p>
          <a:p>
            <a:endParaRPr lang="en-US" baseline="0" dirty="0" smtClean="0"/>
          </a:p>
          <a:p>
            <a:r>
              <a:rPr lang="en-US" baseline="0" dirty="0" smtClean="0"/>
              <a:t>KWAL</a:t>
            </a:r>
          </a:p>
          <a:p>
            <a:r>
              <a:rPr lang="en-US" baseline="0" dirty="0" smtClean="0"/>
              <a:t>KBUF</a:t>
            </a:r>
          </a:p>
          <a:p>
            <a:r>
              <a:rPr lang="en-US" baseline="0" dirty="0" smtClean="0"/>
              <a:t>KOKX</a:t>
            </a:r>
          </a:p>
          <a:p>
            <a:r>
              <a:rPr lang="en-US" baseline="0" dirty="0" smtClean="0"/>
              <a:t>CYWA</a:t>
            </a:r>
          </a:p>
          <a:p>
            <a:r>
              <a:rPr lang="en-US" baseline="0" dirty="0" smtClean="0"/>
              <a:t>KIAD</a:t>
            </a:r>
          </a:p>
          <a:p>
            <a:r>
              <a:rPr lang="en-US" baseline="0" dirty="0" smtClean="0"/>
              <a:t>KMHX</a:t>
            </a:r>
          </a:p>
          <a:p>
            <a:r>
              <a:rPr lang="en-US" baseline="0" dirty="0" smtClean="0"/>
              <a:t>KALB</a:t>
            </a:r>
          </a:p>
          <a:p>
            <a:r>
              <a:rPr lang="en-US" baseline="0" dirty="0" smtClean="0"/>
              <a:t>KPIT</a:t>
            </a:r>
          </a:p>
        </p:txBody>
      </p:sp>
      <p:sp>
        <p:nvSpPr>
          <p:cNvPr id="4" name="Slide Number Placeholder 3"/>
          <p:cNvSpPr>
            <a:spLocks noGrp="1"/>
          </p:cNvSpPr>
          <p:nvPr>
            <p:ph type="sldNum" sz="quarter" idx="10"/>
          </p:nvPr>
        </p:nvSpPr>
        <p:spPr/>
        <p:txBody>
          <a:bodyPr/>
          <a:lstStyle/>
          <a:p>
            <a:fld id="{8EF9C9BD-F256-0A4F-80DE-C53239C5A32F}" type="slidenum">
              <a:rPr lang="en-US" smtClean="0"/>
              <a:t>56</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57</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Coastal upwelling captured by Rutgers SST 08/26 but not 08/27. ROMS run started 08/26 at 12 UTC</a:t>
            </a:r>
          </a:p>
          <a:p>
            <a:r>
              <a:rPr lang="en-US" baseline="0" dirty="0" smtClean="0"/>
              <a:t>Warm SST simulations used RTG 08/27 to simulate “operational NAM SST”. Figure 3 has 08/26 products plotted to show coastal upwelling</a:t>
            </a:r>
          </a:p>
        </p:txBody>
      </p:sp>
      <p:sp>
        <p:nvSpPr>
          <p:cNvPr id="4" name="Slide Number Placeholder 3"/>
          <p:cNvSpPr>
            <a:spLocks noGrp="1"/>
          </p:cNvSpPr>
          <p:nvPr>
            <p:ph type="sldNum" sz="quarter" idx="10"/>
          </p:nvPr>
        </p:nvSpPr>
        <p:spPr/>
        <p:txBody>
          <a:bodyPr/>
          <a:lstStyle/>
          <a:p>
            <a:fld id="{8EF9C9BD-F256-0A4F-80DE-C53239C5A32F}" type="slidenum">
              <a:rPr lang="en-US" smtClean="0"/>
              <a:t>58</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11 TCs that traversed the MAB continental shelf during summer stratified (Jun-Aug) conditions since 1985</a:t>
            </a:r>
            <a:endParaRPr lang="en-US" b="1" dirty="0"/>
          </a:p>
        </p:txBody>
      </p:sp>
    </p:spTree>
    <p:extLst>
      <p:ext uri="{BB962C8B-B14F-4D97-AF65-F5344CB8AC3E}">
        <p14:creationId xmlns:p14="http://schemas.microsoft.com/office/powerpoint/2010/main" val="4142837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63</a:t>
            </a:fld>
            <a:endParaRPr lang="en-US"/>
          </a:p>
        </p:txBody>
      </p:sp>
    </p:spTree>
    <p:extLst>
      <p:ext uri="{BB962C8B-B14F-4D97-AF65-F5344CB8AC3E}">
        <p14:creationId xmlns:p14="http://schemas.microsoft.com/office/powerpoint/2010/main" val="1154641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64</a:t>
            </a:fld>
            <a:endParaRPr lang="en-US"/>
          </a:p>
        </p:txBody>
      </p:sp>
    </p:spTree>
    <p:extLst>
      <p:ext uri="{BB962C8B-B14F-4D97-AF65-F5344CB8AC3E}">
        <p14:creationId xmlns:p14="http://schemas.microsoft.com/office/powerpoint/2010/main" val="350700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-downwelling</a:t>
            </a:r>
            <a:r>
              <a:rPr lang="en-US" baseline="0" dirty="0" smtClean="0"/>
              <a:t> evident in bottom response</a:t>
            </a:r>
          </a:p>
          <a:p>
            <a:r>
              <a:rPr lang="en-US" baseline="0" dirty="0" smtClean="0"/>
              <a:t>-upwelling evident in surface response</a:t>
            </a:r>
            <a:endParaRPr lang="en-US" dirty="0" smtClean="0"/>
          </a:p>
          <a:p>
            <a:r>
              <a:rPr lang="en-US" dirty="0" smtClean="0"/>
              <a:t>-downwelling for hurricanes-</a:t>
            </a:r>
            <a:r>
              <a:rPr lang="en-US" baseline="0" dirty="0" smtClean="0"/>
              <a:t> quick response</a:t>
            </a:r>
            <a:r>
              <a:rPr lang="en-US" baseline="0" dirty="0" smtClean="0">
                <a:sym typeface="Wingdings"/>
              </a:rPr>
              <a:t> shear</a:t>
            </a:r>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4261693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65</a:t>
            </a:fld>
            <a:endParaRPr lang="en-US"/>
          </a:p>
        </p:txBody>
      </p:sp>
    </p:spTree>
    <p:extLst>
      <p:ext uri="{BB962C8B-B14F-4D97-AF65-F5344CB8AC3E}">
        <p14:creationId xmlns:p14="http://schemas.microsoft.com/office/powerpoint/2010/main" val="4164703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66</a:t>
            </a:fld>
            <a:endParaRPr lang="en-US"/>
          </a:p>
        </p:txBody>
      </p:sp>
    </p:spTree>
    <p:extLst>
      <p:ext uri="{BB962C8B-B14F-4D97-AF65-F5344CB8AC3E}">
        <p14:creationId xmlns:p14="http://schemas.microsoft.com/office/powerpoint/2010/main" val="2899154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67</a:t>
            </a:fld>
            <a:endParaRPr lang="en-US"/>
          </a:p>
        </p:txBody>
      </p:sp>
    </p:spTree>
    <p:extLst>
      <p:ext uri="{BB962C8B-B14F-4D97-AF65-F5344CB8AC3E}">
        <p14:creationId xmlns:p14="http://schemas.microsoft.com/office/powerpoint/2010/main" val="3519312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68</a:t>
            </a:fld>
            <a:endParaRPr lang="en-US"/>
          </a:p>
        </p:txBody>
      </p:sp>
    </p:spTree>
    <p:extLst>
      <p:ext uri="{BB962C8B-B14F-4D97-AF65-F5344CB8AC3E}">
        <p14:creationId xmlns:p14="http://schemas.microsoft.com/office/powerpoint/2010/main" val="3041852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69</a:t>
            </a:fld>
            <a:endParaRPr lang="en-US"/>
          </a:p>
        </p:txBody>
      </p:sp>
    </p:spTree>
    <p:extLst>
      <p:ext uri="{BB962C8B-B14F-4D97-AF65-F5344CB8AC3E}">
        <p14:creationId xmlns:p14="http://schemas.microsoft.com/office/powerpoint/2010/main" val="417718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70</a:t>
            </a:fld>
            <a:endParaRPr lang="en-US"/>
          </a:p>
        </p:txBody>
      </p:sp>
    </p:spTree>
    <p:extLst>
      <p:ext uri="{BB962C8B-B14F-4D97-AF65-F5344CB8AC3E}">
        <p14:creationId xmlns:p14="http://schemas.microsoft.com/office/powerpoint/2010/main" val="3785480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71</a:t>
            </a:fld>
            <a:endParaRPr lang="en-US"/>
          </a:p>
        </p:txBody>
      </p:sp>
    </p:spTree>
    <p:extLst>
      <p:ext uri="{BB962C8B-B14F-4D97-AF65-F5344CB8AC3E}">
        <p14:creationId xmlns:p14="http://schemas.microsoft.com/office/powerpoint/2010/main" val="721696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72</a:t>
            </a:fld>
            <a:endParaRPr lang="en-US"/>
          </a:p>
        </p:txBody>
      </p:sp>
    </p:spTree>
    <p:extLst>
      <p:ext uri="{BB962C8B-B14F-4D97-AF65-F5344CB8AC3E}">
        <p14:creationId xmlns:p14="http://schemas.microsoft.com/office/powerpoint/2010/main" val="1493583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73</a:t>
            </a:fld>
            <a:endParaRPr lang="en-US"/>
          </a:p>
        </p:txBody>
      </p:sp>
    </p:spTree>
    <p:extLst>
      <p:ext uri="{BB962C8B-B14F-4D97-AF65-F5344CB8AC3E}">
        <p14:creationId xmlns:p14="http://schemas.microsoft.com/office/powerpoint/2010/main" val="1172421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-would</a:t>
            </a:r>
            <a:r>
              <a:rPr lang="en-US" baseline="0" dirty="0" smtClean="0"/>
              <a:t> need to redo bottom layer to get above very bottom ROMS level affected by bottom stress (to see what shear looks like in deep water and compare quantitatively to shallow water)</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74</a:t>
            </a:fld>
            <a:endParaRPr lang="en-US"/>
          </a:p>
        </p:txBody>
      </p:sp>
    </p:spTree>
    <p:extLst>
      <p:ext uri="{BB962C8B-B14F-4D97-AF65-F5344CB8AC3E}">
        <p14:creationId xmlns:p14="http://schemas.microsoft.com/office/powerpoint/2010/main" val="132075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-TCs are called “hurricanes” in the Atlantic basin (focus here)</a:t>
            </a:r>
          </a:p>
        </p:txBody>
      </p:sp>
    </p:spTree>
    <p:extLst>
      <p:ext uri="{BB962C8B-B14F-4D97-AF65-F5344CB8AC3E}">
        <p14:creationId xmlns:p14="http://schemas.microsoft.com/office/powerpoint/2010/main" val="2496174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75</a:t>
            </a:fld>
            <a:endParaRPr lang="en-US"/>
          </a:p>
        </p:txBody>
      </p:sp>
    </p:spTree>
    <p:extLst>
      <p:ext uri="{BB962C8B-B14F-4D97-AF65-F5344CB8AC3E}">
        <p14:creationId xmlns:p14="http://schemas.microsoft.com/office/powerpoint/2010/main" val="10391977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76</a:t>
            </a:fld>
            <a:endParaRPr lang="en-US"/>
          </a:p>
        </p:txBody>
      </p:sp>
    </p:spTree>
    <p:extLst>
      <p:ext uri="{BB962C8B-B14F-4D97-AF65-F5344CB8AC3E}">
        <p14:creationId xmlns:p14="http://schemas.microsoft.com/office/powerpoint/2010/main" val="3841131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77</a:t>
            </a:fld>
            <a:endParaRPr lang="en-US"/>
          </a:p>
        </p:txBody>
      </p:sp>
    </p:spTree>
    <p:extLst>
      <p:ext uri="{BB962C8B-B14F-4D97-AF65-F5344CB8AC3E}">
        <p14:creationId xmlns:p14="http://schemas.microsoft.com/office/powerpoint/2010/main" val="1369050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78</a:t>
            </a:fld>
            <a:endParaRPr lang="en-US"/>
          </a:p>
        </p:txBody>
      </p:sp>
    </p:spTree>
    <p:extLst>
      <p:ext uri="{BB962C8B-B14F-4D97-AF65-F5344CB8AC3E}">
        <p14:creationId xmlns:p14="http://schemas.microsoft.com/office/powerpoint/2010/main" val="2086777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79</a:t>
            </a:fld>
            <a:endParaRPr lang="en-US"/>
          </a:p>
        </p:txBody>
      </p:sp>
    </p:spTree>
    <p:extLst>
      <p:ext uri="{BB962C8B-B14F-4D97-AF65-F5344CB8AC3E}">
        <p14:creationId xmlns:p14="http://schemas.microsoft.com/office/powerpoint/2010/main" val="2272111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-horizontal</a:t>
            </a:r>
            <a:r>
              <a:rPr lang="en-US" baseline="0" dirty="0" smtClean="0"/>
              <a:t> diffusion neglected</a:t>
            </a:r>
            <a:endParaRPr lang="en-US" dirty="0"/>
          </a:p>
        </p:txBody>
      </p:sp>
    </p:spTree>
    <p:extLst>
      <p:ext uri="{BB962C8B-B14F-4D97-AF65-F5344CB8AC3E}">
        <p14:creationId xmlns:p14="http://schemas.microsoft.com/office/powerpoint/2010/main" val="283019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81</a:t>
            </a:fld>
            <a:endParaRPr lang="en-US"/>
          </a:p>
        </p:txBody>
      </p:sp>
    </p:spTree>
    <p:extLst>
      <p:ext uri="{BB962C8B-B14F-4D97-AF65-F5344CB8AC3E}">
        <p14:creationId xmlns:p14="http://schemas.microsoft.com/office/powerpoint/2010/main" val="4129910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82</a:t>
            </a:fld>
            <a:endParaRPr lang="en-US"/>
          </a:p>
        </p:txBody>
      </p:sp>
    </p:spTree>
    <p:extLst>
      <p:ext uri="{BB962C8B-B14F-4D97-AF65-F5344CB8AC3E}">
        <p14:creationId xmlns:p14="http://schemas.microsoft.com/office/powerpoint/2010/main" val="4037667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-vertical mixing caused by what force balance in deep water?</a:t>
            </a:r>
            <a:r>
              <a:rPr lang="en-US" baseline="0" dirty="0" smtClean="0"/>
              <a:t> (quiescent deep bottom layer, so no opposing bottom layer for increased shear-driven mixing)</a:t>
            </a:r>
            <a:endParaRPr lang="en-US" dirty="0" smtClean="0"/>
          </a:p>
          <a:p>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83</a:t>
            </a:fld>
            <a:endParaRPr lang="en-US"/>
          </a:p>
        </p:txBody>
      </p:sp>
    </p:spTree>
    <p:extLst>
      <p:ext uri="{BB962C8B-B14F-4D97-AF65-F5344CB8AC3E}">
        <p14:creationId xmlns:p14="http://schemas.microsoft.com/office/powerpoint/2010/main" val="1927641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a:t>
            </a:r>
            <a:endParaRPr lang="en-US" dirty="0"/>
          </a:p>
        </p:txBody>
      </p:sp>
      <p:sp>
        <p:nvSpPr>
          <p:cNvPr id="4" name="Slide Number Placeholder 3"/>
          <p:cNvSpPr>
            <a:spLocks noGrp="1"/>
          </p:cNvSpPr>
          <p:nvPr>
            <p:ph type="sldNum" sz="quarter" idx="10"/>
          </p:nvPr>
        </p:nvSpPr>
        <p:spPr/>
        <p:txBody>
          <a:bodyPr/>
          <a:lstStyle/>
          <a:p>
            <a:fld id="{A8FDF534-3A8E-564B-BE67-7538EEB3729B}" type="slidenum">
              <a:rPr lang="en-US" smtClean="0"/>
              <a:t>84</a:t>
            </a:fld>
            <a:endParaRPr lang="en-US"/>
          </a:p>
        </p:txBody>
      </p:sp>
    </p:spTree>
    <p:extLst>
      <p:ext uri="{BB962C8B-B14F-4D97-AF65-F5344CB8AC3E}">
        <p14:creationId xmlns:p14="http://schemas.microsoft.com/office/powerpoint/2010/main" val="93638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-TCs are called “hurricanes” in the Atlantic basin (focus here)</a:t>
            </a:r>
          </a:p>
          <a:p>
            <a:r>
              <a:rPr lang="en-US" baseline="0" dirty="0" smtClean="0"/>
              <a:t>-Vast majority of TC lifetime is over deep, open ocean</a:t>
            </a:r>
          </a:p>
        </p:txBody>
      </p:sp>
    </p:spTree>
    <p:extLst>
      <p:ext uri="{BB962C8B-B14F-4D97-AF65-F5344CB8AC3E}">
        <p14:creationId xmlns:p14="http://schemas.microsoft.com/office/powerpoint/2010/main" val="2496174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Vertical velocities are small compared</a:t>
            </a:r>
            <a:r>
              <a:rPr lang="en-US" b="1" baseline="0" dirty="0" smtClean="0"/>
              <a:t> to horizontal</a:t>
            </a:r>
            <a:endParaRPr lang="en-US" b="1" dirty="0" smtClean="0"/>
          </a:p>
          <a:p>
            <a:endParaRPr lang="en-US" b="1" dirty="0" smtClean="0"/>
          </a:p>
          <a:p>
            <a:r>
              <a:rPr lang="en-US" b="1" dirty="0" smtClean="0"/>
              <a:t>Satellite: </a:t>
            </a:r>
            <a:r>
              <a:rPr lang="en-US" dirty="0" smtClean="0"/>
              <a:t>High</a:t>
            </a:r>
            <a:r>
              <a:rPr lang="en-US" baseline="0" dirty="0" smtClean="0"/>
              <a:t> res in space and time</a:t>
            </a:r>
            <a:endParaRPr lang="en-US" dirty="0" smtClean="0"/>
          </a:p>
          <a:p>
            <a:r>
              <a:rPr lang="en-US" dirty="0" smtClean="0"/>
              <a:t>Previous satellite SST products low in spatial or temporal resolution</a:t>
            </a:r>
            <a:r>
              <a:rPr lang="en-US" baseline="0" dirty="0" smtClean="0"/>
              <a:t> and are often warmest pixel composites for </a:t>
            </a:r>
            <a:r>
              <a:rPr lang="en-US" baseline="0" dirty="0" err="1" smtClean="0"/>
              <a:t>declouding</a:t>
            </a:r>
            <a:r>
              <a:rPr lang="en-US" dirty="0" smtClean="0"/>
              <a:t>;</a:t>
            </a:r>
            <a:r>
              <a:rPr lang="en-US" baseline="0" dirty="0" smtClean="0"/>
              <a:t> cannot resolve coastal upwelling</a:t>
            </a:r>
            <a:endParaRPr lang="en-US" dirty="0" smtClean="0"/>
          </a:p>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b="1" dirty="0" smtClean="0"/>
              <a:t>Model:</a:t>
            </a:r>
            <a:r>
              <a:rPr lang="en-US" b="1" baseline="0" dirty="0" smtClean="0"/>
              <a:t> </a:t>
            </a:r>
            <a:r>
              <a:rPr lang="en-US" dirty="0" smtClean="0"/>
              <a:t>NAM12km</a:t>
            </a:r>
            <a:r>
              <a:rPr lang="en-US" baseline="0" dirty="0" smtClean="0"/>
              <a:t> </a:t>
            </a:r>
            <a:r>
              <a:rPr lang="en-US" dirty="0" smtClean="0"/>
              <a:t>for boundary conditions</a:t>
            </a:r>
          </a:p>
          <a:p>
            <a:r>
              <a:rPr lang="en-US" b="1" dirty="0" smtClean="0"/>
              <a:t>Cases</a:t>
            </a:r>
            <a:r>
              <a:rPr lang="en-US" b="0" dirty="0" smtClean="0"/>
              <a:t>: largest and</a:t>
            </a:r>
            <a:r>
              <a:rPr lang="en-US" b="0" baseline="0" dirty="0" smtClean="0"/>
              <a:t> longest lasting upwelling in NJ 2012-2014</a:t>
            </a:r>
          </a:p>
          <a:p>
            <a:r>
              <a:rPr lang="en-US" b="0" baseline="0" dirty="0" smtClean="0"/>
              <a:t>20140731 case has similar ambient (outside upwelling) water T to 20130707</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86</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-Talk</a:t>
            </a:r>
            <a:r>
              <a:rPr lang="en-US" baseline="0" dirty="0" smtClean="0"/>
              <a:t> about synoptic flow in words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C29AA47-34E1-EA4A-88A4-D5A2100B8224}" type="slidenum">
              <a:rPr lang="en-US" smtClean="0"/>
              <a:t>87</a:t>
            </a:fld>
            <a:endParaRPr lang="en-US"/>
          </a:p>
        </p:txBody>
      </p:sp>
    </p:spTree>
    <p:extLst>
      <p:ext uri="{BB962C8B-B14F-4D97-AF65-F5344CB8AC3E}">
        <p14:creationId xmlns:p14="http://schemas.microsoft.com/office/powerpoint/2010/main" val="32179096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X</a:t>
            </a:r>
            <a:r>
              <a:rPr lang="en-US" baseline="0" dirty="0" smtClean="0"/>
              <a:t> for southern cross section, MD cross section?</a:t>
            </a:r>
          </a:p>
          <a:p>
            <a:r>
              <a:rPr lang="en-US" baseline="0" dirty="0" smtClean="0"/>
              <a:t>Answer to vertical velocity:</a:t>
            </a:r>
          </a:p>
          <a:p>
            <a:pPr marL="228600" indent="-228600">
              <a:buAutoNum type="arabicPeriod"/>
            </a:pPr>
            <a:r>
              <a:rPr lang="en-US" baseline="0" dirty="0" smtClean="0"/>
              <a:t>Only using relative numbers of RD for paper (offshore extent (max); upwelling-non-upwelling)</a:t>
            </a:r>
          </a:p>
          <a:p>
            <a:pPr marL="228600" indent="-228600">
              <a:buAutoNum type="arabicPeriod"/>
            </a:pPr>
            <a:r>
              <a:rPr lang="en-US" baseline="0" dirty="0" smtClean="0"/>
              <a:t>WRF is consistent with continuity</a:t>
            </a:r>
          </a:p>
          <a:p>
            <a:pPr marL="228600" indent="-228600">
              <a:buAutoNum type="arabicPeriod"/>
            </a:pPr>
            <a:r>
              <a:rPr lang="en-US" baseline="0" dirty="0" smtClean="0"/>
              <a:t>2D LCS is not- assuming no vertical velocity, which is a valid assumption to make because vertical velocities are very small (100X smaller than horizontal velocities)</a:t>
            </a:r>
          </a:p>
        </p:txBody>
      </p:sp>
      <p:sp>
        <p:nvSpPr>
          <p:cNvPr id="4" name="Slide Number Placeholder 3"/>
          <p:cNvSpPr>
            <a:spLocks noGrp="1"/>
          </p:cNvSpPr>
          <p:nvPr>
            <p:ph type="sldNum" sz="quarter" idx="10"/>
          </p:nvPr>
        </p:nvSpPr>
        <p:spPr/>
        <p:txBody>
          <a:bodyPr/>
          <a:lstStyle/>
          <a:p>
            <a:fld id="{6C29AA47-34E1-EA4A-88A4-D5A2100B8224}" type="slidenum">
              <a:rPr lang="en-US" smtClean="0"/>
              <a:t>88</a:t>
            </a:fld>
            <a:endParaRPr lang="en-US"/>
          </a:p>
        </p:txBody>
      </p:sp>
    </p:spTree>
    <p:extLst>
      <p:ext uri="{BB962C8B-B14F-4D97-AF65-F5344CB8AC3E}">
        <p14:creationId xmlns:p14="http://schemas.microsoft.com/office/powerpoint/2010/main" val="395065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t>2 layer ocean, upwelling, 3 nodes- cite several RUCOOL papers- Renato stratification</a:t>
            </a:r>
          </a:p>
          <a:p>
            <a:pPr algn="l"/>
            <a:r>
              <a:rPr lang="en-US" sz="1200" b="1" dirty="0" smtClean="0"/>
              <a:t>Cite Eli on spatial extent of offshore sea breeze</a:t>
            </a:r>
          </a:p>
          <a:p>
            <a:pPr algn="l"/>
            <a:r>
              <a:rPr lang="en-US" sz="1200" b="1" dirty="0" smtClean="0"/>
              <a:t>Cite Brazil, large enough to affect sea breeze?</a:t>
            </a:r>
          </a:p>
          <a:p>
            <a:pPr algn="l"/>
            <a:r>
              <a:rPr lang="en-US" sz="1200" b="1" dirty="0" smtClean="0"/>
              <a:t>Took a 3-year sample to produce 10 case composite, don’t say why</a:t>
            </a:r>
          </a:p>
          <a:p>
            <a:endParaRPr lang="en-US" dirty="0" smtClean="0"/>
          </a:p>
          <a:p>
            <a:r>
              <a:rPr lang="en-US" dirty="0" smtClean="0"/>
              <a:t>-Sea breeze time of day (afternoon/evening) is also coincident with peak demand time</a:t>
            </a:r>
            <a:r>
              <a:rPr lang="en-US" baseline="0" dirty="0" smtClean="0"/>
              <a:t> of day (5-7 pm)</a:t>
            </a:r>
          </a:p>
          <a:p>
            <a:endParaRPr lang="en-US" baseline="0" dirty="0" smtClean="0"/>
          </a:p>
          <a:p>
            <a:r>
              <a:rPr lang="en-US" baseline="0" dirty="0" smtClean="0"/>
              <a:t>Set up Case 1, upwelling sensitivity</a:t>
            </a:r>
            <a:endParaRPr lang="en-US" dirty="0"/>
          </a:p>
        </p:txBody>
      </p:sp>
      <p:sp>
        <p:nvSpPr>
          <p:cNvPr id="4" name="Slide Number Placeholder 3"/>
          <p:cNvSpPr>
            <a:spLocks noGrp="1"/>
          </p:cNvSpPr>
          <p:nvPr>
            <p:ph type="sldNum" sz="quarter" idx="10"/>
          </p:nvPr>
        </p:nvSpPr>
        <p:spPr/>
        <p:txBody>
          <a:bodyPr/>
          <a:lstStyle/>
          <a:p>
            <a:fld id="{986822E0-651B-4649-B333-EBA00C526A0F}" type="slidenum">
              <a:rPr lang="en-US" smtClean="0"/>
              <a:t>89</a:t>
            </a:fld>
            <a:endParaRPr lang="en-US"/>
          </a:p>
        </p:txBody>
      </p:sp>
    </p:spTree>
    <p:extLst>
      <p:ext uri="{BB962C8B-B14F-4D97-AF65-F5344CB8AC3E}">
        <p14:creationId xmlns:p14="http://schemas.microsoft.com/office/powerpoint/2010/main" val="592019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synoptic flow in words</a:t>
            </a:r>
          </a:p>
          <a:p>
            <a:r>
              <a:rPr lang="en-US" baseline="0" dirty="0" smtClean="0"/>
              <a:t>-sentence about fed/state water projects</a:t>
            </a:r>
            <a:endParaRPr lang="en-US" dirty="0" smtClean="0"/>
          </a:p>
        </p:txBody>
      </p:sp>
      <p:sp>
        <p:nvSpPr>
          <p:cNvPr id="4" name="Slide Number Placeholder 3"/>
          <p:cNvSpPr>
            <a:spLocks noGrp="1"/>
          </p:cNvSpPr>
          <p:nvPr>
            <p:ph type="sldNum" sz="quarter" idx="10"/>
          </p:nvPr>
        </p:nvSpPr>
        <p:spPr/>
        <p:txBody>
          <a:bodyPr/>
          <a:lstStyle/>
          <a:p>
            <a:fld id="{6C29AA47-34E1-EA4A-88A4-D5A2100B8224}" type="slidenum">
              <a:rPr lang="en-US" smtClean="0"/>
              <a:t>90</a:t>
            </a:fld>
            <a:endParaRPr lang="en-US"/>
          </a:p>
        </p:txBody>
      </p:sp>
    </p:spTree>
    <p:extLst>
      <p:ext uri="{BB962C8B-B14F-4D97-AF65-F5344CB8AC3E}">
        <p14:creationId xmlns:p14="http://schemas.microsoft.com/office/powerpoint/2010/main" val="645013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4488" indent="-344488">
              <a:buFont typeface="Arial"/>
              <a:buChar char="•"/>
            </a:pPr>
            <a:r>
              <a:rPr lang="en-US" sz="1200" dirty="0" smtClean="0"/>
              <a:t>NJ </a:t>
            </a:r>
            <a:r>
              <a:rPr lang="en-US" sz="1200" b="1" dirty="0" smtClean="0">
                <a:solidFill>
                  <a:srgbClr val="FF0000"/>
                </a:solidFill>
              </a:rPr>
              <a:t>sea breeze</a:t>
            </a:r>
            <a:r>
              <a:rPr lang="en-US" sz="1200" dirty="0" smtClean="0"/>
              <a:t> and </a:t>
            </a:r>
            <a:r>
              <a:rPr lang="en-US" sz="1200" b="1" dirty="0" smtClean="0">
                <a:solidFill>
                  <a:srgbClr val="0000FF"/>
                </a:solidFill>
              </a:rPr>
              <a:t>coastal upwelling</a:t>
            </a:r>
            <a:r>
              <a:rPr lang="en-US" sz="1200" b="1" dirty="0" smtClean="0"/>
              <a:t> </a:t>
            </a:r>
            <a:r>
              <a:rPr lang="en-US" sz="1200" dirty="0" smtClean="0"/>
              <a:t>coincident with </a:t>
            </a:r>
            <a:r>
              <a:rPr lang="en-US" sz="1200" b="1" dirty="0" smtClean="0">
                <a:solidFill>
                  <a:schemeClr val="tx1">
                    <a:lumMod val="65000"/>
                    <a:lumOff val="35000"/>
                  </a:schemeClr>
                </a:solidFill>
              </a:rPr>
              <a:t>peak electricity demand</a:t>
            </a:r>
            <a:endParaRPr lang="en-US" sz="1200" dirty="0" smtClean="0">
              <a:solidFill>
                <a:schemeClr val="tx1">
                  <a:lumMod val="65000"/>
                  <a:lumOff val="35000"/>
                </a:schemeClr>
              </a:solidFill>
            </a:endParaRPr>
          </a:p>
          <a:p>
            <a:endParaRPr lang="en-US" dirty="0" smtClean="0"/>
          </a:p>
          <a:p>
            <a:r>
              <a:rPr lang="en-US" dirty="0" smtClean="0"/>
              <a:t>-Sea breeze time of day (afternoon/evening) is also coincident with peak demand time</a:t>
            </a:r>
            <a:r>
              <a:rPr lang="en-US" baseline="0" dirty="0" smtClean="0"/>
              <a:t> of day (5-7 pm)</a:t>
            </a:r>
          </a:p>
          <a:p>
            <a:endParaRPr lang="en-US" baseline="0" dirty="0" smtClean="0"/>
          </a:p>
          <a:p>
            <a:r>
              <a:rPr lang="en-US" baseline="0" dirty="0" smtClean="0"/>
              <a:t>Set up Case 1, upwelling sensitivity</a:t>
            </a:r>
            <a:endParaRPr lang="en-US" dirty="0"/>
          </a:p>
        </p:txBody>
      </p:sp>
      <p:sp>
        <p:nvSpPr>
          <p:cNvPr id="4" name="Slide Number Placeholder 3"/>
          <p:cNvSpPr>
            <a:spLocks noGrp="1"/>
          </p:cNvSpPr>
          <p:nvPr>
            <p:ph type="sldNum" sz="quarter" idx="10"/>
          </p:nvPr>
        </p:nvSpPr>
        <p:spPr/>
        <p:txBody>
          <a:bodyPr/>
          <a:lstStyle/>
          <a:p>
            <a:fld id="{986822E0-651B-4649-B333-EBA00C526A0F}" type="slidenum">
              <a:rPr lang="en-US" smtClean="0"/>
              <a:t>91</a:t>
            </a:fld>
            <a:endParaRPr lang="en-US"/>
          </a:p>
        </p:txBody>
      </p:sp>
    </p:spTree>
    <p:extLst>
      <p:ext uri="{BB962C8B-B14F-4D97-AF65-F5344CB8AC3E}">
        <p14:creationId xmlns:p14="http://schemas.microsoft.com/office/powerpoint/2010/main" val="59201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point: difference in upwelling minus non-upwelling</a:t>
            </a:r>
            <a:r>
              <a:rPr lang="en-US" baseline="0" dirty="0" smtClean="0"/>
              <a:t> for MD goes to shelf break</a:t>
            </a:r>
          </a:p>
          <a:p>
            <a:endParaRPr lang="en-US" baseline="0" dirty="0" smtClean="0"/>
          </a:p>
          <a:p>
            <a:r>
              <a:rPr lang="en-US" baseline="0" dirty="0" smtClean="0"/>
              <a:t>-starting point assumption for Simpson et al 1977- starts at coast</a:t>
            </a:r>
          </a:p>
          <a:p>
            <a:r>
              <a:rPr lang="en-US" baseline="0" dirty="0" smtClean="0"/>
              <a:t>-ending point assumption for </a:t>
            </a:r>
            <a:r>
              <a:rPr lang="en-US" baseline="0" dirty="0" err="1" smtClean="0"/>
              <a:t>Rotunno</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92</a:t>
            </a:fld>
            <a:endParaRPr lang="en-US"/>
          </a:p>
        </p:txBody>
      </p:sp>
    </p:spTree>
    <p:extLst>
      <p:ext uri="{BB962C8B-B14F-4D97-AF65-F5344CB8AC3E}">
        <p14:creationId xmlns:p14="http://schemas.microsoft.com/office/powerpoint/2010/main" val="4239834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Rotunno</a:t>
            </a:r>
            <a:r>
              <a:rPr lang="en-US" dirty="0" smtClean="0"/>
              <a:t> 1983: .00685 for aspect ratio of their case</a:t>
            </a:r>
          </a:p>
          <a:p>
            <a:r>
              <a:rPr lang="en-US" dirty="0" smtClean="0"/>
              <a:t>-discussion point: difference in upwelling minus non-upwelling</a:t>
            </a:r>
            <a:r>
              <a:rPr lang="en-US" baseline="0" dirty="0" smtClean="0"/>
              <a:t> for MD goes to shelf break</a:t>
            </a:r>
          </a:p>
          <a:p>
            <a:r>
              <a:rPr lang="en-US" baseline="0" dirty="0" smtClean="0"/>
              <a:t>-”the atmospheric response is confined to within a distance </a:t>
            </a:r>
            <a:r>
              <a:rPr lang="en-US" baseline="0" dirty="0" err="1" smtClean="0"/>
              <a:t>Nh</a:t>
            </a:r>
            <a:r>
              <a:rPr lang="en-US" baseline="0" dirty="0" smtClean="0"/>
              <a:t>(f^2-w^2)^-1/2 of the coastline” </a:t>
            </a:r>
            <a:r>
              <a:rPr lang="en-US" baseline="0" dirty="0" err="1" smtClean="0"/>
              <a:t>Rotunno</a:t>
            </a:r>
            <a:r>
              <a:rPr lang="en-US" baseline="0" dirty="0" smtClean="0"/>
              <a:t> 1983</a:t>
            </a:r>
          </a:p>
          <a:p>
            <a:r>
              <a:rPr lang="en-US" baseline="0" dirty="0" smtClean="0"/>
              <a:t>	-symmetrical (linear theory)</a:t>
            </a:r>
          </a:p>
          <a:p>
            <a:endParaRPr lang="en-US" baseline="0" dirty="0" smtClean="0"/>
          </a:p>
          <a:p>
            <a:r>
              <a:rPr lang="en-US" baseline="0" dirty="0" smtClean="0"/>
              <a:t>-starting point assumption for Simpson et al 1977- starts at coast</a:t>
            </a:r>
          </a:p>
          <a:p>
            <a:r>
              <a:rPr lang="en-US" baseline="0" dirty="0" smtClean="0"/>
              <a:t>-ending point assumption for </a:t>
            </a:r>
            <a:r>
              <a:rPr lang="en-US" baseline="0" dirty="0" err="1" smtClean="0"/>
              <a:t>Rotunno</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93</a:t>
            </a:fld>
            <a:endParaRPr lang="en-US"/>
          </a:p>
        </p:txBody>
      </p:sp>
    </p:spTree>
    <p:extLst>
      <p:ext uri="{BB962C8B-B14F-4D97-AF65-F5344CB8AC3E}">
        <p14:creationId xmlns:p14="http://schemas.microsoft.com/office/powerpoint/2010/main" val="4239834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point: difference in upwelling minus non-upwelling</a:t>
            </a:r>
            <a:r>
              <a:rPr lang="en-US" baseline="0" dirty="0" smtClean="0"/>
              <a:t> for MD goes to shelf break</a:t>
            </a:r>
          </a:p>
          <a:p>
            <a:endParaRPr lang="en-US" baseline="0" dirty="0" smtClean="0"/>
          </a:p>
          <a:p>
            <a:r>
              <a:rPr lang="en-US" baseline="0" dirty="0" smtClean="0"/>
              <a:t>-starting point assumption for Simpson et al 1977- starts at coast</a:t>
            </a:r>
          </a:p>
          <a:p>
            <a:r>
              <a:rPr lang="en-US" baseline="0" dirty="0" smtClean="0"/>
              <a:t>-ending point assumption for </a:t>
            </a:r>
            <a:r>
              <a:rPr lang="en-US" baseline="0" dirty="0" err="1" smtClean="0"/>
              <a:t>Rotunno</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C29AA47-34E1-EA4A-88A4-D5A2100B8224}" type="slidenum">
              <a:rPr lang="en-US" smtClean="0"/>
              <a:t>94</a:t>
            </a:fld>
            <a:endParaRPr lang="en-US"/>
          </a:p>
        </p:txBody>
      </p:sp>
    </p:spTree>
    <p:extLst>
      <p:ext uri="{BB962C8B-B14F-4D97-AF65-F5344CB8AC3E}">
        <p14:creationId xmlns:p14="http://schemas.microsoft.com/office/powerpoint/2010/main" val="423983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 chart with questions and matching with projects?</a:t>
            </a:r>
            <a:endParaRPr lang="en-US" dirty="0"/>
          </a:p>
        </p:txBody>
      </p:sp>
    </p:spTree>
    <p:extLst>
      <p:ext uri="{BB962C8B-B14F-4D97-AF65-F5344CB8AC3E}">
        <p14:creationId xmlns:p14="http://schemas.microsoft.com/office/powerpoint/2010/main" val="248909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en-US" sz="1200" dirty="0" smtClean="0"/>
              <a:t>Front half of Irene’s winds onshore toward MAB coast</a:t>
            </a:r>
          </a:p>
          <a:p>
            <a:pPr marL="457200" lvl="0" indent="-457200">
              <a:buFont typeface="+mj-lt"/>
              <a:buAutoNum type="arabicPeriod"/>
            </a:pPr>
            <a:r>
              <a:rPr lang="en-US" sz="1200" dirty="0" smtClean="0"/>
              <a:t>Surface ocean currents aligned with onshore winds </a:t>
            </a:r>
          </a:p>
          <a:p>
            <a:pPr marL="457200" lvl="0" indent="-457200">
              <a:buFont typeface="+mj-lt"/>
              <a:buAutoNum type="arabicPeriod"/>
            </a:pPr>
            <a:r>
              <a:rPr lang="en-US" sz="1200" dirty="0" smtClean="0"/>
              <a:t>Water piled up along MAB coast; pressure gradient force directed offshore</a:t>
            </a:r>
          </a:p>
          <a:p>
            <a:pPr marL="457200" lvl="0" indent="-457200">
              <a:buFont typeface="+mj-lt"/>
              <a:buAutoNum type="arabicPeriod"/>
            </a:pPr>
            <a:r>
              <a:rPr lang="en-US" sz="1200" dirty="0" smtClean="0"/>
              <a:t>In response, bottom currents offshore</a:t>
            </a:r>
          </a:p>
          <a:p>
            <a:pPr marL="457200" lvl="0" indent="-457200">
              <a:buFont typeface="+mj-lt"/>
              <a:buAutoNum type="arabicPeriod"/>
            </a:pPr>
            <a:r>
              <a:rPr lang="en-US" sz="1200" dirty="0" smtClean="0"/>
              <a:t>Opposing onshore surface, offshore bottom currents </a:t>
            </a:r>
            <a:r>
              <a:rPr lang="en-US" sz="1200" dirty="0" smtClean="0">
                <a:sym typeface="Wingdings"/>
              </a:rPr>
              <a:t> </a:t>
            </a:r>
            <a:r>
              <a:rPr lang="en-US" sz="1200" dirty="0" smtClean="0"/>
              <a:t>large shear across thermocline, turbulent entrainment/mixing of bottom cold water to surface</a:t>
            </a:r>
          </a:p>
          <a:p>
            <a:pPr marL="457200" lvl="0" indent="-457200">
              <a:buFont typeface="+mj-lt"/>
              <a:buAutoNum type="arabicPeriod"/>
            </a:pPr>
            <a:r>
              <a:rPr lang="en-US" sz="1200" dirty="0" smtClean="0">
                <a:solidFill>
                  <a:srgbClr val="000000"/>
                </a:solidFill>
              </a:rPr>
              <a:t>AOEC cooling with onshore winds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-over-prediction:</a:t>
            </a:r>
            <a:r>
              <a:rPr lang="en-US" baseline="0" dirty="0" smtClean="0"/>
              <a:t> </a:t>
            </a:r>
            <a:r>
              <a:rPr lang="en-US" sz="2000" dirty="0" smtClean="0">
                <a:solidFill>
                  <a:srgbClr val="000000"/>
                </a:solidFill>
              </a:rPr>
              <a:t>Model guidance and National Hurricane Center (NHC) forecasts</a:t>
            </a:r>
          </a:p>
          <a:p>
            <a:r>
              <a:rPr lang="en-US" dirty="0" smtClean="0"/>
              <a:t>-</a:t>
            </a:r>
            <a:r>
              <a:rPr lang="en-US" sz="1200" dirty="0" smtClean="0">
                <a:solidFill>
                  <a:srgbClr val="000000"/>
                </a:solidFill>
              </a:rPr>
              <a:t>“consistent high bias”, NC landfall 2 categories below expected</a:t>
            </a:r>
          </a:p>
          <a:p>
            <a:r>
              <a:rPr lang="en-US" sz="1200" dirty="0" smtClean="0">
                <a:solidFill>
                  <a:srgbClr val="000000"/>
                </a:solidFill>
              </a:rPr>
              <a:t>-TC cooling with no eddy features and not including inertial response</a:t>
            </a:r>
          </a:p>
          <a:p>
            <a:endParaRPr lang="en-US" sz="1200" dirty="0" smtClean="0">
              <a:solidFill>
                <a:srgbClr val="000000"/>
              </a:solidFill>
            </a:endParaRPr>
          </a:p>
          <a:p>
            <a:r>
              <a:rPr lang="en-US" sz="1200" dirty="0" smtClean="0">
                <a:solidFill>
                  <a:srgbClr val="000000"/>
                </a:solidFill>
              </a:rPr>
              <a:t>-include</a:t>
            </a:r>
            <a:r>
              <a:rPr lang="en-US" sz="1200" baseline="0" dirty="0" smtClean="0">
                <a:solidFill>
                  <a:srgbClr val="000000"/>
                </a:solidFill>
              </a:rPr>
              <a:t> glider profile in diagram of process?</a:t>
            </a:r>
            <a:endParaRPr lang="en-US" dirty="0"/>
          </a:p>
        </p:txBody>
      </p:sp>
    </p:spTree>
    <p:extLst>
      <p:ext uri="{BB962C8B-B14F-4D97-AF65-F5344CB8AC3E}">
        <p14:creationId xmlns:p14="http://schemas.microsoft.com/office/powerpoint/2010/main" val="264203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buFont typeface="+mj-lt"/>
              <a:buAutoNum type="arabicPeriod"/>
            </a:pPr>
            <a:r>
              <a:rPr lang="en-US" sz="1200" dirty="0" smtClean="0"/>
              <a:t>Front half of Irene’s winds onshore toward MAB coast</a:t>
            </a:r>
          </a:p>
          <a:p>
            <a:pPr marL="457200" lvl="0" indent="-457200">
              <a:buFont typeface="+mj-lt"/>
              <a:buAutoNum type="arabicPeriod"/>
            </a:pPr>
            <a:r>
              <a:rPr lang="en-US" sz="1200" dirty="0" smtClean="0"/>
              <a:t>Surface ocean currents aligned with onshore winds </a:t>
            </a:r>
          </a:p>
          <a:p>
            <a:pPr marL="457200" lvl="0" indent="-457200">
              <a:buFont typeface="+mj-lt"/>
              <a:buAutoNum type="arabicPeriod"/>
            </a:pPr>
            <a:r>
              <a:rPr lang="en-US" sz="1200" dirty="0" smtClean="0"/>
              <a:t>Water piled up along MAB coast; pressure gradient force directed offshore</a:t>
            </a:r>
          </a:p>
          <a:p>
            <a:pPr marL="457200" lvl="0" indent="-457200">
              <a:buFont typeface="+mj-lt"/>
              <a:buAutoNum type="arabicPeriod"/>
            </a:pPr>
            <a:r>
              <a:rPr lang="en-US" sz="1200" dirty="0" smtClean="0"/>
              <a:t>In response, bottom currents offshore</a:t>
            </a:r>
          </a:p>
          <a:p>
            <a:pPr marL="457200" lvl="0" indent="-457200">
              <a:buFont typeface="+mj-lt"/>
              <a:buAutoNum type="arabicPeriod"/>
            </a:pPr>
            <a:r>
              <a:rPr lang="en-US" sz="1200" dirty="0" smtClean="0"/>
              <a:t>Opposing onshore surface, offshore bottom currents </a:t>
            </a:r>
            <a:r>
              <a:rPr lang="en-US" sz="1200" dirty="0" smtClean="0">
                <a:sym typeface="Wingdings"/>
              </a:rPr>
              <a:t> </a:t>
            </a:r>
            <a:r>
              <a:rPr lang="en-US" sz="1200" dirty="0" smtClean="0"/>
              <a:t>large shear across thermocline, turbulent entrainment/mixing of bottom cold water to surface</a:t>
            </a:r>
          </a:p>
          <a:p>
            <a:pPr marL="457200" lvl="0" indent="-457200">
              <a:buFont typeface="+mj-lt"/>
              <a:buAutoNum type="arabicPeriod"/>
            </a:pPr>
            <a:r>
              <a:rPr lang="en-US" sz="1200" dirty="0" smtClean="0">
                <a:solidFill>
                  <a:srgbClr val="000000"/>
                </a:solidFill>
              </a:rPr>
              <a:t>AOEC cooling with onshore winds</a:t>
            </a:r>
          </a:p>
          <a:p>
            <a:endParaRPr lang="en-US" dirty="0"/>
          </a:p>
        </p:txBody>
      </p:sp>
    </p:spTree>
    <p:extLst>
      <p:ext uri="{BB962C8B-B14F-4D97-AF65-F5344CB8AC3E}">
        <p14:creationId xmlns:p14="http://schemas.microsoft.com/office/powerpoint/2010/main" val="163186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8B143B-5A5E-9C49-B313-2C32263FD7A6}" type="datetime1">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428480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1B2EE3-1012-5840-8C79-F3FEF6B606DD}" type="datetime1">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1263422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B62E8-BAE6-2D4F-AB41-D541B936E1C4}" type="datetime1">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390198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64D5AA-36A0-1345-A8B5-956FA9473084}" type="datetime1">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279010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1C0977-B388-E84C-B5B7-E80ACF8D3343}" type="datetime1">
              <a:rPr lang="en-US" smtClean="0"/>
              <a:t>9/26/16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110367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FECF8-3897-CC45-9E20-F0D9D368BD0A}" type="datetime1">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363322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18321B-1BDA-9846-8C9F-013CADA58FA6}" type="datetime1">
              <a:rPr lang="en-US" smtClean="0"/>
              <a:t>9/26/16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1859825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E9D53E-5642-5243-A1FE-AD39AAEAFC6F}" type="datetime1">
              <a:rPr lang="en-US" smtClean="0"/>
              <a:t>9/26/16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222751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61509-55E8-2A44-9DE8-3C2671549885}" type="datetime1">
              <a:rPr lang="en-US" smtClean="0"/>
              <a:t>9/26/16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292445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5BE19-DA04-2040-B0EE-791098F2AFA0}" type="datetime1">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257592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CF84A-88A5-A74D-84E7-004ED8929C63}" type="datetime1">
              <a:rPr lang="en-US" smtClean="0"/>
              <a:t>9/26/16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A610D-BFC3-1840-8C55-759F0A989E1B}" type="slidenum">
              <a:rPr lang="en-US" smtClean="0"/>
              <a:t>‹#›</a:t>
            </a:fld>
            <a:endParaRPr lang="en-US"/>
          </a:p>
        </p:txBody>
      </p:sp>
    </p:spTree>
    <p:extLst>
      <p:ext uri="{BB962C8B-B14F-4D97-AF65-F5344CB8AC3E}">
        <p14:creationId xmlns:p14="http://schemas.microsoft.com/office/powerpoint/2010/main" val="3059910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F0F4C-8E49-D948-BF9A-627157808F45}" type="datetime1">
              <a:rPr lang="en-US" smtClean="0"/>
              <a:t>9/26/16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A610D-BFC3-1840-8C55-759F0A989E1B}" type="slidenum">
              <a:rPr lang="en-US" smtClean="0"/>
              <a:t>‹#›</a:t>
            </a:fld>
            <a:endParaRPr lang="en-US"/>
          </a:p>
        </p:txBody>
      </p:sp>
    </p:spTree>
    <p:extLst>
      <p:ext uri="{BB962C8B-B14F-4D97-AF65-F5344CB8AC3E}">
        <p14:creationId xmlns:p14="http://schemas.microsoft.com/office/powerpoint/2010/main" val="3189268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1.wdp"/><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87.gif"/><Relationship Id="rId6" Type="http://schemas.openxmlformats.org/officeDocument/2006/relationships/image" Target="../media/image88.gi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30.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50000"/>
          </a:blip>
          <a:srcRect l="11014" t="5969" r="48302" b="6345"/>
          <a:stretch/>
        </p:blipFill>
        <p:spPr>
          <a:xfrm>
            <a:off x="4300242" y="-416620"/>
            <a:ext cx="5320911" cy="7954749"/>
          </a:xfrm>
          <a:prstGeom prst="rect">
            <a:avLst/>
          </a:prstGeom>
          <a:ln>
            <a:noFill/>
          </a:ln>
          <a:effectLst>
            <a:softEdge rad="304800"/>
          </a:effectLst>
        </p:spPr>
      </p:pic>
      <p:pic>
        <p:nvPicPr>
          <p:cNvPr id="5" name="Picture 4"/>
          <p:cNvPicPr>
            <a:picLocks noChangeAspect="1"/>
          </p:cNvPicPr>
          <p:nvPr/>
        </p:nvPicPr>
        <p:blipFill rotWithShape="1">
          <a:blip r:embed="rId4">
            <a:alphaModFix amt="50000"/>
          </a:blip>
          <a:srcRect l="23421" t="-1" r="27695" b="-109"/>
          <a:stretch/>
        </p:blipFill>
        <p:spPr>
          <a:xfrm>
            <a:off x="-393407" y="-548640"/>
            <a:ext cx="5279478" cy="7957452"/>
          </a:xfrm>
          <a:prstGeom prst="rect">
            <a:avLst/>
          </a:prstGeom>
          <a:ln>
            <a:noFill/>
          </a:ln>
          <a:effectLst>
            <a:softEdge rad="304800"/>
          </a:effectLst>
        </p:spPr>
      </p:pic>
      <p:sp>
        <p:nvSpPr>
          <p:cNvPr id="2" name="Title 1"/>
          <p:cNvSpPr>
            <a:spLocks noGrp="1"/>
          </p:cNvSpPr>
          <p:nvPr>
            <p:ph type="ctrTitle"/>
          </p:nvPr>
        </p:nvSpPr>
        <p:spPr>
          <a:xfrm>
            <a:off x="0" y="755049"/>
            <a:ext cx="9144000" cy="1837265"/>
          </a:xfrm>
        </p:spPr>
        <p:txBody>
          <a:bodyPr>
            <a:noAutofit/>
          </a:bodyPr>
          <a:lstStyle/>
          <a:p>
            <a:r>
              <a:rPr lang="en-US" sz="3400" b="1" dirty="0">
                <a:cs typeface="Calibri"/>
              </a:rPr>
              <a:t>Stratified Coastal Ocean </a:t>
            </a:r>
            <a:br>
              <a:rPr lang="en-US" sz="3400" b="1" dirty="0">
                <a:cs typeface="Calibri"/>
              </a:rPr>
            </a:br>
            <a:r>
              <a:rPr lang="en-US" sz="3400" b="1" dirty="0">
                <a:cs typeface="Calibri"/>
              </a:rPr>
              <a:t>Interactions with </a:t>
            </a:r>
            <a:r>
              <a:rPr lang="en-US" sz="3400" b="1" dirty="0" smtClean="0">
                <a:cs typeface="Calibri"/>
              </a:rPr>
              <a:t>Hurricanes and</a:t>
            </a:r>
            <a:br>
              <a:rPr lang="en-US" sz="3400" b="1" dirty="0" smtClean="0">
                <a:cs typeface="Calibri"/>
              </a:rPr>
            </a:br>
            <a:r>
              <a:rPr lang="en-US" sz="3400" b="1" dirty="0" smtClean="0">
                <a:cs typeface="Calibri"/>
              </a:rPr>
              <a:t>the </a:t>
            </a:r>
            <a:r>
              <a:rPr lang="en-US" sz="3400" b="1" dirty="0">
                <a:cs typeface="Calibri"/>
              </a:rPr>
              <a:t>Sea Breeze </a:t>
            </a:r>
            <a:r>
              <a:rPr lang="en-US" sz="3400" b="1" dirty="0" smtClean="0">
                <a:cs typeface="Calibri"/>
              </a:rPr>
              <a:t>in </a:t>
            </a:r>
            <a:r>
              <a:rPr lang="en-US" sz="3400" b="1" dirty="0">
                <a:cs typeface="Calibri"/>
              </a:rPr>
              <a:t>the U.S. Mid-</a:t>
            </a:r>
            <a:r>
              <a:rPr lang="en-US" sz="3400" b="1" dirty="0" smtClean="0">
                <a:cs typeface="Calibri"/>
              </a:rPr>
              <a:t>Atlantic</a:t>
            </a:r>
            <a:endParaRPr lang="en-US" sz="3400" dirty="0"/>
          </a:p>
        </p:txBody>
      </p:sp>
      <p:sp>
        <p:nvSpPr>
          <p:cNvPr id="6" name="Rectangle 5"/>
          <p:cNvSpPr/>
          <p:nvPr/>
        </p:nvSpPr>
        <p:spPr>
          <a:xfrm>
            <a:off x="0" y="2994189"/>
            <a:ext cx="9144000" cy="1200328"/>
          </a:xfrm>
          <a:prstGeom prst="rect">
            <a:avLst/>
          </a:prstGeom>
        </p:spPr>
        <p:txBody>
          <a:bodyPr wrap="square">
            <a:spAutoFit/>
          </a:bodyPr>
          <a:lstStyle/>
          <a:p>
            <a:pPr algn="ctr"/>
            <a:r>
              <a:rPr lang="en-US" sz="2400" dirty="0">
                <a:cs typeface="Calibri"/>
              </a:rPr>
              <a:t>Dissertation Defense</a:t>
            </a:r>
            <a:br>
              <a:rPr lang="en-US" sz="2400" dirty="0">
                <a:cs typeface="Calibri"/>
              </a:rPr>
            </a:br>
            <a:r>
              <a:rPr lang="en-US" sz="2400" dirty="0">
                <a:cs typeface="Calibri"/>
              </a:rPr>
              <a:t>Greg Seroka</a:t>
            </a:r>
            <a:br>
              <a:rPr lang="en-US" sz="2400" dirty="0">
                <a:cs typeface="Calibri"/>
              </a:rPr>
            </a:br>
            <a:r>
              <a:rPr lang="en-US" sz="2400" i="1" dirty="0">
                <a:cs typeface="Calibri"/>
              </a:rPr>
              <a:t>Friday, September 23, </a:t>
            </a:r>
            <a:r>
              <a:rPr lang="en-US" sz="2400" i="1" dirty="0" smtClean="0">
                <a:cs typeface="Calibri"/>
              </a:rPr>
              <a:t>2016</a:t>
            </a:r>
            <a:endParaRPr lang="en-US" sz="2400" i="1" dirty="0">
              <a:cs typeface="Calibri"/>
            </a:endParaRPr>
          </a:p>
        </p:txBody>
      </p:sp>
      <p:sp>
        <p:nvSpPr>
          <p:cNvPr id="7" name="Rectangle 6"/>
          <p:cNvSpPr/>
          <p:nvPr/>
        </p:nvSpPr>
        <p:spPr>
          <a:xfrm>
            <a:off x="0" y="4869644"/>
            <a:ext cx="9144000" cy="1477328"/>
          </a:xfrm>
          <a:prstGeom prst="rect">
            <a:avLst/>
          </a:prstGeom>
        </p:spPr>
        <p:txBody>
          <a:bodyPr wrap="square">
            <a:spAutoFit/>
          </a:bodyPr>
          <a:lstStyle/>
          <a:p>
            <a:pPr algn="ctr"/>
            <a:r>
              <a:rPr lang="en-US" i="1" dirty="0" smtClean="0">
                <a:cs typeface="Calibri"/>
              </a:rPr>
              <a:t>Committee:</a:t>
            </a:r>
          </a:p>
          <a:p>
            <a:pPr algn="ctr"/>
            <a:r>
              <a:rPr lang="en-US" dirty="0" smtClean="0">
                <a:cs typeface="Calibri"/>
              </a:rPr>
              <a:t>Dr. Scott Glenn (</a:t>
            </a:r>
            <a:r>
              <a:rPr lang="en-US" i="1" dirty="0" smtClean="0">
                <a:cs typeface="Calibri"/>
              </a:rPr>
              <a:t>advisor</a:t>
            </a:r>
            <a:r>
              <a:rPr lang="en-US" dirty="0" smtClean="0">
                <a:cs typeface="Calibri"/>
              </a:rPr>
              <a:t>)</a:t>
            </a:r>
            <a:br>
              <a:rPr lang="en-US" dirty="0" smtClean="0">
                <a:cs typeface="Calibri"/>
              </a:rPr>
            </a:br>
            <a:r>
              <a:rPr lang="en-US" dirty="0" smtClean="0">
                <a:cs typeface="Calibri"/>
              </a:rPr>
              <a:t>Dr. Josh </a:t>
            </a:r>
            <a:r>
              <a:rPr lang="en-US" dirty="0" err="1" smtClean="0">
                <a:cs typeface="Calibri"/>
              </a:rPr>
              <a:t>Kohut</a:t>
            </a:r>
            <a:endParaRPr lang="en-US" dirty="0" smtClean="0">
              <a:cs typeface="Calibri"/>
            </a:endParaRPr>
          </a:p>
          <a:p>
            <a:pPr algn="ctr"/>
            <a:r>
              <a:rPr lang="en-US" dirty="0" smtClean="0">
                <a:cs typeface="Calibri"/>
              </a:rPr>
              <a:t>Dr. John Wilkin</a:t>
            </a:r>
            <a:br>
              <a:rPr lang="en-US" dirty="0" smtClean="0">
                <a:cs typeface="Calibri"/>
              </a:rPr>
            </a:br>
            <a:r>
              <a:rPr lang="en-US" dirty="0" smtClean="0">
                <a:cs typeface="Calibri"/>
              </a:rPr>
              <a:t>Dr. Rich Dunk (</a:t>
            </a:r>
            <a:r>
              <a:rPr lang="en-US" i="1" dirty="0" smtClean="0">
                <a:cs typeface="Calibri"/>
              </a:rPr>
              <a:t>external</a:t>
            </a:r>
            <a:r>
              <a:rPr lang="en-US" dirty="0" smtClean="0">
                <a:cs typeface="Calibri"/>
              </a:rPr>
              <a:t>)</a:t>
            </a:r>
            <a:endParaRPr lang="en-US" dirty="0">
              <a:cs typeface="Calibri"/>
            </a:endParaRPr>
          </a:p>
        </p:txBody>
      </p:sp>
      <p:pic>
        <p:nvPicPr>
          <p:cNvPr id="8" name="Picture 7"/>
          <p:cNvPicPr>
            <a:picLocks noChangeAspect="1"/>
          </p:cNvPicPr>
          <p:nvPr/>
        </p:nvPicPr>
        <p:blipFill>
          <a:blip r:embed="rId5"/>
          <a:stretch>
            <a:fillRect/>
          </a:stretch>
        </p:blipFill>
        <p:spPr>
          <a:xfrm>
            <a:off x="76201" y="6037304"/>
            <a:ext cx="609599" cy="698014"/>
          </a:xfrm>
          <a:prstGeom prst="rect">
            <a:avLst/>
          </a:prstGeom>
        </p:spPr>
      </p:pic>
      <p:pic>
        <p:nvPicPr>
          <p:cNvPr id="9" name="Picture 8"/>
          <p:cNvPicPr>
            <a:picLocks noChangeAspect="1"/>
          </p:cNvPicPr>
          <p:nvPr/>
        </p:nvPicPr>
        <p:blipFill>
          <a:blip r:embed="rId6"/>
          <a:stretch>
            <a:fillRect/>
          </a:stretch>
        </p:blipFill>
        <p:spPr>
          <a:xfrm>
            <a:off x="768064" y="6062191"/>
            <a:ext cx="691848" cy="691848"/>
          </a:xfrm>
          <a:prstGeom prst="rect">
            <a:avLst/>
          </a:prstGeom>
        </p:spPr>
      </p:pic>
      <p:pic>
        <p:nvPicPr>
          <p:cNvPr id="10" name="Picture 9"/>
          <p:cNvPicPr>
            <a:picLocks noChangeAspect="1"/>
          </p:cNvPicPr>
          <p:nvPr/>
        </p:nvPicPr>
        <p:blipFill>
          <a:blip r:embed="rId7"/>
          <a:stretch>
            <a:fillRect/>
          </a:stretch>
        </p:blipFill>
        <p:spPr>
          <a:xfrm>
            <a:off x="7602558" y="6555198"/>
            <a:ext cx="1485014" cy="283390"/>
          </a:xfrm>
          <a:prstGeom prst="rect">
            <a:avLst/>
          </a:prstGeom>
        </p:spPr>
      </p:pic>
      <p:pic>
        <p:nvPicPr>
          <p:cNvPr id="11" name="Picture 10"/>
          <p:cNvPicPr>
            <a:picLocks noChangeAspect="1"/>
          </p:cNvPicPr>
          <p:nvPr/>
        </p:nvPicPr>
        <p:blipFill>
          <a:blip r:embed="rId8"/>
          <a:stretch>
            <a:fillRect/>
          </a:stretch>
        </p:blipFill>
        <p:spPr>
          <a:xfrm>
            <a:off x="8056478" y="6083384"/>
            <a:ext cx="824192" cy="420240"/>
          </a:xfrm>
          <a:prstGeom prst="rect">
            <a:avLst/>
          </a:prstGeom>
        </p:spPr>
      </p:pic>
      <p:pic>
        <p:nvPicPr>
          <p:cNvPr id="12" name="Picture 11"/>
          <p:cNvPicPr>
            <a:picLocks noChangeAspect="1"/>
          </p:cNvPicPr>
          <p:nvPr/>
        </p:nvPicPr>
        <p:blipFill>
          <a:blip r:embed="rId9"/>
          <a:stretch>
            <a:fillRect/>
          </a:stretch>
        </p:blipFill>
        <p:spPr>
          <a:xfrm>
            <a:off x="6974072" y="6020916"/>
            <a:ext cx="938914" cy="546103"/>
          </a:xfrm>
          <a:prstGeom prst="rect">
            <a:avLst/>
          </a:prstGeom>
        </p:spPr>
      </p:pic>
      <p:pic>
        <p:nvPicPr>
          <p:cNvPr id="13" name="Picture 12"/>
          <p:cNvPicPr>
            <a:picLocks noChangeAspect="1"/>
          </p:cNvPicPr>
          <p:nvPr/>
        </p:nvPicPr>
        <p:blipFill>
          <a:blip r:embed="rId10"/>
          <a:stretch>
            <a:fillRect/>
          </a:stretch>
        </p:blipFill>
        <p:spPr>
          <a:xfrm>
            <a:off x="1524000" y="6053434"/>
            <a:ext cx="721144" cy="721144"/>
          </a:xfrm>
          <a:prstGeom prst="rect">
            <a:avLst/>
          </a:prstGeom>
        </p:spPr>
      </p:pic>
    </p:spTree>
    <p:extLst>
      <p:ext uri="{BB962C8B-B14F-4D97-AF65-F5344CB8AC3E}">
        <p14:creationId xmlns:p14="http://schemas.microsoft.com/office/powerpoint/2010/main" val="27123406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67074"/>
            <a:ext cx="7772400" cy="1470025"/>
          </a:xfrm>
        </p:spPr>
        <p:txBody>
          <a:bodyPr/>
          <a:lstStyle/>
          <a:p>
            <a:r>
              <a:rPr lang="en-US" b="1" dirty="0" smtClean="0">
                <a:solidFill>
                  <a:srgbClr val="FF0000"/>
                </a:solidFill>
              </a:rPr>
              <a:t>Project 1</a:t>
            </a:r>
            <a:endParaRPr lang="en-US" b="1" dirty="0">
              <a:solidFill>
                <a:srgbClr val="FF0000"/>
              </a:solidFill>
            </a:endParaRPr>
          </a:p>
        </p:txBody>
      </p:sp>
      <p:sp>
        <p:nvSpPr>
          <p:cNvPr id="3" name="Subtitle 2"/>
          <p:cNvSpPr>
            <a:spLocks noGrp="1"/>
          </p:cNvSpPr>
          <p:nvPr>
            <p:ph type="subTitle" idx="1"/>
          </p:nvPr>
        </p:nvSpPr>
        <p:spPr>
          <a:xfrm>
            <a:off x="1371600" y="3222849"/>
            <a:ext cx="6400800" cy="1752600"/>
          </a:xfrm>
        </p:spPr>
        <p:txBody>
          <a:bodyPr/>
          <a:lstStyle/>
          <a:p>
            <a:r>
              <a:rPr lang="en-US" dirty="0">
                <a:solidFill>
                  <a:srgbClr val="FF0000"/>
                </a:solidFill>
              </a:rPr>
              <a:t>Hurricane Irene Sensitivity to Stratified Coastal Ocean Cooling</a:t>
            </a:r>
          </a:p>
        </p:txBody>
      </p:sp>
      <p:sp>
        <p:nvSpPr>
          <p:cNvPr id="4" name="Slide Number Placeholder 3"/>
          <p:cNvSpPr>
            <a:spLocks noGrp="1"/>
          </p:cNvSpPr>
          <p:nvPr>
            <p:ph type="sldNum" sz="quarter" idx="12"/>
          </p:nvPr>
        </p:nvSpPr>
        <p:spPr/>
        <p:txBody>
          <a:bodyPr/>
          <a:lstStyle/>
          <a:p>
            <a:fld id="{5B7A610D-BFC3-1840-8C55-759F0A989E1B}" type="slidenum">
              <a:rPr lang="en-US" smtClean="0"/>
              <a:t>10</a:t>
            </a:fld>
            <a:endParaRPr lang="en-US"/>
          </a:p>
        </p:txBody>
      </p:sp>
    </p:spTree>
    <p:extLst>
      <p:ext uri="{BB962C8B-B14F-4D97-AF65-F5344CB8AC3E}">
        <p14:creationId xmlns:p14="http://schemas.microsoft.com/office/powerpoint/2010/main" val="3035786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100</a:t>
            </a:fld>
            <a:endParaRPr lang="en-US"/>
          </a:p>
        </p:txBody>
      </p:sp>
      <p:sp>
        <p:nvSpPr>
          <p:cNvPr id="2" name="Title 1"/>
          <p:cNvSpPr>
            <a:spLocks noGrp="1"/>
          </p:cNvSpPr>
          <p:nvPr>
            <p:ph type="title"/>
          </p:nvPr>
        </p:nvSpPr>
        <p:spPr>
          <a:xfrm>
            <a:off x="0" y="376939"/>
            <a:ext cx="9143999" cy="675814"/>
          </a:xfrm>
        </p:spPr>
        <p:txBody>
          <a:bodyPr>
            <a:normAutofit fontScale="90000"/>
          </a:bodyPr>
          <a:lstStyle/>
          <a:p>
            <a:r>
              <a:rPr lang="en-US" b="1" dirty="0" smtClean="0"/>
              <a:t>Josh </a:t>
            </a:r>
            <a:r>
              <a:rPr lang="en-US" b="1" dirty="0" err="1" smtClean="0"/>
              <a:t>Kohut’s</a:t>
            </a:r>
            <a:r>
              <a:rPr lang="en-US" b="1" dirty="0" smtClean="0"/>
              <a:t> edits</a:t>
            </a:r>
            <a:endParaRPr lang="en-US" b="1" dirty="0"/>
          </a:p>
        </p:txBody>
      </p:sp>
      <p:sp>
        <p:nvSpPr>
          <p:cNvPr id="3" name="TextBox 2"/>
          <p:cNvSpPr txBox="1"/>
          <p:nvPr/>
        </p:nvSpPr>
        <p:spPr>
          <a:xfrm>
            <a:off x="680720" y="1440426"/>
            <a:ext cx="8006080" cy="4247317"/>
          </a:xfrm>
          <a:prstGeom prst="rect">
            <a:avLst/>
          </a:prstGeom>
          <a:noFill/>
        </p:spPr>
        <p:txBody>
          <a:bodyPr wrap="square" rtlCol="0">
            <a:spAutoFit/>
          </a:bodyPr>
          <a:lstStyle/>
          <a:p>
            <a:r>
              <a:rPr lang="en-US" i="1" dirty="0" smtClean="0"/>
              <a:t>Completed all edits throughout thesis except:</a:t>
            </a:r>
          </a:p>
          <a:p>
            <a:r>
              <a:rPr lang="en-US" b="1" dirty="0" smtClean="0"/>
              <a:t>Ch. 3: (hurricane pt. 2)</a:t>
            </a:r>
          </a:p>
          <a:p>
            <a:pPr marL="285750" indent="-285750">
              <a:buFont typeface="Arial"/>
              <a:buChar char="•"/>
            </a:pPr>
            <a:r>
              <a:rPr lang="en-US" dirty="0" smtClean="0"/>
              <a:t>Factual statements instead of questions in intro (for paper)</a:t>
            </a:r>
          </a:p>
          <a:p>
            <a:pPr marL="285750" indent="-285750">
              <a:buFont typeface="Arial"/>
              <a:buChar char="•"/>
            </a:pPr>
            <a:r>
              <a:rPr lang="en-US" dirty="0" err="1" smtClean="0"/>
              <a:t>Garau</a:t>
            </a:r>
            <a:r>
              <a:rPr lang="en-US" dirty="0" smtClean="0"/>
              <a:t> et al. </a:t>
            </a:r>
            <a:r>
              <a:rPr lang="en-US" dirty="0" smtClean="0"/>
              <a:t>(2011) thermal-lag induced errors with unpumped CTD corrected first before data analysis</a:t>
            </a:r>
            <a:r>
              <a:rPr lang="en-US" dirty="0" smtClean="0">
                <a:sym typeface="Wingdings"/>
              </a:rPr>
              <a:t> published this in MWR, is this not true? I use the standard DBD group code. Should we ask Travis?</a:t>
            </a:r>
          </a:p>
          <a:p>
            <a:pPr marL="285750" indent="-285750">
              <a:buFont typeface="Arial"/>
              <a:buChar char="•"/>
            </a:pPr>
            <a:r>
              <a:rPr lang="en-US" dirty="0" smtClean="0">
                <a:sym typeface="Wingdings"/>
              </a:rPr>
              <a:t>Figures condensed to multi-panel (for paper)</a:t>
            </a:r>
          </a:p>
          <a:p>
            <a:pPr marL="285750" indent="-285750">
              <a:buFont typeface="Arial"/>
              <a:buChar char="•"/>
            </a:pPr>
            <a:r>
              <a:rPr lang="en-US" dirty="0" smtClean="0">
                <a:sym typeface="Wingdings"/>
              </a:rPr>
              <a:t>More descriptive headers (for paper)</a:t>
            </a:r>
          </a:p>
          <a:p>
            <a:r>
              <a:rPr lang="en-US" b="1" dirty="0" smtClean="0">
                <a:sym typeface="Wingdings"/>
              </a:rPr>
              <a:t>Ch. 4: (sea breeze)</a:t>
            </a:r>
          </a:p>
          <a:p>
            <a:pPr marL="285750" indent="-285750">
              <a:buFont typeface="Arial"/>
              <a:buChar char="•"/>
            </a:pPr>
            <a:r>
              <a:rPr lang="en-US" dirty="0" smtClean="0">
                <a:sym typeface="Wingdings"/>
              </a:rPr>
              <a:t>LCS description in Methods (for paper)</a:t>
            </a:r>
          </a:p>
          <a:p>
            <a:pPr marL="285750" indent="-285750">
              <a:buFont typeface="Arial"/>
              <a:buChar char="•"/>
            </a:pPr>
            <a:r>
              <a:rPr lang="en-US" dirty="0" smtClean="0">
                <a:sym typeface="Wingdings"/>
              </a:rPr>
              <a:t>Change “Further Motivation” to multiple “Background” sections (for paper)</a:t>
            </a:r>
          </a:p>
          <a:p>
            <a:pPr marL="285750" indent="-285750">
              <a:buFont typeface="Arial"/>
              <a:buChar char="•"/>
            </a:pPr>
            <a:r>
              <a:rPr lang="en-US" dirty="0" smtClean="0">
                <a:sym typeface="Wingdings"/>
              </a:rPr>
              <a:t>Intro should set up the need for sensitivity study, i.e. sea breeze matters, different ones can occur, does that change offshore wind resource? (for paper)</a:t>
            </a:r>
          </a:p>
          <a:p>
            <a:pPr marL="285750" indent="-285750">
              <a:buFont typeface="Arial"/>
              <a:buChar char="•"/>
            </a:pPr>
            <a:r>
              <a:rPr lang="en-US" dirty="0" smtClean="0">
                <a:sym typeface="Wingdings"/>
              </a:rPr>
              <a:t>Description of each case in results (for paper)</a:t>
            </a:r>
          </a:p>
          <a:p>
            <a:pPr marL="285750" indent="-285750">
              <a:buFont typeface="Arial"/>
              <a:buChar char="•"/>
            </a:pPr>
            <a:r>
              <a:rPr lang="en-US" dirty="0" smtClean="0">
                <a:sym typeface="Wingdings"/>
              </a:rPr>
              <a:t>Sensitivities should </a:t>
            </a:r>
            <a:r>
              <a:rPr lang="en-US" smtClean="0">
                <a:sym typeface="Wingdings"/>
              </a:rPr>
              <a:t>be in discussion</a:t>
            </a:r>
            <a:r>
              <a:rPr lang="en-US" dirty="0" smtClean="0">
                <a:sym typeface="Wingdings"/>
              </a:rPr>
              <a:t>, not results (for paper)</a:t>
            </a:r>
          </a:p>
        </p:txBody>
      </p:sp>
    </p:spTree>
    <p:extLst>
      <p:ext uri="{BB962C8B-B14F-4D97-AF65-F5344CB8AC3E}">
        <p14:creationId xmlns:p14="http://schemas.microsoft.com/office/powerpoint/2010/main" val="251920852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101</a:t>
            </a:fld>
            <a:endParaRPr lang="en-US"/>
          </a:p>
        </p:txBody>
      </p:sp>
      <p:sp>
        <p:nvSpPr>
          <p:cNvPr id="6" name="Title 1"/>
          <p:cNvSpPr>
            <a:spLocks noGrp="1"/>
          </p:cNvSpPr>
          <p:nvPr>
            <p:ph type="title"/>
          </p:nvPr>
        </p:nvSpPr>
        <p:spPr>
          <a:xfrm>
            <a:off x="0" y="286810"/>
            <a:ext cx="9143999" cy="675814"/>
          </a:xfrm>
        </p:spPr>
        <p:txBody>
          <a:bodyPr>
            <a:normAutofit fontScale="90000"/>
          </a:bodyPr>
          <a:lstStyle/>
          <a:p>
            <a:r>
              <a:rPr lang="en-US" b="1" dirty="0" smtClean="0"/>
              <a:t>Publishing last 2 projects</a:t>
            </a:r>
            <a:endParaRPr lang="en-US" b="1" dirty="0"/>
          </a:p>
        </p:txBody>
      </p:sp>
      <p:sp>
        <p:nvSpPr>
          <p:cNvPr id="7" name="TextBox 6"/>
          <p:cNvSpPr txBox="1"/>
          <p:nvPr/>
        </p:nvSpPr>
        <p:spPr>
          <a:xfrm>
            <a:off x="303160" y="1253613"/>
            <a:ext cx="8586839" cy="4770537"/>
          </a:xfrm>
          <a:prstGeom prst="rect">
            <a:avLst/>
          </a:prstGeom>
          <a:noFill/>
        </p:spPr>
        <p:txBody>
          <a:bodyPr wrap="square" rtlCol="0">
            <a:spAutoFit/>
          </a:bodyPr>
          <a:lstStyle/>
          <a:p>
            <a:pPr marL="0" lvl="1"/>
            <a:r>
              <a:rPr lang="en-US" sz="2400" b="1" dirty="0"/>
              <a:t>Project </a:t>
            </a:r>
            <a:r>
              <a:rPr lang="en-US" sz="2400" b="1" dirty="0" smtClean="0"/>
              <a:t>2</a:t>
            </a:r>
            <a:r>
              <a:rPr lang="en-US" sz="2400" dirty="0" smtClean="0"/>
              <a:t>: </a:t>
            </a:r>
            <a:r>
              <a:rPr lang="en-US" sz="2000" i="1" dirty="0" smtClean="0"/>
              <a:t>Spatiotemporal </a:t>
            </a:r>
            <a:r>
              <a:rPr lang="en-US" sz="2000" i="1" dirty="0"/>
              <a:t>variability of stratified coastal ocean cooling processes in Hurricane Irene (2011) and Tropical Storm Barry (2007</a:t>
            </a:r>
            <a:r>
              <a:rPr lang="en-US" sz="2000" i="1" dirty="0" smtClean="0"/>
              <a:t>)</a:t>
            </a:r>
          </a:p>
          <a:p>
            <a:pPr marL="800100" lvl="1" indent="-342900">
              <a:buFont typeface="Arial"/>
              <a:buChar char="•"/>
            </a:pPr>
            <a:r>
              <a:rPr lang="en-US" sz="2000" dirty="0">
                <a:solidFill>
                  <a:srgbClr val="000000"/>
                </a:solidFill>
              </a:rPr>
              <a:t>JGR-Oceans special section on </a:t>
            </a:r>
            <a:r>
              <a:rPr lang="en-US" sz="2000" dirty="0" smtClean="0">
                <a:solidFill>
                  <a:srgbClr val="000000"/>
                </a:solidFill>
              </a:rPr>
              <a:t>TC</a:t>
            </a:r>
            <a:r>
              <a:rPr lang="en-US" sz="2000" dirty="0">
                <a:solidFill>
                  <a:srgbClr val="000000"/>
                </a:solidFill>
              </a:rPr>
              <a:t>-ocean </a:t>
            </a:r>
            <a:r>
              <a:rPr lang="en-US" sz="2000" dirty="0" smtClean="0">
                <a:solidFill>
                  <a:srgbClr val="000000"/>
                </a:solidFill>
              </a:rPr>
              <a:t>interaction: </a:t>
            </a:r>
          </a:p>
          <a:p>
            <a:pPr marL="1257300" lvl="2" indent="-342900">
              <a:buFont typeface="Arial"/>
              <a:buChar char="•"/>
            </a:pPr>
            <a:r>
              <a:rPr lang="en-US" dirty="0">
                <a:solidFill>
                  <a:srgbClr val="000000"/>
                </a:solidFill>
              </a:rPr>
              <a:t>“Oceanic Responses and Feedbacks to Tropical </a:t>
            </a:r>
            <a:r>
              <a:rPr lang="en-US" dirty="0" smtClean="0">
                <a:solidFill>
                  <a:srgbClr val="000000"/>
                </a:solidFill>
              </a:rPr>
              <a:t>Cyclones</a:t>
            </a:r>
            <a:r>
              <a:rPr lang="en-US" dirty="0">
                <a:solidFill>
                  <a:srgbClr val="000000"/>
                </a:solidFill>
              </a:rPr>
              <a:t>” Special </a:t>
            </a:r>
            <a:r>
              <a:rPr lang="en-US" dirty="0" smtClean="0">
                <a:solidFill>
                  <a:srgbClr val="000000"/>
                </a:solidFill>
              </a:rPr>
              <a:t>Section</a:t>
            </a:r>
          </a:p>
          <a:p>
            <a:pPr marL="800100" lvl="1" indent="-342900">
              <a:buFont typeface="Arial"/>
              <a:buChar char="•"/>
            </a:pPr>
            <a:r>
              <a:rPr lang="en-US" sz="2000" dirty="0" smtClean="0">
                <a:solidFill>
                  <a:srgbClr val="000000"/>
                </a:solidFill>
              </a:rPr>
              <a:t>Deadline Jan 31, 2017</a:t>
            </a:r>
          </a:p>
          <a:p>
            <a:pPr marL="800100" lvl="1" indent="-342900">
              <a:buFont typeface="Arial"/>
              <a:buChar char="•"/>
            </a:pPr>
            <a:r>
              <a:rPr lang="en-US" sz="2000" dirty="0" smtClean="0">
                <a:solidFill>
                  <a:srgbClr val="000000"/>
                </a:solidFill>
              </a:rPr>
              <a:t>Need to pare down figs from 25 to 15 or less, can use slides here for most important messages</a:t>
            </a:r>
          </a:p>
          <a:p>
            <a:pPr marL="800100" lvl="1" indent="-342900">
              <a:buFont typeface="Arial"/>
              <a:buChar char="•"/>
            </a:pPr>
            <a:r>
              <a:rPr lang="en-US" sz="2000" dirty="0" smtClean="0">
                <a:solidFill>
                  <a:srgbClr val="000000"/>
                </a:solidFill>
              </a:rPr>
              <a:t>Any further analysis needed?</a:t>
            </a:r>
          </a:p>
          <a:p>
            <a:pPr marL="800100" lvl="1" indent="-342900">
              <a:buFont typeface="Arial"/>
              <a:buChar char="•"/>
            </a:pPr>
            <a:r>
              <a:rPr lang="en-US" sz="2000" dirty="0" smtClean="0">
                <a:solidFill>
                  <a:srgbClr val="000000"/>
                </a:solidFill>
              </a:rPr>
              <a:t>Schedule calls, evening meetings in person with Scott in MD</a:t>
            </a:r>
          </a:p>
          <a:p>
            <a:pPr marL="800100" lvl="1" indent="-342900">
              <a:buFont typeface="Arial"/>
              <a:buChar char="•"/>
            </a:pPr>
            <a:r>
              <a:rPr lang="en-US" sz="2000" dirty="0" smtClean="0">
                <a:solidFill>
                  <a:srgbClr val="000000"/>
                </a:solidFill>
              </a:rPr>
              <a:t>Plan to have </a:t>
            </a:r>
            <a:r>
              <a:rPr lang="en-US" sz="2000" b="1" dirty="0" smtClean="0">
                <a:solidFill>
                  <a:srgbClr val="000000"/>
                </a:solidFill>
              </a:rPr>
              <a:t>draft</a:t>
            </a:r>
            <a:r>
              <a:rPr lang="en-US" sz="2000" dirty="0" smtClean="0">
                <a:solidFill>
                  <a:srgbClr val="000000"/>
                </a:solidFill>
              </a:rPr>
              <a:t> to co-authors by Thanksgiving/Christmas?</a:t>
            </a:r>
          </a:p>
          <a:p>
            <a:pPr lvl="1"/>
            <a:endParaRPr lang="en-US" sz="2000" dirty="0"/>
          </a:p>
          <a:p>
            <a:r>
              <a:rPr lang="en-US" sz="2400" b="1" dirty="0" smtClean="0"/>
              <a:t>Project 3</a:t>
            </a:r>
            <a:r>
              <a:rPr lang="en-US" sz="2400" dirty="0" smtClean="0"/>
              <a:t>: </a:t>
            </a:r>
            <a:r>
              <a:rPr lang="en-US" sz="2000" i="1" dirty="0" smtClean="0"/>
              <a:t>Offshore Sea Breeze Sensitivity to Coastal Upwelling &amp; Synoptic Flow</a:t>
            </a:r>
          </a:p>
          <a:p>
            <a:pPr marL="800100" lvl="1" indent="-342900">
              <a:buFont typeface="Arial"/>
              <a:buChar char="•"/>
            </a:pPr>
            <a:r>
              <a:rPr lang="en-US" sz="2000" dirty="0" smtClean="0"/>
              <a:t>12 figures and text should be very close for submission</a:t>
            </a:r>
          </a:p>
          <a:p>
            <a:pPr marL="800100" lvl="1" indent="-342900">
              <a:buFont typeface="Arial"/>
              <a:buChar char="•"/>
            </a:pPr>
            <a:r>
              <a:rPr lang="en-US" sz="2000" dirty="0" smtClean="0"/>
              <a:t>JGR-Atmospheres?</a:t>
            </a:r>
            <a:endParaRPr lang="en-US" sz="2000" dirty="0"/>
          </a:p>
          <a:p>
            <a:pPr lvl="1"/>
            <a:endParaRPr lang="en-US" dirty="0"/>
          </a:p>
        </p:txBody>
      </p:sp>
    </p:spTree>
    <p:extLst>
      <p:ext uri="{BB962C8B-B14F-4D97-AF65-F5344CB8AC3E}">
        <p14:creationId xmlns:p14="http://schemas.microsoft.com/office/powerpoint/2010/main" val="256766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11</a:t>
            </a:fld>
            <a:endParaRPr lang="en-US"/>
          </a:p>
        </p:txBody>
      </p:sp>
      <p:sp>
        <p:nvSpPr>
          <p:cNvPr id="6" name="Title 1"/>
          <p:cNvSpPr>
            <a:spLocks noGrp="1"/>
          </p:cNvSpPr>
          <p:nvPr>
            <p:ph type="title"/>
          </p:nvPr>
        </p:nvSpPr>
        <p:spPr>
          <a:xfrm>
            <a:off x="457200" y="446276"/>
            <a:ext cx="8229600" cy="1143000"/>
          </a:xfrm>
        </p:spPr>
        <p:txBody>
          <a:bodyPr>
            <a:normAutofit/>
          </a:bodyPr>
          <a:lstStyle/>
          <a:p>
            <a:r>
              <a:rPr lang="en-US" b="1" dirty="0" smtClean="0"/>
              <a:t>Motivation</a:t>
            </a:r>
            <a:endParaRPr lang="en-US" b="1" dirty="0"/>
          </a:p>
        </p:txBody>
      </p:sp>
      <p:sp>
        <p:nvSpPr>
          <p:cNvPr id="8" name="Content Placeholder 2"/>
          <p:cNvSpPr txBox="1">
            <a:spLocks/>
          </p:cNvSpPr>
          <p:nvPr/>
        </p:nvSpPr>
        <p:spPr>
          <a:xfrm>
            <a:off x="139290" y="1851299"/>
            <a:ext cx="8889999" cy="45806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000000"/>
                </a:solidFill>
              </a:rPr>
              <a:t>Hurricane Irene (2011) intensity over-predicted </a:t>
            </a:r>
            <a:r>
              <a:rPr lang="en-US" sz="1600" dirty="0">
                <a:solidFill>
                  <a:srgbClr val="A6A6A6"/>
                </a:solidFill>
              </a:rPr>
              <a:t>(Avila and </a:t>
            </a:r>
            <a:r>
              <a:rPr lang="en-US" sz="1600" dirty="0" err="1">
                <a:solidFill>
                  <a:srgbClr val="A6A6A6"/>
                </a:solidFill>
              </a:rPr>
              <a:t>Cangialosi</a:t>
            </a:r>
            <a:r>
              <a:rPr lang="en-US" sz="1600" dirty="0">
                <a:solidFill>
                  <a:srgbClr val="A6A6A6"/>
                </a:solidFill>
              </a:rPr>
              <a:t> 2012)</a:t>
            </a:r>
            <a:r>
              <a:rPr lang="en-US" sz="1600" dirty="0">
                <a:solidFill>
                  <a:srgbClr val="000000"/>
                </a:solidFill>
              </a:rPr>
              <a:t> </a:t>
            </a:r>
            <a:endParaRPr lang="en-US" sz="2400" dirty="0">
              <a:solidFill>
                <a:srgbClr val="000000"/>
              </a:solidFill>
            </a:endParaRPr>
          </a:p>
          <a:p>
            <a:endParaRPr lang="en-US" sz="2400" b="1" dirty="0" smtClean="0">
              <a:solidFill>
                <a:srgbClr val="000000"/>
              </a:solidFill>
            </a:endParaRPr>
          </a:p>
          <a:p>
            <a:r>
              <a:rPr lang="en-US" sz="2400" b="1" dirty="0" smtClean="0">
                <a:solidFill>
                  <a:srgbClr val="000000"/>
                </a:solidFill>
              </a:rPr>
              <a:t>Deep, open ocean:</a:t>
            </a:r>
            <a:r>
              <a:rPr lang="en-US" sz="2400" dirty="0" smtClean="0">
                <a:solidFill>
                  <a:srgbClr val="000000"/>
                </a:solidFill>
              </a:rPr>
              <a:t> TC cooling 50% front, 50% behind </a:t>
            </a:r>
            <a:r>
              <a:rPr lang="en-US" sz="1600" dirty="0" smtClean="0">
                <a:solidFill>
                  <a:srgbClr val="A6A6A6"/>
                </a:solidFill>
              </a:rPr>
              <a:t>(Price 1981)</a:t>
            </a:r>
          </a:p>
          <a:p>
            <a:endParaRPr lang="en-US" sz="1600" dirty="0" smtClean="0">
              <a:solidFill>
                <a:srgbClr val="A6A6A6"/>
              </a:solidFill>
            </a:endParaRPr>
          </a:p>
          <a:p>
            <a:r>
              <a:rPr lang="en-US" sz="2400" b="1" dirty="0" smtClean="0">
                <a:solidFill>
                  <a:srgbClr val="000000"/>
                </a:solidFill>
              </a:rPr>
              <a:t>Shallow, coastal MAB: </a:t>
            </a:r>
            <a:r>
              <a:rPr lang="en-US" sz="2400" dirty="0" smtClean="0">
                <a:solidFill>
                  <a:srgbClr val="000000"/>
                </a:solidFill>
              </a:rPr>
              <a:t>6-11°C, 76-98% total in-storm SST cooling “</a:t>
            </a:r>
            <a:r>
              <a:rPr lang="en-US" sz="2400" i="1" dirty="0" smtClean="0">
                <a:solidFill>
                  <a:srgbClr val="000000"/>
                </a:solidFill>
              </a:rPr>
              <a:t>ahead-of-eye-center” (AOEC)</a:t>
            </a:r>
          </a:p>
          <a:p>
            <a:endParaRPr lang="en-US" sz="2400" i="1" dirty="0" smtClean="0">
              <a:solidFill>
                <a:srgbClr val="000000"/>
              </a:solidFill>
            </a:endParaRPr>
          </a:p>
          <a:p>
            <a:r>
              <a:rPr lang="en-US" sz="2400" dirty="0" smtClean="0">
                <a:solidFill>
                  <a:srgbClr val="000000"/>
                </a:solidFill>
              </a:rPr>
              <a:t>Stratified coastal ocean processes led to AOEC cooling </a:t>
            </a:r>
            <a:r>
              <a:rPr lang="en-US" sz="1600" dirty="0" smtClean="0">
                <a:solidFill>
                  <a:srgbClr val="A6A6A6"/>
                </a:solidFill>
              </a:rPr>
              <a:t>(Glenn et al. 2016)</a:t>
            </a:r>
          </a:p>
          <a:p>
            <a:endParaRPr lang="en-US" sz="2000" dirty="0" smtClean="0">
              <a:solidFill>
                <a:srgbClr val="A6A6A6"/>
              </a:solidFill>
            </a:endParaRPr>
          </a:p>
        </p:txBody>
      </p:sp>
      <p:sp>
        <p:nvSpPr>
          <p:cNvPr id="2" name="Rectangle 1"/>
          <p:cNvSpPr/>
          <p:nvPr/>
        </p:nvSpPr>
        <p:spPr>
          <a:xfrm>
            <a:off x="0" y="0"/>
            <a:ext cx="9144000" cy="400110"/>
          </a:xfrm>
          <a:prstGeom prst="rect">
            <a:avLst/>
          </a:prstGeom>
        </p:spPr>
        <p:txBody>
          <a:bodyPr wrap="square">
            <a:spAutoFit/>
          </a:bodyPr>
          <a:lstStyle/>
          <a:p>
            <a:pPr algn="ctr"/>
            <a:r>
              <a:rPr lang="en-US" sz="2000" dirty="0" smtClean="0">
                <a:solidFill>
                  <a:srgbClr val="FF0000"/>
                </a:solidFill>
              </a:rPr>
              <a:t>Project 1: Hurricane </a:t>
            </a:r>
            <a:r>
              <a:rPr lang="en-US" sz="2000" dirty="0">
                <a:solidFill>
                  <a:srgbClr val="FF0000"/>
                </a:solidFill>
              </a:rPr>
              <a:t>Irene Sensitivity to Stratified Coastal Ocean Cooling</a:t>
            </a:r>
          </a:p>
        </p:txBody>
      </p:sp>
    </p:spTree>
    <p:extLst>
      <p:ext uri="{BB962C8B-B14F-4D97-AF65-F5344CB8AC3E}">
        <p14:creationId xmlns:p14="http://schemas.microsoft.com/office/powerpoint/2010/main" val="2419320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v4.png"/>
          <p:cNvPicPr>
            <a:picLocks noChangeAspect="1"/>
          </p:cNvPicPr>
          <p:nvPr/>
        </p:nvPicPr>
        <p:blipFill rotWithShape="1">
          <a:blip r:embed="rId2">
            <a:extLst>
              <a:ext uri="{28A0092B-C50C-407E-A947-70E740481C1C}">
                <a14:useLocalDpi xmlns:a14="http://schemas.microsoft.com/office/drawing/2010/main" val="0"/>
              </a:ext>
            </a:extLst>
          </a:blip>
          <a:srcRect r="4618"/>
          <a:stretch/>
        </p:blipFill>
        <p:spPr>
          <a:xfrm>
            <a:off x="221238" y="2787439"/>
            <a:ext cx="5637161" cy="2955061"/>
          </a:xfrm>
          <a:prstGeom prst="rect">
            <a:avLst/>
          </a:prstGeom>
        </p:spPr>
      </p:pic>
      <p:pic>
        <p:nvPicPr>
          <p:cNvPr id="4" name="Picture 3" descr="figure1_v8.png"/>
          <p:cNvPicPr>
            <a:picLocks noChangeAspect="1"/>
          </p:cNvPicPr>
          <p:nvPr/>
        </p:nvPicPr>
        <p:blipFill rotWithShape="1">
          <a:blip r:embed="rId3">
            <a:extLst>
              <a:ext uri="{28A0092B-C50C-407E-A947-70E740481C1C}">
                <a14:useLocalDpi xmlns:a14="http://schemas.microsoft.com/office/drawing/2010/main" val="0"/>
              </a:ext>
            </a:extLst>
          </a:blip>
          <a:srcRect l="18383" t="6969" r="14343" b="10390"/>
          <a:stretch/>
        </p:blipFill>
        <p:spPr>
          <a:xfrm>
            <a:off x="6049420" y="828260"/>
            <a:ext cx="2992783" cy="5514622"/>
          </a:xfrm>
          <a:prstGeom prst="rect">
            <a:avLst/>
          </a:prstGeom>
        </p:spPr>
      </p:pic>
      <p:sp>
        <p:nvSpPr>
          <p:cNvPr id="5" name="Rectangle 4"/>
          <p:cNvSpPr/>
          <p:nvPr/>
        </p:nvSpPr>
        <p:spPr>
          <a:xfrm>
            <a:off x="143932" y="1223466"/>
            <a:ext cx="5766189" cy="1077218"/>
          </a:xfrm>
          <a:prstGeom prst="rect">
            <a:avLst/>
          </a:prstGeom>
        </p:spPr>
        <p:txBody>
          <a:bodyPr wrap="square">
            <a:spAutoFit/>
          </a:bodyPr>
          <a:lstStyle/>
          <a:p>
            <a:pPr algn="ctr"/>
            <a:r>
              <a:rPr lang="en-US" sz="3200" dirty="0" smtClean="0"/>
              <a:t>Ahead-of-eye-center (AOEC) cooling signal in Irene</a:t>
            </a:r>
          </a:p>
        </p:txBody>
      </p:sp>
      <p:sp>
        <p:nvSpPr>
          <p:cNvPr id="6"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7" name="TextBox 6"/>
          <p:cNvSpPr txBox="1"/>
          <p:nvPr/>
        </p:nvSpPr>
        <p:spPr>
          <a:xfrm>
            <a:off x="7120200" y="6051078"/>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 name="Slide Number Placeholder 1"/>
          <p:cNvSpPr>
            <a:spLocks noGrp="1"/>
          </p:cNvSpPr>
          <p:nvPr>
            <p:ph type="sldNum" sz="quarter" idx="12"/>
          </p:nvPr>
        </p:nvSpPr>
        <p:spPr/>
        <p:txBody>
          <a:bodyPr/>
          <a:lstStyle/>
          <a:p>
            <a:fld id="{5B7A610D-BFC3-1840-8C55-759F0A989E1B}" type="slidenum">
              <a:rPr lang="en-US" smtClean="0"/>
              <a:t>12</a:t>
            </a:fld>
            <a:endParaRPr lang="en-US"/>
          </a:p>
        </p:txBody>
      </p:sp>
      <p:sp>
        <p:nvSpPr>
          <p:cNvPr id="9" name="TextBox 8"/>
          <p:cNvSpPr txBox="1"/>
          <p:nvPr/>
        </p:nvSpPr>
        <p:spPr>
          <a:xfrm>
            <a:off x="4531040" y="3089783"/>
            <a:ext cx="704645" cy="369332"/>
          </a:xfrm>
          <a:prstGeom prst="rect">
            <a:avLst/>
          </a:prstGeom>
          <a:noFill/>
        </p:spPr>
        <p:txBody>
          <a:bodyPr wrap="square" rtlCol="0">
            <a:spAutoFit/>
          </a:bodyPr>
          <a:lstStyle/>
          <a:p>
            <a:pPr algn="ctr"/>
            <a:r>
              <a:rPr lang="en-US" b="1" dirty="0" smtClean="0"/>
              <a:t>98%</a:t>
            </a:r>
            <a:endParaRPr lang="en-US" b="1" dirty="0"/>
          </a:p>
        </p:txBody>
      </p:sp>
      <p:sp>
        <p:nvSpPr>
          <p:cNvPr id="10" name="TextBox 9"/>
          <p:cNvSpPr txBox="1"/>
          <p:nvPr/>
        </p:nvSpPr>
        <p:spPr>
          <a:xfrm>
            <a:off x="906217" y="4340118"/>
            <a:ext cx="704645" cy="369332"/>
          </a:xfrm>
          <a:prstGeom prst="rect">
            <a:avLst/>
          </a:prstGeom>
          <a:noFill/>
        </p:spPr>
        <p:txBody>
          <a:bodyPr wrap="square" rtlCol="0">
            <a:spAutoFit/>
          </a:bodyPr>
          <a:lstStyle/>
          <a:p>
            <a:pPr algn="ctr"/>
            <a:r>
              <a:rPr lang="en-US" b="1" dirty="0" smtClean="0"/>
              <a:t>82%</a:t>
            </a:r>
            <a:endParaRPr lang="en-US" b="1" dirty="0"/>
          </a:p>
        </p:txBody>
      </p:sp>
      <p:sp>
        <p:nvSpPr>
          <p:cNvPr id="11" name="TextBox 10"/>
          <p:cNvSpPr txBox="1"/>
          <p:nvPr/>
        </p:nvSpPr>
        <p:spPr>
          <a:xfrm>
            <a:off x="4531040" y="4340118"/>
            <a:ext cx="704645" cy="369332"/>
          </a:xfrm>
          <a:prstGeom prst="rect">
            <a:avLst/>
          </a:prstGeom>
          <a:noFill/>
        </p:spPr>
        <p:txBody>
          <a:bodyPr wrap="square" rtlCol="0">
            <a:spAutoFit/>
          </a:bodyPr>
          <a:lstStyle/>
          <a:p>
            <a:pPr algn="ctr"/>
            <a:r>
              <a:rPr lang="en-US" b="1" dirty="0" smtClean="0"/>
              <a:t>90%</a:t>
            </a:r>
            <a:endParaRPr lang="en-US" b="1" dirty="0"/>
          </a:p>
        </p:txBody>
      </p:sp>
      <p:sp>
        <p:nvSpPr>
          <p:cNvPr id="12" name="TextBox 11"/>
          <p:cNvSpPr txBox="1"/>
          <p:nvPr/>
        </p:nvSpPr>
        <p:spPr>
          <a:xfrm>
            <a:off x="2733380" y="4340118"/>
            <a:ext cx="704645" cy="369332"/>
          </a:xfrm>
          <a:prstGeom prst="rect">
            <a:avLst/>
          </a:prstGeom>
          <a:noFill/>
        </p:spPr>
        <p:txBody>
          <a:bodyPr wrap="square" rtlCol="0">
            <a:spAutoFit/>
          </a:bodyPr>
          <a:lstStyle/>
          <a:p>
            <a:pPr algn="ctr"/>
            <a:r>
              <a:rPr lang="en-US" b="1" dirty="0" smtClean="0"/>
              <a:t>76%</a:t>
            </a:r>
            <a:endParaRPr lang="en-US" b="1" dirty="0"/>
          </a:p>
        </p:txBody>
      </p:sp>
      <p:sp>
        <p:nvSpPr>
          <p:cNvPr id="13" name="TextBox 12"/>
          <p:cNvSpPr txBox="1"/>
          <p:nvPr/>
        </p:nvSpPr>
        <p:spPr>
          <a:xfrm>
            <a:off x="504725" y="2708977"/>
            <a:ext cx="855411" cy="369332"/>
          </a:xfrm>
          <a:prstGeom prst="rect">
            <a:avLst/>
          </a:prstGeom>
          <a:noFill/>
        </p:spPr>
        <p:txBody>
          <a:bodyPr wrap="square" rtlCol="0">
            <a:spAutoFit/>
          </a:bodyPr>
          <a:lstStyle/>
          <a:p>
            <a:pPr algn="ctr"/>
            <a:r>
              <a:rPr lang="en-US" b="1" dirty="0" smtClean="0">
                <a:solidFill>
                  <a:srgbClr val="FF0000"/>
                </a:solidFill>
              </a:rPr>
              <a:t>South</a:t>
            </a:r>
            <a:endParaRPr lang="en-US" b="1" dirty="0">
              <a:solidFill>
                <a:srgbClr val="FF0000"/>
              </a:solidFill>
            </a:endParaRPr>
          </a:p>
        </p:txBody>
      </p:sp>
      <p:sp>
        <p:nvSpPr>
          <p:cNvPr id="14" name="TextBox 13"/>
          <p:cNvSpPr txBox="1"/>
          <p:nvPr/>
        </p:nvSpPr>
        <p:spPr>
          <a:xfrm>
            <a:off x="5106228" y="5533252"/>
            <a:ext cx="855411" cy="369332"/>
          </a:xfrm>
          <a:prstGeom prst="rect">
            <a:avLst/>
          </a:prstGeom>
          <a:noFill/>
        </p:spPr>
        <p:txBody>
          <a:bodyPr wrap="square" rtlCol="0">
            <a:spAutoFit/>
          </a:bodyPr>
          <a:lstStyle/>
          <a:p>
            <a:pPr algn="ctr"/>
            <a:r>
              <a:rPr lang="en-US" b="1" dirty="0" smtClean="0">
                <a:solidFill>
                  <a:srgbClr val="0000FF"/>
                </a:solidFill>
              </a:rPr>
              <a:t>North</a:t>
            </a:r>
            <a:endParaRPr lang="en-US" b="1" dirty="0">
              <a:solidFill>
                <a:srgbClr val="0000FF"/>
              </a:solidFill>
            </a:endParaRPr>
          </a:p>
        </p:txBody>
      </p:sp>
      <p:sp>
        <p:nvSpPr>
          <p:cNvPr id="15" name="TextBox 14"/>
          <p:cNvSpPr txBox="1"/>
          <p:nvPr/>
        </p:nvSpPr>
        <p:spPr>
          <a:xfrm>
            <a:off x="-24579" y="3230709"/>
            <a:ext cx="555527" cy="323165"/>
          </a:xfrm>
          <a:prstGeom prst="rect">
            <a:avLst/>
          </a:prstGeom>
          <a:noFill/>
        </p:spPr>
        <p:txBody>
          <a:bodyPr wrap="square" rtlCol="0">
            <a:spAutoFit/>
          </a:bodyPr>
          <a:lstStyle/>
          <a:p>
            <a:pPr algn="ctr"/>
            <a:r>
              <a:rPr lang="en-US" sz="1500" b="1" dirty="0" smtClean="0"/>
              <a:t>SST</a:t>
            </a:r>
            <a:endParaRPr lang="en-US" sz="1500" b="1" dirty="0"/>
          </a:p>
        </p:txBody>
      </p:sp>
      <p:sp>
        <p:nvSpPr>
          <p:cNvPr id="16" name="Rectangle 15"/>
          <p:cNvSpPr/>
          <p:nvPr/>
        </p:nvSpPr>
        <p:spPr>
          <a:xfrm>
            <a:off x="5653561" y="5482303"/>
            <a:ext cx="204838" cy="983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4579" y="4469577"/>
            <a:ext cx="555527" cy="323165"/>
          </a:xfrm>
          <a:prstGeom prst="rect">
            <a:avLst/>
          </a:prstGeom>
          <a:noFill/>
        </p:spPr>
        <p:txBody>
          <a:bodyPr wrap="square" rtlCol="0">
            <a:spAutoFit/>
          </a:bodyPr>
          <a:lstStyle/>
          <a:p>
            <a:pPr algn="ctr"/>
            <a:r>
              <a:rPr lang="en-US" sz="1500" b="1" dirty="0" smtClean="0"/>
              <a:t>SST</a:t>
            </a:r>
            <a:endParaRPr lang="en-US" sz="1500" b="1" dirty="0"/>
          </a:p>
        </p:txBody>
      </p:sp>
      <p:cxnSp>
        <p:nvCxnSpPr>
          <p:cNvPr id="19" name="Straight Connector 18"/>
          <p:cNvCxnSpPr/>
          <p:nvPr/>
        </p:nvCxnSpPr>
        <p:spPr>
          <a:xfrm>
            <a:off x="1319166" y="308650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134856"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70104" y="3089783"/>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9643"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655965" y="4340118"/>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89643" y="4341106"/>
            <a:ext cx="0" cy="1098923"/>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a:xfrm>
            <a:off x="1" y="77719"/>
            <a:ext cx="6049420"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Motivation</a:t>
            </a:r>
            <a:endParaRPr lang="en-US" b="1" dirty="0"/>
          </a:p>
        </p:txBody>
      </p:sp>
      <p:sp>
        <p:nvSpPr>
          <p:cNvPr id="38" name="TextBox 37"/>
          <p:cNvSpPr txBox="1"/>
          <p:nvPr/>
        </p:nvSpPr>
        <p:spPr>
          <a:xfrm>
            <a:off x="5016236" y="2618843"/>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40" name="Straight Arrow Connector 39"/>
          <p:cNvCxnSpPr>
            <a:stCxn id="38" idx="2"/>
          </p:cNvCxnSpPr>
          <p:nvPr/>
        </p:nvCxnSpPr>
        <p:spPr>
          <a:xfrm flipH="1">
            <a:off x="5270104" y="2926620"/>
            <a:ext cx="287306" cy="163163"/>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102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_irene_temp-1.png"/>
          <p:cNvPicPr>
            <a:picLocks noChangeAspect="1"/>
          </p:cNvPicPr>
          <p:nvPr/>
        </p:nvPicPr>
        <p:blipFill>
          <a:blip r:embed="rId3" cstate="print">
            <a:extLst>
              <a:ext uri="{28A0092B-C50C-407E-A947-70E740481C1C}">
                <a14:useLocalDpi xmlns:a14="http://schemas.microsoft.com/office/drawing/2010/main" val="0"/>
              </a:ext>
            </a:extLst>
          </a:blip>
          <a:srcRect l="2312" t="3519" r="7715" b="33888"/>
          <a:stretch>
            <a:fillRect/>
          </a:stretch>
        </p:blipFill>
        <p:spPr bwMode="auto">
          <a:xfrm>
            <a:off x="342900" y="3551238"/>
            <a:ext cx="4592638"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4" cstate="print">
            <a:extLst>
              <a:ext uri="{28A0092B-C50C-407E-A947-70E740481C1C}">
                <a14:useLocalDpi xmlns:a14="http://schemas.microsoft.com/office/drawing/2010/main" val="0"/>
              </a:ext>
            </a:extLst>
          </a:blip>
          <a:srcRect l="19060" r="27216"/>
          <a:stretch>
            <a:fillRect/>
          </a:stretch>
        </p:blipFill>
        <p:spPr bwMode="auto">
          <a:xfrm>
            <a:off x="1753800" y="400050"/>
            <a:ext cx="22288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5" cstate="print">
            <a:extLst>
              <a:ext uri="{28A0092B-C50C-407E-A947-70E740481C1C}">
                <a14:useLocalDpi xmlns:a14="http://schemas.microsoft.com/office/drawing/2010/main" val="0"/>
              </a:ext>
            </a:extLst>
          </a:blip>
          <a:srcRect l="21719" r="15691"/>
          <a:stretch>
            <a:fillRect/>
          </a:stretch>
        </p:blipFill>
        <p:spPr bwMode="auto">
          <a:xfrm>
            <a:off x="4037990" y="400050"/>
            <a:ext cx="25971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6" cstate="print">
            <a:extLst>
              <a:ext uri="{28A0092B-C50C-407E-A947-70E740481C1C}">
                <a14:useLocalDpi xmlns:a14="http://schemas.microsoft.com/office/drawing/2010/main" val="0"/>
              </a:ext>
            </a:extLst>
          </a:blip>
          <a:srcRect l="21631" r="18085"/>
          <a:stretch>
            <a:fillRect/>
          </a:stretch>
        </p:blipFill>
        <p:spPr bwMode="auto">
          <a:xfrm>
            <a:off x="6642100" y="400050"/>
            <a:ext cx="25019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2"/>
          <p:cNvSpPr txBox="1">
            <a:spLocks noChangeArrowheads="1"/>
          </p:cNvSpPr>
          <p:nvPr/>
        </p:nvSpPr>
        <p:spPr bwMode="auto">
          <a:xfrm>
            <a:off x="17878" y="882650"/>
            <a:ext cx="1697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smtClean="0">
                <a:solidFill>
                  <a:srgbClr val="000000"/>
                </a:solidFill>
                <a:latin typeface="Calibri"/>
                <a:cs typeface="Calibri"/>
              </a:rPr>
              <a:t>WHAT?</a:t>
            </a:r>
          </a:p>
          <a:p>
            <a:pPr algn="ctr"/>
            <a:endParaRPr lang="en-US" altLang="en-US" sz="2000" dirty="0" smtClean="0">
              <a:solidFill>
                <a:srgbClr val="000000"/>
              </a:solidFill>
              <a:latin typeface="Calibri"/>
              <a:cs typeface="Calibri"/>
            </a:endParaRPr>
          </a:p>
          <a:p>
            <a:pPr algn="ctr"/>
            <a:r>
              <a:rPr lang="en-US" altLang="en-US" sz="2000" dirty="0" smtClean="0">
                <a:solidFill>
                  <a:srgbClr val="000000"/>
                </a:solidFill>
                <a:latin typeface="Calibri"/>
                <a:cs typeface="Calibri"/>
              </a:rPr>
              <a:t>Satellite</a:t>
            </a:r>
          </a:p>
          <a:p>
            <a:pPr algn="ctr"/>
            <a:r>
              <a:rPr lang="en-US" altLang="en-US" sz="2000" dirty="0" smtClean="0">
                <a:solidFill>
                  <a:srgbClr val="000000"/>
                </a:solidFill>
                <a:latin typeface="Calibri"/>
                <a:cs typeface="Calibri"/>
              </a:rPr>
              <a:t>SST</a:t>
            </a:r>
          </a:p>
        </p:txBody>
      </p:sp>
      <p:sp>
        <p:nvSpPr>
          <p:cNvPr id="28679" name="TextBox 4"/>
          <p:cNvSpPr txBox="1">
            <a:spLocks noChangeArrowheads="1"/>
          </p:cNvSpPr>
          <p:nvPr/>
        </p:nvSpPr>
        <p:spPr bwMode="auto">
          <a:xfrm>
            <a:off x="3962400" y="228600"/>
            <a:ext cx="2057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latin typeface="Calibri"/>
                <a:cs typeface="Calibri"/>
              </a:rPr>
              <a:t>Post-Irene</a:t>
            </a:r>
          </a:p>
        </p:txBody>
      </p:sp>
      <p:sp>
        <p:nvSpPr>
          <p:cNvPr id="28680" name="TextBox 3"/>
          <p:cNvSpPr txBox="1">
            <a:spLocks noChangeArrowheads="1"/>
          </p:cNvSpPr>
          <p:nvPr/>
        </p:nvSpPr>
        <p:spPr bwMode="auto">
          <a:xfrm>
            <a:off x="1859935" y="228600"/>
            <a:ext cx="210246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smtClean="0">
                <a:solidFill>
                  <a:srgbClr val="000000"/>
                </a:solidFill>
                <a:latin typeface="Calibri"/>
                <a:cs typeface="Calibri"/>
              </a:rPr>
              <a:t>Pre-Irene </a:t>
            </a:r>
          </a:p>
        </p:txBody>
      </p:sp>
      <p:sp>
        <p:nvSpPr>
          <p:cNvPr id="28681" name="TextBox 5"/>
          <p:cNvSpPr txBox="1">
            <a:spLocks noChangeArrowheads="1"/>
          </p:cNvSpPr>
          <p:nvPr/>
        </p:nvSpPr>
        <p:spPr bwMode="auto">
          <a:xfrm>
            <a:off x="6689725" y="209550"/>
            <a:ext cx="20732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latin typeface="Calibri"/>
                <a:cs typeface="Calibri"/>
              </a:rPr>
              <a:t>Difference</a:t>
            </a:r>
          </a:p>
        </p:txBody>
      </p:sp>
      <p:pic>
        <p:nvPicPr>
          <p:cNvPr id="28682" name="Picture 1" descr="mts_codar.png"/>
          <p:cNvPicPr>
            <a:picLocks noChangeAspect="1"/>
          </p:cNvPicPr>
          <p:nvPr/>
        </p:nvPicPr>
        <p:blipFill>
          <a:blip r:embed="rId7">
            <a:extLst>
              <a:ext uri="{28A0092B-C50C-407E-A947-70E740481C1C}">
                <a14:useLocalDpi xmlns:a14="http://schemas.microsoft.com/office/drawing/2010/main" val="0"/>
              </a:ext>
            </a:extLst>
          </a:blip>
          <a:srcRect l="10022" t="5724" r="51262" b="51729"/>
          <a:stretch>
            <a:fillRect/>
          </a:stretch>
        </p:blipFill>
        <p:spPr bwMode="auto">
          <a:xfrm>
            <a:off x="5715000" y="3314700"/>
            <a:ext cx="3048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2"/>
          <p:cNvSpPr txBox="1">
            <a:spLocks noChangeArrowheads="1"/>
          </p:cNvSpPr>
          <p:nvPr/>
        </p:nvSpPr>
        <p:spPr bwMode="auto">
          <a:xfrm>
            <a:off x="5773738" y="3539307"/>
            <a:ext cx="1219200" cy="1015663"/>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latin typeface="Calibri"/>
                <a:cs typeface="Calibri"/>
              </a:rPr>
              <a:t>WHY</a:t>
            </a:r>
            <a:r>
              <a:rPr lang="en-US" sz="2000" b="1" u="sng" dirty="0" smtClean="0">
                <a:solidFill>
                  <a:srgbClr val="000000"/>
                </a:solidFill>
                <a:latin typeface="Calibri"/>
                <a:cs typeface="Calibri"/>
              </a:rPr>
              <a:t>?</a:t>
            </a:r>
          </a:p>
          <a:p>
            <a:pPr>
              <a:defRPr/>
            </a:pPr>
            <a:r>
              <a:rPr lang="en-US" sz="2000" dirty="0" smtClean="0">
                <a:solidFill>
                  <a:srgbClr val="000000"/>
                </a:solidFill>
                <a:latin typeface="Calibri"/>
                <a:cs typeface="Calibri"/>
              </a:rPr>
              <a:t>HF Radar</a:t>
            </a:r>
          </a:p>
          <a:p>
            <a:pPr>
              <a:defRPr/>
            </a:pPr>
            <a:r>
              <a:rPr lang="en-US" sz="2000" dirty="0" smtClean="0">
                <a:solidFill>
                  <a:srgbClr val="000000"/>
                </a:solidFill>
                <a:latin typeface="Calibri"/>
                <a:cs typeface="Calibri"/>
              </a:rPr>
              <a:t>Currents</a:t>
            </a:r>
          </a:p>
        </p:txBody>
      </p:sp>
      <p:cxnSp>
        <p:nvCxnSpPr>
          <p:cNvPr id="28684" name="Straight Arrow Connector 8"/>
          <p:cNvCxnSpPr>
            <a:cxnSpLocks noChangeShapeType="1"/>
          </p:cNvCxnSpPr>
          <p:nvPr/>
        </p:nvCxnSpPr>
        <p:spPr bwMode="auto">
          <a:xfrm flipH="1" flipV="1">
            <a:off x="7772400" y="445770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9" name="TextBox 1"/>
          <p:cNvSpPr txBox="1">
            <a:spLocks noChangeArrowheads="1"/>
          </p:cNvSpPr>
          <p:nvPr/>
        </p:nvSpPr>
        <p:spPr bwMode="auto">
          <a:xfrm>
            <a:off x="152400" y="3238500"/>
            <a:ext cx="472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smtClean="0">
                <a:solidFill>
                  <a:srgbClr val="000000"/>
                </a:solidFill>
                <a:latin typeface="Calibri"/>
                <a:cs typeface="Calibri"/>
              </a:rPr>
              <a:t>WHEN?</a:t>
            </a:r>
            <a:r>
              <a:rPr lang="en-US" altLang="en-US" sz="2000" b="1" dirty="0" smtClean="0">
                <a:solidFill>
                  <a:srgbClr val="000000"/>
                </a:solidFill>
                <a:latin typeface="Calibri"/>
                <a:cs typeface="Calibri"/>
              </a:rPr>
              <a:t> </a:t>
            </a:r>
            <a:r>
              <a:rPr lang="en-US" altLang="en-US" sz="2000" dirty="0" smtClean="0">
                <a:solidFill>
                  <a:srgbClr val="000000"/>
                </a:solidFill>
                <a:latin typeface="Calibri"/>
                <a:cs typeface="Calibri"/>
              </a:rPr>
              <a:t> Glider Temperature</a:t>
            </a:r>
          </a:p>
          <a:p>
            <a:r>
              <a:rPr lang="en-US" altLang="en-US" sz="2000" dirty="0" smtClean="0">
                <a:solidFill>
                  <a:srgbClr val="000000"/>
                </a:solidFill>
                <a:latin typeface="Calibri"/>
                <a:cs typeface="Calibri"/>
              </a:rPr>
              <a:t>                           </a:t>
            </a:r>
            <a:endParaRPr lang="en-US" altLang="en-US" b="1" u="sng" dirty="0" smtClean="0">
              <a:solidFill>
                <a:srgbClr val="000000"/>
              </a:solidFill>
              <a:latin typeface="Calibri"/>
              <a:cs typeface="Calibri"/>
            </a:endParaRPr>
          </a:p>
        </p:txBody>
      </p:sp>
      <p:cxnSp>
        <p:nvCxnSpPr>
          <p:cNvPr id="15" name="Straight Arrow Connector 14"/>
          <p:cNvCxnSpPr>
            <a:cxnSpLocks noChangeShapeType="1"/>
          </p:cNvCxnSpPr>
          <p:nvPr/>
        </p:nvCxnSpPr>
        <p:spPr bwMode="auto">
          <a:xfrm flipH="1" flipV="1">
            <a:off x="1619042"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flipV="1">
            <a:off x="1739692" y="4838700"/>
            <a:ext cx="666750" cy="0"/>
          </a:xfrm>
          <a:prstGeom prst="straightConnector1">
            <a:avLst/>
          </a:prstGeom>
          <a:noFill/>
          <a:ln w="28575">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extBox 1"/>
          <p:cNvSpPr txBox="1">
            <a:spLocks noChangeArrowheads="1"/>
          </p:cNvSpPr>
          <p:nvPr/>
        </p:nvSpPr>
        <p:spPr bwMode="auto">
          <a:xfrm>
            <a:off x="2819400" y="4221163"/>
            <a:ext cx="11879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smtClean="0">
                <a:solidFill>
                  <a:srgbClr val="FF0000"/>
                </a:solidFill>
                <a:latin typeface="Calibri"/>
                <a:cs typeface="Calibri"/>
              </a:rPr>
              <a:t>Eye Passage</a:t>
            </a:r>
          </a:p>
        </p:txBody>
      </p:sp>
      <p:sp>
        <p:nvSpPr>
          <p:cNvPr id="3" name="TextBox 2"/>
          <p:cNvSpPr txBox="1">
            <a:spLocks noChangeArrowheads="1"/>
          </p:cNvSpPr>
          <p:nvPr/>
        </p:nvSpPr>
        <p:spPr bwMode="auto">
          <a:xfrm>
            <a:off x="6572250" y="641350"/>
            <a:ext cx="120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smtClean="0">
                <a:solidFill>
                  <a:srgbClr val="000000"/>
                </a:solidFill>
                <a:latin typeface="Calibri"/>
                <a:cs typeface="Calibri"/>
              </a:rPr>
              <a:t>11C max Cooling</a:t>
            </a:r>
          </a:p>
        </p:txBody>
      </p:sp>
      <p:sp>
        <p:nvSpPr>
          <p:cNvPr id="19" name="Content Placeholder 2"/>
          <p:cNvSpPr txBox="1">
            <a:spLocks/>
          </p:cNvSpPr>
          <p:nvPr/>
        </p:nvSpPr>
        <p:spPr>
          <a:xfrm>
            <a:off x="236497" y="6210300"/>
            <a:ext cx="8842375" cy="6465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000000"/>
                </a:solidFill>
              </a:rPr>
              <a:t>Stratified </a:t>
            </a:r>
            <a:r>
              <a:rPr lang="en-US" sz="2400" dirty="0">
                <a:solidFill>
                  <a:srgbClr val="000000"/>
                </a:solidFill>
              </a:rPr>
              <a:t>coastal ocean processes led to AOEC cooling </a:t>
            </a:r>
            <a:r>
              <a:rPr lang="en-US" sz="1600" dirty="0">
                <a:solidFill>
                  <a:srgbClr val="A6A6A6"/>
                </a:solidFill>
              </a:rPr>
              <a:t>(Glenn et al. 2016</a:t>
            </a:r>
            <a:r>
              <a:rPr lang="en-US" sz="1600" dirty="0" smtClean="0">
                <a:solidFill>
                  <a:srgbClr val="A6A6A6"/>
                </a:solidFill>
              </a:rPr>
              <a:t>)</a:t>
            </a:r>
          </a:p>
        </p:txBody>
      </p:sp>
      <p:sp>
        <p:nvSpPr>
          <p:cNvPr id="20" name="Title 1"/>
          <p:cNvSpPr txBox="1">
            <a:spLocks/>
          </p:cNvSpPr>
          <p:nvPr/>
        </p:nvSpPr>
        <p:spPr>
          <a:xfrm>
            <a:off x="0" y="-4217"/>
            <a:ext cx="2081160" cy="736301"/>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Motivation</a:t>
            </a:r>
            <a:endParaRPr lang="en-US" b="1" dirty="0"/>
          </a:p>
        </p:txBody>
      </p:sp>
      <p:sp>
        <p:nvSpPr>
          <p:cNvPr id="21" name="Title 1"/>
          <p:cNvSpPr txBox="1">
            <a:spLocks/>
          </p:cNvSpPr>
          <p:nvPr/>
        </p:nvSpPr>
        <p:spPr>
          <a:xfrm>
            <a:off x="7775684" y="-8194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22" name="TextBox 21"/>
          <p:cNvSpPr txBox="1"/>
          <p:nvPr/>
        </p:nvSpPr>
        <p:spPr>
          <a:xfrm>
            <a:off x="2299126" y="3671725"/>
            <a:ext cx="704645" cy="369332"/>
          </a:xfrm>
          <a:prstGeom prst="rect">
            <a:avLst/>
          </a:prstGeom>
          <a:noFill/>
        </p:spPr>
        <p:txBody>
          <a:bodyPr wrap="square" rtlCol="0">
            <a:spAutoFit/>
          </a:bodyPr>
          <a:lstStyle/>
          <a:p>
            <a:pPr algn="ctr"/>
            <a:r>
              <a:rPr lang="en-US" b="1" dirty="0" smtClean="0"/>
              <a:t>76%</a:t>
            </a:r>
            <a:endParaRPr lang="en-US" b="1" dirty="0"/>
          </a:p>
        </p:txBody>
      </p:sp>
      <p:sp>
        <p:nvSpPr>
          <p:cNvPr id="23" name="Rectangle 22"/>
          <p:cNvSpPr/>
          <p:nvPr/>
        </p:nvSpPr>
        <p:spPr>
          <a:xfrm>
            <a:off x="877524" y="4352917"/>
            <a:ext cx="1450259" cy="338554"/>
          </a:xfrm>
          <a:prstGeom prst="rect">
            <a:avLst/>
          </a:prstGeom>
        </p:spPr>
        <p:txBody>
          <a:bodyPr wrap="square">
            <a:spAutoFit/>
          </a:bodyPr>
          <a:lstStyle/>
          <a:p>
            <a:pPr algn="ctr"/>
            <a:r>
              <a:rPr lang="en-US" sz="1600" b="1" dirty="0" smtClean="0">
                <a:solidFill>
                  <a:schemeClr val="bg1"/>
                </a:solidFill>
              </a:rPr>
              <a:t>Downwelling</a:t>
            </a:r>
            <a:endParaRPr lang="en-US" sz="1600" b="1" dirty="0">
              <a:solidFill>
                <a:schemeClr val="bg1"/>
              </a:solidFill>
            </a:endParaRPr>
          </a:p>
        </p:txBody>
      </p:sp>
      <p:sp>
        <p:nvSpPr>
          <p:cNvPr id="24" name="Rectangle 23"/>
          <p:cNvSpPr/>
          <p:nvPr/>
        </p:nvSpPr>
        <p:spPr>
          <a:xfrm>
            <a:off x="6992938" y="5544764"/>
            <a:ext cx="1450259" cy="338554"/>
          </a:xfrm>
          <a:prstGeom prst="rect">
            <a:avLst/>
          </a:prstGeom>
        </p:spPr>
        <p:txBody>
          <a:bodyPr wrap="square">
            <a:spAutoFit/>
          </a:bodyPr>
          <a:lstStyle/>
          <a:p>
            <a:pPr algn="ctr"/>
            <a:r>
              <a:rPr lang="en-US" sz="1600" b="1" dirty="0" smtClean="0"/>
              <a:t>Downwelling</a:t>
            </a:r>
            <a:endParaRPr lang="en-US" sz="1600" b="1" dirty="0"/>
          </a:p>
        </p:txBody>
      </p:sp>
    </p:spTree>
    <p:extLst>
      <p:ext uri="{BB962C8B-B14F-4D97-AF65-F5344CB8AC3E}">
        <p14:creationId xmlns:p14="http://schemas.microsoft.com/office/powerpoint/2010/main" val="3690119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P spid="19"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9607" t="48967" r="2125" b="28516"/>
          <a:stretch/>
        </p:blipFill>
        <p:spPr>
          <a:xfrm>
            <a:off x="162137" y="2736657"/>
            <a:ext cx="8864884" cy="2261418"/>
          </a:xfrm>
          <a:prstGeom prst="rect">
            <a:avLst/>
          </a:prstGeom>
        </p:spPr>
      </p:pic>
      <p:sp>
        <p:nvSpPr>
          <p:cNvPr id="3" name="Rectangle 2"/>
          <p:cNvSpPr/>
          <p:nvPr/>
        </p:nvSpPr>
        <p:spPr>
          <a:xfrm>
            <a:off x="914400" y="836040"/>
            <a:ext cx="7315200" cy="954107"/>
          </a:xfrm>
          <a:prstGeom prst="rect">
            <a:avLst/>
          </a:prstGeom>
          <a:ln>
            <a:solidFill>
              <a:schemeClr val="tx1"/>
            </a:solidFill>
          </a:ln>
        </p:spPr>
        <p:txBody>
          <a:bodyPr wrap="square">
            <a:spAutoFit/>
          </a:bodyPr>
          <a:lstStyle/>
          <a:p>
            <a:pPr algn="ctr"/>
            <a:r>
              <a:rPr lang="en-US" sz="2800" b="1" dirty="0" smtClean="0"/>
              <a:t>SST cooling not captured by existing </a:t>
            </a:r>
            <a:br>
              <a:rPr lang="en-US" sz="2800" b="1" dirty="0" smtClean="0"/>
            </a:br>
            <a:r>
              <a:rPr lang="en-US" sz="2800" b="1" dirty="0" smtClean="0"/>
              <a:t>satellite SST composites, TC forecast models</a:t>
            </a:r>
            <a:endParaRPr lang="en-US" sz="2800" b="1" dirty="0"/>
          </a:p>
        </p:txBody>
      </p:sp>
      <p:sp>
        <p:nvSpPr>
          <p:cNvPr id="2" name="Slide Number Placeholder 1"/>
          <p:cNvSpPr>
            <a:spLocks noGrp="1"/>
          </p:cNvSpPr>
          <p:nvPr>
            <p:ph type="sldNum" sz="quarter" idx="12"/>
          </p:nvPr>
        </p:nvSpPr>
        <p:spPr/>
        <p:txBody>
          <a:bodyPr/>
          <a:lstStyle/>
          <a:p>
            <a:fld id="{5B7A610D-BFC3-1840-8C55-759F0A989E1B}" type="slidenum">
              <a:rPr lang="en-US" smtClean="0"/>
              <a:t>14</a:t>
            </a:fld>
            <a:endParaRPr lang="en-US"/>
          </a:p>
        </p:txBody>
      </p:sp>
      <p:sp>
        <p:nvSpPr>
          <p:cNvPr id="10" name="Rectangle 9"/>
          <p:cNvSpPr/>
          <p:nvPr/>
        </p:nvSpPr>
        <p:spPr>
          <a:xfrm>
            <a:off x="2621935" y="1981138"/>
            <a:ext cx="1450259" cy="584776"/>
          </a:xfrm>
          <a:prstGeom prst="rect">
            <a:avLst/>
          </a:prstGeom>
        </p:spPr>
        <p:txBody>
          <a:bodyPr wrap="square">
            <a:spAutoFit/>
          </a:bodyPr>
          <a:lstStyle/>
          <a:p>
            <a:pPr algn="ctr"/>
            <a:r>
              <a:rPr lang="en-US" sz="1600" b="1" dirty="0" smtClean="0"/>
              <a:t>Existing SST composite</a:t>
            </a:r>
            <a:endParaRPr lang="en-US" sz="1600" b="1" dirty="0"/>
          </a:p>
        </p:txBody>
      </p:sp>
      <p:sp>
        <p:nvSpPr>
          <p:cNvPr id="11" name="Rectangle 10"/>
          <p:cNvSpPr/>
          <p:nvPr/>
        </p:nvSpPr>
        <p:spPr>
          <a:xfrm>
            <a:off x="4975960" y="1980227"/>
            <a:ext cx="3103784" cy="338554"/>
          </a:xfrm>
          <a:prstGeom prst="rect">
            <a:avLst/>
          </a:prstGeom>
        </p:spPr>
        <p:txBody>
          <a:bodyPr wrap="square">
            <a:spAutoFit/>
          </a:bodyPr>
          <a:lstStyle/>
          <a:p>
            <a:pPr algn="ctr"/>
            <a:r>
              <a:rPr lang="en-US" sz="1600" b="1" dirty="0" smtClean="0"/>
              <a:t>TC forecast models</a:t>
            </a:r>
            <a:endParaRPr lang="en-US" sz="1600" b="1" dirty="0"/>
          </a:p>
        </p:txBody>
      </p:sp>
      <p:sp>
        <p:nvSpPr>
          <p:cNvPr id="17" name="Left Brace 16"/>
          <p:cNvSpPr/>
          <p:nvPr/>
        </p:nvSpPr>
        <p:spPr>
          <a:xfrm rot="5400000">
            <a:off x="6340589" y="814058"/>
            <a:ext cx="254000" cy="3386370"/>
          </a:xfrm>
          <a:prstGeom prst="leftBrace">
            <a:avLst>
              <a:gd name="adj1" fmla="val 40591"/>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ectangle 17"/>
          <p:cNvSpPr/>
          <p:nvPr/>
        </p:nvSpPr>
        <p:spPr>
          <a:xfrm>
            <a:off x="545682" y="1986493"/>
            <a:ext cx="1450259" cy="584776"/>
          </a:xfrm>
          <a:prstGeom prst="rect">
            <a:avLst/>
          </a:prstGeom>
        </p:spPr>
        <p:txBody>
          <a:bodyPr wrap="square">
            <a:spAutoFit/>
          </a:bodyPr>
          <a:lstStyle/>
          <a:p>
            <a:pPr algn="ctr"/>
            <a:r>
              <a:rPr lang="en-US" sz="1600" b="1" dirty="0" smtClean="0"/>
              <a:t>New SST composite</a:t>
            </a:r>
            <a:endParaRPr lang="en-US" sz="1600" b="1" dirty="0"/>
          </a:p>
        </p:txBody>
      </p:sp>
      <p:sp>
        <p:nvSpPr>
          <p:cNvPr id="4" name="Rectangle 3"/>
          <p:cNvSpPr/>
          <p:nvPr/>
        </p:nvSpPr>
        <p:spPr>
          <a:xfrm>
            <a:off x="403959" y="5098747"/>
            <a:ext cx="8623061" cy="1323439"/>
          </a:xfrm>
          <a:prstGeom prst="rect">
            <a:avLst/>
          </a:prstGeom>
        </p:spPr>
        <p:txBody>
          <a:bodyPr wrap="square">
            <a:spAutoFit/>
          </a:bodyPr>
          <a:lstStyle/>
          <a:p>
            <a:pPr marL="457200" indent="-457200">
              <a:buFont typeface="+mj-lt"/>
              <a:buAutoNum type="arabicPeriod"/>
            </a:pPr>
            <a:r>
              <a:rPr lang="en-US" sz="2000" dirty="0" smtClean="0">
                <a:solidFill>
                  <a:srgbClr val="000000"/>
                </a:solidFill>
              </a:rPr>
              <a:t>How sensitive was Irene’s intensity to this SST AOEC cooling?</a:t>
            </a:r>
            <a:endParaRPr lang="en-US" sz="2000" dirty="0">
              <a:solidFill>
                <a:srgbClr val="000000"/>
              </a:solidFill>
            </a:endParaRPr>
          </a:p>
          <a:p>
            <a:pPr marL="457200" indent="-457200">
              <a:buFont typeface="+mj-lt"/>
              <a:buAutoNum type="arabicPeriod"/>
            </a:pPr>
            <a:r>
              <a:rPr lang="en-US" sz="2000" dirty="0" smtClean="0">
                <a:solidFill>
                  <a:srgbClr val="000000"/>
                </a:solidFill>
              </a:rPr>
              <a:t>Does the accuracy </a:t>
            </a:r>
            <a:r>
              <a:rPr lang="en-US" sz="2000" dirty="0">
                <a:solidFill>
                  <a:srgbClr val="000000"/>
                </a:solidFill>
              </a:rPr>
              <a:t>of modeling </a:t>
            </a:r>
            <a:r>
              <a:rPr lang="en-US" sz="2000" dirty="0" smtClean="0">
                <a:solidFill>
                  <a:srgbClr val="000000"/>
                </a:solidFill>
              </a:rPr>
              <a:t>improve when including the cooling?</a:t>
            </a:r>
            <a:endParaRPr lang="en-US" sz="2000" dirty="0">
              <a:solidFill>
                <a:srgbClr val="000000"/>
              </a:solidFill>
            </a:endParaRPr>
          </a:p>
          <a:p>
            <a:pPr marL="457200" indent="-457200">
              <a:buFont typeface="+mj-lt"/>
              <a:buAutoNum type="arabicPeriod"/>
            </a:pPr>
            <a:r>
              <a:rPr lang="en-US" sz="2000" dirty="0" smtClean="0">
                <a:solidFill>
                  <a:srgbClr val="000000"/>
                </a:solidFill>
              </a:rPr>
              <a:t>Were track, wind shear, and dry air intrusion—other storm intensity controls—captured by modeling?</a:t>
            </a:r>
            <a:endParaRPr lang="en-US" sz="2000" dirty="0">
              <a:solidFill>
                <a:srgbClr val="000000"/>
              </a:solidFill>
            </a:endParaRPr>
          </a:p>
        </p:txBody>
      </p:sp>
      <p:sp>
        <p:nvSpPr>
          <p:cNvPr id="12" name="TextBox 11"/>
          <p:cNvSpPr txBox="1"/>
          <p:nvPr/>
        </p:nvSpPr>
        <p:spPr>
          <a:xfrm>
            <a:off x="7192624" y="4944894"/>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13" name="Title 1"/>
          <p:cNvSpPr txBox="1">
            <a:spLocks/>
          </p:cNvSpPr>
          <p:nvPr/>
        </p:nvSpPr>
        <p:spPr>
          <a:xfrm>
            <a:off x="0" y="12167"/>
            <a:ext cx="9168581"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Motivation</a:t>
            </a:r>
            <a:endParaRPr lang="en-US" b="1" dirty="0"/>
          </a:p>
        </p:txBody>
      </p:sp>
      <p:sp>
        <p:nvSpPr>
          <p:cNvPr id="1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Tree>
    <p:extLst>
      <p:ext uri="{BB962C8B-B14F-4D97-AF65-F5344CB8AC3E}">
        <p14:creationId xmlns:p14="http://schemas.microsoft.com/office/powerpoint/2010/main" val="3086812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15</a:t>
            </a:fld>
            <a:endParaRPr lang="en-US"/>
          </a:p>
        </p:txBody>
      </p:sp>
      <p:sp>
        <p:nvSpPr>
          <p:cNvPr id="6" name="Title 1"/>
          <p:cNvSpPr>
            <a:spLocks noGrp="1"/>
          </p:cNvSpPr>
          <p:nvPr>
            <p:ph type="title"/>
          </p:nvPr>
        </p:nvSpPr>
        <p:spPr>
          <a:xfrm>
            <a:off x="0" y="39171"/>
            <a:ext cx="5987427" cy="1143000"/>
          </a:xfrm>
        </p:spPr>
        <p:txBody>
          <a:bodyPr/>
          <a:lstStyle/>
          <a:p>
            <a:r>
              <a:rPr lang="en-US" b="1" dirty="0" smtClean="0"/>
              <a:t>Methods</a:t>
            </a:r>
            <a:endParaRPr lang="en-US" b="1" dirty="0"/>
          </a:p>
        </p:txBody>
      </p:sp>
      <p:sp>
        <p:nvSpPr>
          <p:cNvPr id="8" name="Content Placeholder 2"/>
          <p:cNvSpPr txBox="1">
            <a:spLocks/>
          </p:cNvSpPr>
          <p:nvPr/>
        </p:nvSpPr>
        <p:spPr>
          <a:xfrm>
            <a:off x="982870" y="1182171"/>
            <a:ext cx="4960385" cy="56778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RU16 underwater glider</a:t>
            </a:r>
            <a:r>
              <a:rPr lang="en-US" sz="2400" dirty="0" smtClean="0"/>
              <a:t>:</a:t>
            </a:r>
          </a:p>
          <a:p>
            <a:r>
              <a:rPr lang="en-US" sz="2000" dirty="0" smtClean="0"/>
              <a:t>40m isobath, right of track</a:t>
            </a:r>
          </a:p>
          <a:p>
            <a:pPr marL="0" indent="0">
              <a:buNone/>
            </a:pPr>
            <a:r>
              <a:rPr lang="en-US" sz="2400" b="1" dirty="0" smtClean="0"/>
              <a:t>NDBC buoys</a:t>
            </a:r>
            <a:r>
              <a:rPr lang="en-US" sz="2400" dirty="0" smtClean="0"/>
              <a:t>:</a:t>
            </a:r>
          </a:p>
          <a:p>
            <a:r>
              <a:rPr lang="en-US" sz="2000" dirty="0" smtClean="0"/>
              <a:t>41037, 41036, 44100, 44009, 44065</a:t>
            </a:r>
          </a:p>
          <a:p>
            <a:pPr marL="0" indent="0">
              <a:buNone/>
            </a:pPr>
            <a:r>
              <a:rPr lang="en-US" sz="2400" b="1" dirty="0" smtClean="0"/>
              <a:t>Satellites</a:t>
            </a:r>
            <a:r>
              <a:rPr lang="en-US" sz="2400" dirty="0" smtClean="0"/>
              <a:t>:</a:t>
            </a:r>
          </a:p>
          <a:p>
            <a:r>
              <a:rPr lang="en-US" sz="2000" dirty="0" smtClean="0"/>
              <a:t>1km AVHRR 3-day coldest dark pixel SST composite; NASA </a:t>
            </a:r>
            <a:r>
              <a:rPr lang="en-US" sz="2000" dirty="0" err="1" smtClean="0"/>
              <a:t>SPoRT</a:t>
            </a:r>
            <a:r>
              <a:rPr lang="en-US" sz="2000" dirty="0" smtClean="0"/>
              <a:t> 2km SST for cloudy gaps </a:t>
            </a:r>
            <a:r>
              <a:rPr lang="en-US" sz="1400" dirty="0" smtClean="0">
                <a:solidFill>
                  <a:srgbClr val="A6A6A6"/>
                </a:solidFill>
              </a:rPr>
              <a:t>(Glenn et al. 2016)</a:t>
            </a:r>
          </a:p>
          <a:p>
            <a:pPr marL="0" indent="0">
              <a:buNone/>
            </a:pPr>
            <a:r>
              <a:rPr lang="en-US" sz="2400" b="1" dirty="0" smtClean="0"/>
              <a:t>Model</a:t>
            </a:r>
            <a:r>
              <a:rPr lang="en-US" sz="2400" dirty="0" smtClean="0"/>
              <a:t>:</a:t>
            </a:r>
          </a:p>
          <a:p>
            <a:r>
              <a:rPr lang="en-US" sz="2000" dirty="0" smtClean="0"/>
              <a:t>6km WRF-ARW v3.4; I.C., B.C.: GFS 0.5° for correct coastal storm track; 35 vert. levels; </a:t>
            </a:r>
            <a:r>
              <a:rPr lang="en-US" sz="2000" dirty="0" err="1" smtClean="0"/>
              <a:t>init.</a:t>
            </a:r>
            <a:r>
              <a:rPr lang="en-US" sz="2000" dirty="0" smtClean="0"/>
              <a:t> 06Z 27 Aug 2011</a:t>
            </a:r>
          </a:p>
          <a:p>
            <a:r>
              <a:rPr lang="en-US" sz="2000" dirty="0" smtClean="0"/>
              <a:t>&gt;140 simulations to test sensitivities</a:t>
            </a:r>
            <a:endParaRPr lang="en-US" sz="1600" dirty="0" smtClean="0"/>
          </a:p>
          <a:p>
            <a:endParaRPr lang="en-US" sz="2000" dirty="0" smtClean="0"/>
          </a:p>
          <a:p>
            <a:endParaRPr lang="en-US" sz="240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685" b="100000" l="10000" r="90000"/>
                    </a14:imgEffect>
                  </a14:imgLayer>
                </a14:imgProps>
              </a:ext>
            </a:extLst>
          </a:blip>
          <a:stretch>
            <a:fillRect/>
          </a:stretch>
        </p:blipFill>
        <p:spPr>
          <a:xfrm>
            <a:off x="0" y="1182171"/>
            <a:ext cx="1048600" cy="680425"/>
          </a:xfrm>
          <a:prstGeom prst="rect">
            <a:avLst/>
          </a:prstGeom>
        </p:spPr>
      </p:pic>
      <p:pic>
        <p:nvPicPr>
          <p:cNvPr id="11" name="Picture 10" descr="figure1_v8.png"/>
          <p:cNvPicPr>
            <a:picLocks noChangeAspect="1"/>
          </p:cNvPicPr>
          <p:nvPr/>
        </p:nvPicPr>
        <p:blipFill rotWithShape="1">
          <a:blip r:embed="rId5">
            <a:extLst>
              <a:ext uri="{28A0092B-C50C-407E-A947-70E740481C1C}">
                <a14:useLocalDpi xmlns:a14="http://schemas.microsoft.com/office/drawing/2010/main" val="0"/>
              </a:ext>
            </a:extLst>
          </a:blip>
          <a:srcRect l="18383" t="6969" r="14343" b="10390"/>
          <a:stretch/>
        </p:blipFill>
        <p:spPr>
          <a:xfrm>
            <a:off x="5987427" y="828260"/>
            <a:ext cx="2992783" cy="5514622"/>
          </a:xfrm>
          <a:prstGeom prst="rect">
            <a:avLst/>
          </a:prstGeom>
        </p:spPr>
      </p:pic>
      <p:pic>
        <p:nvPicPr>
          <p:cNvPr id="12" name="Picture 11"/>
          <p:cNvPicPr>
            <a:picLocks noChangeAspect="1"/>
          </p:cNvPicPr>
          <p:nvPr/>
        </p:nvPicPr>
        <p:blipFill>
          <a:blip r:embed="rId6"/>
          <a:stretch>
            <a:fillRect/>
          </a:stretch>
        </p:blipFill>
        <p:spPr>
          <a:xfrm>
            <a:off x="280785" y="3331127"/>
            <a:ext cx="702085" cy="492953"/>
          </a:xfrm>
          <a:prstGeom prst="rect">
            <a:avLst/>
          </a:prstGeom>
        </p:spPr>
      </p:pic>
      <p:pic>
        <p:nvPicPr>
          <p:cNvPr id="13" name="Picture 12"/>
          <p:cNvPicPr>
            <a:picLocks noChangeAspect="1"/>
          </p:cNvPicPr>
          <p:nvPr/>
        </p:nvPicPr>
        <p:blipFill>
          <a:blip r:embed="rId7"/>
          <a:stretch>
            <a:fillRect/>
          </a:stretch>
        </p:blipFill>
        <p:spPr>
          <a:xfrm>
            <a:off x="280785" y="4313305"/>
            <a:ext cx="687241" cy="503627"/>
          </a:xfrm>
          <a:prstGeom prst="rect">
            <a:avLst/>
          </a:prstGeom>
        </p:spPr>
      </p:pic>
      <p:pic>
        <p:nvPicPr>
          <p:cNvPr id="3" name="Picture 2"/>
          <p:cNvPicPr>
            <a:picLocks noChangeAspect="1"/>
          </p:cNvPicPr>
          <p:nvPr/>
        </p:nvPicPr>
        <p:blipFill>
          <a:blip r:embed="rId8"/>
          <a:stretch>
            <a:fillRect/>
          </a:stretch>
        </p:blipFill>
        <p:spPr>
          <a:xfrm>
            <a:off x="306418" y="1921564"/>
            <a:ext cx="473923" cy="1071217"/>
          </a:xfrm>
          <a:prstGeom prst="rect">
            <a:avLst/>
          </a:prstGeom>
        </p:spPr>
      </p:pic>
      <p:sp>
        <p:nvSpPr>
          <p:cNvPr id="1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16" name="TextBox 15"/>
          <p:cNvSpPr txBox="1"/>
          <p:nvPr/>
        </p:nvSpPr>
        <p:spPr>
          <a:xfrm>
            <a:off x="7062842" y="6042884"/>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Tree>
    <p:extLst>
      <p:ext uri="{BB962C8B-B14F-4D97-AF65-F5344CB8AC3E}">
        <p14:creationId xmlns:p14="http://schemas.microsoft.com/office/powerpoint/2010/main" val="944326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752265" y="973161"/>
            <a:ext cx="2339032" cy="4828431"/>
          </a:xfrm>
          <a:prstGeom prst="rect">
            <a:avLst/>
          </a:prstGeom>
        </p:spPr>
      </p:pic>
      <p:pic>
        <p:nvPicPr>
          <p:cNvPr id="9" name="Picture 8"/>
          <p:cNvPicPr>
            <a:picLocks noChangeAspect="1"/>
          </p:cNvPicPr>
          <p:nvPr/>
        </p:nvPicPr>
        <p:blipFill>
          <a:blip r:embed="rId4"/>
          <a:stretch>
            <a:fillRect/>
          </a:stretch>
        </p:blipFill>
        <p:spPr>
          <a:xfrm>
            <a:off x="-48054" y="647953"/>
            <a:ext cx="6766485" cy="5229407"/>
          </a:xfrm>
          <a:prstGeom prst="rect">
            <a:avLst/>
          </a:prstGeom>
        </p:spPr>
      </p:pic>
      <p:sp>
        <p:nvSpPr>
          <p:cNvPr id="5" name="Rectangle 4"/>
          <p:cNvSpPr/>
          <p:nvPr/>
        </p:nvSpPr>
        <p:spPr>
          <a:xfrm>
            <a:off x="4130266" y="5932803"/>
            <a:ext cx="5068957" cy="738664"/>
          </a:xfrm>
          <a:prstGeom prst="rect">
            <a:avLst/>
          </a:prstGeom>
        </p:spPr>
        <p:txBody>
          <a:bodyPr wrap="square">
            <a:spAutoFit/>
          </a:bodyPr>
          <a:lstStyle/>
          <a:p>
            <a:r>
              <a:rPr lang="en-US" sz="2100" dirty="0"/>
              <a:t>*</a:t>
            </a:r>
            <a:r>
              <a:rPr lang="en-US" sz="2100" dirty="0" smtClean="0"/>
              <a:t>Irene intensity most sensitive to SST cooling</a:t>
            </a:r>
            <a:br>
              <a:rPr lang="en-US" sz="2100" dirty="0" smtClean="0"/>
            </a:br>
            <a:r>
              <a:rPr lang="en-US" sz="2100" dirty="0" smtClean="0"/>
              <a:t>  over all other WRF parameters tested</a:t>
            </a:r>
            <a:endParaRPr lang="en-US" sz="2100" dirty="0"/>
          </a:p>
        </p:txBody>
      </p:sp>
      <p:pic>
        <p:nvPicPr>
          <p:cNvPr id="10" name="Picture 9"/>
          <p:cNvPicPr/>
          <p:nvPr/>
        </p:nvPicPr>
        <p:blipFill rotWithShape="1">
          <a:blip r:embed="rId5">
            <a:extLst>
              <a:ext uri="{28A0092B-C50C-407E-A947-70E740481C1C}">
                <a14:useLocalDpi xmlns:a14="http://schemas.microsoft.com/office/drawing/2010/main" val="0"/>
              </a:ext>
            </a:extLst>
          </a:blip>
          <a:srcRect l="33890" t="5397" r="50846" b="76550"/>
          <a:stretch/>
        </p:blipFill>
        <p:spPr>
          <a:xfrm>
            <a:off x="881270" y="5432379"/>
            <a:ext cx="1093304" cy="1293100"/>
          </a:xfrm>
          <a:prstGeom prst="rect">
            <a:avLst/>
          </a:prstGeom>
        </p:spPr>
      </p:pic>
      <p:pic>
        <p:nvPicPr>
          <p:cNvPr id="11" name="Picture 10"/>
          <p:cNvPicPr/>
          <p:nvPr/>
        </p:nvPicPr>
        <p:blipFill rotWithShape="1">
          <a:blip r:embed="rId5">
            <a:extLst>
              <a:ext uri="{28A0092B-C50C-407E-A947-70E740481C1C}">
                <a14:useLocalDpi xmlns:a14="http://schemas.microsoft.com/office/drawing/2010/main" val="0"/>
              </a:ext>
            </a:extLst>
          </a:blip>
          <a:srcRect l="13384" t="27613" r="71352" b="54502"/>
          <a:stretch/>
        </p:blipFill>
        <p:spPr>
          <a:xfrm>
            <a:off x="2151269" y="5455479"/>
            <a:ext cx="1093304" cy="1281043"/>
          </a:xfrm>
          <a:prstGeom prst="rect">
            <a:avLst/>
          </a:prstGeom>
        </p:spPr>
      </p:pic>
      <p:sp>
        <p:nvSpPr>
          <p:cNvPr id="12" name="Title 1"/>
          <p:cNvSpPr txBox="1">
            <a:spLocks/>
          </p:cNvSpPr>
          <p:nvPr/>
        </p:nvSpPr>
        <p:spPr>
          <a:xfrm>
            <a:off x="0" y="5753660"/>
            <a:ext cx="881270" cy="6184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SST:</a:t>
            </a:r>
          </a:p>
        </p:txBody>
      </p:sp>
      <p:sp>
        <p:nvSpPr>
          <p:cNvPr id="2" name="Rectangle 1"/>
          <p:cNvSpPr/>
          <p:nvPr/>
        </p:nvSpPr>
        <p:spPr>
          <a:xfrm>
            <a:off x="3244573" y="5655804"/>
            <a:ext cx="907775" cy="923330"/>
          </a:xfrm>
          <a:prstGeom prst="rect">
            <a:avLst/>
          </a:prstGeom>
        </p:spPr>
        <p:txBody>
          <a:bodyPr wrap="square">
            <a:spAutoFit/>
          </a:bodyPr>
          <a:lstStyle/>
          <a:p>
            <a:r>
              <a:rPr lang="en-US" dirty="0"/>
              <a:t>76-98% AOEC cooling</a:t>
            </a:r>
          </a:p>
        </p:txBody>
      </p:sp>
      <p:sp>
        <p:nvSpPr>
          <p:cNvPr id="13" name="Title 1"/>
          <p:cNvSpPr txBox="1">
            <a:spLocks/>
          </p:cNvSpPr>
          <p:nvPr/>
        </p:nvSpPr>
        <p:spPr>
          <a:xfrm>
            <a:off x="0" y="-88348"/>
            <a:ext cx="9143999"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Results</a:t>
            </a:r>
            <a:endParaRPr lang="en-US" b="1" dirty="0"/>
          </a:p>
        </p:txBody>
      </p:sp>
      <p:sp>
        <p:nvSpPr>
          <p:cNvPr id="14" name="Title 1"/>
          <p:cNvSpPr txBox="1">
            <a:spLocks/>
          </p:cNvSpPr>
          <p:nvPr/>
        </p:nvSpPr>
        <p:spPr>
          <a:xfrm>
            <a:off x="4481444" y="563733"/>
            <a:ext cx="2270822" cy="6184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t>Max Wind</a:t>
            </a:r>
          </a:p>
        </p:txBody>
      </p:sp>
      <p:sp>
        <p:nvSpPr>
          <p:cNvPr id="15" name="Title 1"/>
          <p:cNvSpPr txBox="1">
            <a:spLocks/>
          </p:cNvSpPr>
          <p:nvPr/>
        </p:nvSpPr>
        <p:spPr>
          <a:xfrm>
            <a:off x="6820475" y="567864"/>
            <a:ext cx="2270822" cy="6184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t>Min Pressure</a:t>
            </a:r>
          </a:p>
        </p:txBody>
      </p:sp>
      <p:sp>
        <p:nvSpPr>
          <p:cNvPr id="4" name="Rectangle 3"/>
          <p:cNvSpPr/>
          <p:nvPr/>
        </p:nvSpPr>
        <p:spPr>
          <a:xfrm>
            <a:off x="77304" y="4317999"/>
            <a:ext cx="9013993" cy="44174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18" name="TextBox 17"/>
          <p:cNvSpPr txBox="1"/>
          <p:nvPr/>
        </p:nvSpPr>
        <p:spPr>
          <a:xfrm>
            <a:off x="7536161" y="1071381"/>
            <a:ext cx="1499420" cy="246221"/>
          </a:xfrm>
          <a:prstGeom prst="rect">
            <a:avLst/>
          </a:prstGeom>
          <a:noFill/>
        </p:spPr>
        <p:txBody>
          <a:bodyPr wrap="square" rtlCol="0">
            <a:spAutoFit/>
          </a:bodyPr>
          <a:lstStyle/>
          <a:p>
            <a:pPr algn="r"/>
            <a:r>
              <a:rPr lang="en-US" sz="1000" i="1" dirty="0" smtClean="0"/>
              <a:t>Seroka et al. 2016</a:t>
            </a:r>
            <a:endParaRPr lang="en-US" sz="1000" i="1" dirty="0"/>
          </a:p>
        </p:txBody>
      </p:sp>
    </p:spTree>
    <p:extLst>
      <p:ext uri="{BB962C8B-B14F-4D97-AF65-F5344CB8AC3E}">
        <p14:creationId xmlns:p14="http://schemas.microsoft.com/office/powerpoint/2010/main" val="125152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72802" y="2503513"/>
            <a:ext cx="1954696" cy="1754327"/>
          </a:xfrm>
          <a:prstGeom prst="rect">
            <a:avLst/>
          </a:prstGeom>
          <a:ln>
            <a:solidFill>
              <a:schemeClr val="tx1"/>
            </a:solidFill>
          </a:ln>
        </p:spPr>
        <p:txBody>
          <a:bodyPr wrap="square">
            <a:spAutoFit/>
          </a:bodyPr>
          <a:lstStyle/>
          <a:p>
            <a:r>
              <a:rPr lang="en-US" dirty="0" smtClean="0"/>
              <a:t>Including </a:t>
            </a:r>
            <a:r>
              <a:rPr lang="en-US" dirty="0" smtClean="0">
                <a:solidFill>
                  <a:srgbClr val="0000FF"/>
                </a:solidFill>
              </a:rPr>
              <a:t>SST cooling</a:t>
            </a:r>
            <a:r>
              <a:rPr lang="en-US" dirty="0" smtClean="0"/>
              <a:t> in modeling mitigated </a:t>
            </a:r>
            <a:r>
              <a:rPr lang="en-US" dirty="0" smtClean="0">
                <a:solidFill>
                  <a:srgbClr val="FF0000"/>
                </a:solidFill>
              </a:rPr>
              <a:t>high bias </a:t>
            </a:r>
            <a:r>
              <a:rPr lang="en-US" dirty="0" smtClean="0"/>
              <a:t>in intensity predictions</a:t>
            </a:r>
            <a:endParaRPr lang="en-US" dirty="0"/>
          </a:p>
        </p:txBody>
      </p:sp>
      <p:grpSp>
        <p:nvGrpSpPr>
          <p:cNvPr id="73" name="Group 72"/>
          <p:cNvGrpSpPr/>
          <p:nvPr/>
        </p:nvGrpSpPr>
        <p:grpSpPr>
          <a:xfrm>
            <a:off x="76534" y="2187196"/>
            <a:ext cx="6537534" cy="2719677"/>
            <a:chOff x="2803570" y="5797826"/>
            <a:chExt cx="3504096" cy="1457738"/>
          </a:xfrm>
        </p:grpSpPr>
        <p:pic>
          <p:nvPicPr>
            <p:cNvPr id="71" name="Picture 70" descr="figure5_final.png"/>
            <p:cNvPicPr>
              <a:picLocks noChangeAspect="1"/>
            </p:cNvPicPr>
            <p:nvPr/>
          </p:nvPicPr>
          <p:blipFill rotWithShape="1">
            <a:blip r:embed="rId3">
              <a:extLst>
                <a:ext uri="{28A0092B-C50C-407E-A947-70E740481C1C}">
                  <a14:useLocalDpi xmlns:a14="http://schemas.microsoft.com/office/drawing/2010/main" val="0"/>
                </a:ext>
              </a:extLst>
            </a:blip>
            <a:srcRect l="46597" t="76135" r="7161" b="2609"/>
            <a:stretch/>
          </p:blipFill>
          <p:spPr>
            <a:xfrm>
              <a:off x="3136348" y="5797826"/>
              <a:ext cx="3171318" cy="1457738"/>
            </a:xfrm>
            <a:prstGeom prst="rect">
              <a:avLst/>
            </a:prstGeom>
          </p:spPr>
        </p:pic>
        <p:pic>
          <p:nvPicPr>
            <p:cNvPr id="72" name="Picture 71"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6135" r="87863" b="2609"/>
            <a:stretch/>
          </p:blipFill>
          <p:spPr>
            <a:xfrm>
              <a:off x="2803570" y="5797826"/>
              <a:ext cx="332778" cy="1457738"/>
            </a:xfrm>
            <a:prstGeom prst="rect">
              <a:avLst/>
            </a:prstGeom>
          </p:spPr>
        </p:pic>
      </p:grpSp>
      <p:sp>
        <p:nvSpPr>
          <p:cNvPr id="107" name="Slide Number Placeholder 106"/>
          <p:cNvSpPr>
            <a:spLocks noGrp="1"/>
          </p:cNvSpPr>
          <p:nvPr>
            <p:ph type="sldNum" sz="quarter" idx="12"/>
          </p:nvPr>
        </p:nvSpPr>
        <p:spPr/>
        <p:txBody>
          <a:bodyPr/>
          <a:lstStyle/>
          <a:p>
            <a:fld id="{5B7A610D-BFC3-1840-8C55-759F0A989E1B}" type="slidenum">
              <a:rPr lang="en-US" smtClean="0"/>
              <a:t>17</a:t>
            </a:fld>
            <a:endParaRPr lang="en-US"/>
          </a:p>
        </p:txBody>
      </p:sp>
      <p:sp>
        <p:nvSpPr>
          <p:cNvPr id="108"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32" name="Rectangle 31"/>
          <p:cNvSpPr/>
          <p:nvPr/>
        </p:nvSpPr>
        <p:spPr>
          <a:xfrm>
            <a:off x="763220" y="1775677"/>
            <a:ext cx="5782385" cy="338554"/>
          </a:xfrm>
          <a:prstGeom prst="rect">
            <a:avLst/>
          </a:prstGeom>
        </p:spPr>
        <p:txBody>
          <a:bodyPr wrap="square">
            <a:spAutoFit/>
          </a:bodyPr>
          <a:lstStyle/>
          <a:p>
            <a:pPr algn="ctr"/>
            <a:r>
              <a:rPr lang="en-US" sz="1600" b="1" dirty="0" smtClean="0">
                <a:solidFill>
                  <a:srgbClr val="000000"/>
                </a:solidFill>
              </a:rPr>
              <a:t>Prediction Bias</a:t>
            </a:r>
            <a:endParaRPr lang="en-US" sz="1600" b="1" dirty="0">
              <a:solidFill>
                <a:srgbClr val="000000"/>
              </a:solidFill>
            </a:endParaRPr>
          </a:p>
        </p:txBody>
      </p:sp>
      <p:sp>
        <p:nvSpPr>
          <p:cNvPr id="86" name="TextBox 85"/>
          <p:cNvSpPr txBox="1"/>
          <p:nvPr/>
        </p:nvSpPr>
        <p:spPr>
          <a:xfrm>
            <a:off x="6689448" y="4383653"/>
            <a:ext cx="1322050" cy="523220"/>
          </a:xfrm>
          <a:prstGeom prst="rect">
            <a:avLst/>
          </a:prstGeom>
          <a:noFill/>
        </p:spPr>
        <p:txBody>
          <a:bodyPr wrap="square" rtlCol="0">
            <a:spAutoFit/>
          </a:bodyPr>
          <a:lstStyle/>
          <a:p>
            <a:r>
              <a:rPr lang="en-US" sz="1400" b="1" dirty="0" smtClean="0">
                <a:solidFill>
                  <a:schemeClr val="bg1">
                    <a:lumMod val="65000"/>
                  </a:schemeClr>
                </a:solidFill>
              </a:rPr>
              <a:t>NHC best track uncertainty</a:t>
            </a:r>
            <a:endParaRPr lang="en-US" sz="1400" b="1" dirty="0">
              <a:solidFill>
                <a:schemeClr val="bg1">
                  <a:lumMod val="65000"/>
                </a:schemeClr>
              </a:solidFill>
            </a:endParaRPr>
          </a:p>
        </p:txBody>
      </p:sp>
      <p:sp>
        <p:nvSpPr>
          <p:cNvPr id="90" name="Left Brace 89"/>
          <p:cNvSpPr/>
          <p:nvPr/>
        </p:nvSpPr>
        <p:spPr>
          <a:xfrm rot="10800000">
            <a:off x="6575283" y="3330658"/>
            <a:ext cx="204016" cy="489586"/>
          </a:xfrm>
          <a:prstGeom prst="leftBrace">
            <a:avLst>
              <a:gd name="adj1" fmla="val 40591"/>
              <a:gd name="adj2" fmla="val 50000"/>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itle 1"/>
          <p:cNvSpPr txBox="1">
            <a:spLocks/>
          </p:cNvSpPr>
          <p:nvPr/>
        </p:nvSpPr>
        <p:spPr>
          <a:xfrm>
            <a:off x="0" y="314780"/>
            <a:ext cx="9143999"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Results</a:t>
            </a:r>
            <a:endParaRPr lang="en-US" b="1" dirty="0"/>
          </a:p>
        </p:txBody>
      </p:sp>
      <p:sp>
        <p:nvSpPr>
          <p:cNvPr id="63" name="Rectangle 62"/>
          <p:cNvSpPr/>
          <p:nvPr/>
        </p:nvSpPr>
        <p:spPr>
          <a:xfrm>
            <a:off x="763220" y="3330658"/>
            <a:ext cx="5824720" cy="500808"/>
          </a:xfrm>
          <a:prstGeom prst="rect">
            <a:avLst/>
          </a:prstGeom>
          <a:solidFill>
            <a:schemeClr val="bg1">
              <a:lumMod val="5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Arrow Connector 65"/>
          <p:cNvCxnSpPr/>
          <p:nvPr/>
        </p:nvCxnSpPr>
        <p:spPr>
          <a:xfrm flipH="1" flipV="1">
            <a:off x="6779299" y="3673495"/>
            <a:ext cx="114169" cy="710158"/>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764290" y="4927914"/>
            <a:ext cx="1884518" cy="246221"/>
          </a:xfrm>
          <a:prstGeom prst="rect">
            <a:avLst/>
          </a:prstGeom>
          <a:noFill/>
        </p:spPr>
        <p:txBody>
          <a:bodyPr wrap="square" rtlCol="0">
            <a:spAutoFit/>
          </a:bodyPr>
          <a:lstStyle/>
          <a:p>
            <a:pPr algn="r"/>
            <a:r>
              <a:rPr lang="en-US" sz="1000" i="1" dirty="0" smtClean="0"/>
              <a:t>Seroka et al. 2016</a:t>
            </a:r>
            <a:endParaRPr lang="en-US" sz="1000" i="1" dirty="0"/>
          </a:p>
        </p:txBody>
      </p:sp>
    </p:spTree>
    <p:extLst>
      <p:ext uri="{BB962C8B-B14F-4D97-AF65-F5344CB8AC3E}">
        <p14:creationId xmlns:p14="http://schemas.microsoft.com/office/powerpoint/2010/main" val="26469000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18</a:t>
            </a:fld>
            <a:endParaRPr lang="en-US"/>
          </a:p>
        </p:txBody>
      </p:sp>
      <p:sp>
        <p:nvSpPr>
          <p:cNvPr id="6" name="Title 1"/>
          <p:cNvSpPr>
            <a:spLocks noGrp="1"/>
          </p:cNvSpPr>
          <p:nvPr>
            <p:ph type="title"/>
          </p:nvPr>
        </p:nvSpPr>
        <p:spPr>
          <a:xfrm>
            <a:off x="457200" y="39171"/>
            <a:ext cx="8229600" cy="1143000"/>
          </a:xfrm>
        </p:spPr>
        <p:txBody>
          <a:bodyPr/>
          <a:lstStyle/>
          <a:p>
            <a:r>
              <a:rPr lang="en-US" b="1" dirty="0" smtClean="0"/>
              <a:t>Summary</a:t>
            </a:r>
            <a:endParaRPr lang="en-US" b="1" dirty="0"/>
          </a:p>
        </p:txBody>
      </p:sp>
      <p:sp>
        <p:nvSpPr>
          <p:cNvPr id="8" name="Content Placeholder 2"/>
          <p:cNvSpPr txBox="1">
            <a:spLocks/>
          </p:cNvSpPr>
          <p:nvPr/>
        </p:nvSpPr>
        <p:spPr>
          <a:xfrm>
            <a:off x="339080" y="1386527"/>
            <a:ext cx="8317239" cy="51964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457200">
              <a:spcBef>
                <a:spcPts val="2472"/>
              </a:spcBef>
              <a:buFont typeface="+mj-lt"/>
              <a:buAutoNum type="arabicPeriod"/>
            </a:pPr>
            <a:r>
              <a:rPr lang="en-US" sz="2800" dirty="0" smtClean="0">
                <a:solidFill>
                  <a:srgbClr val="000000"/>
                </a:solidFill>
              </a:rPr>
              <a:t>Irene intensity most sensitive to SST AOEC cooling over all other WRF parameters tested </a:t>
            </a:r>
          </a:p>
          <a:p>
            <a:pPr marL="514350" indent="-457200">
              <a:spcBef>
                <a:spcPts val="2472"/>
              </a:spcBef>
              <a:buFont typeface="+mj-lt"/>
              <a:buAutoNum type="arabicPeriod"/>
            </a:pPr>
            <a:r>
              <a:rPr lang="en-US" sz="2800" dirty="0">
                <a:solidFill>
                  <a:srgbClr val="000000"/>
                </a:solidFill>
              </a:rPr>
              <a:t>Including SST cooling in modeling </a:t>
            </a:r>
            <a:r>
              <a:rPr lang="en-US" sz="2800" dirty="0" smtClean="0">
                <a:solidFill>
                  <a:srgbClr val="000000"/>
                </a:solidFill>
              </a:rPr>
              <a:t>mitigated high </a:t>
            </a:r>
            <a:r>
              <a:rPr lang="en-US" sz="2800" dirty="0">
                <a:solidFill>
                  <a:srgbClr val="000000"/>
                </a:solidFill>
              </a:rPr>
              <a:t>bias in intensity predictions</a:t>
            </a:r>
          </a:p>
          <a:p>
            <a:pPr marL="514350" indent="-457200">
              <a:spcBef>
                <a:spcPts val="2472"/>
              </a:spcBef>
              <a:buFont typeface="+mj-lt"/>
              <a:buAutoNum type="arabicPeriod"/>
            </a:pPr>
            <a:r>
              <a:rPr lang="en-US" sz="2800" b="1" dirty="0">
                <a:solidFill>
                  <a:srgbClr val="000000"/>
                </a:solidFill>
              </a:rPr>
              <a:t>SST cooling </a:t>
            </a:r>
            <a:r>
              <a:rPr lang="en-US" sz="2800" dirty="0">
                <a:solidFill>
                  <a:srgbClr val="000000"/>
                </a:solidFill>
              </a:rPr>
              <a:t>was key missing contribution in modeling Irene’s rapid decay—not </a:t>
            </a:r>
            <a:r>
              <a:rPr lang="en-US" sz="2800" b="1" dirty="0" smtClean="0">
                <a:solidFill>
                  <a:srgbClr val="000000"/>
                </a:solidFill>
              </a:rPr>
              <a:t>track, wind shear, or dry air intrusion </a:t>
            </a:r>
            <a:r>
              <a:rPr lang="en-US" sz="2400" dirty="0" smtClean="0">
                <a:solidFill>
                  <a:srgbClr val="000000"/>
                </a:solidFill>
              </a:rPr>
              <a:t>(not shown)</a:t>
            </a:r>
            <a:endParaRPr lang="en-US" sz="2400" dirty="0">
              <a:solidFill>
                <a:srgbClr val="000000"/>
              </a:solidFill>
            </a:endParaRPr>
          </a:p>
        </p:txBody>
      </p:sp>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Tree>
    <p:extLst>
      <p:ext uri="{BB962C8B-B14F-4D97-AF65-F5344CB8AC3E}">
        <p14:creationId xmlns:p14="http://schemas.microsoft.com/office/powerpoint/2010/main" val="4008347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467074"/>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FF"/>
                </a:solidFill>
              </a:rPr>
              <a:t>Project 2</a:t>
            </a:r>
            <a:endParaRPr lang="en-US" b="1" dirty="0">
              <a:solidFill>
                <a:srgbClr val="0000FF"/>
              </a:solidFill>
            </a:endParaRPr>
          </a:p>
        </p:txBody>
      </p:sp>
      <p:sp>
        <p:nvSpPr>
          <p:cNvPr id="9" name="Subtitle 2"/>
          <p:cNvSpPr txBox="1">
            <a:spLocks/>
          </p:cNvSpPr>
          <p:nvPr/>
        </p:nvSpPr>
        <p:spPr>
          <a:xfrm>
            <a:off x="1371600" y="3222849"/>
            <a:ext cx="6400800" cy="1752600"/>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r>
              <a:rPr lang="en-US" sz="3200" dirty="0">
                <a:solidFill>
                  <a:srgbClr val="0000FF"/>
                </a:solidFill>
              </a:rPr>
              <a:t>Spatiotemporal variability of stratified coastal ocean cooling processes in Hurricane Irene (2011) and Tropical Storm Barry (2007)</a:t>
            </a:r>
          </a:p>
        </p:txBody>
      </p:sp>
      <p:sp>
        <p:nvSpPr>
          <p:cNvPr id="2" name="Slide Number Placeholder 1"/>
          <p:cNvSpPr>
            <a:spLocks noGrp="1"/>
          </p:cNvSpPr>
          <p:nvPr>
            <p:ph type="sldNum" sz="quarter" idx="12"/>
          </p:nvPr>
        </p:nvSpPr>
        <p:spPr/>
        <p:txBody>
          <a:bodyPr/>
          <a:lstStyle/>
          <a:p>
            <a:fld id="{5B7A610D-BFC3-1840-8C55-759F0A989E1B}" type="slidenum">
              <a:rPr lang="en-US" smtClean="0"/>
              <a:t>19</a:t>
            </a:fld>
            <a:endParaRPr lang="en-US"/>
          </a:p>
        </p:txBody>
      </p:sp>
    </p:spTree>
    <p:extLst>
      <p:ext uri="{BB962C8B-B14F-4D97-AF65-F5344CB8AC3E}">
        <p14:creationId xmlns:p14="http://schemas.microsoft.com/office/powerpoint/2010/main" val="23285349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0759"/>
            <a:ext cx="9144000" cy="1470025"/>
          </a:xfrm>
        </p:spPr>
        <p:txBody>
          <a:bodyPr>
            <a:normAutofit/>
          </a:bodyPr>
          <a:lstStyle/>
          <a:p>
            <a:r>
              <a:rPr lang="en-US" sz="3300" b="1" dirty="0"/>
              <a:t>Earth’s </a:t>
            </a:r>
            <a:r>
              <a:rPr lang="en-US" sz="3300" b="1" dirty="0" smtClean="0"/>
              <a:t>northern mid-latitude sea surface temperatures (SSTs) undergo </a:t>
            </a:r>
            <a:r>
              <a:rPr lang="en-US" sz="3300" b="1" dirty="0"/>
              <a:t>large </a:t>
            </a:r>
            <a:r>
              <a:rPr lang="en-US" sz="3300" b="1" dirty="0" smtClean="0"/>
              <a:t>seasonal cycles. </a:t>
            </a:r>
            <a:endParaRPr lang="en-US" sz="3300" b="1" dirty="0"/>
          </a:p>
        </p:txBody>
      </p:sp>
      <p:sp>
        <p:nvSpPr>
          <p:cNvPr id="7" name="TextBox 6"/>
          <p:cNvSpPr txBox="1"/>
          <p:nvPr/>
        </p:nvSpPr>
        <p:spPr>
          <a:xfrm>
            <a:off x="0" y="1740641"/>
            <a:ext cx="9144000" cy="369332"/>
          </a:xfrm>
          <a:prstGeom prst="rect">
            <a:avLst/>
          </a:prstGeom>
          <a:noFill/>
        </p:spPr>
        <p:txBody>
          <a:bodyPr wrap="square" rtlCol="0">
            <a:spAutoFit/>
          </a:bodyPr>
          <a:lstStyle/>
          <a:p>
            <a:pPr algn="ctr"/>
            <a:r>
              <a:rPr lang="en-US" b="1" dirty="0" smtClean="0"/>
              <a:t>Summer-Winter SST Difference </a:t>
            </a:r>
            <a:r>
              <a:rPr lang="en-US" sz="1100" b="1" dirty="0" smtClean="0"/>
              <a:t>(1995-2005)</a:t>
            </a:r>
            <a:endParaRPr lang="en-US" sz="1100" b="1" dirty="0"/>
          </a:p>
        </p:txBody>
      </p:sp>
      <p:sp>
        <p:nvSpPr>
          <p:cNvPr id="5" name="Slide Number Placeholder 4"/>
          <p:cNvSpPr>
            <a:spLocks noGrp="1"/>
          </p:cNvSpPr>
          <p:nvPr>
            <p:ph type="sldNum" sz="quarter" idx="12"/>
          </p:nvPr>
        </p:nvSpPr>
        <p:spPr/>
        <p:txBody>
          <a:bodyPr/>
          <a:lstStyle/>
          <a:p>
            <a:fld id="{5B7A610D-BFC3-1840-8C55-759F0A989E1B}" type="slidenum">
              <a:rPr lang="en-US" smtClean="0"/>
              <a:t>2</a:t>
            </a:fld>
            <a:endParaRPr lang="en-US"/>
          </a:p>
        </p:txBody>
      </p:sp>
      <p:pic>
        <p:nvPicPr>
          <p:cNvPr id="9" name="Picture 8" descr="Screen shot 2012-05-15 at 6.21.35 PM.png"/>
          <p:cNvPicPr>
            <a:picLocks noChangeAspect="1"/>
          </p:cNvPicPr>
          <p:nvPr/>
        </p:nvPicPr>
        <p:blipFill rotWithShape="1">
          <a:blip r:embed="rId3"/>
          <a:srcRect l="7168" t="6332" b="12628"/>
          <a:stretch/>
        </p:blipFill>
        <p:spPr>
          <a:xfrm>
            <a:off x="0" y="2055093"/>
            <a:ext cx="9144000" cy="4008723"/>
          </a:xfrm>
          <a:prstGeom prst="rect">
            <a:avLst/>
          </a:prstGeom>
        </p:spPr>
      </p:pic>
      <p:sp>
        <p:nvSpPr>
          <p:cNvPr id="6" name="TextBox 5"/>
          <p:cNvSpPr txBox="1"/>
          <p:nvPr/>
        </p:nvSpPr>
        <p:spPr>
          <a:xfrm>
            <a:off x="5287433" y="5745259"/>
            <a:ext cx="2531533" cy="215444"/>
          </a:xfrm>
          <a:prstGeom prst="rect">
            <a:avLst/>
          </a:prstGeom>
          <a:noFill/>
        </p:spPr>
        <p:txBody>
          <a:bodyPr wrap="square" rtlCol="0">
            <a:spAutoFit/>
          </a:bodyPr>
          <a:lstStyle/>
          <a:p>
            <a:pPr algn="r"/>
            <a:r>
              <a:rPr lang="en-US" sz="800" i="1" dirty="0" smtClean="0">
                <a:solidFill>
                  <a:srgbClr val="FFFFFF"/>
                </a:solidFill>
              </a:rPr>
              <a:t>Schofield et al. 1998</a:t>
            </a:r>
            <a:endParaRPr lang="en-US" sz="800" i="1" dirty="0">
              <a:solidFill>
                <a:srgbClr val="FFFFFF"/>
              </a:solidFill>
            </a:endParaRPr>
          </a:p>
        </p:txBody>
      </p:sp>
    </p:spTree>
    <p:extLst>
      <p:ext uri="{BB962C8B-B14F-4D97-AF65-F5344CB8AC3E}">
        <p14:creationId xmlns:p14="http://schemas.microsoft.com/office/powerpoint/2010/main" val="22412298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20</a:t>
            </a:fld>
            <a:endParaRPr lang="en-US"/>
          </a:p>
        </p:txBody>
      </p:sp>
      <p:sp>
        <p:nvSpPr>
          <p:cNvPr id="7" name="Content Placeholder 2"/>
          <p:cNvSpPr>
            <a:spLocks noGrp="1"/>
          </p:cNvSpPr>
          <p:nvPr>
            <p:ph idx="1"/>
          </p:nvPr>
        </p:nvSpPr>
        <p:spPr>
          <a:xfrm>
            <a:off x="301625" y="1603375"/>
            <a:ext cx="8659881" cy="5196448"/>
          </a:xfrm>
        </p:spPr>
        <p:txBody>
          <a:bodyPr>
            <a:normAutofit fontScale="85000" lnSpcReduction="10000"/>
          </a:bodyPr>
          <a:lstStyle/>
          <a:p>
            <a:pPr marL="514350" indent="-514350">
              <a:buClr>
                <a:srgbClr val="0000FF"/>
              </a:buClr>
              <a:buFont typeface="+mj-ea"/>
              <a:buAutoNum type="circleNumDbPlain"/>
            </a:pPr>
            <a:r>
              <a:rPr lang="en-US" sz="2800" dirty="0" smtClean="0"/>
              <a:t>Baroclinic coastal ocean cooling processes identified in Irene (2011) </a:t>
            </a:r>
            <a:r>
              <a:rPr lang="en-US" sz="1900" dirty="0" smtClean="0">
                <a:solidFill>
                  <a:srgbClr val="A6A6A6"/>
                </a:solidFill>
              </a:rPr>
              <a:t>(Glenn et al. 2016, Nature </a:t>
            </a:r>
            <a:r>
              <a:rPr lang="en-US" sz="1900" dirty="0" err="1" smtClean="0">
                <a:solidFill>
                  <a:srgbClr val="A6A6A6"/>
                </a:solidFill>
              </a:rPr>
              <a:t>Comms</a:t>
            </a:r>
            <a:r>
              <a:rPr lang="en-US" sz="1900" dirty="0" smtClean="0">
                <a:solidFill>
                  <a:srgbClr val="A6A6A6"/>
                </a:solidFill>
              </a:rPr>
              <a:t>.)</a:t>
            </a:r>
            <a:endParaRPr lang="en-US" sz="2800" dirty="0" smtClean="0">
              <a:solidFill>
                <a:srgbClr val="A6A6A6"/>
              </a:solidFill>
            </a:endParaRPr>
          </a:p>
          <a:p>
            <a:pPr marL="514350" indent="-514350">
              <a:buClr>
                <a:srgbClr val="0000FF"/>
              </a:buClr>
              <a:buFont typeface="+mj-ea"/>
              <a:buAutoNum type="circleNumDbPlain"/>
            </a:pPr>
            <a:r>
              <a:rPr lang="en-US" sz="2800" dirty="0" smtClean="0"/>
              <a:t>AOEC signal present in 11 MAB storms since 1985, Typhoon Muifa (2011) in Yellow Sea </a:t>
            </a:r>
            <a:r>
              <a:rPr lang="en-US" sz="1900" dirty="0" smtClean="0">
                <a:solidFill>
                  <a:srgbClr val="A6A6A6"/>
                </a:solidFill>
              </a:rPr>
              <a:t>(Glenn et al. 2016, Nature </a:t>
            </a:r>
            <a:r>
              <a:rPr lang="en-US" sz="1900" dirty="0" err="1" smtClean="0">
                <a:solidFill>
                  <a:srgbClr val="A6A6A6"/>
                </a:solidFill>
              </a:rPr>
              <a:t>Comms</a:t>
            </a:r>
            <a:r>
              <a:rPr lang="en-US" sz="1900" dirty="0" smtClean="0">
                <a:solidFill>
                  <a:srgbClr val="A6A6A6"/>
                </a:solidFill>
              </a:rPr>
              <a:t>.) </a:t>
            </a:r>
          </a:p>
          <a:p>
            <a:pPr marL="514350" indent="-514350">
              <a:buClr>
                <a:srgbClr val="0000FF"/>
              </a:buClr>
              <a:buFont typeface="+mj-ea"/>
              <a:buAutoNum type="circleNumDbPlain"/>
            </a:pPr>
            <a:r>
              <a:rPr lang="en-US" sz="2800" dirty="0" smtClean="0"/>
              <a:t>Cooling had large impact on Irene’s intensity </a:t>
            </a:r>
            <a:br>
              <a:rPr lang="en-US" sz="2800" dirty="0" smtClean="0"/>
            </a:br>
            <a:r>
              <a:rPr lang="en-US" sz="1900" dirty="0" smtClean="0">
                <a:solidFill>
                  <a:srgbClr val="A6A6A6"/>
                </a:solidFill>
              </a:rPr>
              <a:t>(</a:t>
            </a:r>
            <a:r>
              <a:rPr lang="en-US" sz="1900" dirty="0">
                <a:solidFill>
                  <a:srgbClr val="A6A6A6"/>
                </a:solidFill>
              </a:rPr>
              <a:t>Project </a:t>
            </a:r>
            <a:r>
              <a:rPr lang="en-US" sz="1900" dirty="0" smtClean="0">
                <a:solidFill>
                  <a:srgbClr val="A6A6A6"/>
                </a:solidFill>
              </a:rPr>
              <a:t>1, Seroka et al. 2016, MWR)</a:t>
            </a:r>
          </a:p>
          <a:p>
            <a:pPr marL="0" indent="0">
              <a:buNone/>
            </a:pPr>
            <a:r>
              <a:rPr lang="en-US" sz="2800" i="1" dirty="0" smtClean="0">
                <a:sym typeface="Wingdings"/>
              </a:rPr>
              <a:t>Remaining questions:</a:t>
            </a:r>
          </a:p>
          <a:p>
            <a:r>
              <a:rPr lang="en-US" sz="2800" dirty="0" smtClean="0"/>
              <a:t>Did mixing dominate advection, and what was dominant cross-shelf force balance in other 10 MAB storms? Did these lead to the AOEC signal identified?  </a:t>
            </a:r>
            <a:r>
              <a:rPr lang="en-US" sz="2800" dirty="0" smtClean="0">
                <a:solidFill>
                  <a:srgbClr val="0000FF"/>
                </a:solidFill>
              </a:rPr>
              <a:t>1</a:t>
            </a:r>
          </a:p>
          <a:p>
            <a:r>
              <a:rPr lang="en-US" sz="2700" dirty="0" smtClean="0"/>
              <a:t>Spatial variability </a:t>
            </a:r>
            <a:r>
              <a:rPr lang="en-US" sz="2700" dirty="0"/>
              <a:t>of baroclinic coastal ocean </a:t>
            </a:r>
            <a:r>
              <a:rPr lang="en-US" sz="2700" dirty="0" smtClean="0"/>
              <a:t>processes, force balances, mixing/advection for </a:t>
            </a:r>
            <a:r>
              <a:rPr lang="en-US" sz="2700" dirty="0"/>
              <a:t>Irene? </a:t>
            </a:r>
            <a:r>
              <a:rPr lang="en-US" sz="2700" dirty="0" smtClean="0"/>
              <a:t>For other 10 MAB storms? </a:t>
            </a:r>
            <a:r>
              <a:rPr lang="en-US" sz="2700" dirty="0">
                <a:solidFill>
                  <a:srgbClr val="FF0000"/>
                </a:solidFill>
              </a:rPr>
              <a:t> </a:t>
            </a:r>
            <a:r>
              <a:rPr lang="en-US" sz="2700" dirty="0" smtClean="0">
                <a:solidFill>
                  <a:srgbClr val="0000FF"/>
                </a:solidFill>
              </a:rPr>
              <a:t>1</a:t>
            </a:r>
          </a:p>
          <a:p>
            <a:r>
              <a:rPr lang="en-US" sz="2800" dirty="0" smtClean="0"/>
              <a:t>What was the impact of the AOEC cooling on other 10 MAB storm intensities?  </a:t>
            </a:r>
            <a:r>
              <a:rPr lang="en-US" sz="2800" dirty="0" smtClean="0">
                <a:solidFill>
                  <a:srgbClr val="0000FF"/>
                </a:solidFill>
              </a:rPr>
              <a:t>3</a:t>
            </a:r>
            <a:r>
              <a:rPr lang="en-US" sz="2800" dirty="0" smtClean="0">
                <a:solidFill>
                  <a:srgbClr val="FF0000"/>
                </a:solidFill>
              </a:rPr>
              <a:t>    </a:t>
            </a:r>
            <a:r>
              <a:rPr lang="en-US" sz="2800" dirty="0" smtClean="0">
                <a:solidFill>
                  <a:srgbClr val="FF6600"/>
                </a:solidFill>
                <a:sym typeface="Wingdings"/>
              </a:rPr>
              <a:t></a:t>
            </a:r>
            <a:r>
              <a:rPr lang="en-US" sz="2800" dirty="0" smtClean="0">
                <a:solidFill>
                  <a:srgbClr val="FF6600"/>
                </a:solidFill>
              </a:rPr>
              <a:t> Another study…</a:t>
            </a:r>
          </a:p>
          <a:p>
            <a:pPr lvl="1"/>
            <a:endParaRPr lang="en-US" b="1" dirty="0" smtClean="0">
              <a:solidFill>
                <a:srgbClr val="000000"/>
              </a:solidFill>
            </a:endParaRPr>
          </a:p>
        </p:txBody>
      </p:sp>
      <p:sp>
        <p:nvSpPr>
          <p:cNvPr id="8" name="Title 1"/>
          <p:cNvSpPr>
            <a:spLocks noGrp="1"/>
          </p:cNvSpPr>
          <p:nvPr>
            <p:ph type="title"/>
          </p:nvPr>
        </p:nvSpPr>
        <p:spPr>
          <a:xfrm>
            <a:off x="457200" y="533471"/>
            <a:ext cx="8229600" cy="1143000"/>
          </a:xfrm>
        </p:spPr>
        <p:txBody>
          <a:bodyPr>
            <a:normAutofit/>
          </a:bodyPr>
          <a:lstStyle/>
          <a:p>
            <a:r>
              <a:rPr lang="en-US" b="1" dirty="0" smtClean="0"/>
              <a:t>Motivation</a:t>
            </a:r>
            <a:endParaRPr lang="en-US" b="1" dirty="0"/>
          </a:p>
        </p:txBody>
      </p:sp>
      <p:sp>
        <p:nvSpPr>
          <p:cNvPr id="9" name="Rectangle 8"/>
          <p:cNvSpPr/>
          <p:nvPr/>
        </p:nvSpPr>
        <p:spPr>
          <a:xfrm>
            <a:off x="0" y="0"/>
            <a:ext cx="9144000" cy="1061829"/>
          </a:xfrm>
          <a:prstGeom prst="rect">
            <a:avLst/>
          </a:prstGeom>
        </p:spPr>
        <p:txBody>
          <a:bodyPr wrap="square">
            <a:spAutoFit/>
          </a:bodyPr>
          <a:lstStyle/>
          <a:p>
            <a:pPr algn="ctr"/>
            <a:r>
              <a:rPr lang="en-US" sz="2000" b="1" dirty="0" smtClean="0">
                <a:solidFill>
                  <a:srgbClr val="0000FF"/>
                </a:solidFill>
              </a:rPr>
              <a:t>Project 2:</a:t>
            </a:r>
            <a:r>
              <a:rPr lang="en-US" sz="2000" dirty="0" smtClean="0">
                <a:solidFill>
                  <a:srgbClr val="0000FF"/>
                </a:solidFill>
              </a:rPr>
              <a:t> </a:t>
            </a:r>
            <a:r>
              <a:rPr lang="en-US" sz="2000" dirty="0">
                <a:solidFill>
                  <a:srgbClr val="0000FF"/>
                </a:solidFill>
              </a:rPr>
              <a:t>Spatiotemporal variability of stratified coastal ocean cooling processes in Hurricane Irene (2011) and Tropical Storm Barry (2007)</a:t>
            </a:r>
          </a:p>
          <a:p>
            <a:pPr algn="ctr"/>
            <a:endParaRPr lang="en-US" sz="2300" b="1" dirty="0">
              <a:solidFill>
                <a:schemeClr val="bg1">
                  <a:lumMod val="50000"/>
                </a:schemeClr>
              </a:solidFill>
            </a:endParaRPr>
          </a:p>
        </p:txBody>
      </p:sp>
      <p:sp>
        <p:nvSpPr>
          <p:cNvPr id="2" name="Oval 1"/>
          <p:cNvSpPr/>
          <p:nvPr/>
        </p:nvSpPr>
        <p:spPr>
          <a:xfrm>
            <a:off x="4121026" y="4791589"/>
            <a:ext cx="353961" cy="353961"/>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8427879" y="5501149"/>
            <a:ext cx="353961" cy="353961"/>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985728" y="6230376"/>
            <a:ext cx="353961" cy="353961"/>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886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1625" y="1603375"/>
            <a:ext cx="8564563" cy="5062497"/>
          </a:xfrm>
        </p:spPr>
        <p:txBody>
          <a:bodyPr>
            <a:normAutofit/>
          </a:bodyPr>
          <a:lstStyle/>
          <a:p>
            <a:r>
              <a:rPr lang="en-US" dirty="0" smtClean="0"/>
              <a:t>Full range of storm “personalities” in </a:t>
            </a:r>
            <a:r>
              <a:rPr lang="en-US" dirty="0" smtClean="0">
                <a:solidFill>
                  <a:srgbClr val="FF0000"/>
                </a:solidFill>
              </a:rPr>
              <a:t>atmosphere</a:t>
            </a:r>
            <a:r>
              <a:rPr lang="en-US" dirty="0" smtClean="0"/>
              <a:t> &amp; </a:t>
            </a:r>
            <a:r>
              <a:rPr lang="en-US" dirty="0" smtClean="0">
                <a:solidFill>
                  <a:srgbClr val="0000FF"/>
                </a:solidFill>
              </a:rPr>
              <a:t>ocean</a:t>
            </a:r>
          </a:p>
          <a:p>
            <a:pPr lvl="1"/>
            <a:r>
              <a:rPr lang="en-US" dirty="0" smtClean="0"/>
              <a:t>Standard operational model performance metrics (e.g. HWRF) take mean across all storms simulated</a:t>
            </a:r>
          </a:p>
          <a:p>
            <a:pPr>
              <a:spcBef>
                <a:spcPts val="2400"/>
              </a:spcBef>
            </a:pPr>
            <a:r>
              <a:rPr lang="en-US" dirty="0" smtClean="0"/>
              <a:t>Investigate spatiotemporal variability of stratified coastal ocean cooling response over MAB continental shelf for Barry (2007) and  Irene (2011)</a:t>
            </a:r>
          </a:p>
        </p:txBody>
      </p:sp>
      <p:sp>
        <p:nvSpPr>
          <p:cNvPr id="6" name="Title 1"/>
          <p:cNvSpPr>
            <a:spLocks noGrp="1"/>
          </p:cNvSpPr>
          <p:nvPr>
            <p:ph type="title"/>
          </p:nvPr>
        </p:nvSpPr>
        <p:spPr>
          <a:xfrm>
            <a:off x="457200" y="39171"/>
            <a:ext cx="8229600" cy="1143000"/>
          </a:xfrm>
        </p:spPr>
        <p:txBody>
          <a:bodyPr/>
          <a:lstStyle/>
          <a:p>
            <a:r>
              <a:rPr lang="en-US" b="1" dirty="0" smtClean="0"/>
              <a:t>Motivation</a:t>
            </a:r>
            <a:endParaRPr lang="en-US" b="1" dirty="0"/>
          </a:p>
        </p:txBody>
      </p:sp>
      <p:sp>
        <p:nvSpPr>
          <p:cNvPr id="2" name="Slide Number Placeholder 1"/>
          <p:cNvSpPr>
            <a:spLocks noGrp="1"/>
          </p:cNvSpPr>
          <p:nvPr>
            <p:ph type="sldNum" sz="quarter" idx="12"/>
          </p:nvPr>
        </p:nvSpPr>
        <p:spPr/>
        <p:txBody>
          <a:bodyPr/>
          <a:lstStyle/>
          <a:p>
            <a:fld id="{5B7A610D-BFC3-1840-8C55-759F0A989E1B}" type="slidenum">
              <a:rPr lang="en-US" smtClean="0"/>
              <a:t>21</a:t>
            </a:fld>
            <a:endParaRPr lang="en-US"/>
          </a:p>
        </p:txBody>
      </p:sp>
      <p:sp>
        <p:nvSpPr>
          <p:cNvPr id="9"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Tree>
    <p:extLst>
      <p:ext uri="{BB962C8B-B14F-4D97-AF65-F5344CB8AC3E}">
        <p14:creationId xmlns:p14="http://schemas.microsoft.com/office/powerpoint/2010/main" val="979288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054589"/>
            <a:ext cx="9144000" cy="4137374"/>
            <a:chOff x="0" y="1161876"/>
            <a:chExt cx="9144000" cy="4137374"/>
          </a:xfrm>
        </p:grpSpPr>
        <p:pic>
          <p:nvPicPr>
            <p:cNvPr id="5" name="Picture 4" descr="Screen Shot 2016-04-26 at 2.51.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876"/>
              <a:ext cx="9144000" cy="4137374"/>
            </a:xfrm>
            <a:prstGeom prst="rect">
              <a:avLst/>
            </a:prstGeom>
          </p:spPr>
        </p:pic>
        <p:sp>
          <p:nvSpPr>
            <p:cNvPr id="9" name="TextBox 8"/>
            <p:cNvSpPr txBox="1"/>
            <p:nvPr/>
          </p:nvSpPr>
          <p:spPr>
            <a:xfrm>
              <a:off x="1039811" y="2017704"/>
              <a:ext cx="1928813" cy="276999"/>
            </a:xfrm>
            <a:prstGeom prst="rect">
              <a:avLst/>
            </a:prstGeom>
            <a:noFill/>
          </p:spPr>
          <p:txBody>
            <a:bodyPr wrap="square" rtlCol="0">
              <a:spAutoFit/>
            </a:bodyPr>
            <a:lstStyle/>
            <a:p>
              <a:r>
                <a:rPr lang="en-US" sz="1200" dirty="0" smtClean="0">
                  <a:solidFill>
                    <a:srgbClr val="FF0000"/>
                  </a:solidFill>
                </a:rPr>
                <a:t>Glider</a:t>
              </a:r>
              <a:endParaRPr lang="en-US" sz="1200" dirty="0">
                <a:solidFill>
                  <a:srgbClr val="FF0000"/>
                </a:solidFill>
              </a:endParaRPr>
            </a:p>
          </p:txBody>
        </p:sp>
        <p:sp>
          <p:nvSpPr>
            <p:cNvPr id="10" name="TextBox 9"/>
            <p:cNvSpPr txBox="1"/>
            <p:nvPr/>
          </p:nvSpPr>
          <p:spPr>
            <a:xfrm>
              <a:off x="1041389" y="2193918"/>
              <a:ext cx="1928813" cy="276999"/>
            </a:xfrm>
            <a:prstGeom prst="rect">
              <a:avLst/>
            </a:prstGeom>
            <a:noFill/>
          </p:spPr>
          <p:txBody>
            <a:bodyPr wrap="square" rtlCol="0">
              <a:spAutoFit/>
            </a:bodyPr>
            <a:lstStyle/>
            <a:p>
              <a:r>
                <a:rPr lang="en-US" sz="1200" dirty="0" smtClean="0">
                  <a:solidFill>
                    <a:srgbClr val="FF0000"/>
                  </a:solidFill>
                </a:rPr>
                <a:t>Glider</a:t>
              </a:r>
              <a:endParaRPr lang="en-US" sz="1200" dirty="0">
                <a:solidFill>
                  <a:srgbClr val="FF0000"/>
                </a:solidFill>
              </a:endParaRPr>
            </a:p>
          </p:txBody>
        </p:sp>
        <p:sp>
          <p:nvSpPr>
            <p:cNvPr id="11" name="Oval 10"/>
            <p:cNvSpPr/>
            <p:nvPr/>
          </p:nvSpPr>
          <p:spPr>
            <a:xfrm>
              <a:off x="8064501" y="2084163"/>
              <a:ext cx="563562" cy="38675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5B7A610D-BFC3-1840-8C55-759F0A989E1B}" type="slidenum">
              <a:rPr lang="en-US" smtClean="0"/>
              <a:t>22</a:t>
            </a:fld>
            <a:endParaRPr lang="en-US"/>
          </a:p>
        </p:txBody>
      </p:sp>
      <p:sp>
        <p:nvSpPr>
          <p:cNvPr id="14" name="TextBox 13"/>
          <p:cNvSpPr txBox="1"/>
          <p:nvPr/>
        </p:nvSpPr>
        <p:spPr>
          <a:xfrm>
            <a:off x="7923162" y="5945742"/>
            <a:ext cx="1229032" cy="246221"/>
          </a:xfrm>
          <a:prstGeom prst="rect">
            <a:avLst/>
          </a:prstGeom>
          <a:noFill/>
        </p:spPr>
        <p:txBody>
          <a:bodyPr wrap="square" rtlCol="0">
            <a:spAutoFit/>
          </a:bodyPr>
          <a:lstStyle/>
          <a:p>
            <a:pPr algn="r"/>
            <a:r>
              <a:rPr lang="en-US" sz="1000" i="1" dirty="0" smtClean="0"/>
              <a:t>Glenn et al. 2016</a:t>
            </a:r>
            <a:endParaRPr lang="en-US" sz="1000" i="1" dirty="0"/>
          </a:p>
        </p:txBody>
      </p:sp>
      <p:sp>
        <p:nvSpPr>
          <p:cNvPr id="12" name="Title 1"/>
          <p:cNvSpPr>
            <a:spLocks noGrp="1"/>
          </p:cNvSpPr>
          <p:nvPr>
            <p:ph type="title"/>
          </p:nvPr>
        </p:nvSpPr>
        <p:spPr>
          <a:xfrm>
            <a:off x="457200" y="610671"/>
            <a:ext cx="8229600" cy="1143000"/>
          </a:xfrm>
        </p:spPr>
        <p:txBody>
          <a:bodyPr>
            <a:normAutofit fontScale="90000"/>
          </a:bodyPr>
          <a:lstStyle/>
          <a:p>
            <a:r>
              <a:rPr lang="en-US" b="1" dirty="0" smtClean="0"/>
              <a:t>AOEC Cooling Identified in 11 MAB, </a:t>
            </a:r>
            <a:br>
              <a:rPr lang="en-US" b="1" dirty="0" smtClean="0"/>
            </a:br>
            <a:r>
              <a:rPr lang="en-US" b="1" dirty="0" smtClean="0"/>
              <a:t>1 Yellow Sea storm</a:t>
            </a:r>
            <a:endParaRPr lang="en-US" b="1" dirty="0"/>
          </a:p>
        </p:txBody>
      </p:sp>
      <p:sp>
        <p:nvSpPr>
          <p:cNvPr id="15"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Tree>
    <p:extLst>
      <p:ext uri="{BB962C8B-B14F-4D97-AF65-F5344CB8AC3E}">
        <p14:creationId xmlns:p14="http://schemas.microsoft.com/office/powerpoint/2010/main" val="31477720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23</a:t>
            </a:fld>
            <a:endParaRPr lang="en-US"/>
          </a:p>
        </p:txBody>
      </p:sp>
      <p:sp>
        <p:nvSpPr>
          <p:cNvPr id="6" name="Title 1"/>
          <p:cNvSpPr>
            <a:spLocks noGrp="1"/>
          </p:cNvSpPr>
          <p:nvPr>
            <p:ph type="title"/>
          </p:nvPr>
        </p:nvSpPr>
        <p:spPr>
          <a:xfrm>
            <a:off x="0" y="39171"/>
            <a:ext cx="5987427" cy="1143000"/>
          </a:xfrm>
        </p:spPr>
        <p:txBody>
          <a:bodyPr/>
          <a:lstStyle/>
          <a:p>
            <a:r>
              <a:rPr lang="en-US" b="1" dirty="0" smtClean="0"/>
              <a:t>Methods</a:t>
            </a:r>
            <a:endParaRPr lang="en-US" b="1" dirty="0"/>
          </a:p>
        </p:txBody>
      </p:sp>
      <p:sp>
        <p:nvSpPr>
          <p:cNvPr id="8" name="Content Placeholder 2"/>
          <p:cNvSpPr txBox="1">
            <a:spLocks/>
          </p:cNvSpPr>
          <p:nvPr/>
        </p:nvSpPr>
        <p:spPr>
          <a:xfrm>
            <a:off x="852300" y="1182171"/>
            <a:ext cx="5224902" cy="56778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Underwater gliders</a:t>
            </a:r>
            <a:r>
              <a:rPr lang="en-US" sz="2400" dirty="0" smtClean="0"/>
              <a:t>:</a:t>
            </a:r>
          </a:p>
          <a:p>
            <a:r>
              <a:rPr lang="en-US" sz="2000" dirty="0" smtClean="0"/>
              <a:t>RU16: Irene; RU17: Barry</a:t>
            </a:r>
          </a:p>
          <a:p>
            <a:pPr marL="0" indent="0">
              <a:buNone/>
            </a:pPr>
            <a:r>
              <a:rPr lang="en-US" sz="2400" b="1" dirty="0" smtClean="0"/>
              <a:t>HF Radar:</a:t>
            </a:r>
          </a:p>
          <a:p>
            <a:r>
              <a:rPr lang="en-US" sz="2000" dirty="0" smtClean="0"/>
              <a:t>Hourly surface ocean currents</a:t>
            </a:r>
          </a:p>
          <a:p>
            <a:pPr marL="0" indent="0">
              <a:buNone/>
            </a:pPr>
            <a:r>
              <a:rPr lang="en-US" sz="2400" b="1" dirty="0" smtClean="0"/>
              <a:t>Satellites</a:t>
            </a:r>
            <a:r>
              <a:rPr lang="en-US" sz="2400" dirty="0" smtClean="0"/>
              <a:t>:</a:t>
            </a:r>
          </a:p>
          <a:p>
            <a:r>
              <a:rPr lang="en-US" sz="2000" dirty="0" smtClean="0"/>
              <a:t>AVHRR Multi-channel SST, declouded with empirically-derived MAB summer thresholds</a:t>
            </a:r>
          </a:p>
          <a:p>
            <a:pPr marL="0" indent="0">
              <a:buNone/>
            </a:pPr>
            <a:r>
              <a:rPr lang="en-US" sz="2400" b="1" dirty="0" smtClean="0"/>
              <a:t>Model</a:t>
            </a:r>
            <a:r>
              <a:rPr lang="en-US" sz="2400" dirty="0" smtClean="0"/>
              <a:t>:</a:t>
            </a:r>
          </a:p>
          <a:p>
            <a:r>
              <a:rPr lang="en-US" sz="2000" dirty="0" smtClean="0"/>
              <a:t>ROMS ESPreSSO 5km re-runs; 36 vert. levels; 4D-Var ESPreSSO I.C.; NAM 12km </a:t>
            </a:r>
            <a:r>
              <a:rPr lang="en-US" sz="2000" dirty="0" err="1" smtClean="0"/>
              <a:t>atmo</a:t>
            </a:r>
            <a:r>
              <a:rPr lang="en-US" sz="2000" dirty="0" smtClean="0"/>
              <a:t>. </a:t>
            </a:r>
            <a:r>
              <a:rPr lang="en-US" sz="2000" dirty="0"/>
              <a:t>f</a:t>
            </a:r>
            <a:r>
              <a:rPr lang="en-US" sz="2000" dirty="0" smtClean="0"/>
              <a:t>orcing; HYCOM B.C.; USGS rivers; ADCIRC tides (all standard ESPreSSO)  </a:t>
            </a:r>
          </a:p>
          <a:p>
            <a:r>
              <a:rPr lang="en-US" sz="2000" i="1" dirty="0" smtClean="0"/>
              <a:t>Barry</a:t>
            </a:r>
            <a:r>
              <a:rPr lang="en-US" sz="2000" dirty="0" smtClean="0"/>
              <a:t>: 12UTC May 29- 12UTC June 8, 2007</a:t>
            </a:r>
          </a:p>
          <a:p>
            <a:r>
              <a:rPr lang="en-US" sz="2000" i="1" dirty="0" smtClean="0"/>
              <a:t>Irene</a:t>
            </a:r>
            <a:r>
              <a:rPr lang="en-US" sz="2000" dirty="0" smtClean="0"/>
              <a:t>: 12UTC Aug 24- 00UTC Sep 3, 2011</a:t>
            </a:r>
            <a:endParaRPr lang="en-US" sz="1600" i="1" dirty="0" smtClean="0"/>
          </a:p>
          <a:p>
            <a:endParaRPr lang="en-US" sz="2000" dirty="0" smtClean="0"/>
          </a:p>
          <a:p>
            <a:endParaRPr lang="en-US" sz="240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685" b="100000" l="10000" r="90000"/>
                    </a14:imgEffect>
                  </a14:imgLayer>
                </a14:imgProps>
              </a:ext>
            </a:extLst>
          </a:blip>
          <a:stretch>
            <a:fillRect/>
          </a:stretch>
        </p:blipFill>
        <p:spPr>
          <a:xfrm>
            <a:off x="0" y="1087210"/>
            <a:ext cx="1048600" cy="680425"/>
          </a:xfrm>
          <a:prstGeom prst="rect">
            <a:avLst/>
          </a:prstGeom>
        </p:spPr>
      </p:pic>
      <p:pic>
        <p:nvPicPr>
          <p:cNvPr id="12" name="Picture 11"/>
          <p:cNvPicPr>
            <a:picLocks noChangeAspect="1"/>
          </p:cNvPicPr>
          <p:nvPr/>
        </p:nvPicPr>
        <p:blipFill>
          <a:blip r:embed="rId5"/>
          <a:stretch>
            <a:fillRect/>
          </a:stretch>
        </p:blipFill>
        <p:spPr>
          <a:xfrm>
            <a:off x="221435" y="3193510"/>
            <a:ext cx="702085" cy="492953"/>
          </a:xfrm>
          <a:prstGeom prst="rect">
            <a:avLst/>
          </a:prstGeom>
        </p:spPr>
      </p:pic>
      <p:pic>
        <p:nvPicPr>
          <p:cNvPr id="13" name="Picture 12"/>
          <p:cNvPicPr>
            <a:picLocks noChangeAspect="1"/>
          </p:cNvPicPr>
          <p:nvPr/>
        </p:nvPicPr>
        <p:blipFill>
          <a:blip r:embed="rId6"/>
          <a:stretch>
            <a:fillRect/>
          </a:stretch>
        </p:blipFill>
        <p:spPr>
          <a:xfrm>
            <a:off x="236817" y="4325175"/>
            <a:ext cx="687241" cy="503627"/>
          </a:xfrm>
          <a:prstGeom prst="rect">
            <a:avLst/>
          </a:prstGeom>
        </p:spPr>
      </p:pic>
      <p:pic>
        <p:nvPicPr>
          <p:cNvPr id="2" name="Picture 1" descr="Screen Shot 2016-09-19 at 5.59.3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426" y="1087210"/>
            <a:ext cx="3156573" cy="5099080"/>
          </a:xfrm>
          <a:prstGeom prst="rect">
            <a:avLst/>
          </a:prstGeom>
        </p:spPr>
      </p:pic>
      <p:sp>
        <p:nvSpPr>
          <p:cNvPr id="14" name="TextBox 13"/>
          <p:cNvSpPr txBox="1"/>
          <p:nvPr/>
        </p:nvSpPr>
        <p:spPr>
          <a:xfrm>
            <a:off x="6983505" y="3449827"/>
            <a:ext cx="1928813" cy="584776"/>
          </a:xfrm>
          <a:prstGeom prst="rect">
            <a:avLst/>
          </a:prstGeom>
          <a:noFill/>
        </p:spPr>
        <p:txBody>
          <a:bodyPr wrap="square" rtlCol="0">
            <a:spAutoFit/>
          </a:bodyPr>
          <a:lstStyle/>
          <a:p>
            <a:r>
              <a:rPr lang="en-US" sz="1600" b="1" dirty="0" smtClean="0">
                <a:solidFill>
                  <a:srgbClr val="FF0000"/>
                </a:solidFill>
              </a:rPr>
              <a:t>Irene </a:t>
            </a:r>
            <a:br>
              <a:rPr lang="en-US" sz="1600" b="1" dirty="0" smtClean="0">
                <a:solidFill>
                  <a:srgbClr val="FF0000"/>
                </a:solidFill>
              </a:rPr>
            </a:br>
            <a:r>
              <a:rPr lang="en-US" sz="1600" b="1" dirty="0" smtClean="0">
                <a:solidFill>
                  <a:srgbClr val="FF0000"/>
                </a:solidFill>
              </a:rPr>
              <a:t>(Aug)</a:t>
            </a:r>
            <a:endParaRPr lang="en-US" sz="1600" b="1" dirty="0">
              <a:solidFill>
                <a:srgbClr val="FF0000"/>
              </a:solidFill>
            </a:endParaRPr>
          </a:p>
        </p:txBody>
      </p:sp>
      <p:sp>
        <p:nvSpPr>
          <p:cNvPr id="15" name="TextBox 14"/>
          <p:cNvSpPr txBox="1"/>
          <p:nvPr/>
        </p:nvSpPr>
        <p:spPr>
          <a:xfrm>
            <a:off x="7751408" y="3439987"/>
            <a:ext cx="994730" cy="584776"/>
          </a:xfrm>
          <a:prstGeom prst="rect">
            <a:avLst/>
          </a:prstGeom>
          <a:noFill/>
        </p:spPr>
        <p:txBody>
          <a:bodyPr wrap="square" rtlCol="0">
            <a:spAutoFit/>
          </a:bodyPr>
          <a:lstStyle/>
          <a:p>
            <a:r>
              <a:rPr lang="en-US" sz="1600" b="1" dirty="0" smtClean="0">
                <a:solidFill>
                  <a:srgbClr val="FF6600"/>
                </a:solidFill>
              </a:rPr>
              <a:t>Barry (Jun)</a:t>
            </a:r>
            <a:endParaRPr lang="en-US" sz="1600" b="1" dirty="0">
              <a:solidFill>
                <a:srgbClr val="FF6600"/>
              </a:solidFill>
            </a:endParaRPr>
          </a:p>
        </p:txBody>
      </p:sp>
      <p:sp>
        <p:nvSpPr>
          <p:cNvPr id="7" name="Isosceles Triangle 6"/>
          <p:cNvSpPr/>
          <p:nvPr/>
        </p:nvSpPr>
        <p:spPr>
          <a:xfrm>
            <a:off x="7489687" y="2992781"/>
            <a:ext cx="178043" cy="153485"/>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16677" y="3048209"/>
            <a:ext cx="1928813" cy="338554"/>
          </a:xfrm>
          <a:prstGeom prst="rect">
            <a:avLst/>
          </a:prstGeom>
          <a:noFill/>
        </p:spPr>
        <p:txBody>
          <a:bodyPr wrap="square" rtlCol="0">
            <a:spAutoFit/>
          </a:bodyPr>
          <a:lstStyle/>
          <a:p>
            <a:r>
              <a:rPr lang="en-US" sz="1600" b="1" dirty="0" smtClean="0">
                <a:solidFill>
                  <a:srgbClr val="FF0000"/>
                </a:solidFill>
              </a:rPr>
              <a:t>RU16</a:t>
            </a:r>
            <a:endParaRPr lang="en-US" sz="1600" b="1" dirty="0">
              <a:solidFill>
                <a:srgbClr val="FF0000"/>
              </a:solidFill>
            </a:endParaRPr>
          </a:p>
        </p:txBody>
      </p:sp>
      <p:sp>
        <p:nvSpPr>
          <p:cNvPr id="17" name="Isosceles Triangle 16"/>
          <p:cNvSpPr/>
          <p:nvPr/>
        </p:nvSpPr>
        <p:spPr>
          <a:xfrm>
            <a:off x="8365064" y="2537729"/>
            <a:ext cx="178043" cy="153485"/>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TextBox 17"/>
          <p:cNvSpPr txBox="1"/>
          <p:nvPr/>
        </p:nvSpPr>
        <p:spPr>
          <a:xfrm>
            <a:off x="8195923" y="2590955"/>
            <a:ext cx="1928813" cy="338554"/>
          </a:xfrm>
          <a:prstGeom prst="rect">
            <a:avLst/>
          </a:prstGeom>
          <a:noFill/>
        </p:spPr>
        <p:txBody>
          <a:bodyPr wrap="square" rtlCol="0">
            <a:spAutoFit/>
          </a:bodyPr>
          <a:lstStyle/>
          <a:p>
            <a:r>
              <a:rPr lang="en-US" sz="1600" b="1" dirty="0" smtClean="0">
                <a:solidFill>
                  <a:srgbClr val="FF6600"/>
                </a:solidFill>
              </a:rPr>
              <a:t>RU17</a:t>
            </a:r>
            <a:endParaRPr lang="en-US" sz="1600" b="1" dirty="0">
              <a:solidFill>
                <a:srgbClr val="FF6600"/>
              </a:solidFill>
            </a:endParaRPr>
          </a:p>
        </p:txBody>
      </p:sp>
      <p:pic>
        <p:nvPicPr>
          <p:cNvPr id="10" name="Picture 9"/>
          <p:cNvPicPr>
            <a:picLocks noChangeAspect="1"/>
          </p:cNvPicPr>
          <p:nvPr/>
        </p:nvPicPr>
        <p:blipFill rotWithShape="1">
          <a:blip r:embed="rId8"/>
          <a:srcRect l="38739" r="19812"/>
          <a:stretch/>
        </p:blipFill>
        <p:spPr>
          <a:xfrm>
            <a:off x="221435" y="2049516"/>
            <a:ext cx="643273" cy="831242"/>
          </a:xfrm>
          <a:prstGeom prst="rect">
            <a:avLst/>
          </a:prstGeom>
        </p:spPr>
      </p:pic>
      <p:sp>
        <p:nvSpPr>
          <p:cNvPr id="19" name="TextBox 18"/>
          <p:cNvSpPr txBox="1"/>
          <p:nvPr/>
        </p:nvSpPr>
        <p:spPr>
          <a:xfrm>
            <a:off x="7023247" y="2388517"/>
            <a:ext cx="822503" cy="584776"/>
          </a:xfrm>
          <a:prstGeom prst="rect">
            <a:avLst/>
          </a:prstGeom>
          <a:solidFill>
            <a:schemeClr val="bg1">
              <a:alpha val="56000"/>
            </a:schemeClr>
          </a:solidFill>
        </p:spPr>
        <p:txBody>
          <a:bodyPr wrap="square" rtlCol="0">
            <a:spAutoFit/>
          </a:bodyPr>
          <a:lstStyle/>
          <a:p>
            <a:pPr algn="ctr"/>
            <a:r>
              <a:rPr lang="en-US" sz="1600" b="1" dirty="0" smtClean="0">
                <a:solidFill>
                  <a:srgbClr val="FF0000"/>
                </a:solidFill>
              </a:rPr>
              <a:t>12UTC </a:t>
            </a:r>
            <a:br>
              <a:rPr lang="en-US" sz="1600" b="1" dirty="0" smtClean="0">
                <a:solidFill>
                  <a:srgbClr val="FF0000"/>
                </a:solidFill>
              </a:rPr>
            </a:br>
            <a:r>
              <a:rPr lang="en-US" sz="1600" b="1" dirty="0" smtClean="0">
                <a:solidFill>
                  <a:srgbClr val="FF0000"/>
                </a:solidFill>
              </a:rPr>
              <a:t>Aug 28</a:t>
            </a:r>
            <a:endParaRPr lang="en-US" sz="1600" b="1" dirty="0">
              <a:solidFill>
                <a:srgbClr val="FF0000"/>
              </a:solidFill>
            </a:endParaRPr>
          </a:p>
        </p:txBody>
      </p:sp>
      <p:sp>
        <p:nvSpPr>
          <p:cNvPr id="20" name="TextBox 19"/>
          <p:cNvSpPr txBox="1"/>
          <p:nvPr/>
        </p:nvSpPr>
        <p:spPr>
          <a:xfrm>
            <a:off x="8180588" y="1960797"/>
            <a:ext cx="822503" cy="584776"/>
          </a:xfrm>
          <a:prstGeom prst="rect">
            <a:avLst/>
          </a:prstGeom>
          <a:solidFill>
            <a:schemeClr val="bg1">
              <a:alpha val="56000"/>
            </a:schemeClr>
          </a:solidFill>
        </p:spPr>
        <p:txBody>
          <a:bodyPr wrap="square" rtlCol="0">
            <a:spAutoFit/>
          </a:bodyPr>
          <a:lstStyle/>
          <a:p>
            <a:pPr algn="ctr"/>
            <a:r>
              <a:rPr lang="en-US" sz="1600" b="1" dirty="0" smtClean="0">
                <a:solidFill>
                  <a:srgbClr val="FF6600"/>
                </a:solidFill>
              </a:rPr>
              <a:t>17UTC </a:t>
            </a:r>
            <a:br>
              <a:rPr lang="en-US" sz="1600" b="1" dirty="0" smtClean="0">
                <a:solidFill>
                  <a:srgbClr val="FF6600"/>
                </a:solidFill>
              </a:rPr>
            </a:br>
            <a:r>
              <a:rPr lang="en-US" sz="1600" b="1" dirty="0" smtClean="0">
                <a:solidFill>
                  <a:srgbClr val="FF6600"/>
                </a:solidFill>
              </a:rPr>
              <a:t>Jun 4</a:t>
            </a:r>
            <a:endParaRPr lang="en-US" sz="1600" b="1" dirty="0">
              <a:solidFill>
                <a:srgbClr val="FF6600"/>
              </a:solidFill>
            </a:endParaRPr>
          </a:p>
        </p:txBody>
      </p:sp>
      <p:cxnSp>
        <p:nvCxnSpPr>
          <p:cNvPr id="22" name="Straight Connector 21"/>
          <p:cNvCxnSpPr/>
          <p:nvPr/>
        </p:nvCxnSpPr>
        <p:spPr>
          <a:xfrm>
            <a:off x="7042855" y="3048209"/>
            <a:ext cx="3637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37791" y="2626565"/>
            <a:ext cx="363743"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Tree>
    <p:extLst>
      <p:ext uri="{BB962C8B-B14F-4D97-AF65-F5344CB8AC3E}">
        <p14:creationId xmlns:p14="http://schemas.microsoft.com/office/powerpoint/2010/main" val="1792779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24</a:t>
            </a:fld>
            <a:endParaRPr lang="en-US"/>
          </a:p>
        </p:txBody>
      </p:sp>
      <p:grpSp>
        <p:nvGrpSpPr>
          <p:cNvPr id="7" name="Group 6"/>
          <p:cNvGrpSpPr/>
          <p:nvPr/>
        </p:nvGrpSpPr>
        <p:grpSpPr>
          <a:xfrm>
            <a:off x="183368" y="0"/>
            <a:ext cx="5467334" cy="6858000"/>
            <a:chOff x="468237" y="0"/>
            <a:chExt cx="5467334" cy="6858000"/>
          </a:xfrm>
        </p:grpSpPr>
        <p:grpSp>
          <p:nvGrpSpPr>
            <p:cNvPr id="9" name="Group 8"/>
            <p:cNvGrpSpPr/>
            <p:nvPr/>
          </p:nvGrpSpPr>
          <p:grpSpPr>
            <a:xfrm>
              <a:off x="468237" y="0"/>
              <a:ext cx="5467334" cy="6858000"/>
              <a:chOff x="1615976" y="0"/>
              <a:chExt cx="5467334" cy="6858000"/>
            </a:xfrm>
          </p:grpSpPr>
          <p:pic>
            <p:nvPicPr>
              <p:cNvPr id="12" name="Picture 11" descr="Screen Shot 2016-07-24 at 4.54.53 PM.png"/>
              <p:cNvPicPr>
                <a:picLocks noChangeAspect="1"/>
              </p:cNvPicPr>
              <p:nvPr/>
            </p:nvPicPr>
            <p:blipFill rotWithShape="1">
              <a:blip r:embed="rId2">
                <a:extLst>
                  <a:ext uri="{28A0092B-C50C-407E-A947-70E740481C1C}">
                    <a14:useLocalDpi xmlns:a14="http://schemas.microsoft.com/office/drawing/2010/main" val="0"/>
                  </a:ext>
                </a:extLst>
              </a:blip>
              <a:srcRect t="1828" b="11964"/>
              <a:stretch/>
            </p:blipFill>
            <p:spPr>
              <a:xfrm>
                <a:off x="1615976" y="0"/>
                <a:ext cx="5467334" cy="2726588"/>
              </a:xfrm>
              <a:prstGeom prst="rect">
                <a:avLst/>
              </a:prstGeom>
            </p:spPr>
          </p:pic>
          <p:pic>
            <p:nvPicPr>
              <p:cNvPr id="13" name="Picture 12" descr="Screen Shot 2016-07-24 at 4.49.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627" y="2734622"/>
                <a:ext cx="5347024" cy="4123378"/>
              </a:xfrm>
              <a:prstGeom prst="rect">
                <a:avLst/>
              </a:prstGeom>
            </p:spPr>
          </p:pic>
          <p:sp>
            <p:nvSpPr>
              <p:cNvPr id="14" name="Rectangle 13"/>
              <p:cNvSpPr/>
              <p:nvPr/>
            </p:nvSpPr>
            <p:spPr>
              <a:xfrm>
                <a:off x="5097512" y="2659112"/>
                <a:ext cx="481159" cy="331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731927" y="5935328"/>
                <a:ext cx="2464414" cy="922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a:t>
                </a:r>
                <a:endParaRPr lang="en-US"/>
              </a:p>
            </p:txBody>
          </p:sp>
          <p:cxnSp>
            <p:nvCxnSpPr>
              <p:cNvPr id="16" name="Straight Arrow Connector 15"/>
              <p:cNvCxnSpPr/>
              <p:nvPr/>
            </p:nvCxnSpPr>
            <p:spPr>
              <a:xfrm flipH="1">
                <a:off x="5379520" y="1467247"/>
                <a:ext cx="1262057" cy="1538243"/>
              </a:xfrm>
              <a:prstGeom prst="straightConnector1">
                <a:avLst/>
              </a:prstGeom>
              <a:ln w="12700" cmpd="sng">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001428" y="2929467"/>
                <a:ext cx="0" cy="63146"/>
              </a:xfrm>
              <a:prstGeom prst="straightConnector1">
                <a:avLst/>
              </a:prstGeom>
              <a:ln w="12700" cmpd="sng">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3841750" y="6242050"/>
              <a:ext cx="69850" cy="79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59657" y="6189171"/>
              <a:ext cx="53975" cy="215444"/>
            </a:xfrm>
            <a:prstGeom prst="rect">
              <a:avLst/>
            </a:prstGeom>
            <a:noFill/>
          </p:spPr>
          <p:txBody>
            <a:bodyPr wrap="square" rtlCol="0">
              <a:spAutoFit/>
            </a:bodyPr>
            <a:lstStyle/>
            <a:p>
              <a:r>
                <a:rPr lang="en-US" sz="800" dirty="0" smtClean="0"/>
                <a:t>√</a:t>
              </a:r>
              <a:endParaRPr lang="en-US" sz="2800" dirty="0"/>
            </a:p>
          </p:txBody>
        </p:sp>
      </p:grpSp>
      <p:sp>
        <p:nvSpPr>
          <p:cNvPr id="3" name="TextBox 2"/>
          <p:cNvSpPr txBox="1"/>
          <p:nvPr/>
        </p:nvSpPr>
        <p:spPr>
          <a:xfrm>
            <a:off x="5839816" y="1698711"/>
            <a:ext cx="2991125" cy="3108544"/>
          </a:xfrm>
          <a:prstGeom prst="rect">
            <a:avLst/>
          </a:prstGeom>
          <a:noFill/>
        </p:spPr>
        <p:txBody>
          <a:bodyPr wrap="square" rtlCol="0">
            <a:spAutoFit/>
          </a:bodyPr>
          <a:lstStyle/>
          <a:p>
            <a:r>
              <a:rPr lang="en-US" sz="2800" dirty="0" smtClean="0">
                <a:solidFill>
                  <a:srgbClr val="FF0000"/>
                </a:solidFill>
              </a:rPr>
              <a:t>Surface</a:t>
            </a:r>
            <a:r>
              <a:rPr lang="en-US" sz="2800" dirty="0" smtClean="0"/>
              <a:t> to </a:t>
            </a:r>
            <a:r>
              <a:rPr lang="en-US" sz="2800" dirty="0" smtClean="0">
                <a:solidFill>
                  <a:srgbClr val="0000FF"/>
                </a:solidFill>
              </a:rPr>
              <a:t>bottom</a:t>
            </a:r>
            <a:r>
              <a:rPr lang="en-US" sz="2800" dirty="0" smtClean="0"/>
              <a:t> current shear over the MAB shelf </a:t>
            </a:r>
            <a:r>
              <a:rPr lang="en-US" sz="2800" b="1" dirty="0" smtClean="0"/>
              <a:t>peaked AOEC </a:t>
            </a:r>
            <a:r>
              <a:rPr lang="en-US" sz="2800" dirty="0" smtClean="0"/>
              <a:t>for both storms, and was </a:t>
            </a:r>
            <a:r>
              <a:rPr lang="en-US" sz="2800" b="1" dirty="0" smtClean="0"/>
              <a:t>all cross-shelf for Irene</a:t>
            </a:r>
            <a:r>
              <a:rPr lang="en-US" sz="2800" dirty="0" smtClean="0"/>
              <a:t>, </a:t>
            </a:r>
            <a:endParaRPr lang="en-US" sz="2800" dirty="0"/>
          </a:p>
        </p:txBody>
      </p:sp>
      <p:sp>
        <p:nvSpPr>
          <p:cNvPr id="18" name="Title 1"/>
          <p:cNvSpPr txBox="1">
            <a:spLocks/>
          </p:cNvSpPr>
          <p:nvPr/>
        </p:nvSpPr>
        <p:spPr>
          <a:xfrm>
            <a:off x="5554043" y="778236"/>
            <a:ext cx="3589957" cy="4458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t>Results</a:t>
            </a:r>
            <a:endParaRPr lang="en-US" sz="4800" b="1" dirty="0"/>
          </a:p>
        </p:txBody>
      </p:sp>
      <p:sp>
        <p:nvSpPr>
          <p:cNvPr id="2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cxnSp>
        <p:nvCxnSpPr>
          <p:cNvPr id="5" name="Straight Arrow Connector 4"/>
          <p:cNvCxnSpPr/>
          <p:nvPr/>
        </p:nvCxnSpPr>
        <p:spPr>
          <a:xfrm flipH="1">
            <a:off x="1212645" y="3088968"/>
            <a:ext cx="50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3733882" y="3077497"/>
            <a:ext cx="50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3805" y="3859161"/>
            <a:ext cx="1179871" cy="1941871"/>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28299" y="3859161"/>
            <a:ext cx="1237225" cy="276942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3765754"/>
            <a:ext cx="2859548" cy="309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859550" y="3765754"/>
            <a:ext cx="2517136" cy="309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839816" y="4252135"/>
            <a:ext cx="2991125" cy="1815882"/>
          </a:xfrm>
          <a:prstGeom prst="rect">
            <a:avLst/>
          </a:prstGeom>
          <a:noFill/>
        </p:spPr>
        <p:txBody>
          <a:bodyPr wrap="square" rtlCol="0">
            <a:spAutoFit/>
          </a:bodyPr>
          <a:lstStyle/>
          <a:p>
            <a:r>
              <a:rPr lang="en-US" sz="2800" dirty="0" smtClean="0"/>
              <a:t>                  and </a:t>
            </a:r>
            <a:r>
              <a:rPr lang="en-US" sz="2800" b="1" dirty="0"/>
              <a:t>both cross-shelf and along-shelf for Barry</a:t>
            </a:r>
            <a:r>
              <a:rPr lang="en-US" sz="2800" dirty="0"/>
              <a:t>.</a:t>
            </a:r>
          </a:p>
        </p:txBody>
      </p:sp>
      <p:sp>
        <p:nvSpPr>
          <p:cNvPr id="27" name="TextBox 26"/>
          <p:cNvSpPr txBox="1"/>
          <p:nvPr/>
        </p:nvSpPr>
        <p:spPr>
          <a:xfrm>
            <a:off x="3054066" y="6632139"/>
            <a:ext cx="3321551" cy="246221"/>
          </a:xfrm>
          <a:prstGeom prst="rect">
            <a:avLst/>
          </a:prstGeom>
          <a:noFill/>
        </p:spPr>
        <p:txBody>
          <a:bodyPr wrap="square" rtlCol="0">
            <a:spAutoFit/>
          </a:bodyPr>
          <a:lstStyle/>
          <a:p>
            <a:pPr algn="r"/>
            <a:r>
              <a:rPr lang="en-US" sz="1000" i="1" dirty="0" smtClean="0"/>
              <a:t>Seroka et al. in prep.</a:t>
            </a:r>
            <a:endParaRPr lang="en-US" sz="1000" i="1" dirty="0"/>
          </a:p>
        </p:txBody>
      </p:sp>
      <p:sp>
        <p:nvSpPr>
          <p:cNvPr id="28" name="Rectangle 27"/>
          <p:cNvSpPr/>
          <p:nvPr/>
        </p:nvSpPr>
        <p:spPr>
          <a:xfrm>
            <a:off x="274471" y="3176827"/>
            <a:ext cx="1450259" cy="261610"/>
          </a:xfrm>
          <a:prstGeom prst="rect">
            <a:avLst/>
          </a:prstGeom>
        </p:spPr>
        <p:txBody>
          <a:bodyPr wrap="square">
            <a:spAutoFit/>
          </a:bodyPr>
          <a:lstStyle/>
          <a:p>
            <a:pPr algn="ctr"/>
            <a:r>
              <a:rPr lang="en-US" sz="1050" b="1" dirty="0" smtClean="0">
                <a:solidFill>
                  <a:schemeClr val="bg1"/>
                </a:solidFill>
              </a:rPr>
              <a:t>Downwelling</a:t>
            </a:r>
            <a:endParaRPr lang="en-US" sz="1050" b="1" dirty="0">
              <a:solidFill>
                <a:schemeClr val="bg1"/>
              </a:solidFill>
            </a:endParaRPr>
          </a:p>
        </p:txBody>
      </p:sp>
      <p:sp>
        <p:nvSpPr>
          <p:cNvPr id="29" name="Rectangle 28"/>
          <p:cNvSpPr/>
          <p:nvPr/>
        </p:nvSpPr>
        <p:spPr>
          <a:xfrm>
            <a:off x="2943191" y="3146698"/>
            <a:ext cx="1450259" cy="261610"/>
          </a:xfrm>
          <a:prstGeom prst="rect">
            <a:avLst/>
          </a:prstGeom>
        </p:spPr>
        <p:txBody>
          <a:bodyPr wrap="square">
            <a:spAutoFit/>
          </a:bodyPr>
          <a:lstStyle/>
          <a:p>
            <a:pPr algn="ctr"/>
            <a:r>
              <a:rPr lang="en-US" sz="1050" b="1" dirty="0" smtClean="0">
                <a:solidFill>
                  <a:schemeClr val="bg1"/>
                </a:solidFill>
              </a:rPr>
              <a:t>Downwelling</a:t>
            </a:r>
            <a:endParaRPr lang="en-US" sz="1050" b="1" dirty="0">
              <a:solidFill>
                <a:schemeClr val="bg1"/>
              </a:solidFill>
            </a:endParaRPr>
          </a:p>
        </p:txBody>
      </p:sp>
      <p:sp>
        <p:nvSpPr>
          <p:cNvPr id="30" name="Rectangle 29"/>
          <p:cNvSpPr/>
          <p:nvPr/>
        </p:nvSpPr>
        <p:spPr>
          <a:xfrm>
            <a:off x="5754446" y="1734531"/>
            <a:ext cx="3076496" cy="4333485"/>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829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7" grpId="0"/>
      <p:bldP spid="28" grpId="0"/>
      <p:bldP spid="29"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hovmoller_ssbottomt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620" t="5046" r="8615" b="4976"/>
          <a:stretch/>
        </p:blipFill>
        <p:spPr>
          <a:xfrm>
            <a:off x="0" y="512247"/>
            <a:ext cx="7750813" cy="6170665"/>
          </a:xfrm>
          <a:prstGeom prst="rect">
            <a:avLst/>
          </a:prstGeom>
        </p:spPr>
      </p:pic>
      <p:sp>
        <p:nvSpPr>
          <p:cNvPr id="6" name="Text Box 74"/>
          <p:cNvSpPr txBox="1">
            <a:spLocks noChangeArrowheads="1"/>
          </p:cNvSpPr>
          <p:nvPr/>
        </p:nvSpPr>
        <p:spPr bwMode="auto">
          <a:xfrm>
            <a:off x="-4" y="-44378"/>
            <a:ext cx="647011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AOEC SST cooling, downwelling bottom T</a:t>
            </a:r>
          </a:p>
        </p:txBody>
      </p:sp>
      <p:pic>
        <p:nvPicPr>
          <p:cNvPr id="8" name="Picture 7"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184574" y="4819296"/>
            <a:ext cx="1959426" cy="2038704"/>
          </a:xfrm>
          <a:prstGeom prst="rect">
            <a:avLst/>
          </a:prstGeom>
        </p:spPr>
      </p:pic>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cxnSp>
        <p:nvCxnSpPr>
          <p:cNvPr id="4" name="Straight Connector 3"/>
          <p:cNvCxnSpPr/>
          <p:nvPr/>
        </p:nvCxnSpPr>
        <p:spPr>
          <a:xfrm>
            <a:off x="7423354" y="5080000"/>
            <a:ext cx="1515806" cy="1611106"/>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639098" y="2943451"/>
            <a:ext cx="2572774" cy="523973"/>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629355" y="2353038"/>
            <a:ext cx="712839" cy="2466258"/>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02941" y="3406464"/>
            <a:ext cx="1450259" cy="276999"/>
          </a:xfrm>
          <a:prstGeom prst="rect">
            <a:avLst/>
          </a:prstGeom>
        </p:spPr>
        <p:txBody>
          <a:bodyPr wrap="square">
            <a:spAutoFit/>
          </a:bodyPr>
          <a:lstStyle/>
          <a:p>
            <a:r>
              <a:rPr lang="en-US" sz="1200" b="1" dirty="0" smtClean="0">
                <a:solidFill>
                  <a:schemeClr val="bg1"/>
                </a:solidFill>
              </a:rPr>
              <a:t>Downwelling</a:t>
            </a:r>
            <a:endParaRPr lang="en-US" sz="1200" b="1" dirty="0">
              <a:solidFill>
                <a:schemeClr val="bg1"/>
              </a:solidFill>
            </a:endParaRPr>
          </a:p>
        </p:txBody>
      </p:sp>
      <p:sp>
        <p:nvSpPr>
          <p:cNvPr id="16" name="Rectangle 15"/>
          <p:cNvSpPr/>
          <p:nvPr/>
        </p:nvSpPr>
        <p:spPr>
          <a:xfrm>
            <a:off x="699737" y="4843878"/>
            <a:ext cx="1450259" cy="276999"/>
          </a:xfrm>
          <a:prstGeom prst="rect">
            <a:avLst/>
          </a:prstGeom>
        </p:spPr>
        <p:txBody>
          <a:bodyPr wrap="square">
            <a:spAutoFit/>
          </a:bodyPr>
          <a:lstStyle/>
          <a:p>
            <a:r>
              <a:rPr lang="en-US" sz="1200" b="1" dirty="0" smtClean="0"/>
              <a:t>Upwelling</a:t>
            </a:r>
            <a:endParaRPr lang="en-US" sz="1200" b="1" dirty="0"/>
          </a:p>
        </p:txBody>
      </p:sp>
      <p:cxnSp>
        <p:nvCxnSpPr>
          <p:cNvPr id="17" name="Straight Connector 16"/>
          <p:cNvCxnSpPr/>
          <p:nvPr/>
        </p:nvCxnSpPr>
        <p:spPr>
          <a:xfrm>
            <a:off x="835742" y="4744065"/>
            <a:ext cx="188458" cy="180258"/>
          </a:xfrm>
          <a:prstGeom prst="line">
            <a:avLst/>
          </a:prstGeom>
          <a:ln>
            <a:solidFill>
              <a:srgbClr val="000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21" name="Rectangle 20"/>
          <p:cNvSpPr/>
          <p:nvPr/>
        </p:nvSpPr>
        <p:spPr>
          <a:xfrm>
            <a:off x="-4652" y="5088193"/>
            <a:ext cx="7189226" cy="122903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292941" y="3054604"/>
            <a:ext cx="1450259" cy="276999"/>
          </a:xfrm>
          <a:prstGeom prst="rect">
            <a:avLst/>
          </a:prstGeom>
        </p:spPr>
        <p:txBody>
          <a:bodyPr wrap="square">
            <a:spAutoFit/>
          </a:bodyPr>
          <a:lstStyle/>
          <a:p>
            <a:r>
              <a:rPr lang="en-US" sz="1200" b="1" dirty="0" smtClean="0"/>
              <a:t>AOEC SST cooling</a:t>
            </a:r>
            <a:endParaRPr lang="en-US" sz="1200" b="1" dirty="0"/>
          </a:p>
        </p:txBody>
      </p:sp>
    </p:spTree>
    <p:extLst>
      <p:ext uri="{BB962C8B-B14F-4D97-AF65-F5344CB8AC3E}">
        <p14:creationId xmlns:p14="http://schemas.microsoft.com/office/powerpoint/2010/main" val="10979934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mombal_hovmoller_cross_rotated_romsespressorerun2_v2.png"/>
          <p:cNvPicPr>
            <a:picLocks noChangeAspect="1"/>
          </p:cNvPicPr>
          <p:nvPr/>
        </p:nvPicPr>
        <p:blipFill rotWithShape="1">
          <a:blip r:embed="rId3">
            <a:extLst>
              <a:ext uri="{28A0092B-C50C-407E-A947-70E740481C1C}">
                <a14:useLocalDpi xmlns:a14="http://schemas.microsoft.com/office/drawing/2010/main" val="0"/>
              </a:ext>
            </a:extLst>
          </a:blip>
          <a:srcRect l="6750" t="4444" r="3294" b="5149"/>
          <a:stretch/>
        </p:blipFill>
        <p:spPr>
          <a:xfrm>
            <a:off x="593478" y="657938"/>
            <a:ext cx="8225594" cy="6200062"/>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26</a:t>
            </a:fld>
            <a:endParaRPr lang="en-US"/>
          </a:p>
        </p:txBody>
      </p:sp>
      <p:sp>
        <p:nvSpPr>
          <p:cNvPr id="6" name="Text Box 74"/>
          <p:cNvSpPr txBox="1">
            <a:spLocks noChangeArrowheads="1"/>
          </p:cNvSpPr>
          <p:nvPr/>
        </p:nvSpPr>
        <p:spPr bwMode="auto">
          <a:xfrm>
            <a:off x="-5" y="-44378"/>
            <a:ext cx="6801253" cy="79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AOEC onshore wind stress vs. offshore PGF;</a:t>
            </a:r>
            <a:r>
              <a:rPr lang="en-US" sz="2500" dirty="0">
                <a:solidFill>
                  <a:srgbClr val="000000"/>
                </a:solidFill>
                <a:latin typeface="Calibri"/>
                <a:cs typeface="Calibri"/>
              </a:rPr>
              <a:t/>
            </a:r>
            <a:br>
              <a:rPr lang="en-US" sz="2500" dirty="0">
                <a:solidFill>
                  <a:srgbClr val="000000"/>
                </a:solidFill>
                <a:latin typeface="Calibri"/>
                <a:cs typeface="Calibri"/>
              </a:rPr>
            </a:br>
            <a:r>
              <a:rPr lang="en-US" sz="2500" dirty="0" smtClean="0">
                <a:solidFill>
                  <a:srgbClr val="000000"/>
                </a:solidFill>
                <a:latin typeface="Calibri"/>
                <a:cs typeface="Calibri"/>
              </a:rPr>
              <a:t>Reversed behind eye; PGF across entire shelf</a:t>
            </a:r>
          </a:p>
        </p:txBody>
      </p:sp>
      <p:sp>
        <p:nvSpPr>
          <p:cNvPr id="8"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
        <p:nvSpPr>
          <p:cNvPr id="7" name="Oval 6"/>
          <p:cNvSpPr/>
          <p:nvPr/>
        </p:nvSpPr>
        <p:spPr>
          <a:xfrm>
            <a:off x="3695290" y="1802581"/>
            <a:ext cx="1368323"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8903" y="1802581"/>
            <a:ext cx="1356852" cy="71283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143000" y="1802581"/>
            <a:ext cx="1398639" cy="104058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95290" y="4842388"/>
            <a:ext cx="1155291" cy="291690"/>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pic>
        <p:nvPicPr>
          <p:cNvPr id="15" name="Picture 14"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439742" y="5084788"/>
            <a:ext cx="1704258" cy="1773212"/>
          </a:xfrm>
          <a:prstGeom prst="rect">
            <a:avLst/>
          </a:prstGeom>
        </p:spPr>
      </p:pic>
      <p:cxnSp>
        <p:nvCxnSpPr>
          <p:cNvPr id="16" name="Straight Connector 15"/>
          <p:cNvCxnSpPr/>
          <p:nvPr/>
        </p:nvCxnSpPr>
        <p:spPr>
          <a:xfrm>
            <a:off x="7637139" y="5306196"/>
            <a:ext cx="1318409" cy="14012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19" name="Rectangle 18"/>
          <p:cNvSpPr/>
          <p:nvPr/>
        </p:nvSpPr>
        <p:spPr>
          <a:xfrm>
            <a:off x="8294646" y="2260392"/>
            <a:ext cx="849354" cy="276999"/>
          </a:xfrm>
          <a:prstGeom prst="rect">
            <a:avLst/>
          </a:prstGeom>
        </p:spPr>
        <p:txBody>
          <a:bodyPr wrap="square">
            <a:spAutoFit/>
          </a:bodyPr>
          <a:lstStyle/>
          <a:p>
            <a:pPr algn="ctr"/>
            <a:r>
              <a:rPr lang="en-US" sz="1200" b="1" dirty="0" smtClean="0"/>
              <a:t>+offshore</a:t>
            </a:r>
            <a:endParaRPr lang="en-US" sz="1200" b="1" baseline="30000" dirty="0"/>
          </a:p>
        </p:txBody>
      </p:sp>
      <p:sp>
        <p:nvSpPr>
          <p:cNvPr id="20" name="Rectangle 19"/>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Tree>
    <p:extLst>
      <p:ext uri="{BB962C8B-B14F-4D97-AF65-F5344CB8AC3E}">
        <p14:creationId xmlns:p14="http://schemas.microsoft.com/office/powerpoint/2010/main" val="586033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B7A610D-BFC3-1840-8C55-759F0A989E1B}" type="slidenum">
              <a:rPr lang="en-US" smtClean="0"/>
              <a:t>27</a:t>
            </a:fld>
            <a:endParaRPr lang="en-US"/>
          </a:p>
        </p:txBody>
      </p:sp>
      <p:pic>
        <p:nvPicPr>
          <p:cNvPr id="8" name="Picture 7" descr="fullmombal_hovmoller_cross_rotated_romsespressorerun1_v1.png"/>
          <p:cNvPicPr>
            <a:picLocks noChangeAspect="1"/>
          </p:cNvPicPr>
          <p:nvPr/>
        </p:nvPicPr>
        <p:blipFill rotWithShape="1">
          <a:blip r:embed="rId3">
            <a:extLst>
              <a:ext uri="{28A0092B-C50C-407E-A947-70E740481C1C}">
                <a14:useLocalDpi xmlns:a14="http://schemas.microsoft.com/office/drawing/2010/main" val="0"/>
              </a:ext>
            </a:extLst>
          </a:blip>
          <a:srcRect l="6750" t="5018" r="3553" b="5150"/>
          <a:stretch/>
        </p:blipFill>
        <p:spPr>
          <a:xfrm>
            <a:off x="593478" y="697372"/>
            <a:ext cx="8201855" cy="6160628"/>
          </a:xfrm>
          <a:prstGeom prst="rect">
            <a:avLst/>
          </a:prstGeom>
        </p:spPr>
      </p:pic>
      <p:sp>
        <p:nvSpPr>
          <p:cNvPr id="7" name="Text Box 74"/>
          <p:cNvSpPr txBox="1">
            <a:spLocks noChangeArrowheads="1"/>
          </p:cNvSpPr>
          <p:nvPr/>
        </p:nvSpPr>
        <p:spPr bwMode="auto">
          <a:xfrm>
            <a:off x="-5" y="-44378"/>
            <a:ext cx="6801253" cy="79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2500" b="1" dirty="0" smtClean="0">
                <a:solidFill>
                  <a:srgbClr val="000000"/>
                </a:solidFill>
                <a:latin typeface="Calibri"/>
                <a:cs typeface="Calibri"/>
              </a:rPr>
              <a:t>Barry</a:t>
            </a:r>
            <a:r>
              <a:rPr lang="en-US" sz="2500" dirty="0" smtClean="0">
                <a:solidFill>
                  <a:srgbClr val="000000"/>
                </a:solidFill>
                <a:latin typeface="Calibri"/>
                <a:cs typeface="Calibri"/>
              </a:rPr>
              <a:t>: AOEC onshore wind stress + Coriolis vs. offshore PGF; large tides</a:t>
            </a:r>
          </a:p>
        </p:txBody>
      </p:sp>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
        <p:nvSpPr>
          <p:cNvPr id="9" name="Oval 8"/>
          <p:cNvSpPr/>
          <p:nvPr/>
        </p:nvSpPr>
        <p:spPr>
          <a:xfrm>
            <a:off x="6248400" y="1868129"/>
            <a:ext cx="1491226" cy="52438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42219" y="1597742"/>
            <a:ext cx="1532194" cy="1294581"/>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657600" y="1925484"/>
            <a:ext cx="1381432" cy="51291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106129" y="4650658"/>
            <a:ext cx="1468284" cy="51291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0" y="6631309"/>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15" name="Rectangle 14"/>
          <p:cNvSpPr/>
          <p:nvPr/>
        </p:nvSpPr>
        <p:spPr>
          <a:xfrm>
            <a:off x="618060" y="2957871"/>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18060" y="5846915"/>
            <a:ext cx="7649232" cy="655484"/>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vhrr_romsespressorerun2_20070602_0559_fullv3.png"/>
          <p:cNvPicPr>
            <a:picLocks noChangeAspect="1"/>
          </p:cNvPicPr>
          <p:nvPr/>
        </p:nvPicPr>
        <p:blipFill rotWithShape="1">
          <a:blip r:embed="rId4">
            <a:extLst>
              <a:ext uri="{28A0092B-C50C-407E-A947-70E740481C1C}">
                <a14:useLocalDpi xmlns:a14="http://schemas.microsoft.com/office/drawing/2010/main" val="0"/>
              </a:ext>
            </a:extLst>
          </a:blip>
          <a:srcRect l="73293" t="27985" r="9135" b="47981"/>
          <a:stretch/>
        </p:blipFill>
        <p:spPr>
          <a:xfrm>
            <a:off x="6871364" y="5044829"/>
            <a:ext cx="2272636" cy="1813171"/>
          </a:xfrm>
          <a:prstGeom prst="rect">
            <a:avLst/>
          </a:prstGeom>
        </p:spPr>
      </p:pic>
      <p:cxnSp>
        <p:nvCxnSpPr>
          <p:cNvPr id="18" name="Straight Connector 17"/>
          <p:cNvCxnSpPr/>
          <p:nvPr/>
        </p:nvCxnSpPr>
        <p:spPr>
          <a:xfrm>
            <a:off x="7343809" y="5464896"/>
            <a:ext cx="1775608" cy="1114524"/>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502762" y="3024087"/>
            <a:ext cx="583880" cy="276999"/>
          </a:xfrm>
          <a:prstGeom prst="rect">
            <a:avLst/>
          </a:prstGeom>
        </p:spPr>
        <p:txBody>
          <a:bodyPr wrap="square">
            <a:spAutoFit/>
          </a:bodyPr>
          <a:lstStyle/>
          <a:p>
            <a:pPr algn="ctr"/>
            <a:r>
              <a:rPr lang="en-US" sz="1200" b="1" dirty="0" smtClean="0"/>
              <a:t>m s</a:t>
            </a:r>
            <a:r>
              <a:rPr lang="en-US" sz="1200" b="1" baseline="30000" dirty="0" smtClean="0"/>
              <a:t>-2</a:t>
            </a:r>
            <a:endParaRPr lang="en-US" sz="1200" b="1" baseline="30000" dirty="0"/>
          </a:p>
        </p:txBody>
      </p:sp>
      <p:sp>
        <p:nvSpPr>
          <p:cNvPr id="20" name="Rectangle 19"/>
          <p:cNvSpPr/>
          <p:nvPr/>
        </p:nvSpPr>
        <p:spPr>
          <a:xfrm>
            <a:off x="8294646" y="2260392"/>
            <a:ext cx="849354" cy="276999"/>
          </a:xfrm>
          <a:prstGeom prst="rect">
            <a:avLst/>
          </a:prstGeom>
        </p:spPr>
        <p:txBody>
          <a:bodyPr wrap="square">
            <a:spAutoFit/>
          </a:bodyPr>
          <a:lstStyle/>
          <a:p>
            <a:pPr algn="ctr"/>
            <a:r>
              <a:rPr lang="en-US" sz="1200" b="1" dirty="0" smtClean="0"/>
              <a:t>+offshore</a:t>
            </a:r>
            <a:endParaRPr lang="en-US" sz="1200" b="1" baseline="30000" dirty="0"/>
          </a:p>
        </p:txBody>
      </p:sp>
      <p:sp>
        <p:nvSpPr>
          <p:cNvPr id="21" name="Rectangle 20"/>
          <p:cNvSpPr/>
          <p:nvPr/>
        </p:nvSpPr>
        <p:spPr>
          <a:xfrm>
            <a:off x="8294646" y="3904017"/>
            <a:ext cx="849354" cy="276999"/>
          </a:xfrm>
          <a:prstGeom prst="rect">
            <a:avLst/>
          </a:prstGeom>
        </p:spPr>
        <p:txBody>
          <a:bodyPr wrap="square">
            <a:spAutoFit/>
          </a:bodyPr>
          <a:lstStyle/>
          <a:p>
            <a:pPr algn="ctr"/>
            <a:r>
              <a:rPr lang="en-US" sz="1200" b="1" dirty="0"/>
              <a:t>-</a:t>
            </a:r>
            <a:r>
              <a:rPr lang="en-US" sz="1200" b="1" dirty="0" smtClean="0"/>
              <a:t>onshore</a:t>
            </a:r>
            <a:endParaRPr lang="en-US" sz="1200" b="1" baseline="30000" dirty="0"/>
          </a:p>
        </p:txBody>
      </p:sp>
    </p:spTree>
    <p:extLst>
      <p:ext uri="{BB962C8B-B14F-4D97-AF65-F5344CB8AC3E}">
        <p14:creationId xmlns:p14="http://schemas.microsoft.com/office/powerpoint/2010/main" val="23802882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28</a:t>
            </a:fld>
            <a:endParaRPr lang="en-US"/>
          </a:p>
        </p:txBody>
      </p:sp>
      <p:sp>
        <p:nvSpPr>
          <p:cNvPr id="6" name="Title 1"/>
          <p:cNvSpPr>
            <a:spLocks noGrp="1"/>
          </p:cNvSpPr>
          <p:nvPr>
            <p:ph type="title"/>
          </p:nvPr>
        </p:nvSpPr>
        <p:spPr>
          <a:xfrm>
            <a:off x="457200" y="39171"/>
            <a:ext cx="8229600" cy="1143000"/>
          </a:xfrm>
        </p:spPr>
        <p:txBody>
          <a:bodyPr/>
          <a:lstStyle/>
          <a:p>
            <a:r>
              <a:rPr lang="en-US" b="1" dirty="0" smtClean="0"/>
              <a:t>Summary</a:t>
            </a:r>
            <a:endParaRPr lang="en-US" b="1" dirty="0"/>
          </a:p>
        </p:txBody>
      </p:sp>
      <p:sp>
        <p:nvSpPr>
          <p:cNvPr id="8" name="Content Placeholder 2"/>
          <p:cNvSpPr txBox="1">
            <a:spLocks/>
          </p:cNvSpPr>
          <p:nvPr/>
        </p:nvSpPr>
        <p:spPr>
          <a:xfrm>
            <a:off x="236497" y="1283683"/>
            <a:ext cx="8842375" cy="51964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376"/>
              </a:spcBef>
            </a:pPr>
            <a:r>
              <a:rPr lang="en-US" sz="2400" dirty="0" smtClean="0"/>
              <a:t>AOEC SST cooling across entire shelf, </a:t>
            </a:r>
            <a:r>
              <a:rPr lang="en-US" sz="2400" dirty="0"/>
              <a:t>bottom T downwelling</a:t>
            </a:r>
            <a:r>
              <a:rPr lang="en-US" sz="2400" dirty="0" smtClean="0"/>
              <a:t> for both storms </a:t>
            </a:r>
            <a:r>
              <a:rPr lang="en-US" sz="2000" dirty="0" smtClean="0"/>
              <a:t>(shown for Irene)</a:t>
            </a:r>
          </a:p>
          <a:p>
            <a:pPr>
              <a:spcBef>
                <a:spcPts val="2376"/>
              </a:spcBef>
            </a:pPr>
            <a:r>
              <a:rPr lang="en-US" sz="2400" dirty="0" smtClean="0"/>
              <a:t>Dominant force balances: </a:t>
            </a:r>
          </a:p>
          <a:p>
            <a:pPr lvl="1">
              <a:spcBef>
                <a:spcPts val="2376"/>
              </a:spcBef>
            </a:pPr>
            <a:r>
              <a:rPr lang="en-US" sz="2000" b="1" dirty="0" smtClean="0"/>
              <a:t>Irene</a:t>
            </a:r>
            <a:r>
              <a:rPr lang="en-US" sz="2000" dirty="0" smtClean="0"/>
              <a:t>: AOEC onshore wind stress vs. offshore PGF across entire shelf; behind eye reversed, then geostrophic</a:t>
            </a:r>
          </a:p>
          <a:p>
            <a:pPr lvl="1">
              <a:spcBef>
                <a:spcPts val="2376"/>
              </a:spcBef>
            </a:pPr>
            <a:r>
              <a:rPr lang="en-US" sz="2000" b="1" dirty="0" smtClean="0"/>
              <a:t>Barry</a:t>
            </a:r>
            <a:r>
              <a:rPr lang="en-US" sz="2000" dirty="0" smtClean="0"/>
              <a:t>: same as Irene, but modulated by tides; along-shelf force balance terms also important </a:t>
            </a:r>
            <a:r>
              <a:rPr lang="en-US" sz="1800" dirty="0" smtClean="0"/>
              <a:t>(not shown)</a:t>
            </a:r>
            <a:endParaRPr lang="en-US" sz="2000" dirty="0" smtClean="0"/>
          </a:p>
          <a:p>
            <a:pPr>
              <a:spcBef>
                <a:spcPts val="2376"/>
              </a:spcBef>
            </a:pPr>
            <a:r>
              <a:rPr lang="en-US" sz="2400" dirty="0" smtClean="0"/>
              <a:t>Vertical diffusion led to AOEC SST cooling; advection was tidally-modulated alternating warming/cooling </a:t>
            </a:r>
            <a:r>
              <a:rPr lang="en-US" sz="2000" dirty="0" smtClean="0"/>
              <a:t>(not shown)</a:t>
            </a:r>
          </a:p>
          <a:p>
            <a:pPr lvl="1">
              <a:spcBef>
                <a:spcPts val="2376"/>
              </a:spcBef>
            </a:pPr>
            <a:endParaRPr lang="en-US" sz="2000" b="1" dirty="0"/>
          </a:p>
        </p:txBody>
      </p:sp>
      <p:sp>
        <p:nvSpPr>
          <p:cNvPr id="7"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Tree>
    <p:extLst>
      <p:ext uri="{BB962C8B-B14F-4D97-AF65-F5344CB8AC3E}">
        <p14:creationId xmlns:p14="http://schemas.microsoft.com/office/powerpoint/2010/main" val="3182768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690338" y="1461970"/>
            <a:ext cx="7772400" cy="1470025"/>
          </a:xfrm>
        </p:spPr>
        <p:txBody>
          <a:bodyPr/>
          <a:lstStyle/>
          <a:p>
            <a:r>
              <a:rPr lang="en-US" b="1" dirty="0" smtClean="0">
                <a:solidFill>
                  <a:srgbClr val="FF0000"/>
                </a:solidFill>
              </a:rPr>
              <a:t>Project 3</a:t>
            </a:r>
            <a:endParaRPr lang="en-US" b="1" dirty="0">
              <a:solidFill>
                <a:srgbClr val="FF0000"/>
              </a:solidFill>
            </a:endParaRPr>
          </a:p>
        </p:txBody>
      </p:sp>
      <p:sp>
        <p:nvSpPr>
          <p:cNvPr id="11" name="Subtitle 2"/>
          <p:cNvSpPr>
            <a:spLocks noGrp="1"/>
          </p:cNvSpPr>
          <p:nvPr>
            <p:ph type="subTitle" idx="1"/>
          </p:nvPr>
        </p:nvSpPr>
        <p:spPr>
          <a:xfrm>
            <a:off x="1376138" y="3217745"/>
            <a:ext cx="6400800" cy="1752600"/>
          </a:xfrm>
        </p:spPr>
        <p:txBody>
          <a:bodyPr/>
          <a:lstStyle/>
          <a:p>
            <a:r>
              <a:rPr lang="en-US" dirty="0">
                <a:solidFill>
                  <a:srgbClr val="FF0000"/>
                </a:solidFill>
              </a:rPr>
              <a:t>Offshore Sea Breeze Sensitivity to Coastal Upwelling and Synoptic </a:t>
            </a:r>
            <a:r>
              <a:rPr lang="en-US" dirty="0" smtClean="0">
                <a:solidFill>
                  <a:srgbClr val="FF0000"/>
                </a:solidFill>
              </a:rPr>
              <a:t>Flow</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5B7A610D-BFC3-1840-8C55-759F0A989E1B}" type="slidenum">
              <a:rPr lang="en-US" smtClean="0"/>
              <a:t>29</a:t>
            </a:fld>
            <a:endParaRPr lang="en-US"/>
          </a:p>
        </p:txBody>
      </p:sp>
    </p:spTree>
    <p:extLst>
      <p:ext uri="{BB962C8B-B14F-4D97-AF65-F5344CB8AC3E}">
        <p14:creationId xmlns:p14="http://schemas.microsoft.com/office/powerpoint/2010/main" val="23597580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2-05-15 at 6.21.35 PM.png"/>
          <p:cNvPicPr>
            <a:picLocks noChangeAspect="1"/>
          </p:cNvPicPr>
          <p:nvPr/>
        </p:nvPicPr>
        <p:blipFill rotWithShape="1">
          <a:blip r:embed="rId3"/>
          <a:srcRect l="7168" t="6332" r="12204" b="12628"/>
          <a:stretch/>
        </p:blipFill>
        <p:spPr>
          <a:xfrm>
            <a:off x="4155737" y="1738127"/>
            <a:ext cx="4531063" cy="2287102"/>
          </a:xfrm>
          <a:prstGeom prst="rect">
            <a:avLst/>
          </a:prstGeom>
        </p:spPr>
      </p:pic>
      <p:pic>
        <p:nvPicPr>
          <p:cNvPr id="6" name="Picture 5" descr="Screen Shot 2016-09-19 at 12.44.02 PM.png"/>
          <p:cNvPicPr>
            <a:picLocks noChangeAspect="1"/>
          </p:cNvPicPr>
          <p:nvPr/>
        </p:nvPicPr>
        <p:blipFill rotWithShape="1">
          <a:blip r:embed="rId4">
            <a:extLst>
              <a:ext uri="{28A0092B-C50C-407E-A947-70E740481C1C}">
                <a14:useLocalDpi xmlns:a14="http://schemas.microsoft.com/office/drawing/2010/main" val="0"/>
              </a:ext>
            </a:extLst>
          </a:blip>
          <a:srcRect t="5511"/>
          <a:stretch/>
        </p:blipFill>
        <p:spPr>
          <a:xfrm>
            <a:off x="141118" y="4419600"/>
            <a:ext cx="9002882" cy="2389867"/>
          </a:xfrm>
          <a:prstGeom prst="rect">
            <a:avLst/>
          </a:prstGeom>
        </p:spPr>
      </p:pic>
      <p:sp>
        <p:nvSpPr>
          <p:cNvPr id="2" name="Title 1"/>
          <p:cNvSpPr>
            <a:spLocks noGrp="1"/>
          </p:cNvSpPr>
          <p:nvPr>
            <p:ph type="ctrTitle"/>
          </p:nvPr>
        </p:nvSpPr>
        <p:spPr>
          <a:xfrm>
            <a:off x="492983" y="-152269"/>
            <a:ext cx="8170333" cy="1470025"/>
          </a:xfrm>
        </p:spPr>
        <p:txBody>
          <a:bodyPr>
            <a:normAutofit/>
          </a:bodyPr>
          <a:lstStyle/>
          <a:p>
            <a:r>
              <a:rPr lang="en-US" sz="3600" b="1" dirty="0" smtClean="0"/>
              <a:t>The U.S. Mid-Atlantic summer ocean is one of the most </a:t>
            </a:r>
            <a:r>
              <a:rPr lang="en-US" sz="3600" b="1" i="1" dirty="0" smtClean="0"/>
              <a:t>stratified</a:t>
            </a:r>
            <a:r>
              <a:rPr lang="en-US" sz="3600" b="1" dirty="0" smtClean="0"/>
              <a:t> in the world.</a:t>
            </a:r>
            <a:endParaRPr lang="en-US" sz="3600" b="1" dirty="0"/>
          </a:p>
        </p:txBody>
      </p:sp>
      <p:pic>
        <p:nvPicPr>
          <p:cNvPr id="11" name="Picture 5" descr="diff_comp_test_usa"/>
          <p:cNvPicPr>
            <a:picLocks noChangeAspect="1" noChangeArrowheads="1"/>
          </p:cNvPicPr>
          <p:nvPr/>
        </p:nvPicPr>
        <p:blipFill rotWithShape="1">
          <a:blip r:embed="rId5">
            <a:extLst>
              <a:ext uri="{28A0092B-C50C-407E-A947-70E740481C1C}">
                <a14:useLocalDpi xmlns:a14="http://schemas.microsoft.com/office/drawing/2010/main" val="0"/>
              </a:ext>
            </a:extLst>
          </a:blip>
          <a:srcRect l="21392" t="6677" r="12419" b="9390"/>
          <a:stretch/>
        </p:blipFill>
        <p:spPr bwMode="auto">
          <a:xfrm>
            <a:off x="781824" y="1503850"/>
            <a:ext cx="2994840" cy="28482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flipH="1" flipV="1">
            <a:off x="3183973" y="1508121"/>
            <a:ext cx="3966111" cy="54928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183973" y="2899452"/>
            <a:ext cx="3966107" cy="1391330"/>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150079" y="2057399"/>
            <a:ext cx="821024" cy="842053"/>
          </a:xfrm>
          <a:prstGeom prst="rect">
            <a:avLst/>
          </a:prstGeom>
          <a:noFill/>
          <a:ln w="28575"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06095" y="6171684"/>
            <a:ext cx="2285326" cy="369332"/>
          </a:xfrm>
          <a:prstGeom prst="rect">
            <a:avLst/>
          </a:prstGeom>
          <a:noFill/>
        </p:spPr>
        <p:txBody>
          <a:bodyPr wrap="square" rtlCol="0">
            <a:spAutoFit/>
          </a:bodyPr>
          <a:lstStyle/>
          <a:p>
            <a:r>
              <a:rPr lang="en-US" b="1" dirty="0" smtClean="0">
                <a:solidFill>
                  <a:schemeClr val="tx2">
                    <a:lumMod val="40000"/>
                    <a:lumOff val="60000"/>
                  </a:schemeClr>
                </a:solidFill>
              </a:rPr>
              <a:t>Winter (1-layer)</a:t>
            </a:r>
            <a:endParaRPr lang="en-US" b="1" dirty="0">
              <a:solidFill>
                <a:schemeClr val="tx2">
                  <a:lumMod val="40000"/>
                  <a:lumOff val="60000"/>
                </a:schemeClr>
              </a:solidFill>
            </a:endParaRPr>
          </a:p>
        </p:txBody>
      </p:sp>
      <p:sp>
        <p:nvSpPr>
          <p:cNvPr id="20" name="TextBox 19"/>
          <p:cNvSpPr txBox="1"/>
          <p:nvPr/>
        </p:nvSpPr>
        <p:spPr>
          <a:xfrm>
            <a:off x="5257800" y="6172200"/>
            <a:ext cx="2389796" cy="369332"/>
          </a:xfrm>
          <a:prstGeom prst="rect">
            <a:avLst/>
          </a:prstGeom>
          <a:noFill/>
        </p:spPr>
        <p:txBody>
          <a:bodyPr wrap="square" rtlCol="0">
            <a:spAutoFit/>
          </a:bodyPr>
          <a:lstStyle/>
          <a:p>
            <a:r>
              <a:rPr lang="en-US" b="1" dirty="0" smtClean="0">
                <a:solidFill>
                  <a:srgbClr val="FF0000"/>
                </a:solidFill>
              </a:rPr>
              <a:t>Summer (2-layers)</a:t>
            </a:r>
            <a:endParaRPr lang="en-US" b="1" dirty="0">
              <a:solidFill>
                <a:srgbClr val="FF0000"/>
              </a:solidFill>
            </a:endParaRPr>
          </a:p>
        </p:txBody>
      </p:sp>
      <p:sp>
        <p:nvSpPr>
          <p:cNvPr id="21" name="TextBox 20"/>
          <p:cNvSpPr txBox="1"/>
          <p:nvPr/>
        </p:nvSpPr>
        <p:spPr>
          <a:xfrm>
            <a:off x="4217083" y="1402219"/>
            <a:ext cx="4241042" cy="369332"/>
          </a:xfrm>
          <a:prstGeom prst="rect">
            <a:avLst/>
          </a:prstGeom>
          <a:noFill/>
        </p:spPr>
        <p:txBody>
          <a:bodyPr wrap="square" rtlCol="0">
            <a:spAutoFit/>
          </a:bodyPr>
          <a:lstStyle/>
          <a:p>
            <a:pPr algn="ctr"/>
            <a:r>
              <a:rPr lang="en-US" b="1" dirty="0" smtClean="0"/>
              <a:t>Summer-Winter SST Difference</a:t>
            </a:r>
            <a:endParaRPr lang="en-US" b="1" dirty="0"/>
          </a:p>
        </p:txBody>
      </p:sp>
      <p:sp>
        <p:nvSpPr>
          <p:cNvPr id="26" name="TextBox 25"/>
          <p:cNvSpPr txBox="1"/>
          <p:nvPr/>
        </p:nvSpPr>
        <p:spPr>
          <a:xfrm>
            <a:off x="7226710" y="6338279"/>
            <a:ext cx="1351936" cy="215444"/>
          </a:xfrm>
          <a:prstGeom prst="rect">
            <a:avLst/>
          </a:prstGeom>
          <a:noFill/>
        </p:spPr>
        <p:txBody>
          <a:bodyPr wrap="square" rtlCol="0">
            <a:spAutoFit/>
          </a:bodyPr>
          <a:lstStyle/>
          <a:p>
            <a:pPr algn="r"/>
            <a:r>
              <a:rPr lang="en-US" sz="800" i="1" dirty="0" err="1" smtClean="0">
                <a:solidFill>
                  <a:srgbClr val="FFFFFF"/>
                </a:solidFill>
              </a:rPr>
              <a:t>COSEEnow.net</a:t>
            </a:r>
            <a:endParaRPr lang="en-US" sz="800" i="1" dirty="0">
              <a:solidFill>
                <a:srgbClr val="FFFFFF"/>
              </a:solidFill>
            </a:endParaRPr>
          </a:p>
        </p:txBody>
      </p:sp>
      <p:sp>
        <p:nvSpPr>
          <p:cNvPr id="22" name="TextBox 21"/>
          <p:cNvSpPr txBox="1"/>
          <p:nvPr/>
        </p:nvSpPr>
        <p:spPr>
          <a:xfrm>
            <a:off x="7001749" y="5887608"/>
            <a:ext cx="775949" cy="276999"/>
          </a:xfrm>
          <a:prstGeom prst="rect">
            <a:avLst/>
          </a:prstGeom>
          <a:noFill/>
        </p:spPr>
        <p:txBody>
          <a:bodyPr wrap="none" rtlCol="0">
            <a:spAutoFit/>
          </a:bodyPr>
          <a:lstStyle/>
          <a:p>
            <a:r>
              <a:rPr lang="en-US" sz="1200" dirty="0" smtClean="0">
                <a:solidFill>
                  <a:schemeClr val="bg1"/>
                </a:solidFill>
              </a:rPr>
              <a:t>Cold Pool</a:t>
            </a:r>
            <a:endParaRPr lang="en-US" sz="1200" dirty="0">
              <a:solidFill>
                <a:schemeClr val="bg1"/>
              </a:solidFill>
            </a:endParaRPr>
          </a:p>
        </p:txBody>
      </p:sp>
      <p:cxnSp>
        <p:nvCxnSpPr>
          <p:cNvPr id="23" name="Straight Arrow Connector 22"/>
          <p:cNvCxnSpPr>
            <a:stCxn id="22" idx="0"/>
          </p:cNvCxnSpPr>
          <p:nvPr/>
        </p:nvCxnSpPr>
        <p:spPr>
          <a:xfrm flipH="1" flipV="1">
            <a:off x="7340529" y="5405214"/>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24" name="Picture 23" descr="Screen shot 2012-05-15 at 6.21.35 PM.png"/>
          <p:cNvPicPr>
            <a:picLocks noChangeAspect="1"/>
          </p:cNvPicPr>
          <p:nvPr/>
        </p:nvPicPr>
        <p:blipFill rotWithShape="1">
          <a:blip r:embed="rId3"/>
          <a:srcRect l="60677" t="17721" r="24989" b="51505"/>
          <a:stretch/>
        </p:blipFill>
        <p:spPr>
          <a:xfrm>
            <a:off x="603063" y="1508121"/>
            <a:ext cx="2580910" cy="2782661"/>
          </a:xfrm>
          <a:prstGeom prst="rect">
            <a:avLst/>
          </a:prstGeom>
        </p:spPr>
      </p:pic>
    </p:spTree>
    <p:extLst>
      <p:ext uri="{BB962C8B-B14F-4D97-AF65-F5344CB8AC3E}">
        <p14:creationId xmlns:p14="http://schemas.microsoft.com/office/powerpoint/2010/main" val="487231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8118"/>
            <a:ext cx="2133600" cy="365125"/>
          </a:xfrm>
        </p:spPr>
        <p:txBody>
          <a:bodyPr/>
          <a:lstStyle/>
          <a:p>
            <a:fld id="{5B7A610D-BFC3-1840-8C55-759F0A989E1B}" type="slidenum">
              <a:rPr lang="en-US" smtClean="0"/>
              <a:t>30</a:t>
            </a:fld>
            <a:endParaRPr lang="en-US" dirty="0"/>
          </a:p>
        </p:txBody>
      </p:sp>
      <p:sp>
        <p:nvSpPr>
          <p:cNvPr id="6" name="Title 1"/>
          <p:cNvSpPr>
            <a:spLocks noGrp="1"/>
          </p:cNvSpPr>
          <p:nvPr>
            <p:ph type="title"/>
          </p:nvPr>
        </p:nvSpPr>
        <p:spPr>
          <a:xfrm>
            <a:off x="0" y="375920"/>
            <a:ext cx="5299016" cy="853440"/>
          </a:xfrm>
        </p:spPr>
        <p:txBody>
          <a:bodyPr>
            <a:normAutofit/>
          </a:bodyPr>
          <a:lstStyle/>
          <a:p>
            <a:r>
              <a:rPr lang="en-US" b="1" dirty="0" smtClean="0"/>
              <a:t>Motivation</a:t>
            </a:r>
            <a:endParaRPr lang="en-US" b="1" dirty="0"/>
          </a:p>
        </p:txBody>
      </p:sp>
      <p:sp>
        <p:nvSpPr>
          <p:cNvPr id="8" name="Content Placeholder 2"/>
          <p:cNvSpPr txBox="1">
            <a:spLocks/>
          </p:cNvSpPr>
          <p:nvPr/>
        </p:nvSpPr>
        <p:spPr>
          <a:xfrm>
            <a:off x="236494" y="1389209"/>
            <a:ext cx="6100961" cy="5196448"/>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776"/>
              </a:spcBef>
            </a:pPr>
            <a:r>
              <a:rPr lang="en-US" sz="2400" dirty="0" smtClean="0"/>
              <a:t>Onshore sea </a:t>
            </a:r>
            <a:r>
              <a:rPr lang="en-US" sz="2400" dirty="0"/>
              <a:t>breeze </a:t>
            </a:r>
            <a:r>
              <a:rPr lang="en-US" sz="2400" dirty="0" smtClean="0"/>
              <a:t>observed; </a:t>
            </a:r>
            <a:br>
              <a:rPr lang="en-US" sz="2400" dirty="0" smtClean="0"/>
            </a:br>
            <a:r>
              <a:rPr lang="en-US" sz="2400" dirty="0" smtClean="0"/>
              <a:t>offshore </a:t>
            </a:r>
            <a:r>
              <a:rPr lang="en-US" sz="2400" dirty="0"/>
              <a:t>side not </a:t>
            </a:r>
            <a:r>
              <a:rPr lang="en-US" sz="1600" dirty="0">
                <a:solidFill>
                  <a:schemeClr val="bg1">
                    <a:lumMod val="65000"/>
                  </a:schemeClr>
                </a:solidFill>
              </a:rPr>
              <a:t>(Steele et al. 2014)</a:t>
            </a:r>
          </a:p>
          <a:p>
            <a:pPr>
              <a:spcBef>
                <a:spcPts val="1776"/>
              </a:spcBef>
            </a:pPr>
            <a:r>
              <a:rPr lang="en-US" sz="2400" dirty="0" smtClean="0"/>
              <a:t>Onshore front; offshore more </a:t>
            </a:r>
            <a:br>
              <a:rPr lang="en-US" sz="2400" dirty="0" smtClean="0"/>
            </a:br>
            <a:r>
              <a:rPr lang="en-US" sz="2400" dirty="0" smtClean="0"/>
              <a:t>difficult </a:t>
            </a:r>
            <a:r>
              <a:rPr lang="en-US" sz="2400" dirty="0"/>
              <a:t>to </a:t>
            </a:r>
            <a:r>
              <a:rPr lang="en-US" sz="2400" dirty="0" smtClean="0"/>
              <a:t>distinguish and define </a:t>
            </a:r>
            <a:br>
              <a:rPr lang="en-US" sz="2400" dirty="0" smtClean="0"/>
            </a:br>
            <a:r>
              <a:rPr lang="en-US" sz="2400" dirty="0" smtClean="0"/>
              <a:t>objectively </a:t>
            </a:r>
            <a:r>
              <a:rPr lang="en-US" sz="1600" dirty="0">
                <a:solidFill>
                  <a:srgbClr val="A6A6A6"/>
                </a:solidFill>
              </a:rPr>
              <a:t>(</a:t>
            </a:r>
            <a:r>
              <a:rPr lang="en-US" sz="1600" dirty="0" err="1">
                <a:solidFill>
                  <a:srgbClr val="A6A6A6"/>
                </a:solidFill>
              </a:rPr>
              <a:t>Finkele</a:t>
            </a:r>
            <a:r>
              <a:rPr lang="en-US" sz="1600" dirty="0">
                <a:solidFill>
                  <a:srgbClr val="A6A6A6"/>
                </a:solidFill>
              </a:rPr>
              <a:t> 1998</a:t>
            </a:r>
            <a:r>
              <a:rPr lang="en-US" sz="1600" dirty="0" smtClean="0">
                <a:solidFill>
                  <a:srgbClr val="A6A6A6"/>
                </a:solidFill>
              </a:rPr>
              <a:t>)</a:t>
            </a:r>
          </a:p>
          <a:p>
            <a:pPr>
              <a:spcBef>
                <a:spcPts val="1776"/>
              </a:spcBef>
            </a:pPr>
            <a:r>
              <a:rPr lang="en-US" sz="2400" dirty="0" smtClean="0"/>
              <a:t>Previous offshore extent definitions:</a:t>
            </a:r>
            <a:endParaRPr lang="en-US" sz="2400" dirty="0"/>
          </a:p>
          <a:p>
            <a:pPr lvl="1">
              <a:spcBef>
                <a:spcPts val="1776"/>
              </a:spcBef>
            </a:pPr>
            <a:r>
              <a:rPr lang="en-US" sz="2000" dirty="0" smtClean="0"/>
              <a:t>1 m s</a:t>
            </a:r>
            <a:r>
              <a:rPr lang="en-US" sz="2000" baseline="30000" dirty="0" smtClean="0"/>
              <a:t>-1</a:t>
            </a:r>
            <a:r>
              <a:rPr lang="en-US" sz="2000" dirty="0" smtClean="0"/>
              <a:t> onshore wind speed in lowest 100m of sea breeze </a:t>
            </a:r>
            <a:r>
              <a:rPr lang="en-US" sz="1600" dirty="0" smtClean="0">
                <a:solidFill>
                  <a:srgbClr val="A6A6A6"/>
                </a:solidFill>
              </a:rPr>
              <a:t>(</a:t>
            </a:r>
            <a:r>
              <a:rPr lang="en-US" sz="1600" dirty="0" err="1" smtClean="0">
                <a:solidFill>
                  <a:srgbClr val="A6A6A6"/>
                </a:solidFill>
              </a:rPr>
              <a:t>Arritt</a:t>
            </a:r>
            <a:r>
              <a:rPr lang="en-US" sz="1600" dirty="0" smtClean="0">
                <a:solidFill>
                  <a:srgbClr val="A6A6A6"/>
                </a:solidFill>
              </a:rPr>
              <a:t> 1989)</a:t>
            </a:r>
          </a:p>
          <a:p>
            <a:pPr lvl="1">
              <a:spcBef>
                <a:spcPts val="1776"/>
              </a:spcBef>
            </a:pPr>
            <a:r>
              <a:rPr lang="en-US" sz="2000" dirty="0" smtClean="0">
                <a:solidFill>
                  <a:srgbClr val="000000"/>
                </a:solidFill>
              </a:rPr>
              <a:t>Where wind speed uninfluenced by sea breeze (</a:t>
            </a:r>
            <a:r>
              <a:rPr lang="en-US" sz="2000" i="1" dirty="0" smtClean="0">
                <a:solidFill>
                  <a:srgbClr val="000000"/>
                </a:solidFill>
              </a:rPr>
              <a:t>pure</a:t>
            </a:r>
            <a:r>
              <a:rPr lang="en-US" sz="2000" dirty="0" smtClean="0">
                <a:solidFill>
                  <a:srgbClr val="000000"/>
                </a:solidFill>
              </a:rPr>
              <a:t> sea breezes only)</a:t>
            </a:r>
          </a:p>
          <a:p>
            <a:pPr lvl="2">
              <a:spcBef>
                <a:spcPts val="1776"/>
              </a:spcBef>
            </a:pPr>
            <a:r>
              <a:rPr lang="en-US" sz="1800" dirty="0" smtClean="0">
                <a:solidFill>
                  <a:srgbClr val="000000"/>
                </a:solidFill>
              </a:rPr>
              <a:t>Extensive calm region nearby this point not always aligned with largest surface divergence, in contrast to onshore front with largest surface convergence</a:t>
            </a:r>
          </a:p>
          <a:p>
            <a:pPr>
              <a:spcBef>
                <a:spcPts val="1776"/>
              </a:spcBef>
            </a:pPr>
            <a:r>
              <a:rPr lang="en-US" sz="2400" b="1" dirty="0" smtClean="0">
                <a:solidFill>
                  <a:srgbClr val="000000"/>
                </a:solidFill>
              </a:rPr>
              <a:t>Need clear, objective definition of offshore extent, for any synoptic, thermal conditions</a:t>
            </a:r>
          </a:p>
          <a:p>
            <a:pPr lvl="1">
              <a:spcBef>
                <a:spcPts val="1776"/>
              </a:spcBef>
            </a:pPr>
            <a:endParaRPr lang="en-US" sz="2000" dirty="0" smtClean="0">
              <a:solidFill>
                <a:srgbClr val="000000"/>
              </a:solidFill>
            </a:endParaRPr>
          </a:p>
          <a:p>
            <a:pPr lvl="1">
              <a:spcBef>
                <a:spcPts val="1776"/>
              </a:spcBef>
            </a:pPr>
            <a:endParaRPr lang="en-US" sz="2000" dirty="0">
              <a:solidFill>
                <a:srgbClr val="000000"/>
              </a:solidFill>
            </a:endParaRPr>
          </a:p>
        </p:txBody>
      </p:sp>
      <p:sp>
        <p:nvSpPr>
          <p:cNvPr id="7" name="Rectangle 6"/>
          <p:cNvSpPr/>
          <p:nvPr/>
        </p:nvSpPr>
        <p:spPr>
          <a:xfrm>
            <a:off x="0" y="-17092"/>
            <a:ext cx="9144000" cy="769441"/>
          </a:xfrm>
          <a:prstGeom prst="rect">
            <a:avLst/>
          </a:prstGeom>
        </p:spPr>
        <p:txBody>
          <a:bodyPr wrap="square">
            <a:spAutoFit/>
          </a:bodyPr>
          <a:lstStyle/>
          <a:p>
            <a:pPr algn="ctr"/>
            <a:r>
              <a:rPr lang="en-US" sz="2000" b="1" dirty="0" smtClean="0">
                <a:solidFill>
                  <a:srgbClr val="FF0000"/>
                </a:solidFill>
              </a:rPr>
              <a:t>Project 3:</a:t>
            </a:r>
            <a:r>
              <a:rPr lang="en-US" sz="2000" dirty="0" smtClean="0">
                <a:solidFill>
                  <a:srgbClr val="FF0000"/>
                </a:solidFill>
              </a:rPr>
              <a:t> </a:t>
            </a:r>
            <a:r>
              <a:rPr lang="en-US" sz="2000" dirty="0">
                <a:solidFill>
                  <a:srgbClr val="FF0000"/>
                </a:solidFill>
              </a:rPr>
              <a:t>Offshore Sea Breeze Sensitivity to Coastal Upwelling </a:t>
            </a:r>
            <a:r>
              <a:rPr lang="en-US" sz="2000" dirty="0" smtClean="0">
                <a:solidFill>
                  <a:srgbClr val="FF0000"/>
                </a:solidFill>
              </a:rPr>
              <a:t>&amp; Synoptic </a:t>
            </a:r>
            <a:r>
              <a:rPr lang="en-US" sz="2000" dirty="0">
                <a:solidFill>
                  <a:srgbClr val="FF0000"/>
                </a:solidFill>
              </a:rPr>
              <a:t>Flow</a:t>
            </a:r>
          </a:p>
          <a:p>
            <a:pPr algn="ctr"/>
            <a:endParaRPr lang="en-US" sz="2300" b="1" dirty="0">
              <a:solidFill>
                <a:schemeClr val="bg1">
                  <a:lumMod val="50000"/>
                </a:schemeClr>
              </a:solidFill>
            </a:endParaRPr>
          </a:p>
        </p:txBody>
      </p:sp>
      <p:pic>
        <p:nvPicPr>
          <p:cNvPr id="9" name="Picture 8" descr="Macintosh HD:Users:seroka:Desktop:Screen Shot 2016-09-14 at 2.43.30 PM.png"/>
          <p:cNvPicPr/>
          <p:nvPr/>
        </p:nvPicPr>
        <p:blipFill>
          <a:blip r:embed="rId2">
            <a:extLst>
              <a:ext uri="{28A0092B-C50C-407E-A947-70E740481C1C}">
                <a14:useLocalDpi xmlns:a14="http://schemas.microsoft.com/office/drawing/2010/main" val="0"/>
              </a:ext>
            </a:extLst>
          </a:blip>
          <a:srcRect/>
          <a:stretch>
            <a:fillRect/>
          </a:stretch>
        </p:blipFill>
        <p:spPr bwMode="auto">
          <a:xfrm>
            <a:off x="4907936" y="692068"/>
            <a:ext cx="4245648" cy="2470518"/>
          </a:xfrm>
          <a:prstGeom prst="rect">
            <a:avLst/>
          </a:prstGeom>
          <a:noFill/>
          <a:ln>
            <a:noFill/>
          </a:ln>
        </p:spPr>
      </p:pic>
      <p:pic>
        <p:nvPicPr>
          <p:cNvPr id="10" name="Picture 9" descr="seabreeze_types.png"/>
          <p:cNvPicPr>
            <a:picLocks noChangeAspect="1"/>
          </p:cNvPicPr>
          <p:nvPr/>
        </p:nvPicPr>
        <p:blipFill rotWithShape="1">
          <a:blip r:embed="rId3">
            <a:extLst>
              <a:ext uri="{28A0092B-C50C-407E-A947-70E740481C1C}">
                <a14:useLocalDpi xmlns:a14="http://schemas.microsoft.com/office/drawing/2010/main" val="0"/>
              </a:ext>
            </a:extLst>
          </a:blip>
          <a:srcRect l="54923" t="80525"/>
          <a:stretch/>
        </p:blipFill>
        <p:spPr>
          <a:xfrm>
            <a:off x="6929421" y="5299020"/>
            <a:ext cx="1635342" cy="673848"/>
          </a:xfrm>
          <a:prstGeom prst="rect">
            <a:avLst/>
          </a:prstGeom>
        </p:spPr>
      </p:pic>
      <p:sp>
        <p:nvSpPr>
          <p:cNvPr id="11" name="TextBox 10"/>
          <p:cNvSpPr txBox="1"/>
          <p:nvPr/>
        </p:nvSpPr>
        <p:spPr>
          <a:xfrm>
            <a:off x="6553200" y="3480256"/>
            <a:ext cx="2271252" cy="338554"/>
          </a:xfrm>
          <a:prstGeom prst="rect">
            <a:avLst/>
          </a:prstGeom>
          <a:noFill/>
        </p:spPr>
        <p:txBody>
          <a:bodyPr wrap="square" rtlCol="0">
            <a:spAutoFit/>
          </a:bodyPr>
          <a:lstStyle/>
          <a:p>
            <a:pPr marL="0" lvl="1" algn="ctr"/>
            <a:r>
              <a:rPr lang="en-US" sz="1600" b="1" dirty="0" smtClean="0"/>
              <a:t>Pure Sea Breeze</a:t>
            </a:r>
          </a:p>
        </p:txBody>
      </p:sp>
      <p:pic>
        <p:nvPicPr>
          <p:cNvPr id="14" name="Picture 13" descr="seabreeze_types.png"/>
          <p:cNvPicPr>
            <a:picLocks noChangeAspect="1"/>
          </p:cNvPicPr>
          <p:nvPr/>
        </p:nvPicPr>
        <p:blipFill rotWithShape="1">
          <a:blip r:embed="rId3">
            <a:extLst>
              <a:ext uri="{28A0092B-C50C-407E-A947-70E740481C1C}">
                <a14:useLocalDpi xmlns:a14="http://schemas.microsoft.com/office/drawing/2010/main" val="0"/>
              </a:ext>
            </a:extLst>
          </a:blip>
          <a:srcRect l="9860" r="44401" b="68152"/>
          <a:stretch/>
        </p:blipFill>
        <p:spPr>
          <a:xfrm flipH="1" flipV="1">
            <a:off x="6496928" y="3756055"/>
            <a:ext cx="2403728" cy="1596299"/>
          </a:xfrm>
          <a:prstGeom prst="rect">
            <a:avLst/>
          </a:prstGeom>
        </p:spPr>
      </p:pic>
      <p:sp>
        <p:nvSpPr>
          <p:cNvPr id="3" name="Rectangle 2"/>
          <p:cNvSpPr/>
          <p:nvPr/>
        </p:nvSpPr>
        <p:spPr>
          <a:xfrm rot="1815987">
            <a:off x="6216968" y="1206285"/>
            <a:ext cx="460012" cy="330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62761" y="3070096"/>
            <a:ext cx="583880" cy="276999"/>
          </a:xfrm>
          <a:prstGeom prst="rect">
            <a:avLst/>
          </a:prstGeom>
        </p:spPr>
        <p:txBody>
          <a:bodyPr wrap="square">
            <a:spAutoFit/>
          </a:bodyPr>
          <a:lstStyle/>
          <a:p>
            <a:pPr algn="ctr"/>
            <a:r>
              <a:rPr lang="en-US" sz="1200" b="1" dirty="0" smtClean="0">
                <a:solidFill>
                  <a:srgbClr val="0000FF"/>
                </a:solidFill>
              </a:rPr>
              <a:t>Cold</a:t>
            </a:r>
            <a:endParaRPr lang="en-US" sz="1200" b="1" baseline="30000" dirty="0">
              <a:solidFill>
                <a:srgbClr val="0000FF"/>
              </a:solidFill>
            </a:endParaRPr>
          </a:p>
        </p:txBody>
      </p:sp>
      <p:sp>
        <p:nvSpPr>
          <p:cNvPr id="23" name="Rectangle 22"/>
          <p:cNvSpPr/>
          <p:nvPr/>
        </p:nvSpPr>
        <p:spPr>
          <a:xfrm>
            <a:off x="5765506" y="3070096"/>
            <a:ext cx="583880" cy="276999"/>
          </a:xfrm>
          <a:prstGeom prst="rect">
            <a:avLst/>
          </a:prstGeom>
        </p:spPr>
        <p:txBody>
          <a:bodyPr wrap="square">
            <a:spAutoFit/>
          </a:bodyPr>
          <a:lstStyle/>
          <a:p>
            <a:pPr algn="ctr"/>
            <a:r>
              <a:rPr lang="en-US" sz="1200" b="1" dirty="0" smtClean="0">
                <a:solidFill>
                  <a:srgbClr val="FF0000"/>
                </a:solidFill>
              </a:rPr>
              <a:t>Warm</a:t>
            </a:r>
            <a:endParaRPr lang="en-US" sz="1200" b="1" baseline="30000" dirty="0">
              <a:solidFill>
                <a:srgbClr val="FF0000"/>
              </a:solidFill>
            </a:endParaRPr>
          </a:p>
        </p:txBody>
      </p:sp>
    </p:spTree>
    <p:extLst>
      <p:ext uri="{BB962C8B-B14F-4D97-AF65-F5344CB8AC3E}">
        <p14:creationId xmlns:p14="http://schemas.microsoft.com/office/powerpoint/2010/main" val="2457738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0185" y="883232"/>
            <a:ext cx="5340640" cy="5570756"/>
          </a:xfrm>
          <a:prstGeom prst="rect">
            <a:avLst/>
          </a:prstGeom>
          <a:noFill/>
        </p:spPr>
        <p:txBody>
          <a:bodyPr wrap="square" rtlCol="0">
            <a:spAutoFit/>
          </a:bodyPr>
          <a:lstStyle/>
          <a:p>
            <a:r>
              <a:rPr lang="en-US" sz="2400" b="1" dirty="0" smtClean="0">
                <a:solidFill>
                  <a:srgbClr val="000000"/>
                </a:solidFill>
                <a:latin typeface="Calibri" panose="020F0502020204030204" pitchFamily="34" charset="0"/>
                <a:cs typeface="Franklin Gothic Book"/>
              </a:rPr>
              <a:t>Model</a:t>
            </a:r>
            <a:r>
              <a:rPr lang="en-US" sz="2400" dirty="0" smtClean="0">
                <a:solidFill>
                  <a:srgbClr val="000000"/>
                </a:solidFill>
                <a:latin typeface="Calibri" panose="020F0502020204030204" pitchFamily="34" charset="0"/>
                <a:cs typeface="Franklin Gothic Book"/>
              </a:rPr>
              <a:t>: </a:t>
            </a:r>
            <a:r>
              <a:rPr lang="en-US" sz="2400" i="1" dirty="0" smtClean="0">
                <a:solidFill>
                  <a:srgbClr val="000000"/>
                </a:solidFill>
                <a:latin typeface="Calibri" panose="020F0502020204030204" pitchFamily="34" charset="0"/>
                <a:cs typeface="Franklin Gothic Book"/>
              </a:rPr>
              <a:t>3km </a:t>
            </a:r>
            <a:r>
              <a:rPr lang="en-US" sz="2400" dirty="0" smtClean="0">
                <a:solidFill>
                  <a:srgbClr val="000000"/>
                </a:solidFill>
                <a:latin typeface="Calibri" panose="020F0502020204030204" pitchFamily="34" charset="0"/>
                <a:cs typeface="Franklin Gothic Book"/>
              </a:rPr>
              <a:t>WRF-ARW v3.6.1</a:t>
            </a:r>
            <a:br>
              <a:rPr lang="en-US" sz="2400" dirty="0" smtClean="0">
                <a:solidFill>
                  <a:srgbClr val="000000"/>
                </a:solidFill>
                <a:latin typeface="Calibri" panose="020F0502020204030204" pitchFamily="34" charset="0"/>
                <a:cs typeface="Franklin Gothic Book"/>
              </a:rPr>
            </a:br>
            <a:endParaRPr lang="en-US" sz="2400" b="1" dirty="0" smtClean="0">
              <a:solidFill>
                <a:srgbClr val="000000"/>
              </a:solidFill>
              <a:latin typeface="Calibri" panose="020F0502020204030204" pitchFamily="34" charset="0"/>
              <a:cs typeface="Franklin Gothic Book"/>
            </a:endParaRPr>
          </a:p>
          <a:p>
            <a:pPr>
              <a:spcAft>
                <a:spcPts val="1200"/>
              </a:spcAft>
            </a:pPr>
            <a:endParaRPr lang="en-US" b="1" dirty="0" smtClean="0">
              <a:solidFill>
                <a:srgbClr val="000000"/>
              </a:solidFill>
              <a:latin typeface="Calibri" panose="020F0502020204030204" pitchFamily="34" charset="0"/>
              <a:cs typeface="Franklin Gothic Book"/>
            </a:endParaRPr>
          </a:p>
          <a:p>
            <a:pPr>
              <a:spcAft>
                <a:spcPts val="1200"/>
              </a:spcAft>
            </a:pPr>
            <a:r>
              <a:rPr lang="en-US" sz="2400" b="1" dirty="0" smtClean="0">
                <a:solidFill>
                  <a:srgbClr val="000000"/>
                </a:solidFill>
                <a:latin typeface="Calibri" panose="020F0502020204030204" pitchFamily="34" charset="0"/>
                <a:cs typeface="Franklin Gothic Book"/>
              </a:rPr>
              <a:t>Lagrangian Coherent Structures (LCSs)</a:t>
            </a:r>
            <a:r>
              <a:rPr lang="en-US" sz="2400" dirty="0" smtClean="0">
                <a:solidFill>
                  <a:srgbClr val="000000"/>
                </a:solidFill>
                <a:latin typeface="Calibri" panose="020F0502020204030204" pitchFamily="34" charset="0"/>
                <a:cs typeface="Franklin Gothic Book"/>
              </a:rPr>
              <a:t>:</a:t>
            </a:r>
            <a:r>
              <a:rPr lang="en-US" sz="2400" dirty="0">
                <a:solidFill>
                  <a:srgbClr val="000000"/>
                </a:solidFill>
                <a:latin typeface="Calibri" panose="020F0502020204030204" pitchFamily="34" charset="0"/>
                <a:cs typeface="Franklin Gothic Book"/>
              </a:rPr>
              <a:t/>
            </a:r>
            <a:br>
              <a:rPr lang="en-US" sz="2400" dirty="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1. Particles placed on 10km grid in WRF winds</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2. Particles forced by 2D winds every 10 min. over 	1 </a:t>
            </a:r>
            <a:r>
              <a:rPr lang="en-US" sz="2000" dirty="0" err="1" smtClean="0">
                <a:solidFill>
                  <a:srgbClr val="000000"/>
                </a:solidFill>
                <a:latin typeface="Calibri" panose="020F0502020204030204" pitchFamily="34" charset="0"/>
                <a:cs typeface="Franklin Gothic Book"/>
              </a:rPr>
              <a:t>hr</a:t>
            </a:r>
            <a:r>
              <a:rPr lang="en-US" sz="2000" dirty="0">
                <a:solidFill>
                  <a:srgbClr val="000000"/>
                </a:solidFill>
                <a:latin typeface="Calibri" panose="020F0502020204030204" pitchFamily="34" charset="0"/>
                <a:cs typeface="Franklin Gothic Book"/>
              </a:rPr>
              <a:t> </a:t>
            </a:r>
            <a:r>
              <a:rPr lang="en-US" sz="2000" dirty="0" smtClean="0">
                <a:solidFill>
                  <a:srgbClr val="000000"/>
                </a:solidFill>
                <a:latin typeface="Calibri" panose="020F0502020204030204" pitchFamily="34" charset="0"/>
                <a:cs typeface="Franklin Gothic Book"/>
              </a:rPr>
              <a:t>(forward trajectories) at various heights</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	-17, 18, 19, 20, 21, 22, 23 UTC-</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3. Relative dispersion (RD) calculated</a:t>
            </a:r>
          </a:p>
          <a:p>
            <a:endParaRPr lang="en-US" b="1" dirty="0" smtClean="0">
              <a:solidFill>
                <a:srgbClr val="000000"/>
              </a:solidFill>
              <a:latin typeface="Calibri" panose="020F0502020204030204" pitchFamily="34" charset="0"/>
              <a:cs typeface="Franklin Gothic Book"/>
            </a:endParaRPr>
          </a:p>
          <a:p>
            <a:endParaRPr lang="en-US" b="1" dirty="0" smtClean="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Sea Breeze Cases/Sensitivities</a:t>
            </a:r>
            <a:r>
              <a:rPr lang="en-US" sz="2400" dirty="0" smtClean="0">
                <a:solidFill>
                  <a:srgbClr val="000000"/>
                </a:solidFill>
                <a:latin typeface="Calibri" panose="020F0502020204030204" pitchFamily="34" charset="0"/>
                <a:cs typeface="Franklin Gothic Book"/>
              </a:rPr>
              <a:t>:</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April 27, 2013: pure, </a:t>
            </a:r>
            <a:r>
              <a:rPr lang="en-US" sz="2100" dirty="0">
                <a:solidFill>
                  <a:srgbClr val="FF0000"/>
                </a:solidFill>
                <a:latin typeface="Calibri" panose="020F0502020204030204" pitchFamily="34" charset="0"/>
                <a:cs typeface="Franklin Gothic Book"/>
              </a:rPr>
              <a:t>no </a:t>
            </a:r>
            <a:r>
              <a:rPr lang="en-US" sz="2100" dirty="0" smtClean="0">
                <a:solidFill>
                  <a:srgbClr val="FF0000"/>
                </a:solidFill>
                <a:latin typeface="Calibri" panose="020F0502020204030204" pitchFamily="34" charset="0"/>
                <a:cs typeface="Franklin Gothic Book"/>
              </a:rPr>
              <a:t>upwelling</a:t>
            </a:r>
            <a:endParaRPr lang="en-US" sz="2100" dirty="0">
              <a:solidFill>
                <a:srgbClr val="FF0000"/>
              </a:solidFill>
              <a:latin typeface="Calibri" panose="020F0502020204030204" pitchFamily="34" charset="0"/>
              <a:cs typeface="Franklin Gothic Book"/>
            </a:endParaRPr>
          </a:p>
          <a:p>
            <a:pPr marL="457200" indent="-457200">
              <a:buFont typeface="+mj-lt"/>
              <a:buAutoNum type="arabicPeriod"/>
            </a:pPr>
            <a:r>
              <a:rPr lang="en-US" sz="2100" dirty="0" smtClean="0">
                <a:solidFill>
                  <a:srgbClr val="000000"/>
                </a:solidFill>
                <a:latin typeface="Calibri" panose="020F0502020204030204" pitchFamily="34" charset="0"/>
                <a:cs typeface="Franklin Gothic Book"/>
              </a:rPr>
              <a:t>Aug 13, 2012: pure, </a:t>
            </a:r>
            <a:r>
              <a:rPr lang="en-US" sz="2100" dirty="0" smtClean="0">
                <a:solidFill>
                  <a:srgbClr val="0000FF"/>
                </a:solidFill>
                <a:latin typeface="Calibri" panose="020F0502020204030204" pitchFamily="34" charset="0"/>
                <a:cs typeface="Franklin Gothic Book"/>
              </a:rPr>
              <a:t>upwelling</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Aug </a:t>
            </a:r>
            <a:r>
              <a:rPr lang="en-US" sz="2100" dirty="0" smtClean="0">
                <a:solidFill>
                  <a:srgbClr val="000000"/>
                </a:solidFill>
                <a:latin typeface="Calibri" panose="020F0502020204030204" pitchFamily="34" charset="0"/>
                <a:cs typeface="Franklin Gothic Book"/>
              </a:rPr>
              <a:t>13: </a:t>
            </a:r>
            <a:r>
              <a:rPr lang="en-US" sz="2100" dirty="0">
                <a:solidFill>
                  <a:srgbClr val="000000"/>
                </a:solidFill>
                <a:latin typeface="Calibri" panose="020F0502020204030204" pitchFamily="34" charset="0"/>
                <a:cs typeface="Franklin Gothic Book"/>
              </a:rPr>
              <a:t>pure, </a:t>
            </a:r>
            <a:r>
              <a:rPr lang="en-US" sz="2100" dirty="0" smtClean="0">
                <a:solidFill>
                  <a:srgbClr val="FF0000"/>
                </a:solidFill>
                <a:latin typeface="Calibri" panose="020F0502020204030204" pitchFamily="34" charset="0"/>
                <a:cs typeface="Franklin Gothic Book"/>
              </a:rPr>
              <a:t>remove upwelling</a:t>
            </a:r>
          </a:p>
          <a:p>
            <a:pPr marL="457200" indent="-457200">
              <a:buFont typeface="+mj-lt"/>
              <a:buAutoNum type="arabicPeriod"/>
            </a:pPr>
            <a:r>
              <a:rPr lang="en-US" sz="2100" dirty="0" smtClean="0">
                <a:solidFill>
                  <a:srgbClr val="000000"/>
                </a:solidFill>
                <a:latin typeface="Calibri" panose="020F0502020204030204" pitchFamily="34" charset="0"/>
                <a:cs typeface="Franklin Gothic Book"/>
              </a:rPr>
              <a:t>Aug 13: </a:t>
            </a:r>
            <a:r>
              <a:rPr lang="en-US" sz="2100" b="1" dirty="0" smtClean="0">
                <a:solidFill>
                  <a:srgbClr val="000000"/>
                </a:solidFill>
                <a:latin typeface="Calibri" panose="020F0502020204030204" pitchFamily="34" charset="0"/>
                <a:cs typeface="Franklin Gothic Book"/>
              </a:rPr>
              <a:t>strong (NJ)</a:t>
            </a:r>
            <a:r>
              <a:rPr lang="en-US" sz="2100" dirty="0" smtClean="0">
                <a:solidFill>
                  <a:srgbClr val="000000"/>
                </a:solidFill>
                <a:latin typeface="Calibri" panose="020F0502020204030204" pitchFamily="34" charset="0"/>
                <a:cs typeface="Franklin Gothic Book"/>
              </a:rPr>
              <a:t> vs. </a:t>
            </a:r>
            <a:r>
              <a:rPr lang="en-US" sz="2100" b="1" dirty="0" smtClean="0">
                <a:solidFill>
                  <a:schemeClr val="bg1">
                    <a:lumMod val="50000"/>
                  </a:schemeClr>
                </a:solidFill>
                <a:latin typeface="Calibri" panose="020F0502020204030204" pitchFamily="34" charset="0"/>
                <a:cs typeface="Franklin Gothic Book"/>
              </a:rPr>
              <a:t>weak (MD) </a:t>
            </a:r>
            <a:r>
              <a:rPr lang="en-US" sz="2100" dirty="0" smtClean="0">
                <a:solidFill>
                  <a:srgbClr val="000000"/>
                </a:solidFill>
                <a:latin typeface="Calibri" panose="020F0502020204030204" pitchFamily="34" charset="0"/>
                <a:cs typeface="Franklin Gothic Book"/>
              </a:rPr>
              <a:t>synoptic</a:t>
            </a:r>
          </a:p>
        </p:txBody>
      </p:sp>
      <p:sp>
        <p:nvSpPr>
          <p:cNvPr id="2" name="Title 1"/>
          <p:cNvSpPr>
            <a:spLocks noGrp="1"/>
          </p:cNvSpPr>
          <p:nvPr>
            <p:ph type="title"/>
          </p:nvPr>
        </p:nvSpPr>
        <p:spPr>
          <a:xfrm>
            <a:off x="228600" y="67624"/>
            <a:ext cx="6163956" cy="762000"/>
          </a:xfrm>
        </p:spPr>
        <p:txBody>
          <a:bodyPr>
            <a:normAutofit/>
          </a:bodyPr>
          <a:lstStyle/>
          <a:p>
            <a:r>
              <a:rPr lang="en-US" sz="4000" b="1" dirty="0" smtClean="0">
                <a:solidFill>
                  <a:srgbClr val="000000"/>
                </a:solidFill>
                <a:latin typeface="Calibri"/>
                <a:cs typeface="Calibri"/>
              </a:rPr>
              <a:t>Methods</a:t>
            </a:r>
            <a:endParaRPr lang="en-US" sz="4000" b="1" dirty="0">
              <a:solidFill>
                <a:srgbClr val="000000"/>
              </a:solidFill>
              <a:latin typeface="Calibri"/>
              <a:cs typeface="Calibri"/>
            </a:endParaRPr>
          </a:p>
        </p:txBody>
      </p:sp>
      <p:pic>
        <p:nvPicPr>
          <p:cNvPr id="4" name="Picture 3"/>
          <p:cNvPicPr>
            <a:picLocks noChangeAspect="1"/>
          </p:cNvPicPr>
          <p:nvPr/>
        </p:nvPicPr>
        <p:blipFill>
          <a:blip r:embed="rId3"/>
          <a:stretch>
            <a:fillRect/>
          </a:stretch>
        </p:blipFill>
        <p:spPr>
          <a:xfrm>
            <a:off x="181853" y="974596"/>
            <a:ext cx="997486" cy="730982"/>
          </a:xfrm>
          <a:prstGeom prst="rect">
            <a:avLst/>
          </a:prstGeom>
        </p:spPr>
      </p:pic>
      <p:pic>
        <p:nvPicPr>
          <p:cNvPr id="13" name="Picture 12"/>
          <p:cNvPicPr>
            <a:picLocks noChangeAspect="1"/>
          </p:cNvPicPr>
          <p:nvPr/>
        </p:nvPicPr>
        <p:blipFill>
          <a:blip r:embed="rId4"/>
          <a:stretch>
            <a:fillRect/>
          </a:stretch>
        </p:blipFill>
        <p:spPr>
          <a:xfrm>
            <a:off x="181853" y="5235446"/>
            <a:ext cx="734915" cy="704151"/>
          </a:xfrm>
          <a:prstGeom prst="rect">
            <a:avLst/>
          </a:prstGeom>
        </p:spPr>
      </p:pic>
      <p:pic>
        <p:nvPicPr>
          <p:cNvPr id="28" name="Picture 27"/>
          <p:cNvPicPr>
            <a:picLocks noChangeAspect="1"/>
          </p:cNvPicPr>
          <p:nvPr/>
        </p:nvPicPr>
        <p:blipFill rotWithShape="1">
          <a:blip r:embed="rId5"/>
          <a:srcRect l="20382" r="28096"/>
          <a:stretch/>
        </p:blipFill>
        <p:spPr>
          <a:xfrm>
            <a:off x="181853" y="2479867"/>
            <a:ext cx="734915" cy="941523"/>
          </a:xfrm>
          <a:prstGeom prst="rect">
            <a:avLst/>
          </a:prstGeom>
        </p:spPr>
      </p:pic>
      <p:pic>
        <p:nvPicPr>
          <p:cNvPr id="29" name="Picture 28"/>
          <p:cNvPicPr>
            <a:picLocks noChangeAspect="1"/>
          </p:cNvPicPr>
          <p:nvPr/>
        </p:nvPicPr>
        <p:blipFill rotWithShape="1">
          <a:blip r:embed="rId6"/>
          <a:srcRect r="2338" b="58332"/>
          <a:stretch/>
        </p:blipFill>
        <p:spPr>
          <a:xfrm>
            <a:off x="6400825" y="2398023"/>
            <a:ext cx="2735526" cy="1750716"/>
          </a:xfrm>
          <a:prstGeom prst="rect">
            <a:avLst/>
          </a:prstGeom>
        </p:spPr>
      </p:pic>
      <p:sp>
        <p:nvSpPr>
          <p:cNvPr id="30" name="TextBox 29"/>
          <p:cNvSpPr txBox="1"/>
          <p:nvPr/>
        </p:nvSpPr>
        <p:spPr>
          <a:xfrm>
            <a:off x="6437182" y="2133443"/>
            <a:ext cx="1414885" cy="338554"/>
          </a:xfrm>
          <a:prstGeom prst="rect">
            <a:avLst/>
          </a:prstGeom>
          <a:noFill/>
        </p:spPr>
        <p:txBody>
          <a:bodyPr wrap="square" rtlCol="0">
            <a:spAutoFit/>
          </a:bodyPr>
          <a:lstStyle/>
          <a:p>
            <a:pPr marL="0" lvl="1" algn="ctr"/>
            <a:r>
              <a:rPr lang="en-US" sz="1600" b="1" dirty="0" smtClean="0">
                <a:solidFill>
                  <a:srgbClr val="FF0000"/>
                </a:solidFill>
              </a:rPr>
              <a:t>Repelling LCS</a:t>
            </a:r>
          </a:p>
        </p:txBody>
      </p:sp>
      <p:sp>
        <p:nvSpPr>
          <p:cNvPr id="31" name="TextBox 30"/>
          <p:cNvSpPr txBox="1"/>
          <p:nvPr/>
        </p:nvSpPr>
        <p:spPr>
          <a:xfrm>
            <a:off x="7744995" y="2130114"/>
            <a:ext cx="1380405" cy="338554"/>
          </a:xfrm>
          <a:prstGeom prst="rect">
            <a:avLst/>
          </a:prstGeom>
          <a:noFill/>
        </p:spPr>
        <p:txBody>
          <a:bodyPr wrap="square" rtlCol="0">
            <a:spAutoFit/>
          </a:bodyPr>
          <a:lstStyle/>
          <a:p>
            <a:pPr marL="0" lvl="1" algn="ctr"/>
            <a:r>
              <a:rPr lang="en-US" sz="1600" b="1" dirty="0" smtClean="0">
                <a:solidFill>
                  <a:srgbClr val="008000"/>
                </a:solidFill>
              </a:rPr>
              <a:t>Attracting LCS</a:t>
            </a:r>
          </a:p>
        </p:txBody>
      </p:sp>
      <p:sp>
        <p:nvSpPr>
          <p:cNvPr id="3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27" name="Left Brace 26"/>
          <p:cNvSpPr/>
          <p:nvPr/>
        </p:nvSpPr>
        <p:spPr>
          <a:xfrm rot="10800000">
            <a:off x="5119923" y="5476954"/>
            <a:ext cx="153646" cy="491327"/>
          </a:xfrm>
          <a:prstGeom prst="leftBrace">
            <a:avLst>
              <a:gd name="adj1" fmla="val 40591"/>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Left Brace 31"/>
          <p:cNvSpPr/>
          <p:nvPr/>
        </p:nvSpPr>
        <p:spPr>
          <a:xfrm rot="10800000">
            <a:off x="6398838" y="6113435"/>
            <a:ext cx="93344" cy="176980"/>
          </a:xfrm>
          <a:prstGeom prst="leftBrace">
            <a:avLst>
              <a:gd name="adj1" fmla="val 40591"/>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6486802" y="5902412"/>
            <a:ext cx="1375885" cy="584776"/>
          </a:xfrm>
          <a:prstGeom prst="rect">
            <a:avLst/>
          </a:prstGeom>
          <a:noFill/>
        </p:spPr>
        <p:txBody>
          <a:bodyPr wrap="none" rtlCol="0">
            <a:spAutoFit/>
          </a:bodyPr>
          <a:lstStyle/>
          <a:p>
            <a:r>
              <a:rPr lang="en-US" sz="1600" b="1" i="1" dirty="0" smtClean="0"/>
              <a:t>Synoptic flow</a:t>
            </a:r>
          </a:p>
          <a:p>
            <a:r>
              <a:rPr lang="en-US" sz="1600" b="1" i="1" dirty="0" smtClean="0"/>
              <a:t>sensitivity</a:t>
            </a:r>
            <a:endParaRPr lang="en-US" sz="1600" b="1" i="1" dirty="0"/>
          </a:p>
        </p:txBody>
      </p:sp>
      <p:sp>
        <p:nvSpPr>
          <p:cNvPr id="35" name="TextBox 34"/>
          <p:cNvSpPr txBox="1"/>
          <p:nvPr/>
        </p:nvSpPr>
        <p:spPr>
          <a:xfrm>
            <a:off x="5229913" y="5389107"/>
            <a:ext cx="1097063" cy="584776"/>
          </a:xfrm>
          <a:prstGeom prst="rect">
            <a:avLst/>
          </a:prstGeom>
          <a:noFill/>
        </p:spPr>
        <p:txBody>
          <a:bodyPr wrap="none" rtlCol="0">
            <a:spAutoFit/>
          </a:bodyPr>
          <a:lstStyle/>
          <a:p>
            <a:r>
              <a:rPr lang="en-US" sz="1600" b="1" i="1" dirty="0" smtClean="0"/>
              <a:t>Upwelling</a:t>
            </a:r>
          </a:p>
          <a:p>
            <a:r>
              <a:rPr lang="en-US" sz="1600" b="1" i="1" dirty="0" smtClean="0"/>
              <a:t>sensitivity</a:t>
            </a:r>
            <a:endParaRPr lang="en-US" sz="1600" b="1" i="1" dirty="0"/>
          </a:p>
        </p:txBody>
      </p:sp>
      <p:sp>
        <p:nvSpPr>
          <p:cNvPr id="36" name="Left Brace 35"/>
          <p:cNvSpPr/>
          <p:nvPr/>
        </p:nvSpPr>
        <p:spPr>
          <a:xfrm rot="10800000">
            <a:off x="5315069" y="5161916"/>
            <a:ext cx="93344" cy="176980"/>
          </a:xfrm>
          <a:prstGeom prst="leftBrace">
            <a:avLst>
              <a:gd name="adj1" fmla="val 40591"/>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5378133" y="5028979"/>
            <a:ext cx="1513944" cy="338554"/>
          </a:xfrm>
          <a:prstGeom prst="rect">
            <a:avLst/>
          </a:prstGeom>
          <a:noFill/>
        </p:spPr>
        <p:txBody>
          <a:bodyPr wrap="none" rtlCol="0">
            <a:spAutoFit/>
          </a:bodyPr>
          <a:lstStyle/>
          <a:p>
            <a:r>
              <a:rPr lang="en-US" sz="1600" b="1" i="1" dirty="0" smtClean="0"/>
              <a:t>Demonstration</a:t>
            </a:r>
          </a:p>
        </p:txBody>
      </p:sp>
      <p:sp>
        <p:nvSpPr>
          <p:cNvPr id="6" name="Slide Number Placeholder 5"/>
          <p:cNvSpPr>
            <a:spLocks noGrp="1"/>
          </p:cNvSpPr>
          <p:nvPr>
            <p:ph type="sldNum" sz="quarter" idx="12"/>
          </p:nvPr>
        </p:nvSpPr>
        <p:spPr/>
        <p:txBody>
          <a:bodyPr/>
          <a:lstStyle/>
          <a:p>
            <a:fld id="{5B7A610D-BFC3-1840-8C55-759F0A989E1B}" type="slidenum">
              <a:rPr lang="en-US" smtClean="0"/>
              <a:t>31</a:t>
            </a:fld>
            <a:endParaRPr lang="en-US"/>
          </a:p>
        </p:txBody>
      </p:sp>
    </p:spTree>
    <p:extLst>
      <p:ext uri="{BB962C8B-B14F-4D97-AF65-F5344CB8AC3E}">
        <p14:creationId xmlns:p14="http://schemas.microsoft.com/office/powerpoint/2010/main" val="453331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7" grpId="0" animBg="1"/>
      <p:bldP spid="32" grpId="0" animBg="1"/>
      <p:bldP spid="5" grpId="0"/>
      <p:bldP spid="35" grpId="0"/>
      <p:bldP spid="36" grpId="0" animBg="1"/>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2C10E2-5BCC-D04B-A634-B42DBFA6F81C}" type="slidenum">
              <a:rPr lang="en-US" smtClean="0"/>
              <a:t>32</a:t>
            </a:fld>
            <a:endParaRPr lang="en-US"/>
          </a:p>
        </p:txBody>
      </p:sp>
      <p:pic>
        <p:nvPicPr>
          <p:cNvPr id="3" name="Picture 2" descr="fig5_v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16" y="0"/>
            <a:ext cx="5219700" cy="6845300"/>
          </a:xfrm>
          <a:prstGeom prst="rect">
            <a:avLst/>
          </a:prstGeom>
        </p:spPr>
      </p:pic>
      <p:sp>
        <p:nvSpPr>
          <p:cNvPr id="5" name="Title 1"/>
          <p:cNvSpPr txBox="1">
            <a:spLocks/>
          </p:cNvSpPr>
          <p:nvPr/>
        </p:nvSpPr>
        <p:spPr>
          <a:xfrm>
            <a:off x="5541402" y="853740"/>
            <a:ext cx="3602598" cy="4458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Results</a:t>
            </a:r>
            <a:endParaRPr lang="en-US" b="1" dirty="0"/>
          </a:p>
        </p:txBody>
      </p:sp>
      <p:sp>
        <p:nvSpPr>
          <p:cNvPr id="8" name="Text Box 74"/>
          <p:cNvSpPr txBox="1">
            <a:spLocks noChangeArrowheads="1"/>
          </p:cNvSpPr>
          <p:nvPr/>
        </p:nvSpPr>
        <p:spPr bwMode="auto">
          <a:xfrm>
            <a:off x="5541401" y="1761613"/>
            <a:ext cx="348392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dirty="0" smtClean="0">
                <a:solidFill>
                  <a:srgbClr val="000000"/>
                </a:solidFill>
                <a:latin typeface="Calibri"/>
                <a:cs typeface="Calibri"/>
              </a:rPr>
              <a:t>Onshore 100m </a:t>
            </a:r>
            <a:r>
              <a:rPr lang="en-US" sz="2500" dirty="0" smtClean="0">
                <a:solidFill>
                  <a:srgbClr val="558ED5"/>
                </a:solidFill>
                <a:latin typeface="Calibri"/>
                <a:cs typeface="Calibri"/>
              </a:rPr>
              <a:t>max blue convergence</a:t>
            </a:r>
            <a:r>
              <a:rPr lang="en-US" sz="2500" dirty="0" smtClean="0">
                <a:solidFill>
                  <a:srgbClr val="000000"/>
                </a:solidFill>
                <a:latin typeface="Calibri"/>
                <a:cs typeface="Calibri"/>
              </a:rPr>
              <a:t> aligned with inland weather radar sea breeze front</a:t>
            </a:r>
          </a:p>
          <a:p>
            <a:pPr eaLnBrk="1" hangingPunct="1">
              <a:spcBef>
                <a:spcPct val="50000"/>
              </a:spcBef>
            </a:pPr>
            <a:r>
              <a:rPr lang="en-US" sz="2500" dirty="0" smtClean="0">
                <a:solidFill>
                  <a:schemeClr val="accent2"/>
                </a:solidFill>
                <a:latin typeface="Calibri"/>
                <a:cs typeface="Calibri"/>
              </a:rPr>
              <a:t>Max red divergence</a:t>
            </a:r>
            <a:r>
              <a:rPr lang="en-US" sz="2500" dirty="0" smtClean="0">
                <a:solidFill>
                  <a:srgbClr val="0000FF"/>
                </a:solidFill>
                <a:latin typeface="Calibri"/>
                <a:cs typeface="Calibri"/>
              </a:rPr>
              <a:t> </a:t>
            </a:r>
            <a:r>
              <a:rPr lang="en-US" sz="2500" dirty="0" smtClean="0">
                <a:solidFill>
                  <a:srgbClr val="000000"/>
                </a:solidFill>
                <a:latin typeface="Calibri"/>
                <a:cs typeface="Calibri"/>
              </a:rPr>
              <a:t>propagates offshore</a:t>
            </a:r>
            <a:endParaRPr lang="en-US" sz="2500" dirty="0">
              <a:solidFill>
                <a:srgbClr val="000000"/>
              </a:solidFill>
              <a:latin typeface="Calibri"/>
              <a:cs typeface="Calibri"/>
            </a:endParaRPr>
          </a:p>
          <a:p>
            <a:pPr eaLnBrk="1" hangingPunct="1">
              <a:spcBef>
                <a:spcPct val="50000"/>
              </a:spcBef>
            </a:pPr>
            <a:endParaRPr lang="en-US" sz="2500" dirty="0" smtClean="0">
              <a:solidFill>
                <a:srgbClr val="000000"/>
              </a:solidFill>
              <a:latin typeface="Calibri"/>
              <a:cs typeface="Calibri"/>
            </a:endParaRPr>
          </a:p>
        </p:txBody>
      </p:sp>
      <p:sp>
        <p:nvSpPr>
          <p:cNvPr id="11" name="Oval 10"/>
          <p:cNvSpPr/>
          <p:nvPr/>
        </p:nvSpPr>
        <p:spPr>
          <a:xfrm rot="2466367">
            <a:off x="3840887" y="3056860"/>
            <a:ext cx="362254"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950452" y="475226"/>
            <a:ext cx="1138903" cy="1286387"/>
          </a:xfrm>
          <a:custGeom>
            <a:avLst/>
            <a:gdLst>
              <a:gd name="connsiteX0" fmla="*/ 1138903 w 1138903"/>
              <a:gd name="connsiteY0" fmla="*/ 0 h 1286387"/>
              <a:gd name="connsiteX1" fmla="*/ 1089742 w 1138903"/>
              <a:gd name="connsiteY1" fmla="*/ 49161 h 1286387"/>
              <a:gd name="connsiteX2" fmla="*/ 1040580 w 1138903"/>
              <a:gd name="connsiteY2" fmla="*/ 114709 h 1286387"/>
              <a:gd name="connsiteX3" fmla="*/ 1016000 w 1138903"/>
              <a:gd name="connsiteY3" fmla="*/ 163871 h 1286387"/>
              <a:gd name="connsiteX4" fmla="*/ 991419 w 1138903"/>
              <a:gd name="connsiteY4" fmla="*/ 180258 h 1286387"/>
              <a:gd name="connsiteX5" fmla="*/ 958645 w 1138903"/>
              <a:gd name="connsiteY5" fmla="*/ 229419 h 1286387"/>
              <a:gd name="connsiteX6" fmla="*/ 942258 w 1138903"/>
              <a:gd name="connsiteY6" fmla="*/ 254000 h 1286387"/>
              <a:gd name="connsiteX7" fmla="*/ 934064 w 1138903"/>
              <a:gd name="connsiteY7" fmla="*/ 278580 h 1286387"/>
              <a:gd name="connsiteX8" fmla="*/ 884903 w 1138903"/>
              <a:gd name="connsiteY8" fmla="*/ 344129 h 1286387"/>
              <a:gd name="connsiteX9" fmla="*/ 860322 w 1138903"/>
              <a:gd name="connsiteY9" fmla="*/ 385097 h 1286387"/>
              <a:gd name="connsiteX10" fmla="*/ 827548 w 1138903"/>
              <a:gd name="connsiteY10" fmla="*/ 434258 h 1286387"/>
              <a:gd name="connsiteX11" fmla="*/ 819354 w 1138903"/>
              <a:gd name="connsiteY11" fmla="*/ 458839 h 1286387"/>
              <a:gd name="connsiteX12" fmla="*/ 786580 w 1138903"/>
              <a:gd name="connsiteY12" fmla="*/ 508000 h 1286387"/>
              <a:gd name="connsiteX13" fmla="*/ 762000 w 1138903"/>
              <a:gd name="connsiteY13" fmla="*/ 548968 h 1286387"/>
              <a:gd name="connsiteX14" fmla="*/ 753806 w 1138903"/>
              <a:gd name="connsiteY14" fmla="*/ 573548 h 1286387"/>
              <a:gd name="connsiteX15" fmla="*/ 737419 w 1138903"/>
              <a:gd name="connsiteY15" fmla="*/ 598129 h 1286387"/>
              <a:gd name="connsiteX16" fmla="*/ 729225 w 1138903"/>
              <a:gd name="connsiteY16" fmla="*/ 622709 h 1286387"/>
              <a:gd name="connsiteX17" fmla="*/ 704645 w 1138903"/>
              <a:gd name="connsiteY17" fmla="*/ 639097 h 1286387"/>
              <a:gd name="connsiteX18" fmla="*/ 647290 w 1138903"/>
              <a:gd name="connsiteY18" fmla="*/ 729226 h 1286387"/>
              <a:gd name="connsiteX19" fmla="*/ 614516 w 1138903"/>
              <a:gd name="connsiteY19" fmla="*/ 786580 h 1286387"/>
              <a:gd name="connsiteX20" fmla="*/ 581742 w 1138903"/>
              <a:gd name="connsiteY20" fmla="*/ 811161 h 1286387"/>
              <a:gd name="connsiteX21" fmla="*/ 557161 w 1138903"/>
              <a:gd name="connsiteY21" fmla="*/ 835742 h 1286387"/>
              <a:gd name="connsiteX22" fmla="*/ 508000 w 1138903"/>
              <a:gd name="connsiteY22" fmla="*/ 868516 h 1286387"/>
              <a:gd name="connsiteX23" fmla="*/ 442451 w 1138903"/>
              <a:gd name="connsiteY23" fmla="*/ 917677 h 1286387"/>
              <a:gd name="connsiteX24" fmla="*/ 417871 w 1138903"/>
              <a:gd name="connsiteY24" fmla="*/ 925871 h 1286387"/>
              <a:gd name="connsiteX25" fmla="*/ 344129 w 1138903"/>
              <a:gd name="connsiteY25" fmla="*/ 1007806 h 1286387"/>
              <a:gd name="connsiteX26" fmla="*/ 319548 w 1138903"/>
              <a:gd name="connsiteY26" fmla="*/ 1056968 h 1286387"/>
              <a:gd name="connsiteX27" fmla="*/ 286774 w 1138903"/>
              <a:gd name="connsiteY27" fmla="*/ 1081548 h 1286387"/>
              <a:gd name="connsiteX28" fmla="*/ 262193 w 1138903"/>
              <a:gd name="connsiteY28" fmla="*/ 1114322 h 1286387"/>
              <a:gd name="connsiteX29" fmla="*/ 229419 w 1138903"/>
              <a:gd name="connsiteY29" fmla="*/ 1122516 h 1286387"/>
              <a:gd name="connsiteX30" fmla="*/ 188451 w 1138903"/>
              <a:gd name="connsiteY30" fmla="*/ 1138903 h 1286387"/>
              <a:gd name="connsiteX31" fmla="*/ 106516 w 1138903"/>
              <a:gd name="connsiteY31" fmla="*/ 1163484 h 1286387"/>
              <a:gd name="connsiteX32" fmla="*/ 81935 w 1138903"/>
              <a:gd name="connsiteY32" fmla="*/ 1179871 h 1286387"/>
              <a:gd name="connsiteX33" fmla="*/ 65548 w 1138903"/>
              <a:gd name="connsiteY33" fmla="*/ 1204451 h 1286387"/>
              <a:gd name="connsiteX34" fmla="*/ 49161 w 1138903"/>
              <a:gd name="connsiteY34" fmla="*/ 1220839 h 1286387"/>
              <a:gd name="connsiteX35" fmla="*/ 0 w 1138903"/>
              <a:gd name="connsiteY35" fmla="*/ 1286387 h 12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8903" h="1286387">
                <a:moveTo>
                  <a:pt x="1138903" y="0"/>
                </a:moveTo>
                <a:cubicBezTo>
                  <a:pt x="1122516" y="16387"/>
                  <a:pt x="1104417" y="31225"/>
                  <a:pt x="1089742" y="49161"/>
                </a:cubicBezTo>
                <a:cubicBezTo>
                  <a:pt x="998126" y="161136"/>
                  <a:pt x="1120859" y="34434"/>
                  <a:pt x="1040580" y="114709"/>
                </a:cubicBezTo>
                <a:cubicBezTo>
                  <a:pt x="1033916" y="134701"/>
                  <a:pt x="1031884" y="147987"/>
                  <a:pt x="1016000" y="163871"/>
                </a:cubicBezTo>
                <a:cubicBezTo>
                  <a:pt x="1009037" y="170834"/>
                  <a:pt x="999613" y="174796"/>
                  <a:pt x="991419" y="180258"/>
                </a:cubicBezTo>
                <a:lnTo>
                  <a:pt x="958645" y="229419"/>
                </a:lnTo>
                <a:cubicBezTo>
                  <a:pt x="953183" y="237613"/>
                  <a:pt x="945372" y="244658"/>
                  <a:pt x="942258" y="254000"/>
                </a:cubicBezTo>
                <a:cubicBezTo>
                  <a:pt x="939527" y="262193"/>
                  <a:pt x="938508" y="271174"/>
                  <a:pt x="934064" y="278580"/>
                </a:cubicBezTo>
                <a:cubicBezTo>
                  <a:pt x="904947" y="327108"/>
                  <a:pt x="918913" y="242108"/>
                  <a:pt x="884903" y="344129"/>
                </a:cubicBezTo>
                <a:cubicBezTo>
                  <a:pt x="874266" y="376038"/>
                  <a:pt x="882816" y="362602"/>
                  <a:pt x="860322" y="385097"/>
                </a:cubicBezTo>
                <a:cubicBezTo>
                  <a:pt x="840842" y="443541"/>
                  <a:pt x="868464" y="372885"/>
                  <a:pt x="827548" y="434258"/>
                </a:cubicBezTo>
                <a:cubicBezTo>
                  <a:pt x="822757" y="441444"/>
                  <a:pt x="823548" y="451289"/>
                  <a:pt x="819354" y="458839"/>
                </a:cubicBezTo>
                <a:cubicBezTo>
                  <a:pt x="809789" y="476055"/>
                  <a:pt x="786580" y="508000"/>
                  <a:pt x="786580" y="508000"/>
                </a:cubicBezTo>
                <a:cubicBezTo>
                  <a:pt x="763373" y="577623"/>
                  <a:pt x="795738" y="492738"/>
                  <a:pt x="762000" y="548968"/>
                </a:cubicBezTo>
                <a:cubicBezTo>
                  <a:pt x="757556" y="556374"/>
                  <a:pt x="757668" y="565823"/>
                  <a:pt x="753806" y="573548"/>
                </a:cubicBezTo>
                <a:cubicBezTo>
                  <a:pt x="749402" y="582356"/>
                  <a:pt x="741823" y="589321"/>
                  <a:pt x="737419" y="598129"/>
                </a:cubicBezTo>
                <a:cubicBezTo>
                  <a:pt x="733557" y="605854"/>
                  <a:pt x="734620" y="615965"/>
                  <a:pt x="729225" y="622709"/>
                </a:cubicBezTo>
                <a:cubicBezTo>
                  <a:pt x="723073" y="630399"/>
                  <a:pt x="712838" y="633634"/>
                  <a:pt x="704645" y="639097"/>
                </a:cubicBezTo>
                <a:cubicBezTo>
                  <a:pt x="682118" y="672887"/>
                  <a:pt x="666575" y="694514"/>
                  <a:pt x="647290" y="729226"/>
                </a:cubicBezTo>
                <a:cubicBezTo>
                  <a:pt x="639256" y="743687"/>
                  <a:pt x="627393" y="773703"/>
                  <a:pt x="614516" y="786580"/>
                </a:cubicBezTo>
                <a:cubicBezTo>
                  <a:pt x="604860" y="796236"/>
                  <a:pt x="592110" y="802274"/>
                  <a:pt x="581742" y="811161"/>
                </a:cubicBezTo>
                <a:cubicBezTo>
                  <a:pt x="572944" y="818702"/>
                  <a:pt x="566308" y="828628"/>
                  <a:pt x="557161" y="835742"/>
                </a:cubicBezTo>
                <a:cubicBezTo>
                  <a:pt x="541615" y="847833"/>
                  <a:pt x="523379" y="856213"/>
                  <a:pt x="508000" y="868516"/>
                </a:cubicBezTo>
                <a:cubicBezTo>
                  <a:pt x="497947" y="876558"/>
                  <a:pt x="459845" y="908980"/>
                  <a:pt x="442451" y="917677"/>
                </a:cubicBezTo>
                <a:cubicBezTo>
                  <a:pt x="434726" y="921539"/>
                  <a:pt x="426064" y="923140"/>
                  <a:pt x="417871" y="925871"/>
                </a:cubicBezTo>
                <a:cubicBezTo>
                  <a:pt x="364537" y="979205"/>
                  <a:pt x="388968" y="951759"/>
                  <a:pt x="344129" y="1007806"/>
                </a:cubicBezTo>
                <a:cubicBezTo>
                  <a:pt x="337465" y="1027797"/>
                  <a:pt x="335431" y="1041085"/>
                  <a:pt x="319548" y="1056968"/>
                </a:cubicBezTo>
                <a:cubicBezTo>
                  <a:pt x="309892" y="1066624"/>
                  <a:pt x="296430" y="1071892"/>
                  <a:pt x="286774" y="1081548"/>
                </a:cubicBezTo>
                <a:cubicBezTo>
                  <a:pt x="277118" y="1091204"/>
                  <a:pt x="273305" y="1106385"/>
                  <a:pt x="262193" y="1114322"/>
                </a:cubicBezTo>
                <a:cubicBezTo>
                  <a:pt x="253030" y="1120867"/>
                  <a:pt x="240102" y="1118955"/>
                  <a:pt x="229419" y="1122516"/>
                </a:cubicBezTo>
                <a:cubicBezTo>
                  <a:pt x="215466" y="1127167"/>
                  <a:pt x="202273" y="1133877"/>
                  <a:pt x="188451" y="1138903"/>
                </a:cubicBezTo>
                <a:cubicBezTo>
                  <a:pt x="144567" y="1154861"/>
                  <a:pt x="145643" y="1153702"/>
                  <a:pt x="106516" y="1163484"/>
                </a:cubicBezTo>
                <a:cubicBezTo>
                  <a:pt x="98322" y="1168946"/>
                  <a:pt x="88898" y="1172908"/>
                  <a:pt x="81935" y="1179871"/>
                </a:cubicBezTo>
                <a:cubicBezTo>
                  <a:pt x="74972" y="1186834"/>
                  <a:pt x="71699" y="1196762"/>
                  <a:pt x="65548" y="1204451"/>
                </a:cubicBezTo>
                <a:cubicBezTo>
                  <a:pt x="60722" y="1210483"/>
                  <a:pt x="53796" y="1214659"/>
                  <a:pt x="49161" y="1220839"/>
                </a:cubicBezTo>
                <a:cubicBezTo>
                  <a:pt x="-6424" y="1294954"/>
                  <a:pt x="37580" y="1248807"/>
                  <a:pt x="0" y="1286387"/>
                </a:cubicBezTo>
              </a:path>
            </a:pathLst>
          </a:cu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606323" y="2613742"/>
            <a:ext cx="1483032" cy="1204452"/>
          </a:xfrm>
          <a:custGeom>
            <a:avLst/>
            <a:gdLst>
              <a:gd name="connsiteX0" fmla="*/ 1483032 w 1483032"/>
              <a:gd name="connsiteY0" fmla="*/ 0 h 1204452"/>
              <a:gd name="connsiteX1" fmla="*/ 1442064 w 1483032"/>
              <a:gd name="connsiteY1" fmla="*/ 8193 h 1204452"/>
              <a:gd name="connsiteX2" fmla="*/ 1392903 w 1483032"/>
              <a:gd name="connsiteY2" fmla="*/ 16387 h 1204452"/>
              <a:gd name="connsiteX3" fmla="*/ 1343742 w 1483032"/>
              <a:gd name="connsiteY3" fmla="*/ 32774 h 1204452"/>
              <a:gd name="connsiteX4" fmla="*/ 1327354 w 1483032"/>
              <a:gd name="connsiteY4" fmla="*/ 49161 h 1204452"/>
              <a:gd name="connsiteX5" fmla="*/ 1302774 w 1483032"/>
              <a:gd name="connsiteY5" fmla="*/ 65548 h 1204452"/>
              <a:gd name="connsiteX6" fmla="*/ 1261806 w 1483032"/>
              <a:gd name="connsiteY6" fmla="*/ 98323 h 1204452"/>
              <a:gd name="connsiteX7" fmla="*/ 1237225 w 1483032"/>
              <a:gd name="connsiteY7" fmla="*/ 122903 h 1204452"/>
              <a:gd name="connsiteX8" fmla="*/ 1220838 w 1483032"/>
              <a:gd name="connsiteY8" fmla="*/ 147484 h 1204452"/>
              <a:gd name="connsiteX9" fmla="*/ 1196258 w 1483032"/>
              <a:gd name="connsiteY9" fmla="*/ 163871 h 1204452"/>
              <a:gd name="connsiteX10" fmla="*/ 1163483 w 1483032"/>
              <a:gd name="connsiteY10" fmla="*/ 196645 h 1204452"/>
              <a:gd name="connsiteX11" fmla="*/ 1155290 w 1483032"/>
              <a:gd name="connsiteY11" fmla="*/ 221226 h 1204452"/>
              <a:gd name="connsiteX12" fmla="*/ 1130709 w 1483032"/>
              <a:gd name="connsiteY12" fmla="*/ 245806 h 1204452"/>
              <a:gd name="connsiteX13" fmla="*/ 1114322 w 1483032"/>
              <a:gd name="connsiteY13" fmla="*/ 270387 h 1204452"/>
              <a:gd name="connsiteX14" fmla="*/ 1081548 w 1483032"/>
              <a:gd name="connsiteY14" fmla="*/ 344129 h 1204452"/>
              <a:gd name="connsiteX15" fmla="*/ 1056967 w 1483032"/>
              <a:gd name="connsiteY15" fmla="*/ 385097 h 1204452"/>
              <a:gd name="connsiteX16" fmla="*/ 1024193 w 1483032"/>
              <a:gd name="connsiteY16" fmla="*/ 409677 h 1204452"/>
              <a:gd name="connsiteX17" fmla="*/ 1007806 w 1483032"/>
              <a:gd name="connsiteY17" fmla="*/ 434258 h 1204452"/>
              <a:gd name="connsiteX18" fmla="*/ 991419 w 1483032"/>
              <a:gd name="connsiteY18" fmla="*/ 467032 h 1204452"/>
              <a:gd name="connsiteX19" fmla="*/ 950451 w 1483032"/>
              <a:gd name="connsiteY19" fmla="*/ 516193 h 1204452"/>
              <a:gd name="connsiteX20" fmla="*/ 934064 w 1483032"/>
              <a:gd name="connsiteY20" fmla="*/ 557161 h 1204452"/>
              <a:gd name="connsiteX21" fmla="*/ 925871 w 1483032"/>
              <a:gd name="connsiteY21" fmla="*/ 589935 h 1204452"/>
              <a:gd name="connsiteX22" fmla="*/ 901290 w 1483032"/>
              <a:gd name="connsiteY22" fmla="*/ 622710 h 1204452"/>
              <a:gd name="connsiteX23" fmla="*/ 884903 w 1483032"/>
              <a:gd name="connsiteY23" fmla="*/ 671871 h 1204452"/>
              <a:gd name="connsiteX24" fmla="*/ 835742 w 1483032"/>
              <a:gd name="connsiteY24" fmla="*/ 721032 h 1204452"/>
              <a:gd name="connsiteX25" fmla="*/ 827548 w 1483032"/>
              <a:gd name="connsiteY25" fmla="*/ 745613 h 1204452"/>
              <a:gd name="connsiteX26" fmla="*/ 786580 w 1483032"/>
              <a:gd name="connsiteY26" fmla="*/ 802968 h 1204452"/>
              <a:gd name="connsiteX27" fmla="*/ 753806 w 1483032"/>
              <a:gd name="connsiteY27" fmla="*/ 852129 h 1204452"/>
              <a:gd name="connsiteX28" fmla="*/ 721032 w 1483032"/>
              <a:gd name="connsiteY28" fmla="*/ 893097 h 1204452"/>
              <a:gd name="connsiteX29" fmla="*/ 696451 w 1483032"/>
              <a:gd name="connsiteY29" fmla="*/ 934064 h 1204452"/>
              <a:gd name="connsiteX30" fmla="*/ 647290 w 1483032"/>
              <a:gd name="connsiteY30" fmla="*/ 958645 h 1204452"/>
              <a:gd name="connsiteX31" fmla="*/ 565354 w 1483032"/>
              <a:gd name="connsiteY31" fmla="*/ 1032387 h 1204452"/>
              <a:gd name="connsiteX32" fmla="*/ 499806 w 1483032"/>
              <a:gd name="connsiteY32" fmla="*/ 1081548 h 1204452"/>
              <a:gd name="connsiteX33" fmla="*/ 417871 w 1483032"/>
              <a:gd name="connsiteY33" fmla="*/ 1114323 h 1204452"/>
              <a:gd name="connsiteX34" fmla="*/ 344129 w 1483032"/>
              <a:gd name="connsiteY34" fmla="*/ 1138903 h 1204452"/>
              <a:gd name="connsiteX35" fmla="*/ 319548 w 1483032"/>
              <a:gd name="connsiteY35" fmla="*/ 1147097 h 1204452"/>
              <a:gd name="connsiteX36" fmla="*/ 204838 w 1483032"/>
              <a:gd name="connsiteY36" fmla="*/ 1163484 h 1204452"/>
              <a:gd name="connsiteX37" fmla="*/ 65548 w 1483032"/>
              <a:gd name="connsiteY37" fmla="*/ 1179871 h 1204452"/>
              <a:gd name="connsiteX38" fmla="*/ 8193 w 1483032"/>
              <a:gd name="connsiteY38" fmla="*/ 1196258 h 1204452"/>
              <a:gd name="connsiteX39" fmla="*/ 0 w 1483032"/>
              <a:gd name="connsiteY39" fmla="*/ 1204452 h 1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3032" h="1204452">
                <a:moveTo>
                  <a:pt x="1483032" y="0"/>
                </a:moveTo>
                <a:lnTo>
                  <a:pt x="1442064" y="8193"/>
                </a:lnTo>
                <a:cubicBezTo>
                  <a:pt x="1425719" y="11165"/>
                  <a:pt x="1409020" y="12358"/>
                  <a:pt x="1392903" y="16387"/>
                </a:cubicBezTo>
                <a:cubicBezTo>
                  <a:pt x="1376145" y="20576"/>
                  <a:pt x="1343742" y="32774"/>
                  <a:pt x="1343742" y="32774"/>
                </a:cubicBezTo>
                <a:cubicBezTo>
                  <a:pt x="1338279" y="38236"/>
                  <a:pt x="1333386" y="44335"/>
                  <a:pt x="1327354" y="49161"/>
                </a:cubicBezTo>
                <a:cubicBezTo>
                  <a:pt x="1319665" y="55312"/>
                  <a:pt x="1309737" y="58585"/>
                  <a:pt x="1302774" y="65548"/>
                </a:cubicBezTo>
                <a:cubicBezTo>
                  <a:pt x="1265713" y="102610"/>
                  <a:pt x="1309660" y="82371"/>
                  <a:pt x="1261806" y="98323"/>
                </a:cubicBezTo>
                <a:cubicBezTo>
                  <a:pt x="1253612" y="106516"/>
                  <a:pt x="1244643" y="114001"/>
                  <a:pt x="1237225" y="122903"/>
                </a:cubicBezTo>
                <a:cubicBezTo>
                  <a:pt x="1230921" y="130468"/>
                  <a:pt x="1227801" y="140521"/>
                  <a:pt x="1220838" y="147484"/>
                </a:cubicBezTo>
                <a:cubicBezTo>
                  <a:pt x="1213875" y="154447"/>
                  <a:pt x="1204451" y="158409"/>
                  <a:pt x="1196258" y="163871"/>
                </a:cubicBezTo>
                <a:cubicBezTo>
                  <a:pt x="1174407" y="229423"/>
                  <a:pt x="1207184" y="152944"/>
                  <a:pt x="1163483" y="196645"/>
                </a:cubicBezTo>
                <a:cubicBezTo>
                  <a:pt x="1157376" y="202752"/>
                  <a:pt x="1160081" y="214040"/>
                  <a:pt x="1155290" y="221226"/>
                </a:cubicBezTo>
                <a:cubicBezTo>
                  <a:pt x="1148862" y="230867"/>
                  <a:pt x="1138127" y="236904"/>
                  <a:pt x="1130709" y="245806"/>
                </a:cubicBezTo>
                <a:cubicBezTo>
                  <a:pt x="1124405" y="253371"/>
                  <a:pt x="1119784" y="262193"/>
                  <a:pt x="1114322" y="270387"/>
                </a:cubicBezTo>
                <a:cubicBezTo>
                  <a:pt x="1091568" y="338649"/>
                  <a:pt x="1109371" y="299612"/>
                  <a:pt x="1081548" y="344129"/>
                </a:cubicBezTo>
                <a:cubicBezTo>
                  <a:pt x="1073108" y="357634"/>
                  <a:pt x="1067454" y="373112"/>
                  <a:pt x="1056967" y="385097"/>
                </a:cubicBezTo>
                <a:cubicBezTo>
                  <a:pt x="1047975" y="395374"/>
                  <a:pt x="1035118" y="401484"/>
                  <a:pt x="1024193" y="409677"/>
                </a:cubicBezTo>
                <a:cubicBezTo>
                  <a:pt x="1018731" y="417871"/>
                  <a:pt x="1012692" y="425708"/>
                  <a:pt x="1007806" y="434258"/>
                </a:cubicBezTo>
                <a:cubicBezTo>
                  <a:pt x="1001746" y="444863"/>
                  <a:pt x="998518" y="457093"/>
                  <a:pt x="991419" y="467032"/>
                </a:cubicBezTo>
                <a:cubicBezTo>
                  <a:pt x="961220" y="509311"/>
                  <a:pt x="972123" y="472849"/>
                  <a:pt x="950451" y="516193"/>
                </a:cubicBezTo>
                <a:cubicBezTo>
                  <a:pt x="943873" y="529348"/>
                  <a:pt x="938715" y="543208"/>
                  <a:pt x="934064" y="557161"/>
                </a:cubicBezTo>
                <a:cubicBezTo>
                  <a:pt x="930503" y="567844"/>
                  <a:pt x="930907" y="579863"/>
                  <a:pt x="925871" y="589935"/>
                </a:cubicBezTo>
                <a:cubicBezTo>
                  <a:pt x="919764" y="602150"/>
                  <a:pt x="909484" y="611785"/>
                  <a:pt x="901290" y="622710"/>
                </a:cubicBezTo>
                <a:cubicBezTo>
                  <a:pt x="895828" y="639097"/>
                  <a:pt x="897117" y="659657"/>
                  <a:pt x="884903" y="671871"/>
                </a:cubicBezTo>
                <a:lnTo>
                  <a:pt x="835742" y="721032"/>
                </a:lnTo>
                <a:cubicBezTo>
                  <a:pt x="833011" y="729226"/>
                  <a:pt x="831411" y="737888"/>
                  <a:pt x="827548" y="745613"/>
                </a:cubicBezTo>
                <a:cubicBezTo>
                  <a:pt x="820890" y="758929"/>
                  <a:pt x="793072" y="793694"/>
                  <a:pt x="786580" y="802968"/>
                </a:cubicBezTo>
                <a:cubicBezTo>
                  <a:pt x="775286" y="819103"/>
                  <a:pt x="765390" y="836201"/>
                  <a:pt x="753806" y="852129"/>
                </a:cubicBezTo>
                <a:cubicBezTo>
                  <a:pt x="743520" y="866272"/>
                  <a:pt x="731061" y="878770"/>
                  <a:pt x="721032" y="893097"/>
                </a:cubicBezTo>
                <a:cubicBezTo>
                  <a:pt x="711899" y="906143"/>
                  <a:pt x="706815" y="921973"/>
                  <a:pt x="696451" y="934064"/>
                </a:cubicBezTo>
                <a:cubicBezTo>
                  <a:pt x="683742" y="948891"/>
                  <a:pt x="664499" y="952909"/>
                  <a:pt x="647290" y="958645"/>
                </a:cubicBezTo>
                <a:cubicBezTo>
                  <a:pt x="554244" y="1051691"/>
                  <a:pt x="622895" y="990539"/>
                  <a:pt x="565354" y="1032387"/>
                </a:cubicBezTo>
                <a:cubicBezTo>
                  <a:pt x="543266" y="1048451"/>
                  <a:pt x="525716" y="1072911"/>
                  <a:pt x="499806" y="1081548"/>
                </a:cubicBezTo>
                <a:cubicBezTo>
                  <a:pt x="455493" y="1096320"/>
                  <a:pt x="483164" y="1086340"/>
                  <a:pt x="417871" y="1114323"/>
                </a:cubicBezTo>
                <a:cubicBezTo>
                  <a:pt x="385969" y="1146223"/>
                  <a:pt x="413774" y="1124974"/>
                  <a:pt x="344129" y="1138903"/>
                </a:cubicBezTo>
                <a:cubicBezTo>
                  <a:pt x="335660" y="1140597"/>
                  <a:pt x="328053" y="1145596"/>
                  <a:pt x="319548" y="1147097"/>
                </a:cubicBezTo>
                <a:cubicBezTo>
                  <a:pt x="281511" y="1153809"/>
                  <a:pt x="204838" y="1163484"/>
                  <a:pt x="204838" y="1163484"/>
                </a:cubicBezTo>
                <a:cubicBezTo>
                  <a:pt x="138930" y="1185453"/>
                  <a:pt x="210894" y="1163722"/>
                  <a:pt x="65548" y="1179871"/>
                </a:cubicBezTo>
                <a:cubicBezTo>
                  <a:pt x="58795" y="1180621"/>
                  <a:pt x="17073" y="1191818"/>
                  <a:pt x="8193" y="1196258"/>
                </a:cubicBezTo>
                <a:cubicBezTo>
                  <a:pt x="4738" y="1197985"/>
                  <a:pt x="2731" y="1201721"/>
                  <a:pt x="0" y="1204452"/>
                </a:cubicBezTo>
              </a:path>
            </a:pathLst>
          </a:cu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475226" y="4850581"/>
            <a:ext cx="983226" cy="967132"/>
          </a:xfrm>
          <a:custGeom>
            <a:avLst/>
            <a:gdLst>
              <a:gd name="connsiteX0" fmla="*/ 983226 w 983226"/>
              <a:gd name="connsiteY0" fmla="*/ 0 h 967132"/>
              <a:gd name="connsiteX1" fmla="*/ 975032 w 983226"/>
              <a:gd name="connsiteY1" fmla="*/ 155677 h 967132"/>
              <a:gd name="connsiteX2" fmla="*/ 950451 w 983226"/>
              <a:gd name="connsiteY2" fmla="*/ 180258 h 967132"/>
              <a:gd name="connsiteX3" fmla="*/ 934064 w 983226"/>
              <a:gd name="connsiteY3" fmla="*/ 213032 h 967132"/>
              <a:gd name="connsiteX4" fmla="*/ 917677 w 983226"/>
              <a:gd name="connsiteY4" fmla="*/ 237613 h 967132"/>
              <a:gd name="connsiteX5" fmla="*/ 876709 w 983226"/>
              <a:gd name="connsiteY5" fmla="*/ 303161 h 967132"/>
              <a:gd name="connsiteX6" fmla="*/ 827548 w 983226"/>
              <a:gd name="connsiteY6" fmla="*/ 335935 h 967132"/>
              <a:gd name="connsiteX7" fmla="*/ 770193 w 983226"/>
              <a:gd name="connsiteY7" fmla="*/ 376903 h 967132"/>
              <a:gd name="connsiteX8" fmla="*/ 729226 w 983226"/>
              <a:gd name="connsiteY8" fmla="*/ 393290 h 967132"/>
              <a:gd name="connsiteX9" fmla="*/ 663677 w 983226"/>
              <a:gd name="connsiteY9" fmla="*/ 417871 h 967132"/>
              <a:gd name="connsiteX10" fmla="*/ 622709 w 983226"/>
              <a:gd name="connsiteY10" fmla="*/ 450645 h 967132"/>
              <a:gd name="connsiteX11" fmla="*/ 540774 w 983226"/>
              <a:gd name="connsiteY11" fmla="*/ 565354 h 967132"/>
              <a:gd name="connsiteX12" fmla="*/ 491613 w 983226"/>
              <a:gd name="connsiteY12" fmla="*/ 598129 h 967132"/>
              <a:gd name="connsiteX13" fmla="*/ 434258 w 983226"/>
              <a:gd name="connsiteY13" fmla="*/ 639096 h 967132"/>
              <a:gd name="connsiteX14" fmla="*/ 409677 w 983226"/>
              <a:gd name="connsiteY14" fmla="*/ 655484 h 967132"/>
              <a:gd name="connsiteX15" fmla="*/ 344129 w 983226"/>
              <a:gd name="connsiteY15" fmla="*/ 712838 h 967132"/>
              <a:gd name="connsiteX16" fmla="*/ 303161 w 983226"/>
              <a:gd name="connsiteY16" fmla="*/ 762000 h 967132"/>
              <a:gd name="connsiteX17" fmla="*/ 286774 w 983226"/>
              <a:gd name="connsiteY17" fmla="*/ 786580 h 967132"/>
              <a:gd name="connsiteX18" fmla="*/ 278580 w 983226"/>
              <a:gd name="connsiteY18" fmla="*/ 811161 h 967132"/>
              <a:gd name="connsiteX19" fmla="*/ 221226 w 983226"/>
              <a:gd name="connsiteY19" fmla="*/ 868516 h 967132"/>
              <a:gd name="connsiteX20" fmla="*/ 196645 w 983226"/>
              <a:gd name="connsiteY20" fmla="*/ 893096 h 967132"/>
              <a:gd name="connsiteX21" fmla="*/ 131097 w 983226"/>
              <a:gd name="connsiteY21" fmla="*/ 917677 h 967132"/>
              <a:gd name="connsiteX22" fmla="*/ 81935 w 983226"/>
              <a:gd name="connsiteY22" fmla="*/ 934064 h 967132"/>
              <a:gd name="connsiteX23" fmla="*/ 57355 w 983226"/>
              <a:gd name="connsiteY23" fmla="*/ 942258 h 967132"/>
              <a:gd name="connsiteX24" fmla="*/ 8193 w 983226"/>
              <a:gd name="connsiteY24" fmla="*/ 966838 h 967132"/>
              <a:gd name="connsiteX25" fmla="*/ 0 w 983226"/>
              <a:gd name="connsiteY25" fmla="*/ 966838 h 96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3226" h="967132">
                <a:moveTo>
                  <a:pt x="983226" y="0"/>
                </a:moveTo>
                <a:cubicBezTo>
                  <a:pt x="980495" y="51892"/>
                  <a:pt x="984328" y="104551"/>
                  <a:pt x="975032" y="155677"/>
                </a:cubicBezTo>
                <a:cubicBezTo>
                  <a:pt x="972959" y="167078"/>
                  <a:pt x="957186" y="170829"/>
                  <a:pt x="950451" y="180258"/>
                </a:cubicBezTo>
                <a:cubicBezTo>
                  <a:pt x="943352" y="190197"/>
                  <a:pt x="940124" y="202427"/>
                  <a:pt x="934064" y="213032"/>
                </a:cubicBezTo>
                <a:cubicBezTo>
                  <a:pt x="929178" y="221582"/>
                  <a:pt x="922563" y="229063"/>
                  <a:pt x="917677" y="237613"/>
                </a:cubicBezTo>
                <a:cubicBezTo>
                  <a:pt x="903382" y="262629"/>
                  <a:pt x="899451" y="282946"/>
                  <a:pt x="876709" y="303161"/>
                </a:cubicBezTo>
                <a:cubicBezTo>
                  <a:pt x="861989" y="316245"/>
                  <a:pt x="843304" y="324118"/>
                  <a:pt x="827548" y="335935"/>
                </a:cubicBezTo>
                <a:cubicBezTo>
                  <a:pt x="820121" y="341505"/>
                  <a:pt x="782178" y="370911"/>
                  <a:pt x="770193" y="376903"/>
                </a:cubicBezTo>
                <a:cubicBezTo>
                  <a:pt x="757038" y="383480"/>
                  <a:pt x="742666" y="387317"/>
                  <a:pt x="729226" y="393290"/>
                </a:cubicBezTo>
                <a:cubicBezTo>
                  <a:pt x="674138" y="417773"/>
                  <a:pt x="719586" y="403893"/>
                  <a:pt x="663677" y="417871"/>
                </a:cubicBezTo>
                <a:cubicBezTo>
                  <a:pt x="647555" y="428619"/>
                  <a:pt x="634383" y="435080"/>
                  <a:pt x="622709" y="450645"/>
                </a:cubicBezTo>
                <a:cubicBezTo>
                  <a:pt x="594788" y="487872"/>
                  <a:pt x="574012" y="532114"/>
                  <a:pt x="540774" y="565354"/>
                </a:cubicBezTo>
                <a:cubicBezTo>
                  <a:pt x="490658" y="615473"/>
                  <a:pt x="570970" y="538611"/>
                  <a:pt x="491613" y="598129"/>
                </a:cubicBezTo>
                <a:cubicBezTo>
                  <a:pt x="429405" y="644785"/>
                  <a:pt x="486537" y="621671"/>
                  <a:pt x="434258" y="639096"/>
                </a:cubicBezTo>
                <a:cubicBezTo>
                  <a:pt x="426064" y="644559"/>
                  <a:pt x="417088" y="648999"/>
                  <a:pt x="409677" y="655484"/>
                </a:cubicBezTo>
                <a:cubicBezTo>
                  <a:pt x="332989" y="722586"/>
                  <a:pt x="399441" y="675963"/>
                  <a:pt x="344129" y="712838"/>
                </a:cubicBezTo>
                <a:cubicBezTo>
                  <a:pt x="303447" y="773862"/>
                  <a:pt x="355730" y="698918"/>
                  <a:pt x="303161" y="762000"/>
                </a:cubicBezTo>
                <a:cubicBezTo>
                  <a:pt x="296857" y="769565"/>
                  <a:pt x="291178" y="777772"/>
                  <a:pt x="286774" y="786580"/>
                </a:cubicBezTo>
                <a:cubicBezTo>
                  <a:pt x="282911" y="794305"/>
                  <a:pt x="283975" y="804417"/>
                  <a:pt x="278580" y="811161"/>
                </a:cubicBezTo>
                <a:cubicBezTo>
                  <a:pt x="261690" y="832274"/>
                  <a:pt x="240344" y="849398"/>
                  <a:pt x="221226" y="868516"/>
                </a:cubicBezTo>
                <a:cubicBezTo>
                  <a:pt x="213032" y="876710"/>
                  <a:pt x="207638" y="889432"/>
                  <a:pt x="196645" y="893096"/>
                </a:cubicBezTo>
                <a:cubicBezTo>
                  <a:pt x="123567" y="917456"/>
                  <a:pt x="238908" y="878473"/>
                  <a:pt x="131097" y="917677"/>
                </a:cubicBezTo>
                <a:cubicBezTo>
                  <a:pt x="114863" y="923580"/>
                  <a:pt x="98322" y="928601"/>
                  <a:pt x="81935" y="934064"/>
                </a:cubicBezTo>
                <a:cubicBezTo>
                  <a:pt x="73742" y="936795"/>
                  <a:pt x="64541" y="937467"/>
                  <a:pt x="57355" y="942258"/>
                </a:cubicBezTo>
                <a:cubicBezTo>
                  <a:pt x="33322" y="958279"/>
                  <a:pt x="35333" y="960054"/>
                  <a:pt x="8193" y="966838"/>
                </a:cubicBezTo>
                <a:cubicBezTo>
                  <a:pt x="5544" y="967500"/>
                  <a:pt x="2731" y="966838"/>
                  <a:pt x="0" y="966838"/>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412061" y="6560841"/>
            <a:ext cx="1622323" cy="246221"/>
          </a:xfrm>
          <a:prstGeom prst="rect">
            <a:avLst/>
          </a:prstGeom>
          <a:noFill/>
        </p:spPr>
        <p:txBody>
          <a:bodyPr wrap="square" rtlCol="0">
            <a:spAutoFit/>
          </a:bodyPr>
          <a:lstStyle/>
          <a:p>
            <a:r>
              <a:rPr lang="en-US" sz="1000" i="1" dirty="0" smtClean="0">
                <a:solidFill>
                  <a:schemeClr val="bg1"/>
                </a:solidFill>
              </a:rPr>
              <a:t>Seroka et al. in prep.</a:t>
            </a:r>
            <a:endParaRPr lang="en-US" sz="1000" i="1" dirty="0">
              <a:solidFill>
                <a:schemeClr val="bg1"/>
              </a:solidFill>
            </a:endParaRPr>
          </a:p>
        </p:txBody>
      </p:sp>
      <p:sp>
        <p:nvSpPr>
          <p:cNvPr id="1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15" name="Oval 14"/>
          <p:cNvSpPr/>
          <p:nvPr/>
        </p:nvSpPr>
        <p:spPr>
          <a:xfrm rot="2466367">
            <a:off x="3681482" y="5073389"/>
            <a:ext cx="396958"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2466367">
            <a:off x="3882991" y="859950"/>
            <a:ext cx="336709"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rot="2466367">
            <a:off x="4206451" y="3350364"/>
            <a:ext cx="362254" cy="636937"/>
          </a:xfrm>
          <a:prstGeom prst="ellipse">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rot="2466367">
            <a:off x="4381079" y="5781901"/>
            <a:ext cx="396958" cy="636937"/>
          </a:xfrm>
          <a:prstGeom prst="ellipse">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2466367">
            <a:off x="4099870" y="1087053"/>
            <a:ext cx="336709" cy="636937"/>
          </a:xfrm>
          <a:prstGeom prst="ellipse">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2466367">
            <a:off x="8440240" y="3610666"/>
            <a:ext cx="362254" cy="636937"/>
          </a:xfrm>
          <a:prstGeom prst="ellipse">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2466367">
            <a:off x="7338208" y="2884080"/>
            <a:ext cx="362254"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527927" y="1693565"/>
            <a:ext cx="3497400" cy="274296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538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6_smallervectors_v3.png"/>
          <p:cNvPicPr>
            <a:picLocks noChangeAspect="1"/>
          </p:cNvPicPr>
          <p:nvPr/>
        </p:nvPicPr>
        <p:blipFill rotWithShape="1">
          <a:blip r:embed="rId3">
            <a:extLst>
              <a:ext uri="{28A0092B-C50C-407E-A947-70E740481C1C}">
                <a14:useLocalDpi xmlns:a14="http://schemas.microsoft.com/office/drawing/2010/main" val="0"/>
              </a:ext>
            </a:extLst>
          </a:blip>
          <a:srcRect l="4413" t="4494" r="10010" b="5078"/>
          <a:stretch/>
        </p:blipFill>
        <p:spPr>
          <a:xfrm>
            <a:off x="0" y="445870"/>
            <a:ext cx="5868929" cy="6201482"/>
          </a:xfrm>
          <a:prstGeom prst="rect">
            <a:avLst/>
          </a:prstGeom>
        </p:spPr>
      </p:pic>
      <p:sp>
        <p:nvSpPr>
          <p:cNvPr id="4" name="Text Box 74"/>
          <p:cNvSpPr txBox="1">
            <a:spLocks noChangeArrowheads="1"/>
          </p:cNvSpPr>
          <p:nvPr/>
        </p:nvSpPr>
        <p:spPr bwMode="auto">
          <a:xfrm>
            <a:off x="6053873" y="739146"/>
            <a:ext cx="297145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dirty="0" smtClean="0">
                <a:solidFill>
                  <a:schemeClr val="tx2">
                    <a:lumMod val="60000"/>
                    <a:lumOff val="40000"/>
                  </a:schemeClr>
                </a:solidFill>
                <a:latin typeface="Calibri"/>
                <a:cs typeface="Calibri"/>
              </a:rPr>
              <a:t>Max blue convergence </a:t>
            </a:r>
            <a:r>
              <a:rPr lang="en-US" sz="2500" dirty="0" smtClean="0">
                <a:solidFill>
                  <a:srgbClr val="000000"/>
                </a:solidFill>
                <a:latin typeface="Calibri"/>
                <a:cs typeface="Calibri"/>
              </a:rPr>
              <a:t>propagates ~100km inland with weather radar front (yellow)</a:t>
            </a:r>
          </a:p>
          <a:p>
            <a:pPr eaLnBrk="1" hangingPunct="1">
              <a:spcBef>
                <a:spcPct val="50000"/>
              </a:spcBef>
            </a:pPr>
            <a:r>
              <a:rPr lang="en-US" sz="2500" dirty="0" smtClean="0">
                <a:solidFill>
                  <a:schemeClr val="accent2"/>
                </a:solidFill>
                <a:latin typeface="Calibri"/>
                <a:cs typeface="Calibri"/>
              </a:rPr>
              <a:t>Max red divergence </a:t>
            </a:r>
            <a:r>
              <a:rPr lang="en-US" sz="2500" dirty="0" smtClean="0">
                <a:solidFill>
                  <a:srgbClr val="000000"/>
                </a:solidFill>
                <a:latin typeface="Calibri"/>
                <a:cs typeface="Calibri"/>
              </a:rPr>
              <a:t>propagates ~125km offshore</a:t>
            </a:r>
            <a:endParaRPr lang="en-US" sz="2500" dirty="0">
              <a:solidFill>
                <a:srgbClr val="000000"/>
              </a:solidFill>
              <a:latin typeface="Calibri"/>
              <a:cs typeface="Calibri"/>
            </a:endParaRPr>
          </a:p>
          <a:p>
            <a:pPr eaLnBrk="1" hangingPunct="1">
              <a:spcBef>
                <a:spcPct val="50000"/>
              </a:spcBef>
            </a:pPr>
            <a:endParaRPr lang="en-US" sz="2500" dirty="0" smtClean="0">
              <a:solidFill>
                <a:srgbClr val="000000"/>
              </a:solidFill>
              <a:latin typeface="Calibri"/>
              <a:cs typeface="Calibri"/>
            </a:endParaRPr>
          </a:p>
        </p:txBody>
      </p:sp>
      <p:sp>
        <p:nvSpPr>
          <p:cNvPr id="6"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7" name="TextBox 6"/>
          <p:cNvSpPr txBox="1"/>
          <p:nvPr/>
        </p:nvSpPr>
        <p:spPr>
          <a:xfrm>
            <a:off x="4580190" y="6648776"/>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8" name="Rectangle 7"/>
          <p:cNvSpPr/>
          <p:nvPr/>
        </p:nvSpPr>
        <p:spPr>
          <a:xfrm>
            <a:off x="1" y="4108575"/>
            <a:ext cx="5420204" cy="2139825"/>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 y="6248400"/>
            <a:ext cx="569739" cy="336435"/>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053873" y="739146"/>
            <a:ext cx="2971454" cy="336942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fig5_v9.pdf"/>
          <p:cNvPicPr>
            <a:picLocks noChangeAspect="1"/>
          </p:cNvPicPr>
          <p:nvPr/>
        </p:nvPicPr>
        <p:blipFill rotWithShape="1">
          <a:blip r:embed="rId4">
            <a:extLst>
              <a:ext uri="{28A0092B-C50C-407E-A947-70E740481C1C}">
                <a14:useLocalDpi xmlns:a14="http://schemas.microsoft.com/office/drawing/2010/main" val="0"/>
              </a:ext>
            </a:extLst>
          </a:blip>
          <a:srcRect l="63660" t="10797" r="9738" b="70811"/>
          <a:stretch/>
        </p:blipFill>
        <p:spPr>
          <a:xfrm>
            <a:off x="6202513" y="4422146"/>
            <a:ext cx="2590800" cy="2349084"/>
          </a:xfrm>
          <a:prstGeom prst="rect">
            <a:avLst/>
          </a:prstGeom>
        </p:spPr>
      </p:pic>
      <p:cxnSp>
        <p:nvCxnSpPr>
          <p:cNvPr id="12" name="Straight Connector 11"/>
          <p:cNvCxnSpPr/>
          <p:nvPr/>
        </p:nvCxnSpPr>
        <p:spPr>
          <a:xfrm>
            <a:off x="6539476" y="4678686"/>
            <a:ext cx="2045724" cy="2092544"/>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92479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7_v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40073" cy="6858000"/>
          </a:xfrm>
          <a:prstGeom prst="rect">
            <a:avLst/>
          </a:prstGeom>
        </p:spPr>
      </p:pic>
      <p:pic>
        <p:nvPicPr>
          <p:cNvPr id="6" name="Picture 5" descr="fig4_v3_1700UTC.png"/>
          <p:cNvPicPr>
            <a:picLocks noChangeAspect="1"/>
          </p:cNvPicPr>
          <p:nvPr/>
        </p:nvPicPr>
        <p:blipFill rotWithShape="1">
          <a:blip r:embed="rId4">
            <a:extLst>
              <a:ext uri="{28A0092B-C50C-407E-A947-70E740481C1C}">
                <a14:useLocalDpi xmlns:a14="http://schemas.microsoft.com/office/drawing/2010/main" val="0"/>
              </a:ext>
            </a:extLst>
          </a:blip>
          <a:srcRect l="9627" t="11182" r="56848" b="43877"/>
          <a:stretch/>
        </p:blipFill>
        <p:spPr>
          <a:xfrm>
            <a:off x="6292732" y="771781"/>
            <a:ext cx="2198599" cy="2947139"/>
          </a:xfrm>
          <a:prstGeom prst="rect">
            <a:avLst/>
          </a:prstGeom>
        </p:spPr>
      </p:pic>
      <p:pic>
        <p:nvPicPr>
          <p:cNvPr id="7" name="Picture 6" descr="fig4_v3_1700UTC.png"/>
          <p:cNvPicPr>
            <a:picLocks noChangeAspect="1"/>
          </p:cNvPicPr>
          <p:nvPr/>
        </p:nvPicPr>
        <p:blipFill rotWithShape="1">
          <a:blip r:embed="rId4">
            <a:extLst>
              <a:ext uri="{28A0092B-C50C-407E-A947-70E740481C1C}">
                <a14:useLocalDpi xmlns:a14="http://schemas.microsoft.com/office/drawing/2010/main" val="0"/>
              </a:ext>
            </a:extLst>
          </a:blip>
          <a:srcRect l="54387" t="11183" r="12178" b="43156"/>
          <a:stretch/>
        </p:blipFill>
        <p:spPr>
          <a:xfrm>
            <a:off x="6292732" y="3718920"/>
            <a:ext cx="2198599" cy="3002555"/>
          </a:xfrm>
          <a:prstGeom prst="rect">
            <a:avLst/>
          </a:prstGeom>
        </p:spPr>
      </p:pic>
      <p:pic>
        <p:nvPicPr>
          <p:cNvPr id="9" name="Picture 8" descr="fig4_v3_1700UTC.png"/>
          <p:cNvPicPr>
            <a:picLocks noChangeAspect="1"/>
          </p:cNvPicPr>
          <p:nvPr/>
        </p:nvPicPr>
        <p:blipFill rotWithShape="1">
          <a:blip r:embed="rId4">
            <a:extLst>
              <a:ext uri="{28A0092B-C50C-407E-A947-70E740481C1C}">
                <a14:useLocalDpi xmlns:a14="http://schemas.microsoft.com/office/drawing/2010/main" val="0"/>
              </a:ext>
            </a:extLst>
          </a:blip>
          <a:srcRect l="88477" t="11183" r="5109" b="43156"/>
          <a:stretch/>
        </p:blipFill>
        <p:spPr>
          <a:xfrm>
            <a:off x="8491331" y="2303945"/>
            <a:ext cx="421802" cy="3002555"/>
          </a:xfrm>
          <a:prstGeom prst="rect">
            <a:avLst/>
          </a:prstGeom>
        </p:spPr>
      </p:pic>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2" name="Freeform 1"/>
          <p:cNvSpPr/>
          <p:nvPr/>
        </p:nvSpPr>
        <p:spPr>
          <a:xfrm>
            <a:off x="1007806" y="1261806"/>
            <a:ext cx="1065162" cy="827549"/>
          </a:xfrm>
          <a:custGeom>
            <a:avLst/>
            <a:gdLst>
              <a:gd name="connsiteX0" fmla="*/ 1065162 w 1065162"/>
              <a:gd name="connsiteY0" fmla="*/ 0 h 827549"/>
              <a:gd name="connsiteX1" fmla="*/ 1007807 w 1065162"/>
              <a:gd name="connsiteY1" fmla="*/ 57355 h 827549"/>
              <a:gd name="connsiteX2" fmla="*/ 917678 w 1065162"/>
              <a:gd name="connsiteY2" fmla="*/ 139291 h 827549"/>
              <a:gd name="connsiteX3" fmla="*/ 868517 w 1065162"/>
              <a:gd name="connsiteY3" fmla="*/ 180259 h 827549"/>
              <a:gd name="connsiteX4" fmla="*/ 852129 w 1065162"/>
              <a:gd name="connsiteY4" fmla="*/ 196646 h 827549"/>
              <a:gd name="connsiteX5" fmla="*/ 786581 w 1065162"/>
              <a:gd name="connsiteY5" fmla="*/ 229420 h 827549"/>
              <a:gd name="connsiteX6" fmla="*/ 762000 w 1065162"/>
              <a:gd name="connsiteY6" fmla="*/ 237613 h 827549"/>
              <a:gd name="connsiteX7" fmla="*/ 721033 w 1065162"/>
              <a:gd name="connsiteY7" fmla="*/ 262194 h 827549"/>
              <a:gd name="connsiteX8" fmla="*/ 671871 w 1065162"/>
              <a:gd name="connsiteY8" fmla="*/ 278581 h 827549"/>
              <a:gd name="connsiteX9" fmla="*/ 622710 w 1065162"/>
              <a:gd name="connsiteY9" fmla="*/ 319549 h 827549"/>
              <a:gd name="connsiteX10" fmla="*/ 589936 w 1065162"/>
              <a:gd name="connsiteY10" fmla="*/ 344129 h 827549"/>
              <a:gd name="connsiteX11" fmla="*/ 573549 w 1065162"/>
              <a:gd name="connsiteY11" fmla="*/ 360517 h 827549"/>
              <a:gd name="connsiteX12" fmla="*/ 548968 w 1065162"/>
              <a:gd name="connsiteY12" fmla="*/ 376904 h 827549"/>
              <a:gd name="connsiteX13" fmla="*/ 524388 w 1065162"/>
              <a:gd name="connsiteY13" fmla="*/ 401484 h 827549"/>
              <a:gd name="connsiteX14" fmla="*/ 475226 w 1065162"/>
              <a:gd name="connsiteY14" fmla="*/ 434259 h 827549"/>
              <a:gd name="connsiteX15" fmla="*/ 442452 w 1065162"/>
              <a:gd name="connsiteY15" fmla="*/ 450646 h 827549"/>
              <a:gd name="connsiteX16" fmla="*/ 417871 w 1065162"/>
              <a:gd name="connsiteY16" fmla="*/ 475226 h 827549"/>
              <a:gd name="connsiteX17" fmla="*/ 393291 w 1065162"/>
              <a:gd name="connsiteY17" fmla="*/ 483420 h 827549"/>
              <a:gd name="connsiteX18" fmla="*/ 344129 w 1065162"/>
              <a:gd name="connsiteY18" fmla="*/ 516194 h 827549"/>
              <a:gd name="connsiteX19" fmla="*/ 245807 w 1065162"/>
              <a:gd name="connsiteY19" fmla="*/ 557162 h 827549"/>
              <a:gd name="connsiteX20" fmla="*/ 221226 w 1065162"/>
              <a:gd name="connsiteY20" fmla="*/ 565355 h 827549"/>
              <a:gd name="connsiteX21" fmla="*/ 196646 w 1065162"/>
              <a:gd name="connsiteY21" fmla="*/ 581742 h 827549"/>
              <a:gd name="connsiteX22" fmla="*/ 180259 w 1065162"/>
              <a:gd name="connsiteY22" fmla="*/ 606323 h 827549"/>
              <a:gd name="connsiteX23" fmla="*/ 155678 w 1065162"/>
              <a:gd name="connsiteY23" fmla="*/ 614517 h 827549"/>
              <a:gd name="connsiteX24" fmla="*/ 139291 w 1065162"/>
              <a:gd name="connsiteY24" fmla="*/ 639097 h 827549"/>
              <a:gd name="connsiteX25" fmla="*/ 114710 w 1065162"/>
              <a:gd name="connsiteY25" fmla="*/ 663678 h 827549"/>
              <a:gd name="connsiteX26" fmla="*/ 90129 w 1065162"/>
              <a:gd name="connsiteY26" fmla="*/ 704646 h 827549"/>
              <a:gd name="connsiteX27" fmla="*/ 81936 w 1065162"/>
              <a:gd name="connsiteY27" fmla="*/ 729226 h 827549"/>
              <a:gd name="connsiteX28" fmla="*/ 40968 w 1065162"/>
              <a:gd name="connsiteY28" fmla="*/ 778388 h 827549"/>
              <a:gd name="connsiteX29" fmla="*/ 24581 w 1065162"/>
              <a:gd name="connsiteY29" fmla="*/ 802968 h 827549"/>
              <a:gd name="connsiteX30" fmla="*/ 0 w 1065162"/>
              <a:gd name="connsiteY30" fmla="*/ 827549 h 8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65162" h="827549">
                <a:moveTo>
                  <a:pt x="1065162" y="0"/>
                </a:moveTo>
                <a:cubicBezTo>
                  <a:pt x="1046044" y="19118"/>
                  <a:pt x="1026299" y="37630"/>
                  <a:pt x="1007807" y="57355"/>
                </a:cubicBezTo>
                <a:cubicBezTo>
                  <a:pt x="930850" y="139443"/>
                  <a:pt x="974948" y="120200"/>
                  <a:pt x="917678" y="139291"/>
                </a:cubicBezTo>
                <a:cubicBezTo>
                  <a:pt x="859289" y="197677"/>
                  <a:pt x="925552" y="134631"/>
                  <a:pt x="868517" y="180259"/>
                </a:cubicBezTo>
                <a:cubicBezTo>
                  <a:pt x="862485" y="185085"/>
                  <a:pt x="858753" y="192671"/>
                  <a:pt x="852129" y="196646"/>
                </a:cubicBezTo>
                <a:cubicBezTo>
                  <a:pt x="831182" y="209214"/>
                  <a:pt x="809756" y="221696"/>
                  <a:pt x="786581" y="229420"/>
                </a:cubicBezTo>
                <a:cubicBezTo>
                  <a:pt x="778387" y="232151"/>
                  <a:pt x="769725" y="233750"/>
                  <a:pt x="762000" y="237613"/>
                </a:cubicBezTo>
                <a:cubicBezTo>
                  <a:pt x="747756" y="244735"/>
                  <a:pt x="735531" y="255604"/>
                  <a:pt x="721033" y="262194"/>
                </a:cubicBezTo>
                <a:cubicBezTo>
                  <a:pt x="705308" y="269342"/>
                  <a:pt x="671871" y="278581"/>
                  <a:pt x="671871" y="278581"/>
                </a:cubicBezTo>
                <a:cubicBezTo>
                  <a:pt x="617542" y="314801"/>
                  <a:pt x="677916" y="272230"/>
                  <a:pt x="622710" y="319549"/>
                </a:cubicBezTo>
                <a:cubicBezTo>
                  <a:pt x="612342" y="328436"/>
                  <a:pt x="600427" y="335387"/>
                  <a:pt x="589936" y="344129"/>
                </a:cubicBezTo>
                <a:cubicBezTo>
                  <a:pt x="584001" y="349075"/>
                  <a:pt x="579581" y="355691"/>
                  <a:pt x="573549" y="360517"/>
                </a:cubicBezTo>
                <a:cubicBezTo>
                  <a:pt x="565859" y="366669"/>
                  <a:pt x="556533" y="370600"/>
                  <a:pt x="548968" y="376904"/>
                </a:cubicBezTo>
                <a:cubicBezTo>
                  <a:pt x="540066" y="384322"/>
                  <a:pt x="533534" y="394370"/>
                  <a:pt x="524388" y="401484"/>
                </a:cubicBezTo>
                <a:cubicBezTo>
                  <a:pt x="508842" y="413576"/>
                  <a:pt x="492842" y="425451"/>
                  <a:pt x="475226" y="434259"/>
                </a:cubicBezTo>
                <a:cubicBezTo>
                  <a:pt x="464301" y="439721"/>
                  <a:pt x="452391" y="443547"/>
                  <a:pt x="442452" y="450646"/>
                </a:cubicBezTo>
                <a:cubicBezTo>
                  <a:pt x="433023" y="457381"/>
                  <a:pt x="427512" y="468798"/>
                  <a:pt x="417871" y="475226"/>
                </a:cubicBezTo>
                <a:cubicBezTo>
                  <a:pt x="410685" y="480017"/>
                  <a:pt x="400841" y="479226"/>
                  <a:pt x="393291" y="483420"/>
                </a:cubicBezTo>
                <a:cubicBezTo>
                  <a:pt x="376074" y="492985"/>
                  <a:pt x="362813" y="509965"/>
                  <a:pt x="344129" y="516194"/>
                </a:cubicBezTo>
                <a:cubicBezTo>
                  <a:pt x="285288" y="535809"/>
                  <a:pt x="354671" y="511803"/>
                  <a:pt x="245807" y="557162"/>
                </a:cubicBezTo>
                <a:cubicBezTo>
                  <a:pt x="237835" y="560484"/>
                  <a:pt x="229420" y="562624"/>
                  <a:pt x="221226" y="565355"/>
                </a:cubicBezTo>
                <a:cubicBezTo>
                  <a:pt x="213033" y="570817"/>
                  <a:pt x="203609" y="574779"/>
                  <a:pt x="196646" y="581742"/>
                </a:cubicBezTo>
                <a:cubicBezTo>
                  <a:pt x="189683" y="588705"/>
                  <a:pt x="187949" y="600171"/>
                  <a:pt x="180259" y="606323"/>
                </a:cubicBezTo>
                <a:cubicBezTo>
                  <a:pt x="173515" y="611719"/>
                  <a:pt x="163872" y="611786"/>
                  <a:pt x="155678" y="614517"/>
                </a:cubicBezTo>
                <a:cubicBezTo>
                  <a:pt x="150216" y="622710"/>
                  <a:pt x="145595" y="631532"/>
                  <a:pt x="139291" y="639097"/>
                </a:cubicBezTo>
                <a:cubicBezTo>
                  <a:pt x="131873" y="647999"/>
                  <a:pt x="121138" y="654036"/>
                  <a:pt x="114710" y="663678"/>
                </a:cubicBezTo>
                <a:cubicBezTo>
                  <a:pt x="72168" y="727492"/>
                  <a:pt x="141162" y="653616"/>
                  <a:pt x="90129" y="704646"/>
                </a:cubicBezTo>
                <a:cubicBezTo>
                  <a:pt x="87398" y="712839"/>
                  <a:pt x="86221" y="721727"/>
                  <a:pt x="81936" y="729226"/>
                </a:cubicBezTo>
                <a:cubicBezTo>
                  <a:pt x="54053" y="778020"/>
                  <a:pt x="66257" y="746777"/>
                  <a:pt x="40968" y="778388"/>
                </a:cubicBezTo>
                <a:cubicBezTo>
                  <a:pt x="34817" y="786077"/>
                  <a:pt x="30885" y="795403"/>
                  <a:pt x="24581" y="802968"/>
                </a:cubicBezTo>
                <a:cubicBezTo>
                  <a:pt x="17163" y="811870"/>
                  <a:pt x="0" y="827549"/>
                  <a:pt x="0" y="827549"/>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1015824" y="2933290"/>
            <a:ext cx="1245595" cy="1409291"/>
          </a:xfrm>
          <a:custGeom>
            <a:avLst/>
            <a:gdLst>
              <a:gd name="connsiteX0" fmla="*/ 1245595 w 1245595"/>
              <a:gd name="connsiteY0" fmla="*/ 0 h 1409291"/>
              <a:gd name="connsiteX1" fmla="*/ 1180047 w 1245595"/>
              <a:gd name="connsiteY1" fmla="*/ 40968 h 1409291"/>
              <a:gd name="connsiteX2" fmla="*/ 1155466 w 1245595"/>
              <a:gd name="connsiteY2" fmla="*/ 65549 h 1409291"/>
              <a:gd name="connsiteX3" fmla="*/ 1130886 w 1245595"/>
              <a:gd name="connsiteY3" fmla="*/ 81936 h 1409291"/>
              <a:gd name="connsiteX4" fmla="*/ 1098111 w 1245595"/>
              <a:gd name="connsiteY4" fmla="*/ 114710 h 1409291"/>
              <a:gd name="connsiteX5" fmla="*/ 1065337 w 1245595"/>
              <a:gd name="connsiteY5" fmla="*/ 131097 h 1409291"/>
              <a:gd name="connsiteX6" fmla="*/ 1048950 w 1245595"/>
              <a:gd name="connsiteY6" fmla="*/ 155678 h 1409291"/>
              <a:gd name="connsiteX7" fmla="*/ 1024370 w 1245595"/>
              <a:gd name="connsiteY7" fmla="*/ 196645 h 1409291"/>
              <a:gd name="connsiteX8" fmla="*/ 999789 w 1245595"/>
              <a:gd name="connsiteY8" fmla="*/ 221226 h 1409291"/>
              <a:gd name="connsiteX9" fmla="*/ 983402 w 1245595"/>
              <a:gd name="connsiteY9" fmla="*/ 254000 h 1409291"/>
              <a:gd name="connsiteX10" fmla="*/ 958821 w 1245595"/>
              <a:gd name="connsiteY10" fmla="*/ 294968 h 1409291"/>
              <a:gd name="connsiteX11" fmla="*/ 950628 w 1245595"/>
              <a:gd name="connsiteY11" fmla="*/ 319549 h 1409291"/>
              <a:gd name="connsiteX12" fmla="*/ 926047 w 1245595"/>
              <a:gd name="connsiteY12" fmla="*/ 335936 h 1409291"/>
              <a:gd name="connsiteX13" fmla="*/ 909660 w 1245595"/>
              <a:gd name="connsiteY13" fmla="*/ 360516 h 1409291"/>
              <a:gd name="connsiteX14" fmla="*/ 885079 w 1245595"/>
              <a:gd name="connsiteY14" fmla="*/ 409678 h 1409291"/>
              <a:gd name="connsiteX15" fmla="*/ 860499 w 1245595"/>
              <a:gd name="connsiteY15" fmla="*/ 417871 h 1409291"/>
              <a:gd name="connsiteX16" fmla="*/ 835918 w 1245595"/>
              <a:gd name="connsiteY16" fmla="*/ 475226 h 1409291"/>
              <a:gd name="connsiteX17" fmla="*/ 811337 w 1245595"/>
              <a:gd name="connsiteY17" fmla="*/ 491613 h 1409291"/>
              <a:gd name="connsiteX18" fmla="*/ 770370 w 1245595"/>
              <a:gd name="connsiteY18" fmla="*/ 557162 h 1409291"/>
              <a:gd name="connsiteX19" fmla="*/ 753982 w 1245595"/>
              <a:gd name="connsiteY19" fmla="*/ 573549 h 1409291"/>
              <a:gd name="connsiteX20" fmla="*/ 688434 w 1245595"/>
              <a:gd name="connsiteY20" fmla="*/ 663678 h 1409291"/>
              <a:gd name="connsiteX21" fmla="*/ 663853 w 1245595"/>
              <a:gd name="connsiteY21" fmla="*/ 688258 h 1409291"/>
              <a:gd name="connsiteX22" fmla="*/ 647466 w 1245595"/>
              <a:gd name="connsiteY22" fmla="*/ 712839 h 1409291"/>
              <a:gd name="connsiteX23" fmla="*/ 598305 w 1245595"/>
              <a:gd name="connsiteY23" fmla="*/ 745613 h 1409291"/>
              <a:gd name="connsiteX24" fmla="*/ 573724 w 1245595"/>
              <a:gd name="connsiteY24" fmla="*/ 762000 h 1409291"/>
              <a:gd name="connsiteX25" fmla="*/ 516370 w 1245595"/>
              <a:gd name="connsiteY25" fmla="*/ 811162 h 1409291"/>
              <a:gd name="connsiteX26" fmla="*/ 475402 w 1245595"/>
              <a:gd name="connsiteY26" fmla="*/ 843936 h 1409291"/>
              <a:gd name="connsiteX27" fmla="*/ 426241 w 1245595"/>
              <a:gd name="connsiteY27" fmla="*/ 893097 h 1409291"/>
              <a:gd name="connsiteX28" fmla="*/ 344305 w 1245595"/>
              <a:gd name="connsiteY28" fmla="*/ 983226 h 1409291"/>
              <a:gd name="connsiteX29" fmla="*/ 311531 w 1245595"/>
              <a:gd name="connsiteY29" fmla="*/ 999613 h 1409291"/>
              <a:gd name="connsiteX30" fmla="*/ 278757 w 1245595"/>
              <a:gd name="connsiteY30" fmla="*/ 1024194 h 1409291"/>
              <a:gd name="connsiteX31" fmla="*/ 254176 w 1245595"/>
              <a:gd name="connsiteY31" fmla="*/ 1040581 h 1409291"/>
              <a:gd name="connsiteX32" fmla="*/ 213208 w 1245595"/>
              <a:gd name="connsiteY32" fmla="*/ 1089742 h 1409291"/>
              <a:gd name="connsiteX33" fmla="*/ 172241 w 1245595"/>
              <a:gd name="connsiteY33" fmla="*/ 1147097 h 1409291"/>
              <a:gd name="connsiteX34" fmla="*/ 139466 w 1245595"/>
              <a:gd name="connsiteY34" fmla="*/ 1188065 h 1409291"/>
              <a:gd name="connsiteX35" fmla="*/ 114886 w 1245595"/>
              <a:gd name="connsiteY35" fmla="*/ 1237226 h 1409291"/>
              <a:gd name="connsiteX36" fmla="*/ 82111 w 1245595"/>
              <a:gd name="connsiteY36" fmla="*/ 1278194 h 1409291"/>
              <a:gd name="connsiteX37" fmla="*/ 41144 w 1245595"/>
              <a:gd name="connsiteY37" fmla="*/ 1335549 h 1409291"/>
              <a:gd name="connsiteX38" fmla="*/ 24757 w 1245595"/>
              <a:gd name="connsiteY38" fmla="*/ 1368323 h 1409291"/>
              <a:gd name="connsiteX39" fmla="*/ 176 w 1245595"/>
              <a:gd name="connsiteY39" fmla="*/ 1409291 h 140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595" h="1409291">
                <a:moveTo>
                  <a:pt x="1245595" y="0"/>
                </a:moveTo>
                <a:cubicBezTo>
                  <a:pt x="1239891" y="3422"/>
                  <a:pt x="1190852" y="31964"/>
                  <a:pt x="1180047" y="40968"/>
                </a:cubicBezTo>
                <a:cubicBezTo>
                  <a:pt x="1171145" y="48386"/>
                  <a:pt x="1164368" y="58131"/>
                  <a:pt x="1155466" y="65549"/>
                </a:cubicBezTo>
                <a:cubicBezTo>
                  <a:pt x="1147901" y="71853"/>
                  <a:pt x="1138363" y="75528"/>
                  <a:pt x="1130886" y="81936"/>
                </a:cubicBezTo>
                <a:cubicBezTo>
                  <a:pt x="1119155" y="91991"/>
                  <a:pt x="1110471" y="105440"/>
                  <a:pt x="1098111" y="114710"/>
                </a:cubicBezTo>
                <a:cubicBezTo>
                  <a:pt x="1088340" y="122038"/>
                  <a:pt x="1076262" y="125635"/>
                  <a:pt x="1065337" y="131097"/>
                </a:cubicBezTo>
                <a:cubicBezTo>
                  <a:pt x="1059875" y="139291"/>
                  <a:pt x="1054169" y="147327"/>
                  <a:pt x="1048950" y="155678"/>
                </a:cubicBezTo>
                <a:cubicBezTo>
                  <a:pt x="1040510" y="169182"/>
                  <a:pt x="1033925" y="183905"/>
                  <a:pt x="1024370" y="196645"/>
                </a:cubicBezTo>
                <a:cubicBezTo>
                  <a:pt x="1017417" y="205915"/>
                  <a:pt x="1006524" y="211797"/>
                  <a:pt x="999789" y="221226"/>
                </a:cubicBezTo>
                <a:cubicBezTo>
                  <a:pt x="992690" y="231165"/>
                  <a:pt x="989334" y="243323"/>
                  <a:pt x="983402" y="254000"/>
                </a:cubicBezTo>
                <a:cubicBezTo>
                  <a:pt x="975668" y="267921"/>
                  <a:pt x="965943" y="280724"/>
                  <a:pt x="958821" y="294968"/>
                </a:cubicBezTo>
                <a:cubicBezTo>
                  <a:pt x="954959" y="302693"/>
                  <a:pt x="956023" y="312805"/>
                  <a:pt x="950628" y="319549"/>
                </a:cubicBezTo>
                <a:cubicBezTo>
                  <a:pt x="944476" y="327239"/>
                  <a:pt x="934241" y="330474"/>
                  <a:pt x="926047" y="335936"/>
                </a:cubicBezTo>
                <a:cubicBezTo>
                  <a:pt x="920585" y="344129"/>
                  <a:pt x="914064" y="351708"/>
                  <a:pt x="909660" y="360516"/>
                </a:cubicBezTo>
                <a:cubicBezTo>
                  <a:pt x="899765" y="380306"/>
                  <a:pt x="904646" y="394024"/>
                  <a:pt x="885079" y="409678"/>
                </a:cubicBezTo>
                <a:cubicBezTo>
                  <a:pt x="878335" y="415073"/>
                  <a:pt x="868692" y="415140"/>
                  <a:pt x="860499" y="417871"/>
                </a:cubicBezTo>
                <a:cubicBezTo>
                  <a:pt x="854231" y="442942"/>
                  <a:pt x="854779" y="456365"/>
                  <a:pt x="835918" y="475226"/>
                </a:cubicBezTo>
                <a:cubicBezTo>
                  <a:pt x="828955" y="482189"/>
                  <a:pt x="819531" y="486151"/>
                  <a:pt x="811337" y="491613"/>
                </a:cubicBezTo>
                <a:cubicBezTo>
                  <a:pt x="806163" y="500236"/>
                  <a:pt x="780458" y="544552"/>
                  <a:pt x="770370" y="557162"/>
                </a:cubicBezTo>
                <a:cubicBezTo>
                  <a:pt x="765544" y="563194"/>
                  <a:pt x="758617" y="567369"/>
                  <a:pt x="753982" y="573549"/>
                </a:cubicBezTo>
                <a:cubicBezTo>
                  <a:pt x="702897" y="641661"/>
                  <a:pt x="741157" y="603424"/>
                  <a:pt x="688434" y="663678"/>
                </a:cubicBezTo>
                <a:cubicBezTo>
                  <a:pt x="680804" y="672398"/>
                  <a:pt x="671271" y="679356"/>
                  <a:pt x="663853" y="688258"/>
                </a:cubicBezTo>
                <a:cubicBezTo>
                  <a:pt x="657549" y="695823"/>
                  <a:pt x="654877" y="706354"/>
                  <a:pt x="647466" y="712839"/>
                </a:cubicBezTo>
                <a:cubicBezTo>
                  <a:pt x="632644" y="725808"/>
                  <a:pt x="614692" y="734688"/>
                  <a:pt x="598305" y="745613"/>
                </a:cubicBezTo>
                <a:cubicBezTo>
                  <a:pt x="590111" y="751075"/>
                  <a:pt x="580687" y="755037"/>
                  <a:pt x="573724" y="762000"/>
                </a:cubicBezTo>
                <a:cubicBezTo>
                  <a:pt x="494845" y="840881"/>
                  <a:pt x="578753" y="761257"/>
                  <a:pt x="516370" y="811162"/>
                </a:cubicBezTo>
                <a:cubicBezTo>
                  <a:pt x="457995" y="857862"/>
                  <a:pt x="551055" y="793500"/>
                  <a:pt x="475402" y="843936"/>
                </a:cubicBezTo>
                <a:cubicBezTo>
                  <a:pt x="431704" y="931331"/>
                  <a:pt x="491788" y="827551"/>
                  <a:pt x="426241" y="893097"/>
                </a:cubicBezTo>
                <a:cubicBezTo>
                  <a:pt x="333671" y="985666"/>
                  <a:pt x="460543" y="901859"/>
                  <a:pt x="344305" y="983226"/>
                </a:cubicBezTo>
                <a:cubicBezTo>
                  <a:pt x="334299" y="990230"/>
                  <a:pt x="321889" y="993139"/>
                  <a:pt x="311531" y="999613"/>
                </a:cubicBezTo>
                <a:cubicBezTo>
                  <a:pt x="299951" y="1006851"/>
                  <a:pt x="289869" y="1016257"/>
                  <a:pt x="278757" y="1024194"/>
                </a:cubicBezTo>
                <a:cubicBezTo>
                  <a:pt x="270744" y="1029918"/>
                  <a:pt x="261139" y="1033618"/>
                  <a:pt x="254176" y="1040581"/>
                </a:cubicBezTo>
                <a:cubicBezTo>
                  <a:pt x="239092" y="1055664"/>
                  <a:pt x="226304" y="1072904"/>
                  <a:pt x="213208" y="1089742"/>
                </a:cubicBezTo>
                <a:cubicBezTo>
                  <a:pt x="163547" y="1153591"/>
                  <a:pt x="238366" y="1067747"/>
                  <a:pt x="172241" y="1147097"/>
                </a:cubicBezTo>
                <a:cubicBezTo>
                  <a:pt x="149212" y="1174731"/>
                  <a:pt x="159727" y="1151595"/>
                  <a:pt x="139466" y="1188065"/>
                </a:cubicBezTo>
                <a:cubicBezTo>
                  <a:pt x="130569" y="1204081"/>
                  <a:pt x="124722" y="1221769"/>
                  <a:pt x="114886" y="1237226"/>
                </a:cubicBezTo>
                <a:cubicBezTo>
                  <a:pt x="105497" y="1251980"/>
                  <a:pt x="92604" y="1264203"/>
                  <a:pt x="82111" y="1278194"/>
                </a:cubicBezTo>
                <a:cubicBezTo>
                  <a:pt x="68014" y="1296990"/>
                  <a:pt x="53757" y="1315728"/>
                  <a:pt x="41144" y="1335549"/>
                </a:cubicBezTo>
                <a:cubicBezTo>
                  <a:pt x="34587" y="1345854"/>
                  <a:pt x="31856" y="1358384"/>
                  <a:pt x="24757" y="1368323"/>
                </a:cubicBezTo>
                <a:cubicBezTo>
                  <a:pt x="-3686" y="1408144"/>
                  <a:pt x="176" y="1375953"/>
                  <a:pt x="176" y="1409291"/>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884903" y="5432323"/>
            <a:ext cx="1097936" cy="1007806"/>
          </a:xfrm>
          <a:custGeom>
            <a:avLst/>
            <a:gdLst>
              <a:gd name="connsiteX0" fmla="*/ 1097936 w 1097936"/>
              <a:gd name="connsiteY0" fmla="*/ 0 h 1007806"/>
              <a:gd name="connsiteX1" fmla="*/ 1073355 w 1097936"/>
              <a:gd name="connsiteY1" fmla="*/ 122903 h 1007806"/>
              <a:gd name="connsiteX2" fmla="*/ 1048774 w 1097936"/>
              <a:gd name="connsiteY2" fmla="*/ 147483 h 1007806"/>
              <a:gd name="connsiteX3" fmla="*/ 1016000 w 1097936"/>
              <a:gd name="connsiteY3" fmla="*/ 196645 h 1007806"/>
              <a:gd name="connsiteX4" fmla="*/ 991420 w 1097936"/>
              <a:gd name="connsiteY4" fmla="*/ 221225 h 1007806"/>
              <a:gd name="connsiteX5" fmla="*/ 975032 w 1097936"/>
              <a:gd name="connsiteY5" fmla="*/ 245806 h 1007806"/>
              <a:gd name="connsiteX6" fmla="*/ 950452 w 1097936"/>
              <a:gd name="connsiteY6" fmla="*/ 262193 h 1007806"/>
              <a:gd name="connsiteX7" fmla="*/ 917678 w 1097936"/>
              <a:gd name="connsiteY7" fmla="*/ 286774 h 1007806"/>
              <a:gd name="connsiteX8" fmla="*/ 876710 w 1097936"/>
              <a:gd name="connsiteY8" fmla="*/ 327742 h 1007806"/>
              <a:gd name="connsiteX9" fmla="*/ 860323 w 1097936"/>
              <a:gd name="connsiteY9" fmla="*/ 360516 h 1007806"/>
              <a:gd name="connsiteX10" fmla="*/ 819355 w 1097936"/>
              <a:gd name="connsiteY10" fmla="*/ 417871 h 1007806"/>
              <a:gd name="connsiteX11" fmla="*/ 802968 w 1097936"/>
              <a:gd name="connsiteY11" fmla="*/ 450645 h 1007806"/>
              <a:gd name="connsiteX12" fmla="*/ 778387 w 1097936"/>
              <a:gd name="connsiteY12" fmla="*/ 467032 h 1007806"/>
              <a:gd name="connsiteX13" fmla="*/ 737420 w 1097936"/>
              <a:gd name="connsiteY13" fmla="*/ 508000 h 1007806"/>
              <a:gd name="connsiteX14" fmla="*/ 721032 w 1097936"/>
              <a:gd name="connsiteY14" fmla="*/ 524387 h 1007806"/>
              <a:gd name="connsiteX15" fmla="*/ 680065 w 1097936"/>
              <a:gd name="connsiteY15" fmla="*/ 548967 h 1007806"/>
              <a:gd name="connsiteX16" fmla="*/ 655484 w 1097936"/>
              <a:gd name="connsiteY16" fmla="*/ 557161 h 1007806"/>
              <a:gd name="connsiteX17" fmla="*/ 581742 w 1097936"/>
              <a:gd name="connsiteY17" fmla="*/ 606322 h 1007806"/>
              <a:gd name="connsiteX18" fmla="*/ 540774 w 1097936"/>
              <a:gd name="connsiteY18" fmla="*/ 622709 h 1007806"/>
              <a:gd name="connsiteX19" fmla="*/ 491613 w 1097936"/>
              <a:gd name="connsiteY19" fmla="*/ 639096 h 1007806"/>
              <a:gd name="connsiteX20" fmla="*/ 467032 w 1097936"/>
              <a:gd name="connsiteY20" fmla="*/ 655483 h 1007806"/>
              <a:gd name="connsiteX21" fmla="*/ 409678 w 1097936"/>
              <a:gd name="connsiteY21" fmla="*/ 671871 h 1007806"/>
              <a:gd name="connsiteX22" fmla="*/ 385097 w 1097936"/>
              <a:gd name="connsiteY22" fmla="*/ 688258 h 1007806"/>
              <a:gd name="connsiteX23" fmla="*/ 344129 w 1097936"/>
              <a:gd name="connsiteY23" fmla="*/ 704645 h 1007806"/>
              <a:gd name="connsiteX24" fmla="*/ 311355 w 1097936"/>
              <a:gd name="connsiteY24" fmla="*/ 721032 h 1007806"/>
              <a:gd name="connsiteX25" fmla="*/ 294968 w 1097936"/>
              <a:gd name="connsiteY25" fmla="*/ 745612 h 1007806"/>
              <a:gd name="connsiteX26" fmla="*/ 245807 w 1097936"/>
              <a:gd name="connsiteY26" fmla="*/ 778387 h 1007806"/>
              <a:gd name="connsiteX27" fmla="*/ 188452 w 1097936"/>
              <a:gd name="connsiteY27" fmla="*/ 811161 h 1007806"/>
              <a:gd name="connsiteX28" fmla="*/ 180258 w 1097936"/>
              <a:gd name="connsiteY28" fmla="*/ 835742 h 1007806"/>
              <a:gd name="connsiteX29" fmla="*/ 131097 w 1097936"/>
              <a:gd name="connsiteY29" fmla="*/ 852129 h 1007806"/>
              <a:gd name="connsiteX30" fmla="*/ 106516 w 1097936"/>
              <a:gd name="connsiteY30" fmla="*/ 868516 h 1007806"/>
              <a:gd name="connsiteX31" fmla="*/ 57355 w 1097936"/>
              <a:gd name="connsiteY31" fmla="*/ 917677 h 1007806"/>
              <a:gd name="connsiteX32" fmla="*/ 49162 w 1097936"/>
              <a:gd name="connsiteY32" fmla="*/ 942258 h 1007806"/>
              <a:gd name="connsiteX33" fmla="*/ 0 w 1097936"/>
              <a:gd name="connsiteY33" fmla="*/ 1007806 h 10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7936" h="1007806">
                <a:moveTo>
                  <a:pt x="1097936" y="0"/>
                </a:moveTo>
                <a:cubicBezTo>
                  <a:pt x="1089742" y="40968"/>
                  <a:pt x="1086567" y="83268"/>
                  <a:pt x="1073355" y="122903"/>
                </a:cubicBezTo>
                <a:cubicBezTo>
                  <a:pt x="1069691" y="133896"/>
                  <a:pt x="1055888" y="138336"/>
                  <a:pt x="1048774" y="147483"/>
                </a:cubicBezTo>
                <a:cubicBezTo>
                  <a:pt x="1036682" y="163029"/>
                  <a:pt x="1029926" y="182719"/>
                  <a:pt x="1016000" y="196645"/>
                </a:cubicBezTo>
                <a:cubicBezTo>
                  <a:pt x="1007807" y="204838"/>
                  <a:pt x="998838" y="212324"/>
                  <a:pt x="991420" y="221225"/>
                </a:cubicBezTo>
                <a:cubicBezTo>
                  <a:pt x="985116" y="228790"/>
                  <a:pt x="981995" y="238843"/>
                  <a:pt x="975032" y="245806"/>
                </a:cubicBezTo>
                <a:cubicBezTo>
                  <a:pt x="968069" y="252769"/>
                  <a:pt x="958465" y="256469"/>
                  <a:pt x="950452" y="262193"/>
                </a:cubicBezTo>
                <a:cubicBezTo>
                  <a:pt x="939340" y="270130"/>
                  <a:pt x="927334" y="277118"/>
                  <a:pt x="917678" y="286774"/>
                </a:cubicBezTo>
                <a:cubicBezTo>
                  <a:pt x="863053" y="341399"/>
                  <a:pt x="942261" y="284040"/>
                  <a:pt x="876710" y="327742"/>
                </a:cubicBezTo>
                <a:cubicBezTo>
                  <a:pt x="871248" y="338667"/>
                  <a:pt x="866797" y="350158"/>
                  <a:pt x="860323" y="360516"/>
                </a:cubicBezTo>
                <a:cubicBezTo>
                  <a:pt x="831006" y="407423"/>
                  <a:pt x="842471" y="377417"/>
                  <a:pt x="819355" y="417871"/>
                </a:cubicBezTo>
                <a:cubicBezTo>
                  <a:pt x="813295" y="428476"/>
                  <a:pt x="810787" y="441262"/>
                  <a:pt x="802968" y="450645"/>
                </a:cubicBezTo>
                <a:cubicBezTo>
                  <a:pt x="796664" y="458210"/>
                  <a:pt x="785798" y="460547"/>
                  <a:pt x="778387" y="467032"/>
                </a:cubicBezTo>
                <a:cubicBezTo>
                  <a:pt x="763853" y="479749"/>
                  <a:pt x="751076" y="494344"/>
                  <a:pt x="737420" y="508000"/>
                </a:cubicBezTo>
                <a:cubicBezTo>
                  <a:pt x="731957" y="513463"/>
                  <a:pt x="727656" y="520412"/>
                  <a:pt x="721032" y="524387"/>
                </a:cubicBezTo>
                <a:cubicBezTo>
                  <a:pt x="707376" y="532580"/>
                  <a:pt x="694309" y="541845"/>
                  <a:pt x="680065" y="548967"/>
                </a:cubicBezTo>
                <a:cubicBezTo>
                  <a:pt x="672340" y="552830"/>
                  <a:pt x="663678" y="554430"/>
                  <a:pt x="655484" y="557161"/>
                </a:cubicBezTo>
                <a:cubicBezTo>
                  <a:pt x="628035" y="577748"/>
                  <a:pt x="613353" y="590517"/>
                  <a:pt x="581742" y="606322"/>
                </a:cubicBezTo>
                <a:cubicBezTo>
                  <a:pt x="568587" y="612899"/>
                  <a:pt x="554596" y="617683"/>
                  <a:pt x="540774" y="622709"/>
                </a:cubicBezTo>
                <a:cubicBezTo>
                  <a:pt x="524541" y="628612"/>
                  <a:pt x="491613" y="639096"/>
                  <a:pt x="491613" y="639096"/>
                </a:cubicBezTo>
                <a:cubicBezTo>
                  <a:pt x="483419" y="644558"/>
                  <a:pt x="475840" y="651079"/>
                  <a:pt x="467032" y="655483"/>
                </a:cubicBezTo>
                <a:cubicBezTo>
                  <a:pt x="455276" y="661361"/>
                  <a:pt x="420181" y="669245"/>
                  <a:pt x="409678" y="671871"/>
                </a:cubicBezTo>
                <a:cubicBezTo>
                  <a:pt x="401484" y="677333"/>
                  <a:pt x="393905" y="683854"/>
                  <a:pt x="385097" y="688258"/>
                </a:cubicBezTo>
                <a:cubicBezTo>
                  <a:pt x="371942" y="694836"/>
                  <a:pt x="357569" y="698672"/>
                  <a:pt x="344129" y="704645"/>
                </a:cubicBezTo>
                <a:cubicBezTo>
                  <a:pt x="332968" y="709606"/>
                  <a:pt x="322280" y="715570"/>
                  <a:pt x="311355" y="721032"/>
                </a:cubicBezTo>
                <a:cubicBezTo>
                  <a:pt x="305893" y="729225"/>
                  <a:pt x="302379" y="739128"/>
                  <a:pt x="294968" y="745612"/>
                </a:cubicBezTo>
                <a:cubicBezTo>
                  <a:pt x="280146" y="758581"/>
                  <a:pt x="262194" y="767462"/>
                  <a:pt x="245807" y="778387"/>
                </a:cubicBezTo>
                <a:cubicBezTo>
                  <a:pt x="211068" y="801547"/>
                  <a:pt x="230028" y="790373"/>
                  <a:pt x="188452" y="811161"/>
                </a:cubicBezTo>
                <a:cubicBezTo>
                  <a:pt x="185721" y="819355"/>
                  <a:pt x="187286" y="830722"/>
                  <a:pt x="180258" y="835742"/>
                </a:cubicBezTo>
                <a:cubicBezTo>
                  <a:pt x="166202" y="845782"/>
                  <a:pt x="145469" y="842548"/>
                  <a:pt x="131097" y="852129"/>
                </a:cubicBezTo>
                <a:lnTo>
                  <a:pt x="106516" y="868516"/>
                </a:lnTo>
                <a:cubicBezTo>
                  <a:pt x="88040" y="923945"/>
                  <a:pt x="115403" y="859627"/>
                  <a:pt x="57355" y="917677"/>
                </a:cubicBezTo>
                <a:cubicBezTo>
                  <a:pt x="51248" y="923784"/>
                  <a:pt x="53356" y="934708"/>
                  <a:pt x="49162" y="942258"/>
                </a:cubicBezTo>
                <a:cubicBezTo>
                  <a:pt x="26001" y="983947"/>
                  <a:pt x="24862" y="982944"/>
                  <a:pt x="0" y="1007806"/>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449098" y="1188065"/>
            <a:ext cx="230978" cy="1007806"/>
          </a:xfrm>
          <a:custGeom>
            <a:avLst/>
            <a:gdLst>
              <a:gd name="connsiteX0" fmla="*/ 196645 w 230978"/>
              <a:gd name="connsiteY0" fmla="*/ 0 h 1007806"/>
              <a:gd name="connsiteX1" fmla="*/ 204838 w 230978"/>
              <a:gd name="connsiteY1" fmla="*/ 114709 h 1007806"/>
              <a:gd name="connsiteX2" fmla="*/ 213032 w 230978"/>
              <a:gd name="connsiteY2" fmla="*/ 139290 h 1007806"/>
              <a:gd name="connsiteX3" fmla="*/ 221225 w 230978"/>
              <a:gd name="connsiteY3" fmla="*/ 188451 h 1007806"/>
              <a:gd name="connsiteX4" fmla="*/ 221225 w 230978"/>
              <a:gd name="connsiteY4" fmla="*/ 565354 h 1007806"/>
              <a:gd name="connsiteX5" fmla="*/ 213032 w 230978"/>
              <a:gd name="connsiteY5" fmla="*/ 606322 h 1007806"/>
              <a:gd name="connsiteX6" fmla="*/ 196645 w 230978"/>
              <a:gd name="connsiteY6" fmla="*/ 655483 h 1007806"/>
              <a:gd name="connsiteX7" fmla="*/ 188451 w 230978"/>
              <a:gd name="connsiteY7" fmla="*/ 680064 h 1007806"/>
              <a:gd name="connsiteX8" fmla="*/ 155677 w 230978"/>
              <a:gd name="connsiteY8" fmla="*/ 737419 h 1007806"/>
              <a:gd name="connsiteX9" fmla="*/ 139290 w 230978"/>
              <a:gd name="connsiteY9" fmla="*/ 762000 h 1007806"/>
              <a:gd name="connsiteX10" fmla="*/ 98322 w 230978"/>
              <a:gd name="connsiteY10" fmla="*/ 827548 h 1007806"/>
              <a:gd name="connsiteX11" fmla="*/ 90129 w 230978"/>
              <a:gd name="connsiteY11" fmla="*/ 852129 h 1007806"/>
              <a:gd name="connsiteX12" fmla="*/ 49161 w 230978"/>
              <a:gd name="connsiteY12" fmla="*/ 909483 h 1007806"/>
              <a:gd name="connsiteX13" fmla="*/ 32774 w 230978"/>
              <a:gd name="connsiteY13" fmla="*/ 958645 h 1007806"/>
              <a:gd name="connsiteX14" fmla="*/ 0 w 230978"/>
              <a:gd name="connsiteY14" fmla="*/ 1007806 h 10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978" h="1007806">
                <a:moveTo>
                  <a:pt x="196645" y="0"/>
                </a:moveTo>
                <a:cubicBezTo>
                  <a:pt x="199376" y="38236"/>
                  <a:pt x="200359" y="76638"/>
                  <a:pt x="204838" y="114709"/>
                </a:cubicBezTo>
                <a:cubicBezTo>
                  <a:pt x="205847" y="123287"/>
                  <a:pt x="211158" y="130859"/>
                  <a:pt x="213032" y="139290"/>
                </a:cubicBezTo>
                <a:cubicBezTo>
                  <a:pt x="216636" y="155507"/>
                  <a:pt x="218494" y="172064"/>
                  <a:pt x="221225" y="188451"/>
                </a:cubicBezTo>
                <a:cubicBezTo>
                  <a:pt x="233939" y="366440"/>
                  <a:pt x="234517" y="319451"/>
                  <a:pt x="221225" y="565354"/>
                </a:cubicBezTo>
                <a:cubicBezTo>
                  <a:pt x="220473" y="579260"/>
                  <a:pt x="216696" y="592886"/>
                  <a:pt x="213032" y="606322"/>
                </a:cubicBezTo>
                <a:cubicBezTo>
                  <a:pt x="208487" y="622987"/>
                  <a:pt x="202107" y="639096"/>
                  <a:pt x="196645" y="655483"/>
                </a:cubicBezTo>
                <a:cubicBezTo>
                  <a:pt x="193914" y="663677"/>
                  <a:pt x="193242" y="672878"/>
                  <a:pt x="188451" y="680064"/>
                </a:cubicBezTo>
                <a:cubicBezTo>
                  <a:pt x="148526" y="739952"/>
                  <a:pt x="197259" y="664650"/>
                  <a:pt x="155677" y="737419"/>
                </a:cubicBezTo>
                <a:cubicBezTo>
                  <a:pt x="150791" y="745969"/>
                  <a:pt x="144577" y="753692"/>
                  <a:pt x="139290" y="762000"/>
                </a:cubicBezTo>
                <a:cubicBezTo>
                  <a:pt x="125457" y="783738"/>
                  <a:pt x="98322" y="827548"/>
                  <a:pt x="98322" y="827548"/>
                </a:cubicBezTo>
                <a:cubicBezTo>
                  <a:pt x="95591" y="835742"/>
                  <a:pt x="94414" y="844630"/>
                  <a:pt x="90129" y="852129"/>
                </a:cubicBezTo>
                <a:cubicBezTo>
                  <a:pt x="84077" y="862719"/>
                  <a:pt x="55501" y="895218"/>
                  <a:pt x="49161" y="909483"/>
                </a:cubicBezTo>
                <a:cubicBezTo>
                  <a:pt x="42146" y="925268"/>
                  <a:pt x="42356" y="944272"/>
                  <a:pt x="32774" y="958645"/>
                </a:cubicBezTo>
                <a:lnTo>
                  <a:pt x="0" y="1007806"/>
                </a:ln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810000" y="3088968"/>
            <a:ext cx="460729" cy="1286387"/>
          </a:xfrm>
          <a:custGeom>
            <a:avLst/>
            <a:gdLst>
              <a:gd name="connsiteX0" fmla="*/ 360516 w 460729"/>
              <a:gd name="connsiteY0" fmla="*/ 0 h 1286387"/>
              <a:gd name="connsiteX1" fmla="*/ 376903 w 460729"/>
              <a:gd name="connsiteY1" fmla="*/ 114709 h 1286387"/>
              <a:gd name="connsiteX2" fmla="*/ 393290 w 460729"/>
              <a:gd name="connsiteY2" fmla="*/ 147484 h 1286387"/>
              <a:gd name="connsiteX3" fmla="*/ 409677 w 460729"/>
              <a:gd name="connsiteY3" fmla="*/ 196645 h 1286387"/>
              <a:gd name="connsiteX4" fmla="*/ 417871 w 460729"/>
              <a:gd name="connsiteY4" fmla="*/ 262193 h 1286387"/>
              <a:gd name="connsiteX5" fmla="*/ 426065 w 460729"/>
              <a:gd name="connsiteY5" fmla="*/ 286774 h 1286387"/>
              <a:gd name="connsiteX6" fmla="*/ 442452 w 460729"/>
              <a:gd name="connsiteY6" fmla="*/ 360516 h 1286387"/>
              <a:gd name="connsiteX7" fmla="*/ 450645 w 460729"/>
              <a:gd name="connsiteY7" fmla="*/ 598129 h 1286387"/>
              <a:gd name="connsiteX8" fmla="*/ 434258 w 460729"/>
              <a:gd name="connsiteY8" fmla="*/ 639097 h 1286387"/>
              <a:gd name="connsiteX9" fmla="*/ 426065 w 460729"/>
              <a:gd name="connsiteY9" fmla="*/ 663677 h 1286387"/>
              <a:gd name="connsiteX10" fmla="*/ 385097 w 460729"/>
              <a:gd name="connsiteY10" fmla="*/ 696451 h 1286387"/>
              <a:gd name="connsiteX11" fmla="*/ 368710 w 460729"/>
              <a:gd name="connsiteY11" fmla="*/ 721032 h 1286387"/>
              <a:gd name="connsiteX12" fmla="*/ 344129 w 460729"/>
              <a:gd name="connsiteY12" fmla="*/ 745613 h 1286387"/>
              <a:gd name="connsiteX13" fmla="*/ 303161 w 460729"/>
              <a:gd name="connsiteY13" fmla="*/ 802967 h 1286387"/>
              <a:gd name="connsiteX14" fmla="*/ 270387 w 460729"/>
              <a:gd name="connsiteY14" fmla="*/ 852129 h 1286387"/>
              <a:gd name="connsiteX15" fmla="*/ 262194 w 460729"/>
              <a:gd name="connsiteY15" fmla="*/ 884903 h 1286387"/>
              <a:gd name="connsiteX16" fmla="*/ 229419 w 460729"/>
              <a:gd name="connsiteY16" fmla="*/ 934064 h 1286387"/>
              <a:gd name="connsiteX17" fmla="*/ 204839 w 460729"/>
              <a:gd name="connsiteY17" fmla="*/ 983226 h 1286387"/>
              <a:gd name="connsiteX18" fmla="*/ 196645 w 460729"/>
              <a:gd name="connsiteY18" fmla="*/ 1007806 h 1286387"/>
              <a:gd name="connsiteX19" fmla="*/ 180258 w 460729"/>
              <a:gd name="connsiteY19" fmla="*/ 1040580 h 1286387"/>
              <a:gd name="connsiteX20" fmla="*/ 155677 w 460729"/>
              <a:gd name="connsiteY20" fmla="*/ 1089742 h 1286387"/>
              <a:gd name="connsiteX21" fmla="*/ 114710 w 460729"/>
              <a:gd name="connsiteY21" fmla="*/ 1155290 h 1286387"/>
              <a:gd name="connsiteX22" fmla="*/ 98323 w 460729"/>
              <a:gd name="connsiteY22" fmla="*/ 1179871 h 1286387"/>
              <a:gd name="connsiteX23" fmla="*/ 73742 w 460729"/>
              <a:gd name="connsiteY23" fmla="*/ 1204451 h 1286387"/>
              <a:gd name="connsiteX24" fmla="*/ 57355 w 460729"/>
              <a:gd name="connsiteY24" fmla="*/ 1229032 h 1286387"/>
              <a:gd name="connsiteX25" fmla="*/ 32774 w 460729"/>
              <a:gd name="connsiteY25" fmla="*/ 1253613 h 1286387"/>
              <a:gd name="connsiteX26" fmla="*/ 0 w 460729"/>
              <a:gd name="connsiteY26" fmla="*/ 1286387 h 12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729" h="1286387">
                <a:moveTo>
                  <a:pt x="360516" y="0"/>
                </a:moveTo>
                <a:cubicBezTo>
                  <a:pt x="364727" y="46315"/>
                  <a:pt x="360535" y="76516"/>
                  <a:pt x="376903" y="114709"/>
                </a:cubicBezTo>
                <a:cubicBezTo>
                  <a:pt x="381714" y="125936"/>
                  <a:pt x="388754" y="136143"/>
                  <a:pt x="393290" y="147484"/>
                </a:cubicBezTo>
                <a:cubicBezTo>
                  <a:pt x="399705" y="163522"/>
                  <a:pt x="409677" y="196645"/>
                  <a:pt x="409677" y="196645"/>
                </a:cubicBezTo>
                <a:cubicBezTo>
                  <a:pt x="412408" y="218494"/>
                  <a:pt x="413932" y="240529"/>
                  <a:pt x="417871" y="262193"/>
                </a:cubicBezTo>
                <a:cubicBezTo>
                  <a:pt x="419416" y="270691"/>
                  <a:pt x="424191" y="278343"/>
                  <a:pt x="426065" y="286774"/>
                </a:cubicBezTo>
                <a:cubicBezTo>
                  <a:pt x="445292" y="373295"/>
                  <a:pt x="424006" y="305181"/>
                  <a:pt x="442452" y="360516"/>
                </a:cubicBezTo>
                <a:cubicBezTo>
                  <a:pt x="461231" y="473192"/>
                  <a:pt x="468145" y="469798"/>
                  <a:pt x="450645" y="598129"/>
                </a:cubicBezTo>
                <a:cubicBezTo>
                  <a:pt x="448658" y="612702"/>
                  <a:pt x="439422" y="625325"/>
                  <a:pt x="434258" y="639097"/>
                </a:cubicBezTo>
                <a:cubicBezTo>
                  <a:pt x="431226" y="647184"/>
                  <a:pt x="430509" y="656271"/>
                  <a:pt x="426065" y="663677"/>
                </a:cubicBezTo>
                <a:cubicBezTo>
                  <a:pt x="418282" y="676647"/>
                  <a:pt x="396259" y="689009"/>
                  <a:pt x="385097" y="696451"/>
                </a:cubicBezTo>
                <a:cubicBezTo>
                  <a:pt x="379635" y="704645"/>
                  <a:pt x="375014" y="713467"/>
                  <a:pt x="368710" y="721032"/>
                </a:cubicBezTo>
                <a:cubicBezTo>
                  <a:pt x="361292" y="729934"/>
                  <a:pt x="350864" y="736184"/>
                  <a:pt x="344129" y="745613"/>
                </a:cubicBezTo>
                <a:cubicBezTo>
                  <a:pt x="290209" y="821101"/>
                  <a:pt x="367070" y="739061"/>
                  <a:pt x="303161" y="802967"/>
                </a:cubicBezTo>
                <a:cubicBezTo>
                  <a:pt x="277582" y="879710"/>
                  <a:pt x="319485" y="766207"/>
                  <a:pt x="270387" y="852129"/>
                </a:cubicBezTo>
                <a:cubicBezTo>
                  <a:pt x="264800" y="861906"/>
                  <a:pt x="267230" y="874831"/>
                  <a:pt x="262194" y="884903"/>
                </a:cubicBezTo>
                <a:cubicBezTo>
                  <a:pt x="253386" y="902519"/>
                  <a:pt x="229419" y="934064"/>
                  <a:pt x="229419" y="934064"/>
                </a:cubicBezTo>
                <a:cubicBezTo>
                  <a:pt x="208829" y="995839"/>
                  <a:pt x="236601" y="919703"/>
                  <a:pt x="204839" y="983226"/>
                </a:cubicBezTo>
                <a:cubicBezTo>
                  <a:pt x="200977" y="990951"/>
                  <a:pt x="200047" y="999868"/>
                  <a:pt x="196645" y="1007806"/>
                </a:cubicBezTo>
                <a:cubicBezTo>
                  <a:pt x="191833" y="1019033"/>
                  <a:pt x="185069" y="1029353"/>
                  <a:pt x="180258" y="1040580"/>
                </a:cubicBezTo>
                <a:cubicBezTo>
                  <a:pt x="159905" y="1088073"/>
                  <a:pt x="187171" y="1042503"/>
                  <a:pt x="155677" y="1089742"/>
                </a:cubicBezTo>
                <a:cubicBezTo>
                  <a:pt x="141011" y="1133740"/>
                  <a:pt x="154788" y="1101852"/>
                  <a:pt x="114710" y="1155290"/>
                </a:cubicBezTo>
                <a:cubicBezTo>
                  <a:pt x="108802" y="1163168"/>
                  <a:pt x="104627" y="1172306"/>
                  <a:pt x="98323" y="1179871"/>
                </a:cubicBezTo>
                <a:cubicBezTo>
                  <a:pt x="90905" y="1188773"/>
                  <a:pt x="81160" y="1195549"/>
                  <a:pt x="73742" y="1204451"/>
                </a:cubicBezTo>
                <a:cubicBezTo>
                  <a:pt x="67438" y="1212016"/>
                  <a:pt x="63659" y="1221467"/>
                  <a:pt x="57355" y="1229032"/>
                </a:cubicBezTo>
                <a:cubicBezTo>
                  <a:pt x="49937" y="1237934"/>
                  <a:pt x="40192" y="1244711"/>
                  <a:pt x="32774" y="1253613"/>
                </a:cubicBezTo>
                <a:cubicBezTo>
                  <a:pt x="4524" y="1287512"/>
                  <a:pt x="30451" y="1271161"/>
                  <a:pt x="0" y="1286387"/>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3686043" y="5219290"/>
            <a:ext cx="264035" cy="1310968"/>
          </a:xfrm>
          <a:custGeom>
            <a:avLst/>
            <a:gdLst>
              <a:gd name="connsiteX0" fmla="*/ 197699 w 264035"/>
              <a:gd name="connsiteY0" fmla="*/ 0 h 1310968"/>
              <a:gd name="connsiteX1" fmla="*/ 214086 w 264035"/>
              <a:gd name="connsiteY1" fmla="*/ 139291 h 1310968"/>
              <a:gd name="connsiteX2" fmla="*/ 238667 w 264035"/>
              <a:gd name="connsiteY2" fmla="*/ 213033 h 1310968"/>
              <a:gd name="connsiteX3" fmla="*/ 246860 w 264035"/>
              <a:gd name="connsiteY3" fmla="*/ 237613 h 1310968"/>
              <a:gd name="connsiteX4" fmla="*/ 255054 w 264035"/>
              <a:gd name="connsiteY4" fmla="*/ 622710 h 1310968"/>
              <a:gd name="connsiteX5" fmla="*/ 255054 w 264035"/>
              <a:gd name="connsiteY5" fmla="*/ 868516 h 1310968"/>
              <a:gd name="connsiteX6" fmla="*/ 238667 w 264035"/>
              <a:gd name="connsiteY6" fmla="*/ 893097 h 1310968"/>
              <a:gd name="connsiteX7" fmla="*/ 230473 w 264035"/>
              <a:gd name="connsiteY7" fmla="*/ 917678 h 1310968"/>
              <a:gd name="connsiteX8" fmla="*/ 156731 w 264035"/>
              <a:gd name="connsiteY8" fmla="*/ 950452 h 1310968"/>
              <a:gd name="connsiteX9" fmla="*/ 132151 w 264035"/>
              <a:gd name="connsiteY9" fmla="*/ 966839 h 1310968"/>
              <a:gd name="connsiteX10" fmla="*/ 82989 w 264035"/>
              <a:gd name="connsiteY10" fmla="*/ 991420 h 1310968"/>
              <a:gd name="connsiteX11" fmla="*/ 74796 w 264035"/>
              <a:gd name="connsiteY11" fmla="*/ 1016000 h 1310968"/>
              <a:gd name="connsiteX12" fmla="*/ 25634 w 264035"/>
              <a:gd name="connsiteY12" fmla="*/ 1065162 h 1310968"/>
              <a:gd name="connsiteX13" fmla="*/ 9247 w 264035"/>
              <a:gd name="connsiteY13" fmla="*/ 1122516 h 1310968"/>
              <a:gd name="connsiteX14" fmla="*/ 1054 w 264035"/>
              <a:gd name="connsiteY14" fmla="*/ 1147097 h 1310968"/>
              <a:gd name="connsiteX15" fmla="*/ 1054 w 264035"/>
              <a:gd name="connsiteY15" fmla="*/ 1310968 h 13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4035" h="1310968">
                <a:moveTo>
                  <a:pt x="197699" y="0"/>
                </a:moveTo>
                <a:cubicBezTo>
                  <a:pt x="203086" y="70035"/>
                  <a:pt x="198415" y="87056"/>
                  <a:pt x="214086" y="139291"/>
                </a:cubicBezTo>
                <a:cubicBezTo>
                  <a:pt x="214096" y="139324"/>
                  <a:pt x="234565" y="200726"/>
                  <a:pt x="238667" y="213033"/>
                </a:cubicBezTo>
                <a:lnTo>
                  <a:pt x="246860" y="237613"/>
                </a:lnTo>
                <a:cubicBezTo>
                  <a:pt x="249591" y="365979"/>
                  <a:pt x="250914" y="494382"/>
                  <a:pt x="255054" y="622710"/>
                </a:cubicBezTo>
                <a:cubicBezTo>
                  <a:pt x="258597" y="732543"/>
                  <a:pt x="273359" y="758683"/>
                  <a:pt x="255054" y="868516"/>
                </a:cubicBezTo>
                <a:cubicBezTo>
                  <a:pt x="253435" y="878230"/>
                  <a:pt x="243071" y="884289"/>
                  <a:pt x="238667" y="893097"/>
                </a:cubicBezTo>
                <a:cubicBezTo>
                  <a:pt x="234804" y="900822"/>
                  <a:pt x="235869" y="910934"/>
                  <a:pt x="230473" y="917678"/>
                </a:cubicBezTo>
                <a:cubicBezTo>
                  <a:pt x="211414" y="941501"/>
                  <a:pt x="180337" y="934714"/>
                  <a:pt x="156731" y="950452"/>
                </a:cubicBezTo>
                <a:cubicBezTo>
                  <a:pt x="148538" y="955914"/>
                  <a:pt x="140959" y="962435"/>
                  <a:pt x="132151" y="966839"/>
                </a:cubicBezTo>
                <a:cubicBezTo>
                  <a:pt x="64301" y="1000765"/>
                  <a:pt x="153439" y="944454"/>
                  <a:pt x="82989" y="991420"/>
                </a:cubicBezTo>
                <a:cubicBezTo>
                  <a:pt x="80258" y="999613"/>
                  <a:pt x="80098" y="1009183"/>
                  <a:pt x="74796" y="1016000"/>
                </a:cubicBezTo>
                <a:cubicBezTo>
                  <a:pt x="60568" y="1034293"/>
                  <a:pt x="25634" y="1065162"/>
                  <a:pt x="25634" y="1065162"/>
                </a:cubicBezTo>
                <a:cubicBezTo>
                  <a:pt x="5992" y="1124090"/>
                  <a:pt x="29821" y="1050507"/>
                  <a:pt x="9247" y="1122516"/>
                </a:cubicBezTo>
                <a:cubicBezTo>
                  <a:pt x="6874" y="1130821"/>
                  <a:pt x="1429" y="1138468"/>
                  <a:pt x="1054" y="1147097"/>
                </a:cubicBezTo>
                <a:cubicBezTo>
                  <a:pt x="-1319" y="1201669"/>
                  <a:pt x="1054" y="1256344"/>
                  <a:pt x="1054" y="1310968"/>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val 13"/>
          <p:cNvSpPr/>
          <p:nvPr/>
        </p:nvSpPr>
        <p:spPr>
          <a:xfrm rot="2007227">
            <a:off x="7049565" y="4693743"/>
            <a:ext cx="880276" cy="218182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88748" y="5782593"/>
            <a:ext cx="1450259" cy="276999"/>
          </a:xfrm>
          <a:prstGeom prst="rect">
            <a:avLst/>
          </a:prstGeom>
        </p:spPr>
        <p:txBody>
          <a:bodyPr wrap="square">
            <a:spAutoFit/>
          </a:bodyPr>
          <a:lstStyle/>
          <a:p>
            <a:r>
              <a:rPr lang="en-US" sz="1200" b="1" dirty="0" smtClean="0">
                <a:solidFill>
                  <a:srgbClr val="000000"/>
                </a:solidFill>
              </a:rPr>
              <a:t>Upwelling</a:t>
            </a:r>
            <a:endParaRPr lang="en-US" sz="1200" b="1" dirty="0">
              <a:solidFill>
                <a:srgbClr val="000000"/>
              </a:solidFill>
            </a:endParaRPr>
          </a:p>
        </p:txBody>
      </p:sp>
      <p:sp>
        <p:nvSpPr>
          <p:cNvPr id="17" name="TextBox 16"/>
          <p:cNvSpPr txBox="1"/>
          <p:nvPr/>
        </p:nvSpPr>
        <p:spPr>
          <a:xfrm>
            <a:off x="5973093" y="6667358"/>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18" name="TextBox 17"/>
          <p:cNvSpPr txBox="1"/>
          <p:nvPr/>
        </p:nvSpPr>
        <p:spPr>
          <a:xfrm>
            <a:off x="1294571" y="6593411"/>
            <a:ext cx="1622323" cy="246221"/>
          </a:xfrm>
          <a:prstGeom prst="rect">
            <a:avLst/>
          </a:prstGeom>
          <a:noFill/>
        </p:spPr>
        <p:txBody>
          <a:bodyPr wrap="square" rtlCol="0">
            <a:spAutoFit/>
          </a:bodyPr>
          <a:lstStyle/>
          <a:p>
            <a:r>
              <a:rPr lang="en-US" sz="1000" i="1" dirty="0" smtClean="0">
                <a:solidFill>
                  <a:schemeClr val="bg1"/>
                </a:solidFill>
              </a:rPr>
              <a:t>Seroka et al. in prep.</a:t>
            </a:r>
            <a:endParaRPr lang="en-US" sz="1000" i="1" dirty="0">
              <a:solidFill>
                <a:schemeClr val="bg1"/>
              </a:solidFill>
            </a:endParaRPr>
          </a:p>
        </p:txBody>
      </p:sp>
      <p:sp>
        <p:nvSpPr>
          <p:cNvPr id="19" name="TextBox 18"/>
          <p:cNvSpPr txBox="1"/>
          <p:nvPr/>
        </p:nvSpPr>
        <p:spPr>
          <a:xfrm>
            <a:off x="647529" y="5314422"/>
            <a:ext cx="1007533" cy="646331"/>
          </a:xfrm>
          <a:prstGeom prst="rect">
            <a:avLst/>
          </a:prstGeom>
          <a:noFill/>
        </p:spPr>
        <p:txBody>
          <a:bodyPr wrap="square" rtlCol="0">
            <a:spAutoFit/>
          </a:bodyPr>
          <a:lstStyle/>
          <a:p>
            <a:r>
              <a:rPr lang="en-US" b="1" dirty="0" smtClean="0">
                <a:solidFill>
                  <a:srgbClr val="FFFF00"/>
                </a:solidFill>
              </a:rPr>
              <a:t>Strong synoptic</a:t>
            </a:r>
            <a:endParaRPr lang="en-US" b="1" dirty="0">
              <a:solidFill>
                <a:srgbClr val="FFFF00"/>
              </a:solidFill>
            </a:endParaRPr>
          </a:p>
        </p:txBody>
      </p:sp>
      <p:sp>
        <p:nvSpPr>
          <p:cNvPr id="20" name="TextBox 19"/>
          <p:cNvSpPr txBox="1"/>
          <p:nvPr/>
        </p:nvSpPr>
        <p:spPr>
          <a:xfrm>
            <a:off x="2996002" y="5304400"/>
            <a:ext cx="1007533" cy="646331"/>
          </a:xfrm>
          <a:prstGeom prst="rect">
            <a:avLst/>
          </a:prstGeom>
          <a:noFill/>
        </p:spPr>
        <p:txBody>
          <a:bodyPr wrap="square" rtlCol="0">
            <a:spAutoFit/>
          </a:bodyPr>
          <a:lstStyle/>
          <a:p>
            <a:r>
              <a:rPr lang="en-US" b="1" dirty="0" smtClean="0">
                <a:solidFill>
                  <a:srgbClr val="FFFF00"/>
                </a:solidFill>
              </a:rPr>
              <a:t>Weak</a:t>
            </a:r>
          </a:p>
          <a:p>
            <a:r>
              <a:rPr lang="en-US" b="1" dirty="0" smtClean="0">
                <a:solidFill>
                  <a:srgbClr val="FFFF00"/>
                </a:solidFill>
              </a:rPr>
              <a:t>synoptic</a:t>
            </a:r>
            <a:endParaRPr lang="en-US" b="1" dirty="0">
              <a:solidFill>
                <a:srgbClr val="FFFF00"/>
              </a:solidFill>
            </a:endParaRPr>
          </a:p>
        </p:txBody>
      </p:sp>
    </p:spTree>
    <p:extLst>
      <p:ext uri="{BB962C8B-B14F-4D97-AF65-F5344CB8AC3E}">
        <p14:creationId xmlns:p14="http://schemas.microsoft.com/office/powerpoint/2010/main" val="581825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12" grpId="0" animBg="1"/>
      <p:bldP spid="13" grpId="0" animBg="1"/>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222C10E2-5BCC-D04B-A634-B42DBFA6F81C}" type="slidenum">
              <a:rPr lang="en-US" smtClean="0"/>
              <a:t>35</a:t>
            </a:fld>
            <a:endParaRPr lang="en-US"/>
          </a:p>
        </p:txBody>
      </p:sp>
      <p:pic>
        <p:nvPicPr>
          <p:cNvPr id="2" name="Picture 1" descr="fig8_100m_4kmjw_v4.png"/>
          <p:cNvPicPr>
            <a:picLocks noChangeAspect="1"/>
          </p:cNvPicPr>
          <p:nvPr/>
        </p:nvPicPr>
        <p:blipFill rotWithShape="1">
          <a:blip r:embed="rId3">
            <a:extLst>
              <a:ext uri="{28A0092B-C50C-407E-A947-70E740481C1C}">
                <a14:useLocalDpi xmlns:a14="http://schemas.microsoft.com/office/drawing/2010/main" val="0"/>
              </a:ext>
            </a:extLst>
          </a:blip>
          <a:srcRect t="63986" r="7137" b="1991"/>
          <a:stretch/>
        </p:blipFill>
        <p:spPr>
          <a:xfrm>
            <a:off x="0" y="445870"/>
            <a:ext cx="9144000" cy="5025308"/>
          </a:xfrm>
          <a:prstGeom prst="rect">
            <a:avLst/>
          </a:prstGeom>
        </p:spPr>
      </p:pic>
      <p:sp>
        <p:nvSpPr>
          <p:cNvPr id="5" name="Text Box 74"/>
          <p:cNvSpPr txBox="1">
            <a:spLocks noChangeArrowheads="1"/>
          </p:cNvSpPr>
          <p:nvPr/>
        </p:nvSpPr>
        <p:spPr bwMode="auto">
          <a:xfrm>
            <a:off x="1828800" y="5513513"/>
            <a:ext cx="5571067" cy="10541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500" b="1" dirty="0" smtClean="0">
                <a:solidFill>
                  <a:srgbClr val="000000"/>
                </a:solidFill>
                <a:latin typeface="Calibri"/>
                <a:cs typeface="Calibri"/>
              </a:rPr>
              <a:t>NJ</a:t>
            </a:r>
            <a:r>
              <a:rPr lang="en-US" sz="2500" b="1" dirty="0">
                <a:solidFill>
                  <a:srgbClr val="000000"/>
                </a:solidFill>
                <a:latin typeface="Calibri"/>
                <a:cs typeface="Calibri"/>
              </a:rPr>
              <a:t> </a:t>
            </a:r>
            <a:r>
              <a:rPr lang="en-US" sz="2500" b="1" dirty="0" smtClean="0">
                <a:solidFill>
                  <a:srgbClr val="000000"/>
                </a:solidFill>
                <a:latin typeface="Calibri"/>
                <a:cs typeface="Calibri"/>
              </a:rPr>
              <a:t>stationary</a:t>
            </a:r>
            <a:r>
              <a:rPr lang="en-US" sz="2500" dirty="0" smtClean="0">
                <a:solidFill>
                  <a:srgbClr val="000000"/>
                </a:solidFill>
                <a:latin typeface="Calibri"/>
                <a:cs typeface="Calibri"/>
              </a:rPr>
              <a:t>- strong synoptic flow</a:t>
            </a:r>
          </a:p>
          <a:p>
            <a:pPr algn="ctr" eaLnBrk="1" hangingPunct="1">
              <a:spcBef>
                <a:spcPct val="50000"/>
              </a:spcBef>
            </a:pPr>
            <a:r>
              <a:rPr lang="en-US" sz="2500" b="1" dirty="0" smtClean="0">
                <a:solidFill>
                  <a:srgbClr val="000000"/>
                </a:solidFill>
                <a:latin typeface="Calibri"/>
                <a:cs typeface="Calibri"/>
              </a:rPr>
              <a:t>MD propagating</a:t>
            </a:r>
            <a:r>
              <a:rPr lang="en-US" sz="2500" dirty="0" smtClean="0">
                <a:solidFill>
                  <a:srgbClr val="000000"/>
                </a:solidFill>
                <a:latin typeface="Calibri"/>
                <a:cs typeface="Calibri"/>
              </a:rPr>
              <a:t>- weak synoptic flow</a:t>
            </a:r>
          </a:p>
        </p:txBody>
      </p:sp>
      <p:sp>
        <p:nvSpPr>
          <p:cNvPr id="6"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14" name="TextBox 13"/>
          <p:cNvSpPr txBox="1"/>
          <p:nvPr/>
        </p:nvSpPr>
        <p:spPr>
          <a:xfrm>
            <a:off x="7479340" y="4667570"/>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3" name="TextBox 2"/>
          <p:cNvSpPr txBox="1"/>
          <p:nvPr/>
        </p:nvSpPr>
        <p:spPr>
          <a:xfrm>
            <a:off x="1128863" y="356907"/>
            <a:ext cx="2888562" cy="400110"/>
          </a:xfrm>
          <a:prstGeom prst="rect">
            <a:avLst/>
          </a:prstGeom>
          <a:noFill/>
        </p:spPr>
        <p:txBody>
          <a:bodyPr wrap="square" rtlCol="0">
            <a:spAutoFit/>
          </a:bodyPr>
          <a:lstStyle/>
          <a:p>
            <a:pPr algn="ctr"/>
            <a:r>
              <a:rPr lang="en-US" sz="2000" b="1" dirty="0" smtClean="0"/>
              <a:t>Upwelling</a:t>
            </a:r>
            <a:endParaRPr lang="en-US" sz="2000" b="1" dirty="0"/>
          </a:p>
        </p:txBody>
      </p:sp>
      <p:sp>
        <p:nvSpPr>
          <p:cNvPr id="15" name="TextBox 14"/>
          <p:cNvSpPr txBox="1"/>
          <p:nvPr/>
        </p:nvSpPr>
        <p:spPr>
          <a:xfrm>
            <a:off x="5177937" y="356907"/>
            <a:ext cx="2865213" cy="400110"/>
          </a:xfrm>
          <a:prstGeom prst="rect">
            <a:avLst/>
          </a:prstGeom>
          <a:noFill/>
        </p:spPr>
        <p:txBody>
          <a:bodyPr wrap="square" rtlCol="0">
            <a:spAutoFit/>
          </a:bodyPr>
          <a:lstStyle/>
          <a:p>
            <a:pPr algn="ctr"/>
            <a:r>
              <a:rPr lang="en-US" sz="2000" b="1" dirty="0" smtClean="0"/>
              <a:t>Non-Upwelling</a:t>
            </a:r>
            <a:endParaRPr lang="en-US" sz="2000" b="1" dirty="0"/>
          </a:p>
        </p:txBody>
      </p:sp>
    </p:spTree>
    <p:extLst>
      <p:ext uri="{BB962C8B-B14F-4D97-AF65-F5344CB8AC3E}">
        <p14:creationId xmlns:p14="http://schemas.microsoft.com/office/powerpoint/2010/main" val="13547413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9_smallvectors_v2.png"/>
          <p:cNvPicPr>
            <a:picLocks noChangeAspect="1"/>
          </p:cNvPicPr>
          <p:nvPr/>
        </p:nvPicPr>
        <p:blipFill rotWithShape="1">
          <a:blip r:embed="rId3">
            <a:extLst>
              <a:ext uri="{28A0092B-C50C-407E-A947-70E740481C1C}">
                <a14:useLocalDpi xmlns:a14="http://schemas.microsoft.com/office/drawing/2010/main" val="0"/>
              </a:ext>
            </a:extLst>
          </a:blip>
          <a:srcRect l="6675" t="4836" r="9264" b="6105"/>
          <a:stretch/>
        </p:blipFill>
        <p:spPr>
          <a:xfrm>
            <a:off x="246594" y="261258"/>
            <a:ext cx="6226488" cy="6596742"/>
          </a:xfrm>
          <a:prstGeom prst="rect">
            <a:avLst/>
          </a:prstGeom>
        </p:spPr>
      </p:pic>
      <p:sp>
        <p:nvSpPr>
          <p:cNvPr id="3" name="Slide Number Placeholder 2"/>
          <p:cNvSpPr>
            <a:spLocks noGrp="1"/>
          </p:cNvSpPr>
          <p:nvPr>
            <p:ph type="sldNum" sz="quarter" idx="12"/>
          </p:nvPr>
        </p:nvSpPr>
        <p:spPr/>
        <p:txBody>
          <a:bodyPr/>
          <a:lstStyle/>
          <a:p>
            <a:fld id="{222C10E2-5BCC-D04B-A634-B42DBFA6F81C}" type="slidenum">
              <a:rPr lang="en-US" smtClean="0"/>
              <a:t>36</a:t>
            </a:fld>
            <a:endParaRPr lang="en-US"/>
          </a:p>
        </p:txBody>
      </p:sp>
      <p:sp>
        <p:nvSpPr>
          <p:cNvPr id="6" name="TextBox 5"/>
          <p:cNvSpPr txBox="1"/>
          <p:nvPr/>
        </p:nvSpPr>
        <p:spPr>
          <a:xfrm>
            <a:off x="-103560" y="1052796"/>
            <a:ext cx="626327" cy="338554"/>
          </a:xfrm>
          <a:prstGeom prst="rect">
            <a:avLst/>
          </a:prstGeom>
          <a:noFill/>
        </p:spPr>
        <p:txBody>
          <a:bodyPr wrap="square" rtlCol="0">
            <a:spAutoFit/>
          </a:bodyPr>
          <a:lstStyle/>
          <a:p>
            <a:pPr marL="0" lvl="1" algn="ctr"/>
            <a:r>
              <a:rPr lang="en-US" sz="1600" b="1" dirty="0" smtClean="0"/>
              <a:t>NJ</a:t>
            </a:r>
          </a:p>
        </p:txBody>
      </p:sp>
      <p:sp>
        <p:nvSpPr>
          <p:cNvPr id="7" name="TextBox 6"/>
          <p:cNvSpPr txBox="1"/>
          <p:nvPr/>
        </p:nvSpPr>
        <p:spPr>
          <a:xfrm>
            <a:off x="-73980" y="4234798"/>
            <a:ext cx="593783" cy="338554"/>
          </a:xfrm>
          <a:prstGeom prst="rect">
            <a:avLst/>
          </a:prstGeom>
          <a:noFill/>
        </p:spPr>
        <p:txBody>
          <a:bodyPr wrap="square" rtlCol="0">
            <a:spAutoFit/>
          </a:bodyPr>
          <a:lstStyle/>
          <a:p>
            <a:pPr marL="0" lvl="1" algn="ctr"/>
            <a:r>
              <a:rPr lang="en-US" sz="1600" b="1" dirty="0" smtClean="0"/>
              <a:t>MD</a:t>
            </a:r>
          </a:p>
        </p:txBody>
      </p:sp>
      <p:sp>
        <p:nvSpPr>
          <p:cNvPr id="8" name="TextBox 7"/>
          <p:cNvSpPr txBox="1"/>
          <p:nvPr/>
        </p:nvSpPr>
        <p:spPr>
          <a:xfrm>
            <a:off x="727451" y="-15374"/>
            <a:ext cx="2293321" cy="338554"/>
          </a:xfrm>
          <a:prstGeom prst="rect">
            <a:avLst/>
          </a:prstGeom>
          <a:noFill/>
        </p:spPr>
        <p:txBody>
          <a:bodyPr wrap="square" rtlCol="0">
            <a:spAutoFit/>
          </a:bodyPr>
          <a:lstStyle/>
          <a:p>
            <a:pPr marL="0" lvl="1" algn="ctr"/>
            <a:r>
              <a:rPr lang="en-US" sz="1600" b="1" dirty="0" smtClean="0"/>
              <a:t>Upwelling</a:t>
            </a:r>
          </a:p>
        </p:txBody>
      </p:sp>
      <p:sp>
        <p:nvSpPr>
          <p:cNvPr id="9" name="TextBox 8"/>
          <p:cNvSpPr txBox="1"/>
          <p:nvPr/>
        </p:nvSpPr>
        <p:spPr>
          <a:xfrm flipH="1">
            <a:off x="3711233" y="-15374"/>
            <a:ext cx="2305651" cy="338554"/>
          </a:xfrm>
          <a:prstGeom prst="rect">
            <a:avLst/>
          </a:prstGeom>
          <a:noFill/>
        </p:spPr>
        <p:txBody>
          <a:bodyPr wrap="square" rtlCol="0">
            <a:spAutoFit/>
          </a:bodyPr>
          <a:lstStyle/>
          <a:p>
            <a:pPr marL="0" lvl="1" algn="ctr"/>
            <a:r>
              <a:rPr lang="en-US" sz="1600" b="1" dirty="0" smtClean="0"/>
              <a:t>Non-Upwelling</a:t>
            </a:r>
          </a:p>
        </p:txBody>
      </p:sp>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12" name="Text Box 74"/>
          <p:cNvSpPr txBox="1">
            <a:spLocks noChangeArrowheads="1"/>
          </p:cNvSpPr>
          <p:nvPr/>
        </p:nvSpPr>
        <p:spPr bwMode="auto">
          <a:xfrm>
            <a:off x="6553199" y="1170033"/>
            <a:ext cx="2472127"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dirty="0" smtClean="0">
                <a:latin typeface="Calibri"/>
                <a:cs typeface="Calibri"/>
              </a:rPr>
              <a:t>Same </a:t>
            </a:r>
            <a:r>
              <a:rPr lang="en-US" sz="2500" dirty="0" err="1" smtClean="0">
                <a:latin typeface="Calibri"/>
                <a:cs typeface="Calibri"/>
              </a:rPr>
              <a:t>Hovmöllers</a:t>
            </a:r>
            <a:r>
              <a:rPr lang="en-US" sz="2500" dirty="0" smtClean="0">
                <a:latin typeface="Calibri"/>
                <a:cs typeface="Calibri"/>
              </a:rPr>
              <a:t> as before…</a:t>
            </a:r>
            <a:endParaRPr lang="en-US" sz="2500" dirty="0">
              <a:latin typeface="Calibri"/>
              <a:cs typeface="Calibri"/>
            </a:endParaRPr>
          </a:p>
          <a:p>
            <a:pPr eaLnBrk="1" hangingPunct="1">
              <a:spcBef>
                <a:spcPct val="50000"/>
              </a:spcBef>
            </a:pPr>
            <a:r>
              <a:rPr lang="en-US" sz="2500" dirty="0" smtClean="0">
                <a:latin typeface="Calibri"/>
                <a:cs typeface="Calibri"/>
              </a:rPr>
              <a:t>Let’s composite them…</a:t>
            </a:r>
          </a:p>
        </p:txBody>
      </p:sp>
      <p:sp>
        <p:nvSpPr>
          <p:cNvPr id="13" name="TextBox 12"/>
          <p:cNvSpPr txBox="1"/>
          <p:nvPr/>
        </p:nvSpPr>
        <p:spPr>
          <a:xfrm>
            <a:off x="5571606" y="6648776"/>
            <a:ext cx="1622323" cy="246221"/>
          </a:xfrm>
          <a:prstGeom prst="rect">
            <a:avLst/>
          </a:prstGeom>
          <a:noFill/>
        </p:spPr>
        <p:txBody>
          <a:bodyPr wrap="square" rtlCol="0">
            <a:spAutoFit/>
          </a:bodyPr>
          <a:lstStyle/>
          <a:p>
            <a:r>
              <a:rPr lang="en-US" sz="1000" i="1" dirty="0" smtClean="0"/>
              <a:t>Seroka et al. in prep.</a:t>
            </a:r>
            <a:endParaRPr lang="en-US" sz="1000" i="1" dirty="0"/>
          </a:p>
        </p:txBody>
      </p:sp>
      <p:sp>
        <p:nvSpPr>
          <p:cNvPr id="14" name="Rectangle 13"/>
          <p:cNvSpPr/>
          <p:nvPr/>
        </p:nvSpPr>
        <p:spPr>
          <a:xfrm>
            <a:off x="151401" y="2206708"/>
            <a:ext cx="5966041" cy="122125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54401" y="5313961"/>
            <a:ext cx="5966041" cy="1221253"/>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 y="3427961"/>
            <a:ext cx="569739" cy="336435"/>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3476" y="6526914"/>
            <a:ext cx="569739" cy="336435"/>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553199" y="1170033"/>
            <a:ext cx="2472128" cy="182357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fig8_100m_4kmjw_v4.png"/>
          <p:cNvPicPr>
            <a:picLocks noChangeAspect="1"/>
          </p:cNvPicPr>
          <p:nvPr/>
        </p:nvPicPr>
        <p:blipFill rotWithShape="1">
          <a:blip r:embed="rId4">
            <a:extLst>
              <a:ext uri="{28A0092B-C50C-407E-A947-70E740481C1C}">
                <a14:useLocalDpi xmlns:a14="http://schemas.microsoft.com/office/drawing/2010/main" val="0"/>
              </a:ext>
            </a:extLst>
          </a:blip>
          <a:srcRect l="11350" t="74610" r="59416" b="7620"/>
          <a:stretch/>
        </p:blipFill>
        <p:spPr>
          <a:xfrm>
            <a:off x="6534628" y="3572933"/>
            <a:ext cx="2609372" cy="2379133"/>
          </a:xfrm>
          <a:prstGeom prst="rect">
            <a:avLst/>
          </a:prstGeom>
        </p:spPr>
      </p:pic>
      <p:cxnSp>
        <p:nvCxnSpPr>
          <p:cNvPr id="20" name="Straight Connector 19"/>
          <p:cNvCxnSpPr/>
          <p:nvPr/>
        </p:nvCxnSpPr>
        <p:spPr>
          <a:xfrm>
            <a:off x="7309942" y="3764396"/>
            <a:ext cx="1715385" cy="1781271"/>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553200" y="4170795"/>
            <a:ext cx="1783121" cy="1781271"/>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373599" y="5249384"/>
            <a:ext cx="626327" cy="338554"/>
          </a:xfrm>
          <a:prstGeom prst="rect">
            <a:avLst/>
          </a:prstGeom>
          <a:noFill/>
        </p:spPr>
        <p:txBody>
          <a:bodyPr wrap="square" rtlCol="0">
            <a:spAutoFit/>
          </a:bodyPr>
          <a:lstStyle/>
          <a:p>
            <a:pPr marL="0" lvl="1" algn="ctr"/>
            <a:r>
              <a:rPr lang="en-US" sz="1600" b="1" dirty="0" smtClean="0"/>
              <a:t>NJ</a:t>
            </a:r>
          </a:p>
        </p:txBody>
      </p:sp>
      <p:sp>
        <p:nvSpPr>
          <p:cNvPr id="26" name="TextBox 25"/>
          <p:cNvSpPr txBox="1"/>
          <p:nvPr/>
        </p:nvSpPr>
        <p:spPr>
          <a:xfrm>
            <a:off x="7627646" y="5647430"/>
            <a:ext cx="626327" cy="338554"/>
          </a:xfrm>
          <a:prstGeom prst="rect">
            <a:avLst/>
          </a:prstGeom>
          <a:noFill/>
        </p:spPr>
        <p:txBody>
          <a:bodyPr wrap="square" rtlCol="0">
            <a:spAutoFit/>
          </a:bodyPr>
          <a:lstStyle/>
          <a:p>
            <a:pPr marL="0" lvl="1" algn="ctr"/>
            <a:r>
              <a:rPr lang="en-US" sz="1600" b="1" dirty="0" smtClean="0"/>
              <a:t>MD</a:t>
            </a:r>
          </a:p>
        </p:txBody>
      </p:sp>
    </p:spTree>
    <p:extLst>
      <p:ext uri="{BB962C8B-B14F-4D97-AF65-F5344CB8AC3E}">
        <p14:creationId xmlns:p14="http://schemas.microsoft.com/office/powerpoint/2010/main" val="30500460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10_v7.png"/>
          <p:cNvPicPr>
            <a:picLocks noChangeAspect="1"/>
          </p:cNvPicPr>
          <p:nvPr/>
        </p:nvPicPr>
        <p:blipFill rotWithShape="1">
          <a:blip r:embed="rId3">
            <a:extLst>
              <a:ext uri="{28A0092B-C50C-407E-A947-70E740481C1C}">
                <a14:useLocalDpi xmlns:a14="http://schemas.microsoft.com/office/drawing/2010/main" val="0"/>
              </a:ext>
            </a:extLst>
          </a:blip>
          <a:srcRect l="20743" t="6786" r="43871" b="44870"/>
          <a:stretch/>
        </p:blipFill>
        <p:spPr>
          <a:xfrm>
            <a:off x="1180077" y="409725"/>
            <a:ext cx="3674515" cy="3765136"/>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37</a:t>
            </a:fld>
            <a:endParaRPr lang="en-US"/>
          </a:p>
        </p:txBody>
      </p:sp>
      <p:pic>
        <p:nvPicPr>
          <p:cNvPr id="8" name="Picture 7" descr="fig10_v7.png"/>
          <p:cNvPicPr>
            <a:picLocks noChangeAspect="1"/>
          </p:cNvPicPr>
          <p:nvPr/>
        </p:nvPicPr>
        <p:blipFill rotWithShape="1">
          <a:blip r:embed="rId3">
            <a:extLst>
              <a:ext uri="{28A0092B-C50C-407E-A947-70E740481C1C}">
                <a14:useLocalDpi xmlns:a14="http://schemas.microsoft.com/office/drawing/2010/main" val="0"/>
              </a:ext>
            </a:extLst>
          </a:blip>
          <a:srcRect l="64135" t="69598" r="14022" b="14796"/>
          <a:stretch/>
        </p:blipFill>
        <p:spPr>
          <a:xfrm>
            <a:off x="5320215" y="4605300"/>
            <a:ext cx="2835099" cy="1519180"/>
          </a:xfrm>
          <a:prstGeom prst="rect">
            <a:avLst/>
          </a:prstGeom>
        </p:spPr>
      </p:pic>
      <p:sp>
        <p:nvSpPr>
          <p:cNvPr id="11" name="Rectangle 10"/>
          <p:cNvSpPr/>
          <p:nvPr/>
        </p:nvSpPr>
        <p:spPr>
          <a:xfrm>
            <a:off x="1523999" y="3841688"/>
            <a:ext cx="1354557" cy="185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401834"/>
            <a:ext cx="1222409" cy="411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092131" y="4260285"/>
            <a:ext cx="324465" cy="208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14" name="Rectangle 13"/>
          <p:cNvSpPr/>
          <p:nvPr/>
        </p:nvSpPr>
        <p:spPr>
          <a:xfrm>
            <a:off x="4784760" y="3967964"/>
            <a:ext cx="273937" cy="5008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79982" y="885912"/>
            <a:ext cx="4064018" cy="1077218"/>
          </a:xfrm>
          <a:prstGeom prst="rect">
            <a:avLst/>
          </a:prstGeom>
          <a:noFill/>
        </p:spPr>
        <p:txBody>
          <a:bodyPr wrap="square" rtlCol="0">
            <a:spAutoFit/>
          </a:bodyPr>
          <a:lstStyle/>
          <a:p>
            <a:r>
              <a:rPr lang="en-US" b="1" dirty="0" smtClean="0"/>
              <a:t>Synoptic flow:</a:t>
            </a:r>
          </a:p>
          <a:p>
            <a:pPr marL="285750" indent="-285750">
              <a:buFont typeface="Arial"/>
              <a:buChar char="•"/>
            </a:pPr>
            <a:r>
              <a:rPr lang="en-US" dirty="0" smtClean="0"/>
              <a:t>Onshore extent sensitive, offshore not </a:t>
            </a:r>
            <a:r>
              <a:rPr lang="en-US" sz="1400" dirty="0" smtClean="0">
                <a:solidFill>
                  <a:srgbClr val="A6A6A6"/>
                </a:solidFill>
              </a:rPr>
              <a:t>(consistent with </a:t>
            </a:r>
            <a:r>
              <a:rPr lang="en-US" sz="1400" dirty="0" err="1" smtClean="0">
                <a:solidFill>
                  <a:srgbClr val="A6A6A6"/>
                </a:solidFill>
              </a:rPr>
              <a:t>Finkele</a:t>
            </a:r>
            <a:r>
              <a:rPr lang="en-US" sz="1400" dirty="0" smtClean="0">
                <a:solidFill>
                  <a:srgbClr val="A6A6A6"/>
                </a:solidFill>
              </a:rPr>
              <a:t> 1998)</a:t>
            </a:r>
          </a:p>
          <a:p>
            <a:pPr marL="285750" indent="-285750">
              <a:buFont typeface="Arial"/>
              <a:buChar char="•"/>
            </a:pPr>
            <a:endParaRPr lang="en-US" sz="1400" dirty="0" smtClean="0">
              <a:solidFill>
                <a:srgbClr val="A6A6A6"/>
              </a:solidFill>
            </a:endParaRPr>
          </a:p>
        </p:txBody>
      </p:sp>
      <p:pic>
        <p:nvPicPr>
          <p:cNvPr id="4" name="Picture 3" descr="Screen Shot 2016-09-21 at 8.01.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47590" y="878032"/>
            <a:ext cx="524521" cy="214968"/>
          </a:xfrm>
          <a:prstGeom prst="rect">
            <a:avLst/>
          </a:prstGeom>
        </p:spPr>
      </p:pic>
      <p:pic>
        <p:nvPicPr>
          <p:cNvPr id="15" name="Picture 14" descr="Screen Shot 2016-09-21 at 8.02.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75300" y="1894449"/>
            <a:ext cx="499285" cy="174354"/>
          </a:xfrm>
          <a:prstGeom prst="rect">
            <a:avLst/>
          </a:prstGeom>
        </p:spPr>
      </p:pic>
      <p:pic>
        <p:nvPicPr>
          <p:cNvPr id="16" name="Picture 15" descr="Screen Shot 2016-09-21 at 8.02.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47944" y="891581"/>
            <a:ext cx="551324" cy="157521"/>
          </a:xfrm>
          <a:prstGeom prst="rect">
            <a:avLst/>
          </a:prstGeom>
        </p:spPr>
      </p:pic>
      <p:pic>
        <p:nvPicPr>
          <p:cNvPr id="17" name="Picture 16" descr="Screen Shot 2016-09-21 at 8.02.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71501" y="1919250"/>
            <a:ext cx="485363" cy="138675"/>
          </a:xfrm>
          <a:prstGeom prst="rect">
            <a:avLst/>
          </a:prstGeom>
        </p:spPr>
      </p:pic>
      <p:sp>
        <p:nvSpPr>
          <p:cNvPr id="18" name="TextBox 17"/>
          <p:cNvSpPr txBox="1"/>
          <p:nvPr/>
        </p:nvSpPr>
        <p:spPr>
          <a:xfrm>
            <a:off x="5079982" y="1846631"/>
            <a:ext cx="4064018" cy="2523768"/>
          </a:xfrm>
          <a:prstGeom prst="rect">
            <a:avLst/>
          </a:prstGeom>
          <a:noFill/>
        </p:spPr>
        <p:txBody>
          <a:bodyPr wrap="square" rtlCol="0">
            <a:spAutoFit/>
          </a:bodyPr>
          <a:lstStyle/>
          <a:p>
            <a:r>
              <a:rPr lang="en-US" b="1" dirty="0" smtClean="0"/>
              <a:t>Upwelling:</a:t>
            </a:r>
            <a:endParaRPr lang="en-US" dirty="0" smtClean="0"/>
          </a:p>
          <a:p>
            <a:pPr marL="285750" indent="-285750">
              <a:buFont typeface="Arial"/>
              <a:buChar char="•"/>
            </a:pPr>
            <a:r>
              <a:rPr lang="en-US" dirty="0" smtClean="0"/>
              <a:t>Onshore, offshore extent insensitive </a:t>
            </a:r>
            <a:br>
              <a:rPr lang="en-US" dirty="0" smtClean="0"/>
            </a:br>
            <a:r>
              <a:rPr lang="en-US" sz="1400" dirty="0" smtClean="0">
                <a:solidFill>
                  <a:srgbClr val="A6A6A6"/>
                </a:solidFill>
              </a:rPr>
              <a:t>(in contrast to Clancy et al 1979, </a:t>
            </a:r>
            <a:r>
              <a:rPr lang="en-US" sz="1400" dirty="0" smtClean="0">
                <a:solidFill>
                  <a:schemeClr val="bg1">
                    <a:lumMod val="65000"/>
                  </a:schemeClr>
                </a:solidFill>
              </a:rPr>
              <a:t>Bowers</a:t>
            </a:r>
            <a:r>
              <a:rPr lang="en-US" sz="1400" dirty="0" smtClean="0">
                <a:solidFill>
                  <a:srgbClr val="A6A6A6"/>
                </a:solidFill>
              </a:rPr>
              <a:t> 2004)</a:t>
            </a:r>
            <a:endParaRPr lang="en-US" dirty="0" smtClean="0">
              <a:solidFill>
                <a:srgbClr val="A6A6A6"/>
              </a:solidFill>
            </a:endParaRPr>
          </a:p>
          <a:p>
            <a:pPr marL="285750" indent="-285750">
              <a:buFont typeface="Arial"/>
              <a:buChar char="•"/>
            </a:pPr>
            <a:r>
              <a:rPr lang="en-US" dirty="0" smtClean="0"/>
              <a:t>Stronger convergence onshore, stronger divergence offshore with upwelling </a:t>
            </a:r>
            <a:r>
              <a:rPr lang="en-US" sz="1600" i="1" dirty="0" smtClean="0"/>
              <a:t>(not shown here)</a:t>
            </a:r>
            <a:endParaRPr lang="en-US" i="1" dirty="0" smtClean="0"/>
          </a:p>
          <a:p>
            <a:pPr marL="285750" indent="-285750">
              <a:buFont typeface="Arial"/>
              <a:buChar char="•"/>
            </a:pPr>
            <a:r>
              <a:rPr lang="en-US" dirty="0" smtClean="0"/>
              <a:t>Earlier onset; sharper, narrower sea breeze with upwelling </a:t>
            </a:r>
            <a:r>
              <a:rPr lang="en-US" sz="1600" i="1" dirty="0" smtClean="0"/>
              <a:t>(not shown here)</a:t>
            </a:r>
            <a:r>
              <a:rPr lang="en-US" i="1" dirty="0" smtClean="0"/>
              <a:t> </a:t>
            </a:r>
            <a:r>
              <a:rPr lang="en-US" sz="1400" dirty="0" smtClean="0">
                <a:solidFill>
                  <a:srgbClr val="A6A6A6"/>
                </a:solidFill>
              </a:rPr>
              <a:t>(consistent with prior studies)</a:t>
            </a:r>
            <a:r>
              <a:rPr lang="en-US" sz="1400" b="1" dirty="0" smtClean="0"/>
              <a:t> </a:t>
            </a:r>
            <a:endParaRPr lang="en-US" sz="1400" b="1" dirty="0"/>
          </a:p>
        </p:txBody>
      </p:sp>
      <p:sp>
        <p:nvSpPr>
          <p:cNvPr id="19" name="Oval 18"/>
          <p:cNvSpPr/>
          <p:nvPr/>
        </p:nvSpPr>
        <p:spPr>
          <a:xfrm rot="5249437">
            <a:off x="1928826" y="2561427"/>
            <a:ext cx="1080661" cy="140661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rot="5400000">
            <a:off x="4141441" y="3205062"/>
            <a:ext cx="338079" cy="8840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rot="5400000">
            <a:off x="2245454" y="3242578"/>
            <a:ext cx="338079" cy="8840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724496" y="5899208"/>
            <a:ext cx="1622323" cy="246221"/>
          </a:xfrm>
          <a:prstGeom prst="rect">
            <a:avLst/>
          </a:prstGeom>
          <a:noFill/>
        </p:spPr>
        <p:txBody>
          <a:bodyPr wrap="square" rtlCol="0">
            <a:spAutoFit/>
          </a:bodyPr>
          <a:lstStyle/>
          <a:p>
            <a:r>
              <a:rPr lang="en-US" sz="1000" i="1" dirty="0" smtClean="0"/>
              <a:t>Seroka et al. in prep.</a:t>
            </a:r>
            <a:endParaRPr lang="en-US" sz="1000" i="1" dirty="0"/>
          </a:p>
        </p:txBody>
      </p:sp>
      <p:pic>
        <p:nvPicPr>
          <p:cNvPr id="23" name="Picture 22" descr="fig10_v7.png"/>
          <p:cNvPicPr>
            <a:picLocks noChangeAspect="1"/>
          </p:cNvPicPr>
          <p:nvPr/>
        </p:nvPicPr>
        <p:blipFill rotWithShape="1">
          <a:blip r:embed="rId3">
            <a:extLst>
              <a:ext uri="{28A0092B-C50C-407E-A947-70E740481C1C}">
                <a14:useLocalDpi xmlns:a14="http://schemas.microsoft.com/office/drawing/2010/main" val="0"/>
              </a:ext>
            </a:extLst>
          </a:blip>
          <a:srcRect l="8629" t="6786" r="87407" b="48561"/>
          <a:stretch/>
        </p:blipFill>
        <p:spPr>
          <a:xfrm>
            <a:off x="768486" y="409724"/>
            <a:ext cx="411591" cy="3477645"/>
          </a:xfrm>
          <a:prstGeom prst="rect">
            <a:avLst/>
          </a:prstGeom>
        </p:spPr>
      </p:pic>
      <p:sp>
        <p:nvSpPr>
          <p:cNvPr id="24" name="Rectangle 23"/>
          <p:cNvSpPr/>
          <p:nvPr/>
        </p:nvSpPr>
        <p:spPr>
          <a:xfrm>
            <a:off x="1434621" y="494951"/>
            <a:ext cx="175344" cy="195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416596" y="4516634"/>
            <a:ext cx="175344" cy="195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434621" y="6022319"/>
            <a:ext cx="175344" cy="1952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fig10_v7.png"/>
          <p:cNvPicPr>
            <a:picLocks noChangeAspect="1"/>
          </p:cNvPicPr>
          <p:nvPr/>
        </p:nvPicPr>
        <p:blipFill rotWithShape="1">
          <a:blip r:embed="rId3">
            <a:extLst>
              <a:ext uri="{28A0092B-C50C-407E-A947-70E740481C1C}">
                <a14:useLocalDpi xmlns:a14="http://schemas.microsoft.com/office/drawing/2010/main" val="0"/>
              </a:ext>
            </a:extLst>
          </a:blip>
          <a:srcRect l="17482" t="75065" r="43871" b="5259"/>
          <a:stretch/>
        </p:blipFill>
        <p:spPr>
          <a:xfrm>
            <a:off x="849948" y="4347301"/>
            <a:ext cx="4013182" cy="1532466"/>
          </a:xfrm>
          <a:prstGeom prst="rect">
            <a:avLst/>
          </a:prstGeom>
        </p:spPr>
      </p:pic>
      <p:pic>
        <p:nvPicPr>
          <p:cNvPr id="31" name="Picture 30" descr="fig10_v7.png"/>
          <p:cNvPicPr>
            <a:picLocks noChangeAspect="1"/>
          </p:cNvPicPr>
          <p:nvPr/>
        </p:nvPicPr>
        <p:blipFill rotWithShape="1">
          <a:blip r:embed="rId3">
            <a:extLst>
              <a:ext uri="{28A0092B-C50C-407E-A947-70E740481C1C}">
                <a14:useLocalDpi xmlns:a14="http://schemas.microsoft.com/office/drawing/2010/main" val="0"/>
              </a:ext>
            </a:extLst>
          </a:blip>
          <a:srcRect l="15313" t="71368" r="82517" b="5259"/>
          <a:stretch/>
        </p:blipFill>
        <p:spPr>
          <a:xfrm>
            <a:off x="570549" y="4217196"/>
            <a:ext cx="225324" cy="1820332"/>
          </a:xfrm>
          <a:prstGeom prst="rect">
            <a:avLst/>
          </a:prstGeom>
        </p:spPr>
      </p:pic>
      <p:sp>
        <p:nvSpPr>
          <p:cNvPr id="27" name="Rectangle 26"/>
          <p:cNvSpPr/>
          <p:nvPr/>
        </p:nvSpPr>
        <p:spPr>
          <a:xfrm>
            <a:off x="483616" y="4217197"/>
            <a:ext cx="4402668" cy="1290038"/>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83616" y="5506177"/>
            <a:ext cx="569739" cy="533076"/>
          </a:xfrm>
          <a:prstGeom prst="rect">
            <a:avLst/>
          </a:prstGeom>
          <a:solidFill>
            <a:srgbClr val="FFFFFF">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091596" y="690246"/>
            <a:ext cx="3976203" cy="368015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210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animBg="1"/>
      <p:bldP spid="19" grpId="1" animBg="1"/>
      <p:bldP spid="20" grpId="0" animBg="1"/>
      <p:bldP spid="21"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38</a:t>
            </a:fld>
            <a:endParaRPr lang="en-US"/>
          </a:p>
        </p:txBody>
      </p:sp>
      <p:sp>
        <p:nvSpPr>
          <p:cNvPr id="6" name="Title 1"/>
          <p:cNvSpPr>
            <a:spLocks noGrp="1"/>
          </p:cNvSpPr>
          <p:nvPr>
            <p:ph type="title"/>
          </p:nvPr>
        </p:nvSpPr>
        <p:spPr>
          <a:xfrm>
            <a:off x="457200" y="39171"/>
            <a:ext cx="8229600" cy="1143000"/>
          </a:xfrm>
        </p:spPr>
        <p:txBody>
          <a:bodyPr/>
          <a:lstStyle/>
          <a:p>
            <a:r>
              <a:rPr lang="en-US" b="1" dirty="0" smtClean="0"/>
              <a:t>Summary</a:t>
            </a:r>
            <a:endParaRPr lang="en-US" b="1" dirty="0"/>
          </a:p>
        </p:txBody>
      </p:sp>
      <p:sp>
        <p:nvSpPr>
          <p:cNvPr id="8" name="Content Placeholder 2"/>
          <p:cNvSpPr txBox="1">
            <a:spLocks/>
          </p:cNvSpPr>
          <p:nvPr/>
        </p:nvSpPr>
        <p:spPr>
          <a:xfrm>
            <a:off x="236497" y="1428750"/>
            <a:ext cx="8842375" cy="47790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376"/>
              </a:spcBef>
            </a:pPr>
            <a:r>
              <a:rPr lang="en-US" sz="2400" dirty="0" smtClean="0">
                <a:solidFill>
                  <a:srgbClr val="000000"/>
                </a:solidFill>
              </a:rPr>
              <a:t>LCS used to highlight, clarify, objectively define offshore extent of sea breeze (previously ill-defined, not universal)</a:t>
            </a:r>
          </a:p>
          <a:p>
            <a:pPr>
              <a:spcBef>
                <a:spcPts val="2376"/>
              </a:spcBef>
            </a:pPr>
            <a:r>
              <a:rPr lang="en-US" sz="2400" dirty="0" smtClean="0">
                <a:solidFill>
                  <a:srgbClr val="000000"/>
                </a:solidFill>
              </a:rPr>
              <a:t>Used onshore maximum Lagrangian </a:t>
            </a:r>
            <a:r>
              <a:rPr lang="en-US" sz="2400" dirty="0" smtClean="0">
                <a:solidFill>
                  <a:schemeClr val="tx2">
                    <a:lumMod val="60000"/>
                    <a:lumOff val="40000"/>
                  </a:schemeClr>
                </a:solidFill>
              </a:rPr>
              <a:t>convergence </a:t>
            </a:r>
            <a:r>
              <a:rPr lang="en-US" sz="2400" dirty="0" smtClean="0">
                <a:solidFill>
                  <a:srgbClr val="000000"/>
                </a:solidFill>
              </a:rPr>
              <a:t>(matched with weather radar front) and offshore maximum Lagrangian </a:t>
            </a:r>
            <a:r>
              <a:rPr lang="en-US" sz="2400" dirty="0" smtClean="0">
                <a:solidFill>
                  <a:schemeClr val="accent2"/>
                </a:solidFill>
              </a:rPr>
              <a:t>divergence </a:t>
            </a:r>
            <a:r>
              <a:rPr lang="en-US" sz="2400" dirty="0" smtClean="0">
                <a:solidFill>
                  <a:srgbClr val="000000"/>
                </a:solidFill>
              </a:rPr>
              <a:t>as sea breeze boundaries</a:t>
            </a:r>
          </a:p>
          <a:p>
            <a:pPr>
              <a:spcBef>
                <a:spcPts val="2376"/>
              </a:spcBef>
            </a:pPr>
            <a:r>
              <a:rPr lang="en-US" sz="2400" dirty="0" smtClean="0">
                <a:solidFill>
                  <a:srgbClr val="000000"/>
                </a:solidFill>
              </a:rPr>
              <a:t>Sensitivities</a:t>
            </a:r>
          </a:p>
          <a:p>
            <a:pPr lvl="1">
              <a:spcBef>
                <a:spcPts val="2376"/>
              </a:spcBef>
            </a:pPr>
            <a:r>
              <a:rPr lang="en-US" sz="2000" b="1" dirty="0" smtClean="0">
                <a:solidFill>
                  <a:srgbClr val="000000"/>
                </a:solidFill>
              </a:rPr>
              <a:t>Synoptic flow:</a:t>
            </a:r>
            <a:r>
              <a:rPr lang="en-US" sz="2000" dirty="0" smtClean="0">
                <a:solidFill>
                  <a:srgbClr val="000000"/>
                </a:solidFill>
              </a:rPr>
              <a:t> inland extent sensitive, offshore not</a:t>
            </a:r>
          </a:p>
          <a:p>
            <a:pPr lvl="1">
              <a:spcBef>
                <a:spcPts val="2376"/>
              </a:spcBef>
            </a:pPr>
            <a:r>
              <a:rPr lang="en-US" sz="2000" b="1" dirty="0" smtClean="0">
                <a:solidFill>
                  <a:srgbClr val="000000"/>
                </a:solidFill>
              </a:rPr>
              <a:t>Upwelling</a:t>
            </a:r>
            <a:r>
              <a:rPr lang="en-US" sz="2000" b="1" dirty="0">
                <a:solidFill>
                  <a:srgbClr val="000000"/>
                </a:solidFill>
              </a:rPr>
              <a:t>: </a:t>
            </a:r>
            <a:r>
              <a:rPr lang="en-US" sz="2000" dirty="0" smtClean="0">
                <a:solidFill>
                  <a:srgbClr val="000000"/>
                </a:solidFill>
              </a:rPr>
              <a:t>a) onshore</a:t>
            </a:r>
            <a:r>
              <a:rPr lang="en-US" sz="2000" dirty="0">
                <a:solidFill>
                  <a:srgbClr val="000000"/>
                </a:solidFill>
              </a:rPr>
              <a:t>, offshore extent </a:t>
            </a:r>
            <a:r>
              <a:rPr lang="en-US" sz="2000" dirty="0" smtClean="0">
                <a:solidFill>
                  <a:srgbClr val="000000"/>
                </a:solidFill>
              </a:rPr>
              <a:t>insensitive; b) stronger </a:t>
            </a:r>
            <a:r>
              <a:rPr lang="en-US" sz="2000" dirty="0">
                <a:solidFill>
                  <a:srgbClr val="000000"/>
                </a:solidFill>
              </a:rPr>
              <a:t>convergence onshore, stronger divergence offshore with </a:t>
            </a:r>
            <a:r>
              <a:rPr lang="en-US" sz="2000" dirty="0" smtClean="0">
                <a:solidFill>
                  <a:srgbClr val="000000"/>
                </a:solidFill>
              </a:rPr>
              <a:t>upwelling; c) earlier </a:t>
            </a:r>
            <a:r>
              <a:rPr lang="en-US" sz="2000" dirty="0">
                <a:solidFill>
                  <a:srgbClr val="000000"/>
                </a:solidFill>
              </a:rPr>
              <a:t>onset; sharper, narrower sea breeze with </a:t>
            </a:r>
            <a:r>
              <a:rPr lang="en-US" sz="2000" dirty="0" smtClean="0">
                <a:solidFill>
                  <a:srgbClr val="000000"/>
                </a:solidFill>
              </a:rPr>
              <a:t>upwelling</a:t>
            </a:r>
            <a:endParaRPr lang="en-US" sz="2000" b="1" dirty="0" smtClean="0">
              <a:solidFill>
                <a:srgbClr val="000000"/>
              </a:solidFill>
            </a:endParaRPr>
          </a:p>
        </p:txBody>
      </p:sp>
      <p:sp>
        <p:nvSpPr>
          <p:cNvPr id="7"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Tree>
    <p:extLst>
      <p:ext uri="{BB962C8B-B14F-4D97-AF65-F5344CB8AC3E}">
        <p14:creationId xmlns:p14="http://schemas.microsoft.com/office/powerpoint/2010/main" val="3182768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39</a:t>
            </a:fld>
            <a:endParaRPr lang="en-US"/>
          </a:p>
        </p:txBody>
      </p:sp>
      <p:sp>
        <p:nvSpPr>
          <p:cNvPr id="6" name="Title 1"/>
          <p:cNvSpPr>
            <a:spLocks noGrp="1"/>
          </p:cNvSpPr>
          <p:nvPr>
            <p:ph type="title"/>
          </p:nvPr>
        </p:nvSpPr>
        <p:spPr>
          <a:xfrm>
            <a:off x="457200" y="63829"/>
            <a:ext cx="8229600" cy="1143000"/>
          </a:xfrm>
        </p:spPr>
        <p:txBody>
          <a:bodyPr/>
          <a:lstStyle/>
          <a:p>
            <a:r>
              <a:rPr lang="en-US" b="1" dirty="0" smtClean="0"/>
              <a:t>Conclusions</a:t>
            </a:r>
          </a:p>
        </p:txBody>
      </p:sp>
      <p:sp>
        <p:nvSpPr>
          <p:cNvPr id="8" name="Content Placeholder 2"/>
          <p:cNvSpPr txBox="1">
            <a:spLocks/>
          </p:cNvSpPr>
          <p:nvPr/>
        </p:nvSpPr>
        <p:spPr>
          <a:xfrm>
            <a:off x="236497" y="1035635"/>
            <a:ext cx="8842375" cy="5699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128"/>
              </a:spcBef>
            </a:pPr>
            <a:r>
              <a:rPr lang="en-US" sz="2200" dirty="0" smtClean="0">
                <a:solidFill>
                  <a:srgbClr val="000000"/>
                </a:solidFill>
              </a:rPr>
              <a:t>AOEC baroclinic coastal ocean cooling key missing contribution in modeling Irene’s rapid decay prior to NJ landfall </a:t>
            </a:r>
            <a:r>
              <a:rPr lang="en-US" sz="2200" b="1" dirty="0" smtClean="0">
                <a:solidFill>
                  <a:srgbClr val="FF0000"/>
                </a:solidFill>
              </a:rPr>
              <a:t>(Project 1)</a:t>
            </a:r>
          </a:p>
          <a:p>
            <a:pPr>
              <a:spcBef>
                <a:spcPts val="1128"/>
              </a:spcBef>
            </a:pPr>
            <a:r>
              <a:rPr lang="en-US" sz="2200" dirty="0" smtClean="0">
                <a:solidFill>
                  <a:srgbClr val="000000"/>
                </a:solidFill>
              </a:rPr>
              <a:t>Irene’s intensity most sensitive to this cooling than all other WRF parameters tested </a:t>
            </a:r>
            <a:r>
              <a:rPr lang="en-US" sz="2200" b="1" dirty="0" smtClean="0">
                <a:solidFill>
                  <a:srgbClr val="FF0000"/>
                </a:solidFill>
              </a:rPr>
              <a:t>(1)</a:t>
            </a:r>
          </a:p>
          <a:p>
            <a:pPr>
              <a:spcBef>
                <a:spcPts val="1128"/>
              </a:spcBef>
            </a:pPr>
            <a:r>
              <a:rPr lang="en-US" sz="2200" dirty="0" smtClean="0">
                <a:solidFill>
                  <a:srgbClr val="000000"/>
                </a:solidFill>
              </a:rPr>
              <a:t>Dominant force balance across entire shelf AOEC for Irene (2011), Barry (2007) onshore wind stress vs. offshore PGF </a:t>
            </a:r>
            <a:r>
              <a:rPr lang="en-US" sz="2200" b="1" dirty="0" smtClean="0">
                <a:solidFill>
                  <a:srgbClr val="0000FF"/>
                </a:solidFill>
              </a:rPr>
              <a:t>(2)</a:t>
            </a:r>
            <a:endParaRPr lang="en-US" sz="2200" dirty="0" smtClean="0">
              <a:solidFill>
                <a:srgbClr val="0000FF"/>
              </a:solidFill>
            </a:endParaRPr>
          </a:p>
          <a:p>
            <a:pPr>
              <a:spcBef>
                <a:spcPts val="1128"/>
              </a:spcBef>
            </a:pPr>
            <a:r>
              <a:rPr lang="en-US" sz="2200" dirty="0" smtClean="0">
                <a:solidFill>
                  <a:srgbClr val="000000"/>
                </a:solidFill>
              </a:rPr>
              <a:t>Onshore surface currents opposing offshore bottom currents, enhancing AOEC shear, surface cooling </a:t>
            </a:r>
            <a:r>
              <a:rPr lang="en-US" sz="2200" b="1" dirty="0" smtClean="0">
                <a:solidFill>
                  <a:srgbClr val="0000FF"/>
                </a:solidFill>
              </a:rPr>
              <a:t>(2)</a:t>
            </a:r>
          </a:p>
          <a:p>
            <a:pPr>
              <a:spcBef>
                <a:spcPts val="1128"/>
              </a:spcBef>
            </a:pPr>
            <a:r>
              <a:rPr lang="en-US" sz="2200" dirty="0" smtClean="0">
                <a:solidFill>
                  <a:srgbClr val="000000"/>
                </a:solidFill>
              </a:rPr>
              <a:t>Vertical diffusion cooled surface layer; advection was tidal </a:t>
            </a:r>
            <a:r>
              <a:rPr lang="en-US" sz="2200" b="1" dirty="0" smtClean="0">
                <a:solidFill>
                  <a:srgbClr val="0000FF"/>
                </a:solidFill>
              </a:rPr>
              <a:t>(2)</a:t>
            </a:r>
          </a:p>
          <a:p>
            <a:pPr>
              <a:spcBef>
                <a:spcPts val="1128"/>
              </a:spcBef>
            </a:pPr>
            <a:r>
              <a:rPr lang="en-US" sz="2200" dirty="0" smtClean="0">
                <a:solidFill>
                  <a:srgbClr val="000000"/>
                </a:solidFill>
              </a:rPr>
              <a:t>LCS used to demarcate onshore convergent and offshore divergent sea breeze boundaries </a:t>
            </a:r>
            <a:r>
              <a:rPr lang="en-US" sz="2200" b="1" dirty="0" smtClean="0">
                <a:solidFill>
                  <a:srgbClr val="FF0000"/>
                </a:solidFill>
              </a:rPr>
              <a:t>(3)</a:t>
            </a:r>
          </a:p>
          <a:p>
            <a:pPr>
              <a:spcBef>
                <a:spcPts val="1128"/>
              </a:spcBef>
            </a:pPr>
            <a:r>
              <a:rPr lang="en-US" sz="2200" dirty="0" smtClean="0">
                <a:solidFill>
                  <a:srgbClr val="000000"/>
                </a:solidFill>
              </a:rPr>
              <a:t>Synoptic flow impacted onshore sea breeze extent but not offshore; upwelling did not impact extent but caused earlier onset and more intense sea breeze onshore and offshore </a:t>
            </a:r>
            <a:r>
              <a:rPr lang="en-US" sz="2200" b="1" dirty="0" smtClean="0">
                <a:solidFill>
                  <a:srgbClr val="FF0000"/>
                </a:solidFill>
              </a:rPr>
              <a:t>(3)</a:t>
            </a:r>
            <a:endParaRPr lang="en-US" sz="2200" dirty="0" smtClean="0">
              <a:solidFill>
                <a:srgbClr val="FF0000"/>
              </a:solidFill>
            </a:endParaRPr>
          </a:p>
          <a:p>
            <a:pPr>
              <a:spcBef>
                <a:spcPts val="1128"/>
              </a:spcBef>
            </a:pPr>
            <a:endParaRPr lang="en-US" sz="2200" b="1" dirty="0" smtClean="0">
              <a:solidFill>
                <a:srgbClr val="000000"/>
              </a:solidFill>
            </a:endParaRPr>
          </a:p>
          <a:p>
            <a:pPr lvl="1">
              <a:spcBef>
                <a:spcPts val="1128"/>
              </a:spcBef>
            </a:pPr>
            <a:endParaRPr lang="en-US" sz="2200" dirty="0"/>
          </a:p>
        </p:txBody>
      </p:sp>
    </p:spTree>
    <p:extLst>
      <p:ext uri="{BB962C8B-B14F-4D97-AF65-F5344CB8AC3E}">
        <p14:creationId xmlns:p14="http://schemas.microsoft.com/office/powerpoint/2010/main" val="947488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6-09-19 at 12.49.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4573091"/>
            <a:ext cx="3964150" cy="2224204"/>
          </a:xfrm>
          <a:prstGeom prst="rect">
            <a:avLst/>
          </a:prstGeom>
        </p:spPr>
      </p:pic>
      <p:pic>
        <p:nvPicPr>
          <p:cNvPr id="41" name="Picture 40" descr="Screen Shot 2016-09-19 at 12.49.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298" y="4573091"/>
            <a:ext cx="3964150" cy="2224204"/>
          </a:xfrm>
          <a:prstGeom prst="rect">
            <a:avLst/>
          </a:prstGeom>
        </p:spPr>
      </p:pic>
      <p:pic>
        <p:nvPicPr>
          <p:cNvPr id="40" name="Picture 39" descr="Screen Shot 2016-09-19 at 12.49.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67" y="1849119"/>
            <a:ext cx="3964150" cy="2224204"/>
          </a:xfrm>
          <a:prstGeom prst="rect">
            <a:avLst/>
          </a:prstGeom>
        </p:spPr>
      </p:pic>
      <p:pic>
        <p:nvPicPr>
          <p:cNvPr id="7" name="Picture 6" descr="Screen Shot 2016-09-19 at 12.49.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1874520"/>
            <a:ext cx="3964150" cy="2224204"/>
          </a:xfrm>
          <a:prstGeom prst="rect">
            <a:avLst/>
          </a:prstGeom>
        </p:spPr>
      </p:pic>
      <p:sp>
        <p:nvSpPr>
          <p:cNvPr id="2" name="Title 1"/>
          <p:cNvSpPr>
            <a:spLocks noGrp="1"/>
          </p:cNvSpPr>
          <p:nvPr>
            <p:ph type="ctrTitle"/>
          </p:nvPr>
        </p:nvSpPr>
        <p:spPr>
          <a:xfrm>
            <a:off x="457200" y="-65409"/>
            <a:ext cx="8280400" cy="1470025"/>
          </a:xfrm>
        </p:spPr>
        <p:txBody>
          <a:bodyPr>
            <a:normAutofit/>
          </a:bodyPr>
          <a:lstStyle/>
          <a:p>
            <a:r>
              <a:rPr lang="en-US" sz="4000" b="1" dirty="0" smtClean="0"/>
              <a:t>The surface layer is wind-driven, resulting in 2-layer circulations: </a:t>
            </a:r>
            <a:endParaRPr lang="en-US" sz="4000" b="1" dirty="0"/>
          </a:p>
        </p:txBody>
      </p:sp>
      <p:cxnSp>
        <p:nvCxnSpPr>
          <p:cNvPr id="6" name="Straight Arrow Connector 5"/>
          <p:cNvCxnSpPr/>
          <p:nvPr/>
        </p:nvCxnSpPr>
        <p:spPr>
          <a:xfrm flipH="1">
            <a:off x="2495105" y="2020981"/>
            <a:ext cx="10793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197434" y="2020981"/>
            <a:ext cx="10793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Curved Connector 9"/>
          <p:cNvCxnSpPr/>
          <p:nvPr/>
        </p:nvCxnSpPr>
        <p:spPr>
          <a:xfrm>
            <a:off x="1012634" y="2020981"/>
            <a:ext cx="635000" cy="422745"/>
          </a:xfrm>
          <a:prstGeom prst="curvedConnector3">
            <a:avLst>
              <a:gd name="adj1" fmla="val -9000"/>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730184" y="2504933"/>
            <a:ext cx="764921" cy="8619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656776" y="2770280"/>
            <a:ext cx="764921" cy="8619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170282" y="4750793"/>
            <a:ext cx="10793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flipV="1">
            <a:off x="885634" y="4750794"/>
            <a:ext cx="228600" cy="217740"/>
          </a:xfrm>
          <a:prstGeom prst="curvedConnector3">
            <a:avLst>
              <a:gd name="adj1" fmla="val -69444"/>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1114234" y="5034757"/>
            <a:ext cx="615950" cy="1999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1918281" y="5234745"/>
            <a:ext cx="717042" cy="2653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13373" y="1428410"/>
            <a:ext cx="3116300" cy="461665"/>
          </a:xfrm>
          <a:prstGeom prst="rect">
            <a:avLst/>
          </a:prstGeom>
          <a:noFill/>
        </p:spPr>
        <p:txBody>
          <a:bodyPr wrap="square" rtlCol="0">
            <a:spAutoFit/>
          </a:bodyPr>
          <a:lstStyle/>
          <a:p>
            <a:pPr algn="ctr"/>
            <a:r>
              <a:rPr lang="en-US" sz="2400" b="1" dirty="0" smtClean="0"/>
              <a:t>Coastal Downwelling</a:t>
            </a:r>
            <a:endParaRPr lang="en-US" sz="2400" b="1" dirty="0"/>
          </a:p>
        </p:txBody>
      </p:sp>
      <p:sp>
        <p:nvSpPr>
          <p:cNvPr id="39" name="TextBox 38"/>
          <p:cNvSpPr txBox="1"/>
          <p:nvPr/>
        </p:nvSpPr>
        <p:spPr>
          <a:xfrm>
            <a:off x="552413" y="4165236"/>
            <a:ext cx="3116300" cy="461665"/>
          </a:xfrm>
          <a:prstGeom prst="rect">
            <a:avLst/>
          </a:prstGeom>
          <a:noFill/>
        </p:spPr>
        <p:txBody>
          <a:bodyPr wrap="square" rtlCol="0">
            <a:spAutoFit/>
          </a:bodyPr>
          <a:lstStyle/>
          <a:p>
            <a:pPr algn="ctr"/>
            <a:r>
              <a:rPr lang="en-US" sz="2400" b="1" dirty="0" smtClean="0"/>
              <a:t>Coastal Upwelling</a:t>
            </a:r>
            <a:endParaRPr lang="en-US" sz="2400" b="1" dirty="0"/>
          </a:p>
        </p:txBody>
      </p:sp>
      <p:cxnSp>
        <p:nvCxnSpPr>
          <p:cNvPr id="42" name="Straight Arrow Connector 41"/>
          <p:cNvCxnSpPr/>
          <p:nvPr/>
        </p:nvCxnSpPr>
        <p:spPr>
          <a:xfrm>
            <a:off x="2495105" y="4750793"/>
            <a:ext cx="10793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2857431" y="5589668"/>
            <a:ext cx="717042" cy="2653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231958" y="2809534"/>
            <a:ext cx="764921" cy="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4231958" y="5501413"/>
            <a:ext cx="764921" cy="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rapezoid 62"/>
          <p:cNvSpPr/>
          <p:nvPr/>
        </p:nvSpPr>
        <p:spPr>
          <a:xfrm rot="16972214">
            <a:off x="5432771" y="1784341"/>
            <a:ext cx="544702" cy="673718"/>
          </a:xfrm>
          <a:prstGeom prst="trapezoid">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rapezoid 63"/>
          <p:cNvSpPr/>
          <p:nvPr/>
        </p:nvSpPr>
        <p:spPr>
          <a:xfrm rot="16972214">
            <a:off x="5421630" y="4504258"/>
            <a:ext cx="571506" cy="673718"/>
          </a:xfrm>
          <a:prstGeom prst="trapezoid">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V="1">
            <a:off x="8388084" y="4793966"/>
            <a:ext cx="0" cy="301477"/>
          </a:xfrm>
          <a:prstGeom prst="line">
            <a:avLst/>
          </a:prstGeom>
          <a:ln w="3175" cmpd="sng">
            <a:solidFill>
              <a:srgbClr val="CFCFCF"/>
            </a:solidFill>
          </a:ln>
          <a:effectLst/>
        </p:spPr>
        <p:style>
          <a:lnRef idx="2">
            <a:schemeClr val="accent1"/>
          </a:lnRef>
          <a:fillRef idx="0">
            <a:schemeClr val="accent1"/>
          </a:fillRef>
          <a:effectRef idx="1">
            <a:schemeClr val="accent1"/>
          </a:effectRef>
          <a:fontRef idx="minor">
            <a:schemeClr val="tx1"/>
          </a:fontRef>
        </p:style>
      </p:cxnSp>
      <p:pic>
        <p:nvPicPr>
          <p:cNvPr id="72" name="Picture 71" descr="Screen Shot 2016-09-18 at 8.32.28 PM.png"/>
          <p:cNvPicPr>
            <a:picLocks noChangeAspect="1"/>
          </p:cNvPicPr>
          <p:nvPr/>
        </p:nvPicPr>
        <p:blipFill rotWithShape="1">
          <a:blip r:embed="rId4">
            <a:extLst>
              <a:ext uri="{28A0092B-C50C-407E-A947-70E740481C1C}">
                <a14:useLocalDpi xmlns:a14="http://schemas.microsoft.com/office/drawing/2010/main" val="0"/>
              </a:ext>
            </a:extLst>
          </a:blip>
          <a:srcRect l="11327" r="7277"/>
          <a:stretch/>
        </p:blipFill>
        <p:spPr>
          <a:xfrm>
            <a:off x="5381208" y="5215043"/>
            <a:ext cx="1392904" cy="1362292"/>
          </a:xfrm>
          <a:prstGeom prst="rect">
            <a:avLst/>
          </a:prstGeom>
        </p:spPr>
      </p:pic>
      <p:sp>
        <p:nvSpPr>
          <p:cNvPr id="67" name="TextBox 66"/>
          <p:cNvSpPr txBox="1"/>
          <p:nvPr/>
        </p:nvSpPr>
        <p:spPr>
          <a:xfrm>
            <a:off x="5385973" y="5220336"/>
            <a:ext cx="1711266" cy="369332"/>
          </a:xfrm>
          <a:prstGeom prst="rect">
            <a:avLst/>
          </a:prstGeom>
          <a:noFill/>
        </p:spPr>
        <p:txBody>
          <a:bodyPr wrap="square" rtlCol="0">
            <a:spAutoFit/>
          </a:bodyPr>
          <a:lstStyle/>
          <a:p>
            <a:r>
              <a:rPr lang="en-US" b="1" dirty="0" smtClean="0"/>
              <a:t>SST</a:t>
            </a:r>
            <a:endParaRPr lang="en-US" b="1" dirty="0"/>
          </a:p>
        </p:txBody>
      </p:sp>
      <p:sp>
        <p:nvSpPr>
          <p:cNvPr id="77" name="TextBox 76"/>
          <p:cNvSpPr txBox="1"/>
          <p:nvPr/>
        </p:nvSpPr>
        <p:spPr>
          <a:xfrm>
            <a:off x="1187980" y="6362595"/>
            <a:ext cx="2531533" cy="215444"/>
          </a:xfrm>
          <a:prstGeom prst="rect">
            <a:avLst/>
          </a:prstGeom>
          <a:noFill/>
        </p:spPr>
        <p:txBody>
          <a:bodyPr wrap="square" rtlCol="0">
            <a:spAutoFit/>
          </a:bodyPr>
          <a:lstStyle/>
          <a:p>
            <a:pPr algn="r"/>
            <a:r>
              <a:rPr lang="en-US" sz="800" i="1" dirty="0" err="1">
                <a:solidFill>
                  <a:srgbClr val="FFFFFF"/>
                </a:solidFill>
              </a:rPr>
              <a:t>r</a:t>
            </a:r>
            <a:r>
              <a:rPr lang="en-US" sz="800" i="1" dirty="0" err="1" smtClean="0">
                <a:solidFill>
                  <a:srgbClr val="FFFFFF"/>
                </a:solidFill>
              </a:rPr>
              <a:t>ucool.marine.rutgers.edu</a:t>
            </a:r>
            <a:endParaRPr lang="en-US" sz="800" i="1" dirty="0">
              <a:solidFill>
                <a:srgbClr val="FFFFFF"/>
              </a:solidFill>
            </a:endParaRPr>
          </a:p>
        </p:txBody>
      </p:sp>
      <p:sp>
        <p:nvSpPr>
          <p:cNvPr id="3" name="TextBox 2"/>
          <p:cNvSpPr txBox="1"/>
          <p:nvPr/>
        </p:nvSpPr>
        <p:spPr>
          <a:xfrm>
            <a:off x="7140920" y="6068681"/>
            <a:ext cx="775949" cy="276999"/>
          </a:xfrm>
          <a:prstGeom prst="rect">
            <a:avLst/>
          </a:prstGeom>
          <a:noFill/>
        </p:spPr>
        <p:txBody>
          <a:bodyPr wrap="none" rtlCol="0">
            <a:spAutoFit/>
          </a:bodyPr>
          <a:lstStyle/>
          <a:p>
            <a:r>
              <a:rPr lang="en-US" sz="1200" dirty="0" smtClean="0">
                <a:solidFill>
                  <a:schemeClr val="bg1"/>
                </a:solidFill>
              </a:rPr>
              <a:t>Cold Pool</a:t>
            </a:r>
            <a:endParaRPr lang="en-US" sz="1200" dirty="0">
              <a:solidFill>
                <a:schemeClr val="bg1"/>
              </a:solidFill>
            </a:endParaRPr>
          </a:p>
        </p:txBody>
      </p:sp>
      <p:cxnSp>
        <p:nvCxnSpPr>
          <p:cNvPr id="43" name="Straight Arrow Connector 42"/>
          <p:cNvCxnSpPr>
            <a:stCxn id="3" idx="0"/>
          </p:cNvCxnSpPr>
          <p:nvPr/>
        </p:nvCxnSpPr>
        <p:spPr>
          <a:xfrm flipH="1" flipV="1">
            <a:off x="7479700" y="5586287"/>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140920" y="3341799"/>
            <a:ext cx="775949" cy="276999"/>
          </a:xfrm>
          <a:prstGeom prst="rect">
            <a:avLst/>
          </a:prstGeom>
          <a:noFill/>
        </p:spPr>
        <p:txBody>
          <a:bodyPr wrap="none" rtlCol="0">
            <a:spAutoFit/>
          </a:bodyPr>
          <a:lstStyle/>
          <a:p>
            <a:r>
              <a:rPr lang="en-US" sz="1200" dirty="0" smtClean="0">
                <a:solidFill>
                  <a:schemeClr val="bg1"/>
                </a:solidFill>
              </a:rPr>
              <a:t>Cold Pool</a:t>
            </a:r>
            <a:endParaRPr lang="en-US" sz="1200" dirty="0">
              <a:solidFill>
                <a:schemeClr val="bg1"/>
              </a:solidFill>
            </a:endParaRPr>
          </a:p>
        </p:txBody>
      </p:sp>
      <p:cxnSp>
        <p:nvCxnSpPr>
          <p:cNvPr id="45" name="Straight Arrow Connector 44"/>
          <p:cNvCxnSpPr>
            <a:stCxn id="44" idx="0"/>
          </p:cNvCxnSpPr>
          <p:nvPr/>
        </p:nvCxnSpPr>
        <p:spPr>
          <a:xfrm flipH="1" flipV="1">
            <a:off x="7479700" y="2859405"/>
            <a:ext cx="49195" cy="48239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pic>
        <p:nvPicPr>
          <p:cNvPr id="4" name="Picture 3" descr="Screen Shot 2016-09-22 at 1.22.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208" y="2480351"/>
            <a:ext cx="1361581" cy="1352255"/>
          </a:xfrm>
          <a:prstGeom prst="rect">
            <a:avLst/>
          </a:prstGeom>
        </p:spPr>
      </p:pic>
      <p:sp>
        <p:nvSpPr>
          <p:cNvPr id="74" name="TextBox 73"/>
          <p:cNvSpPr txBox="1"/>
          <p:nvPr/>
        </p:nvSpPr>
        <p:spPr>
          <a:xfrm>
            <a:off x="5385973" y="2510226"/>
            <a:ext cx="1711267" cy="369332"/>
          </a:xfrm>
          <a:prstGeom prst="rect">
            <a:avLst/>
          </a:prstGeom>
          <a:noFill/>
        </p:spPr>
        <p:txBody>
          <a:bodyPr wrap="square" rtlCol="0">
            <a:spAutoFit/>
          </a:bodyPr>
          <a:lstStyle/>
          <a:p>
            <a:r>
              <a:rPr lang="en-US" b="1" dirty="0" smtClean="0"/>
              <a:t>Bottom T</a:t>
            </a:r>
            <a:endParaRPr lang="en-US" b="1" dirty="0"/>
          </a:p>
        </p:txBody>
      </p:sp>
    </p:spTree>
    <p:extLst>
      <p:ext uri="{BB962C8B-B14F-4D97-AF65-F5344CB8AC3E}">
        <p14:creationId xmlns:p14="http://schemas.microsoft.com/office/powerpoint/2010/main" val="1271162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3" grpId="0" animBg="1"/>
      <p:bldP spid="64" grpId="0" animBg="1"/>
      <p:bldP spid="67" grpId="0"/>
      <p:bldP spid="77" grpId="0"/>
      <p:bldP spid="3" grpId="0"/>
      <p:bldP spid="44" grpId="0"/>
      <p:bldP spid="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40</a:t>
            </a:fld>
            <a:endParaRPr lang="en-US"/>
          </a:p>
        </p:txBody>
      </p:sp>
      <p:sp>
        <p:nvSpPr>
          <p:cNvPr id="6" name="Title 1"/>
          <p:cNvSpPr>
            <a:spLocks noGrp="1"/>
          </p:cNvSpPr>
          <p:nvPr>
            <p:ph type="title"/>
          </p:nvPr>
        </p:nvSpPr>
        <p:spPr>
          <a:xfrm>
            <a:off x="0" y="12328"/>
            <a:ext cx="7841677" cy="910933"/>
          </a:xfrm>
        </p:spPr>
        <p:txBody>
          <a:bodyPr/>
          <a:lstStyle/>
          <a:p>
            <a:r>
              <a:rPr lang="en-US" b="1" dirty="0" smtClean="0"/>
              <a:t>Future Work</a:t>
            </a:r>
          </a:p>
        </p:txBody>
      </p:sp>
      <p:sp>
        <p:nvSpPr>
          <p:cNvPr id="8" name="Content Placeholder 2"/>
          <p:cNvSpPr txBox="1">
            <a:spLocks/>
          </p:cNvSpPr>
          <p:nvPr/>
        </p:nvSpPr>
        <p:spPr>
          <a:xfrm>
            <a:off x="236497" y="936624"/>
            <a:ext cx="8450303" cy="5784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rgbClr val="FF0000"/>
                </a:solidFill>
              </a:rPr>
              <a:t>Project 1:</a:t>
            </a:r>
          </a:p>
          <a:p>
            <a:pPr lvl="1"/>
            <a:r>
              <a:rPr lang="en-US" sz="2000" dirty="0" smtClean="0">
                <a:solidFill>
                  <a:srgbClr val="000000"/>
                </a:solidFill>
              </a:rPr>
              <a:t>TC coastal ocean </a:t>
            </a:r>
            <a:r>
              <a:rPr lang="en-US" sz="2000" dirty="0">
                <a:solidFill>
                  <a:srgbClr val="000000"/>
                </a:solidFill>
              </a:rPr>
              <a:t>modeling improvements </a:t>
            </a:r>
            <a:r>
              <a:rPr lang="en-US" sz="1600" dirty="0">
                <a:solidFill>
                  <a:srgbClr val="A6A6A6"/>
                </a:solidFill>
              </a:rPr>
              <a:t>(consistent w </a:t>
            </a:r>
            <a:r>
              <a:rPr lang="en-US" sz="1600" dirty="0" err="1">
                <a:solidFill>
                  <a:srgbClr val="A6A6A6"/>
                </a:solidFill>
              </a:rPr>
              <a:t>Halliwell</a:t>
            </a:r>
            <a:r>
              <a:rPr lang="en-US" sz="1600" dirty="0">
                <a:solidFill>
                  <a:srgbClr val="A6A6A6"/>
                </a:solidFill>
              </a:rPr>
              <a:t> et al </a:t>
            </a:r>
            <a:r>
              <a:rPr lang="en-US" sz="1600" dirty="0" smtClean="0">
                <a:solidFill>
                  <a:srgbClr val="A6A6A6"/>
                </a:solidFill>
              </a:rPr>
              <a:t>2011)</a:t>
            </a:r>
            <a:r>
              <a:rPr lang="en-US" sz="2000" dirty="0" smtClean="0">
                <a:solidFill>
                  <a:srgbClr val="000000"/>
                </a:solidFill>
              </a:rPr>
              <a:t>:</a:t>
            </a:r>
          </a:p>
          <a:p>
            <a:pPr marL="914400" lvl="2" indent="0">
              <a:buNone/>
            </a:pPr>
            <a:r>
              <a:rPr lang="en-US" sz="1900" dirty="0" smtClean="0">
                <a:solidFill>
                  <a:srgbClr val="000000"/>
                </a:solidFill>
              </a:rPr>
              <a:t>e.g. </a:t>
            </a:r>
            <a:r>
              <a:rPr lang="en-US" sz="1900" dirty="0">
                <a:solidFill>
                  <a:srgbClr val="000000"/>
                </a:solidFill>
              </a:rPr>
              <a:t>b</a:t>
            </a:r>
            <a:r>
              <a:rPr lang="en-US" sz="1900" dirty="0" smtClean="0">
                <a:solidFill>
                  <a:srgbClr val="000000"/>
                </a:solidFill>
              </a:rPr>
              <a:t>etter initialization to resolve sharp thermocline, Cold Pool</a:t>
            </a:r>
          </a:p>
          <a:p>
            <a:r>
              <a:rPr lang="en-US" sz="2400" b="1" dirty="0" smtClean="0">
                <a:solidFill>
                  <a:srgbClr val="0000FF"/>
                </a:solidFill>
              </a:rPr>
              <a:t>Project 2:</a:t>
            </a:r>
            <a:endParaRPr lang="en-US" sz="2400" b="1" dirty="0">
              <a:solidFill>
                <a:srgbClr val="0000FF"/>
              </a:solidFill>
            </a:endParaRPr>
          </a:p>
          <a:p>
            <a:pPr lvl="1"/>
            <a:r>
              <a:rPr lang="en-US" sz="2000" dirty="0" smtClean="0">
                <a:solidFill>
                  <a:srgbClr val="000000"/>
                </a:solidFill>
              </a:rPr>
              <a:t>Cause of maximum cooling in Hudson Canyon?</a:t>
            </a:r>
          </a:p>
          <a:p>
            <a:pPr lvl="1"/>
            <a:r>
              <a:rPr lang="en-US" sz="2000" dirty="0" smtClean="0">
                <a:solidFill>
                  <a:srgbClr val="000000"/>
                </a:solidFill>
              </a:rPr>
              <a:t>What stratified coastal processes 9 other MAB storms?</a:t>
            </a:r>
          </a:p>
          <a:p>
            <a:pPr lvl="1"/>
            <a:r>
              <a:rPr lang="en-US" sz="2000" dirty="0" smtClean="0">
                <a:solidFill>
                  <a:srgbClr val="000000"/>
                </a:solidFill>
              </a:rPr>
              <a:t>Intensity impact studies</a:t>
            </a:r>
          </a:p>
          <a:p>
            <a:pPr lvl="1"/>
            <a:r>
              <a:rPr lang="en-US" sz="2000" dirty="0" smtClean="0">
                <a:solidFill>
                  <a:srgbClr val="000000"/>
                </a:solidFill>
              </a:rPr>
              <a:t>Data denial studies for glider assimilation value</a:t>
            </a:r>
          </a:p>
          <a:p>
            <a:r>
              <a:rPr lang="en-US" sz="2400" b="1" dirty="0">
                <a:solidFill>
                  <a:srgbClr val="FF0000"/>
                </a:solidFill>
              </a:rPr>
              <a:t>Project </a:t>
            </a:r>
            <a:r>
              <a:rPr lang="en-US" sz="2400" b="1" dirty="0" smtClean="0">
                <a:solidFill>
                  <a:srgbClr val="FF0000"/>
                </a:solidFill>
              </a:rPr>
              <a:t>3:</a:t>
            </a:r>
            <a:endParaRPr lang="en-US" sz="2400" b="1" dirty="0">
              <a:solidFill>
                <a:srgbClr val="FF0000"/>
              </a:solidFill>
            </a:endParaRPr>
          </a:p>
          <a:p>
            <a:pPr lvl="1"/>
            <a:r>
              <a:rPr lang="en-US" sz="2000" dirty="0" smtClean="0">
                <a:solidFill>
                  <a:srgbClr val="000000"/>
                </a:solidFill>
              </a:rPr>
              <a:t>Sea breeze climatology (upwelling, sea breeze types)</a:t>
            </a:r>
          </a:p>
          <a:p>
            <a:pPr lvl="1"/>
            <a:r>
              <a:rPr lang="en-US" sz="2000" dirty="0" smtClean="0">
                <a:solidFill>
                  <a:srgbClr val="000000"/>
                </a:solidFill>
              </a:rPr>
              <a:t>LCS on HF radar surface ocean currents: offshore divergence?</a:t>
            </a:r>
          </a:p>
          <a:p>
            <a:r>
              <a:rPr lang="en-US" sz="2400" dirty="0" smtClean="0">
                <a:solidFill>
                  <a:srgbClr val="000000"/>
                </a:solidFill>
              </a:rPr>
              <a:t>Explore competing factors of baroclinic </a:t>
            </a:r>
            <a:r>
              <a:rPr lang="en-US" sz="2400" dirty="0" smtClean="0">
                <a:solidFill>
                  <a:srgbClr val="FF0000"/>
                </a:solidFill>
              </a:rPr>
              <a:t>atmospheric energy strengthening</a:t>
            </a:r>
            <a:r>
              <a:rPr lang="en-US" sz="2400" dirty="0" smtClean="0">
                <a:solidFill>
                  <a:srgbClr val="000000"/>
                </a:solidFill>
              </a:rPr>
              <a:t> vs. baroclinic coastal </a:t>
            </a:r>
            <a:r>
              <a:rPr lang="en-US" sz="2400" dirty="0" smtClean="0">
                <a:solidFill>
                  <a:srgbClr val="0000FF"/>
                </a:solidFill>
              </a:rPr>
              <a:t>ocean cooling weakening </a:t>
            </a:r>
            <a:r>
              <a:rPr lang="en-US" sz="2400" dirty="0" smtClean="0">
                <a:solidFill>
                  <a:srgbClr val="000000"/>
                </a:solidFill>
              </a:rPr>
              <a:t>processes for cyclones (TC, extratropical), e.g. Sandy </a:t>
            </a:r>
            <a:br>
              <a:rPr lang="en-US" sz="2400" dirty="0" smtClean="0">
                <a:solidFill>
                  <a:srgbClr val="000000"/>
                </a:solidFill>
              </a:rPr>
            </a:br>
            <a:r>
              <a:rPr lang="en-US" sz="1900" dirty="0" smtClean="0">
                <a:solidFill>
                  <a:schemeClr val="bg1">
                    <a:lumMod val="65000"/>
                  </a:schemeClr>
                </a:solidFill>
              </a:rPr>
              <a:t>(</a:t>
            </a:r>
            <a:r>
              <a:rPr lang="en-US" sz="1900" dirty="0" err="1" smtClean="0">
                <a:solidFill>
                  <a:schemeClr val="bg1">
                    <a:lumMod val="65000"/>
                  </a:schemeClr>
                </a:solidFill>
              </a:rPr>
              <a:t>Galaraneau</a:t>
            </a:r>
            <a:r>
              <a:rPr lang="en-US" sz="1900" dirty="0" smtClean="0">
                <a:solidFill>
                  <a:schemeClr val="bg1">
                    <a:lumMod val="65000"/>
                  </a:schemeClr>
                </a:solidFill>
              </a:rPr>
              <a:t> et al 2013)</a:t>
            </a:r>
            <a:endParaRPr lang="en-US" sz="1600" dirty="0" smtClean="0">
              <a:solidFill>
                <a:srgbClr val="000000"/>
              </a:solidFill>
            </a:endParaRPr>
          </a:p>
          <a:p>
            <a:pPr lvl="1"/>
            <a:endParaRPr lang="en-US" sz="1600" dirty="0" smtClean="0">
              <a:solidFill>
                <a:srgbClr val="000000"/>
              </a:solidFill>
            </a:endParaRPr>
          </a:p>
          <a:p>
            <a:pPr lvl="1"/>
            <a:endParaRPr lang="en-US" sz="2000" dirty="0"/>
          </a:p>
        </p:txBody>
      </p:sp>
    </p:spTree>
    <p:extLst>
      <p:ext uri="{BB962C8B-B14F-4D97-AF65-F5344CB8AC3E}">
        <p14:creationId xmlns:p14="http://schemas.microsoft.com/office/powerpoint/2010/main" val="882110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48764"/>
            <a:ext cx="8229600" cy="1143000"/>
          </a:xfrm>
        </p:spPr>
        <p:txBody>
          <a:bodyPr/>
          <a:lstStyle/>
          <a:p>
            <a:r>
              <a:rPr lang="en-US" b="1" dirty="0" smtClean="0"/>
              <a:t>Acknowledgements</a:t>
            </a:r>
          </a:p>
        </p:txBody>
      </p:sp>
      <p:sp>
        <p:nvSpPr>
          <p:cNvPr id="8" name="Content Placeholder 2"/>
          <p:cNvSpPr txBox="1">
            <a:spLocks/>
          </p:cNvSpPr>
          <p:nvPr/>
        </p:nvSpPr>
        <p:spPr>
          <a:xfrm>
            <a:off x="236497" y="1534160"/>
            <a:ext cx="8842375" cy="415544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000000"/>
                </a:solidFill>
              </a:rPr>
              <a:t>Advisor: </a:t>
            </a:r>
            <a:r>
              <a:rPr lang="en-US" sz="2400" dirty="0" smtClean="0">
                <a:solidFill>
                  <a:srgbClr val="000000"/>
                </a:solidFill>
              </a:rPr>
              <a:t>Scott Glenn</a:t>
            </a:r>
            <a:endParaRPr lang="en-US" sz="2400" dirty="0">
              <a:solidFill>
                <a:srgbClr val="000000"/>
              </a:solidFill>
            </a:endParaRPr>
          </a:p>
          <a:p>
            <a:r>
              <a:rPr lang="en-US" sz="2400" dirty="0" smtClean="0">
                <a:solidFill>
                  <a:srgbClr val="000000"/>
                </a:solidFill>
              </a:rPr>
              <a:t>Committee</a:t>
            </a:r>
            <a:r>
              <a:rPr lang="en-US" sz="2400" dirty="0">
                <a:solidFill>
                  <a:srgbClr val="000000"/>
                </a:solidFill>
              </a:rPr>
              <a:t>: </a:t>
            </a:r>
            <a:r>
              <a:rPr lang="en-US" sz="2400" dirty="0" smtClean="0">
                <a:solidFill>
                  <a:srgbClr val="000000"/>
                </a:solidFill>
              </a:rPr>
              <a:t>Josh </a:t>
            </a:r>
            <a:r>
              <a:rPr lang="en-US" sz="2400" dirty="0" err="1" smtClean="0">
                <a:solidFill>
                  <a:srgbClr val="000000"/>
                </a:solidFill>
              </a:rPr>
              <a:t>Kohut</a:t>
            </a:r>
            <a:r>
              <a:rPr lang="en-US" sz="2400" dirty="0" smtClean="0">
                <a:solidFill>
                  <a:srgbClr val="000000"/>
                </a:solidFill>
              </a:rPr>
              <a:t>, John Wilkin, Rich Dunk</a:t>
            </a:r>
            <a:endParaRPr lang="en-US" sz="2400" dirty="0">
              <a:solidFill>
                <a:srgbClr val="000000"/>
              </a:solidFill>
            </a:endParaRPr>
          </a:p>
          <a:p>
            <a:r>
              <a:rPr lang="en-US" sz="2400" dirty="0" smtClean="0">
                <a:solidFill>
                  <a:srgbClr val="000000"/>
                </a:solidFill>
              </a:rPr>
              <a:t>Travis Miles, Oscar Schofield</a:t>
            </a:r>
            <a:endParaRPr lang="en-US" sz="2400" dirty="0">
              <a:solidFill>
                <a:srgbClr val="000000"/>
              </a:solidFill>
            </a:endParaRPr>
          </a:p>
          <a:p>
            <a:r>
              <a:rPr lang="en-US" sz="2400" dirty="0" smtClean="0">
                <a:solidFill>
                  <a:srgbClr val="000000"/>
                </a:solidFill>
              </a:rPr>
              <a:t>Louis Bowers, Erick </a:t>
            </a:r>
            <a:r>
              <a:rPr lang="en-US" sz="2400" dirty="0" err="1" smtClean="0">
                <a:solidFill>
                  <a:srgbClr val="000000"/>
                </a:solidFill>
              </a:rPr>
              <a:t>Fredj</a:t>
            </a:r>
            <a:endParaRPr lang="en-US" sz="2400" dirty="0">
              <a:solidFill>
                <a:srgbClr val="000000"/>
              </a:solidFill>
            </a:endParaRPr>
          </a:p>
          <a:p>
            <a:r>
              <a:rPr lang="en-US" sz="2400" dirty="0" smtClean="0">
                <a:solidFill>
                  <a:srgbClr val="000000"/>
                </a:solidFill>
              </a:rPr>
              <a:t>RU COOL group</a:t>
            </a:r>
          </a:p>
          <a:p>
            <a:r>
              <a:rPr lang="en-US" sz="2400" dirty="0" smtClean="0">
                <a:solidFill>
                  <a:srgbClr val="000000"/>
                </a:solidFill>
              </a:rPr>
              <a:t>Patty Gillen, Steve </a:t>
            </a:r>
            <a:r>
              <a:rPr lang="en-US" sz="2400" dirty="0" err="1" smtClean="0">
                <a:solidFill>
                  <a:srgbClr val="000000"/>
                </a:solidFill>
              </a:rPr>
              <a:t>Levenson</a:t>
            </a:r>
            <a:endParaRPr lang="en-US" sz="2400" dirty="0" smtClean="0">
              <a:solidFill>
                <a:srgbClr val="000000"/>
              </a:solidFill>
            </a:endParaRPr>
          </a:p>
          <a:p>
            <a:r>
              <a:rPr lang="en-US" sz="2400" dirty="0" smtClean="0">
                <a:solidFill>
                  <a:srgbClr val="000000"/>
                </a:solidFill>
              </a:rPr>
              <a:t>IT: Johnny Lin, Chuck Belmonte, Chris </a:t>
            </a:r>
            <a:r>
              <a:rPr lang="en-US" sz="2400" dirty="0" err="1" smtClean="0">
                <a:solidFill>
                  <a:srgbClr val="000000"/>
                </a:solidFill>
              </a:rPr>
              <a:t>Camastra</a:t>
            </a:r>
            <a:r>
              <a:rPr lang="en-US" sz="2400" dirty="0" smtClean="0">
                <a:solidFill>
                  <a:srgbClr val="000000"/>
                </a:solidFill>
              </a:rPr>
              <a:t>, Dave Robertson</a:t>
            </a:r>
            <a:endParaRPr lang="en-US" sz="2400" dirty="0">
              <a:solidFill>
                <a:srgbClr val="000000"/>
              </a:solidFill>
            </a:endParaRPr>
          </a:p>
          <a:p>
            <a:r>
              <a:rPr lang="en-US" sz="2400" dirty="0" smtClean="0">
                <a:solidFill>
                  <a:srgbClr val="000000"/>
                </a:solidFill>
              </a:rPr>
              <a:t>GPO students</a:t>
            </a:r>
          </a:p>
          <a:p>
            <a:r>
              <a:rPr lang="en-US" sz="2400" dirty="0" smtClean="0">
                <a:solidFill>
                  <a:srgbClr val="000000"/>
                </a:solidFill>
              </a:rPr>
              <a:t>Rest of DMCS</a:t>
            </a:r>
            <a:endParaRPr lang="en-US" sz="2400" dirty="0">
              <a:solidFill>
                <a:srgbClr val="000000"/>
              </a:solidFill>
            </a:endParaRPr>
          </a:p>
          <a:p>
            <a:r>
              <a:rPr lang="en-US" sz="2400" dirty="0" smtClean="0">
                <a:solidFill>
                  <a:srgbClr val="000000"/>
                </a:solidFill>
              </a:rPr>
              <a:t>My friends and family, and wife </a:t>
            </a:r>
            <a:r>
              <a:rPr lang="en-US" sz="2400" dirty="0" err="1" smtClean="0">
                <a:solidFill>
                  <a:srgbClr val="000000"/>
                </a:solidFill>
              </a:rPr>
              <a:t>Ilissa</a:t>
            </a:r>
            <a:r>
              <a:rPr lang="en-US" sz="2400" dirty="0" smtClean="0">
                <a:solidFill>
                  <a:srgbClr val="000000"/>
                </a:solidFill>
              </a:rPr>
              <a:t> </a:t>
            </a:r>
          </a:p>
          <a:p>
            <a:r>
              <a:rPr lang="en-US" sz="2400" dirty="0" smtClean="0">
                <a:solidFill>
                  <a:srgbClr val="000000"/>
                </a:solidFill>
              </a:rPr>
              <a:t>NJ BPU, MARACOOS, NOAA CINAR, NCEP</a:t>
            </a:r>
            <a:endParaRPr lang="en-US" sz="2000" dirty="0"/>
          </a:p>
        </p:txBody>
      </p:sp>
      <p:pic>
        <p:nvPicPr>
          <p:cNvPr id="7" name="Picture 6"/>
          <p:cNvPicPr>
            <a:picLocks noChangeAspect="1"/>
          </p:cNvPicPr>
          <p:nvPr/>
        </p:nvPicPr>
        <p:blipFill>
          <a:blip r:embed="rId2"/>
          <a:stretch>
            <a:fillRect/>
          </a:stretch>
        </p:blipFill>
        <p:spPr>
          <a:xfrm>
            <a:off x="76201" y="6037304"/>
            <a:ext cx="609599" cy="698014"/>
          </a:xfrm>
          <a:prstGeom prst="rect">
            <a:avLst/>
          </a:prstGeom>
        </p:spPr>
      </p:pic>
      <p:pic>
        <p:nvPicPr>
          <p:cNvPr id="9" name="Picture 8"/>
          <p:cNvPicPr>
            <a:picLocks noChangeAspect="1"/>
          </p:cNvPicPr>
          <p:nvPr/>
        </p:nvPicPr>
        <p:blipFill>
          <a:blip r:embed="rId3"/>
          <a:stretch>
            <a:fillRect/>
          </a:stretch>
        </p:blipFill>
        <p:spPr>
          <a:xfrm>
            <a:off x="768064" y="6062191"/>
            <a:ext cx="691848" cy="691848"/>
          </a:xfrm>
          <a:prstGeom prst="rect">
            <a:avLst/>
          </a:prstGeom>
        </p:spPr>
      </p:pic>
      <p:pic>
        <p:nvPicPr>
          <p:cNvPr id="10" name="Picture 9"/>
          <p:cNvPicPr>
            <a:picLocks noChangeAspect="1"/>
          </p:cNvPicPr>
          <p:nvPr/>
        </p:nvPicPr>
        <p:blipFill>
          <a:blip r:embed="rId4"/>
          <a:stretch>
            <a:fillRect/>
          </a:stretch>
        </p:blipFill>
        <p:spPr>
          <a:xfrm>
            <a:off x="7602558" y="6579780"/>
            <a:ext cx="1485014" cy="283390"/>
          </a:xfrm>
          <a:prstGeom prst="rect">
            <a:avLst/>
          </a:prstGeom>
        </p:spPr>
      </p:pic>
      <p:pic>
        <p:nvPicPr>
          <p:cNvPr id="11" name="Picture 10"/>
          <p:cNvPicPr>
            <a:picLocks noChangeAspect="1"/>
          </p:cNvPicPr>
          <p:nvPr/>
        </p:nvPicPr>
        <p:blipFill>
          <a:blip r:embed="rId5"/>
          <a:stretch>
            <a:fillRect/>
          </a:stretch>
        </p:blipFill>
        <p:spPr>
          <a:xfrm>
            <a:off x="8056478" y="6099772"/>
            <a:ext cx="824192" cy="420240"/>
          </a:xfrm>
          <a:prstGeom prst="rect">
            <a:avLst/>
          </a:prstGeom>
        </p:spPr>
      </p:pic>
      <p:pic>
        <p:nvPicPr>
          <p:cNvPr id="12" name="Picture 11"/>
          <p:cNvPicPr>
            <a:picLocks noChangeAspect="1"/>
          </p:cNvPicPr>
          <p:nvPr/>
        </p:nvPicPr>
        <p:blipFill>
          <a:blip r:embed="rId6"/>
          <a:stretch>
            <a:fillRect/>
          </a:stretch>
        </p:blipFill>
        <p:spPr>
          <a:xfrm>
            <a:off x="6974072" y="6037304"/>
            <a:ext cx="938914" cy="546103"/>
          </a:xfrm>
          <a:prstGeom prst="rect">
            <a:avLst/>
          </a:prstGeom>
        </p:spPr>
      </p:pic>
      <p:pic>
        <p:nvPicPr>
          <p:cNvPr id="13" name="Picture 12"/>
          <p:cNvPicPr>
            <a:picLocks noChangeAspect="1"/>
          </p:cNvPicPr>
          <p:nvPr/>
        </p:nvPicPr>
        <p:blipFill>
          <a:blip r:embed="rId7"/>
          <a:stretch>
            <a:fillRect/>
          </a:stretch>
        </p:blipFill>
        <p:spPr>
          <a:xfrm>
            <a:off x="1524000" y="6053434"/>
            <a:ext cx="721144" cy="721144"/>
          </a:xfrm>
          <a:prstGeom prst="rect">
            <a:avLst/>
          </a:prstGeom>
        </p:spPr>
      </p:pic>
    </p:spTree>
    <p:extLst>
      <p:ext uri="{BB962C8B-B14F-4D97-AF65-F5344CB8AC3E}">
        <p14:creationId xmlns:p14="http://schemas.microsoft.com/office/powerpoint/2010/main" val="2643106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42</a:t>
            </a:fld>
            <a:endParaRPr lang="en-US"/>
          </a:p>
        </p:txBody>
      </p:sp>
      <p:sp>
        <p:nvSpPr>
          <p:cNvPr id="6" name="Title 1"/>
          <p:cNvSpPr>
            <a:spLocks noGrp="1"/>
          </p:cNvSpPr>
          <p:nvPr>
            <p:ph type="title"/>
          </p:nvPr>
        </p:nvSpPr>
        <p:spPr>
          <a:xfrm>
            <a:off x="457200" y="2155900"/>
            <a:ext cx="8229600" cy="1143000"/>
          </a:xfrm>
        </p:spPr>
        <p:txBody>
          <a:bodyPr/>
          <a:lstStyle/>
          <a:p>
            <a:r>
              <a:rPr lang="en-US" b="1" dirty="0" smtClean="0"/>
              <a:t>Thank you!</a:t>
            </a:r>
          </a:p>
        </p:txBody>
      </p:sp>
    </p:spTree>
    <p:extLst>
      <p:ext uri="{BB962C8B-B14F-4D97-AF65-F5344CB8AC3E}">
        <p14:creationId xmlns:p14="http://schemas.microsoft.com/office/powerpoint/2010/main" val="316673673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43</a:t>
            </a:fld>
            <a:endParaRPr lang="en-US"/>
          </a:p>
        </p:txBody>
      </p:sp>
      <p:sp>
        <p:nvSpPr>
          <p:cNvPr id="6" name="Title 1"/>
          <p:cNvSpPr>
            <a:spLocks noGrp="1"/>
          </p:cNvSpPr>
          <p:nvPr>
            <p:ph type="title"/>
          </p:nvPr>
        </p:nvSpPr>
        <p:spPr>
          <a:xfrm>
            <a:off x="457200" y="2155900"/>
            <a:ext cx="8229600" cy="1143000"/>
          </a:xfrm>
        </p:spPr>
        <p:txBody>
          <a:bodyPr/>
          <a:lstStyle/>
          <a:p>
            <a:r>
              <a:rPr lang="en-US" b="1" dirty="0" smtClean="0"/>
              <a:t>Extra slides</a:t>
            </a:r>
          </a:p>
        </p:txBody>
      </p:sp>
    </p:spTree>
    <p:extLst>
      <p:ext uri="{BB962C8B-B14F-4D97-AF65-F5344CB8AC3E}">
        <p14:creationId xmlns:p14="http://schemas.microsoft.com/office/powerpoint/2010/main" val="2838247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44</a:t>
            </a:fld>
            <a:endParaRPr lang="en-US"/>
          </a:p>
        </p:txBody>
      </p:sp>
      <p:sp>
        <p:nvSpPr>
          <p:cNvPr id="6" name="Title 1"/>
          <p:cNvSpPr>
            <a:spLocks noGrp="1"/>
          </p:cNvSpPr>
          <p:nvPr>
            <p:ph type="title"/>
          </p:nvPr>
        </p:nvSpPr>
        <p:spPr>
          <a:xfrm>
            <a:off x="457200" y="274044"/>
            <a:ext cx="8229600" cy="1143000"/>
          </a:xfrm>
        </p:spPr>
        <p:txBody>
          <a:bodyPr>
            <a:normAutofit/>
          </a:bodyPr>
          <a:lstStyle/>
          <a:p>
            <a:r>
              <a:rPr lang="en-US" b="1" dirty="0" smtClean="0"/>
              <a:t>Motivation</a:t>
            </a:r>
            <a:endParaRPr lang="en-US" b="1" dirty="0"/>
          </a:p>
        </p:txBody>
      </p:sp>
      <p:sp>
        <p:nvSpPr>
          <p:cNvPr id="8" name="Content Placeholder 2"/>
          <p:cNvSpPr txBox="1">
            <a:spLocks/>
          </p:cNvSpPr>
          <p:nvPr/>
        </p:nvSpPr>
        <p:spPr>
          <a:xfrm>
            <a:off x="236497" y="1663529"/>
            <a:ext cx="8842375" cy="51964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bg1">
                    <a:lumMod val="50000"/>
                  </a:schemeClr>
                </a:solidFill>
              </a:rPr>
              <a:t>Hurricane Irene (2011) intensity over-predicted </a:t>
            </a:r>
            <a:r>
              <a:rPr lang="en-US" sz="1600" dirty="0" smtClean="0">
                <a:solidFill>
                  <a:schemeClr val="bg1">
                    <a:lumMod val="50000"/>
                  </a:schemeClr>
                </a:solidFill>
              </a:rPr>
              <a:t>(Avila and </a:t>
            </a:r>
            <a:r>
              <a:rPr lang="en-US" sz="1600" dirty="0" err="1" smtClean="0">
                <a:solidFill>
                  <a:schemeClr val="bg1">
                    <a:lumMod val="50000"/>
                  </a:schemeClr>
                </a:solidFill>
              </a:rPr>
              <a:t>Cangialosi</a:t>
            </a:r>
            <a:r>
              <a:rPr lang="en-US" sz="1600" dirty="0" smtClean="0">
                <a:solidFill>
                  <a:schemeClr val="bg1">
                    <a:lumMod val="50000"/>
                  </a:schemeClr>
                </a:solidFill>
              </a:rPr>
              <a:t> 2012) </a:t>
            </a:r>
            <a:endParaRPr lang="en-US" sz="2000" dirty="0" smtClean="0">
              <a:solidFill>
                <a:schemeClr val="bg1">
                  <a:lumMod val="50000"/>
                </a:schemeClr>
              </a:solidFill>
            </a:endParaRPr>
          </a:p>
          <a:p>
            <a:r>
              <a:rPr lang="en-US" sz="2400" b="1" dirty="0" smtClean="0">
                <a:solidFill>
                  <a:schemeClr val="bg1">
                    <a:lumMod val="50000"/>
                  </a:schemeClr>
                </a:solidFill>
              </a:rPr>
              <a:t>Deep, open ocean:</a:t>
            </a:r>
            <a:r>
              <a:rPr lang="en-US" sz="2400" dirty="0" smtClean="0">
                <a:solidFill>
                  <a:schemeClr val="bg1">
                    <a:lumMod val="50000"/>
                  </a:schemeClr>
                </a:solidFill>
              </a:rPr>
              <a:t> TC cooling 50% front, 50% behind </a:t>
            </a:r>
            <a:r>
              <a:rPr lang="en-US" sz="1600" dirty="0" smtClean="0">
                <a:solidFill>
                  <a:schemeClr val="bg1">
                    <a:lumMod val="50000"/>
                  </a:schemeClr>
                </a:solidFill>
              </a:rPr>
              <a:t>(Price 1981)</a:t>
            </a:r>
          </a:p>
          <a:p>
            <a:r>
              <a:rPr lang="en-US" sz="2400" b="1" dirty="0" smtClean="0">
                <a:solidFill>
                  <a:schemeClr val="bg1">
                    <a:lumMod val="50000"/>
                  </a:schemeClr>
                </a:solidFill>
              </a:rPr>
              <a:t>Shallow, coastal MAB: </a:t>
            </a:r>
            <a:r>
              <a:rPr lang="en-US" sz="2400" dirty="0" smtClean="0">
                <a:solidFill>
                  <a:schemeClr val="bg1">
                    <a:lumMod val="50000"/>
                  </a:schemeClr>
                </a:solidFill>
              </a:rPr>
              <a:t>6-11°C, 76-98% total in-storm SST cooling “</a:t>
            </a:r>
            <a:r>
              <a:rPr lang="en-US" sz="2400" i="1" dirty="0" smtClean="0">
                <a:solidFill>
                  <a:schemeClr val="bg1">
                    <a:lumMod val="50000"/>
                  </a:schemeClr>
                </a:solidFill>
              </a:rPr>
              <a:t>ahead-of-eye-center” (AOEC)</a:t>
            </a:r>
          </a:p>
          <a:p>
            <a:r>
              <a:rPr lang="en-US" sz="2400" dirty="0" smtClean="0">
                <a:solidFill>
                  <a:schemeClr val="bg1">
                    <a:lumMod val="50000"/>
                  </a:schemeClr>
                </a:solidFill>
              </a:rPr>
              <a:t>Stratified coastal ocean processes led to AOEC cooling </a:t>
            </a:r>
            <a:r>
              <a:rPr lang="en-US" sz="1600" dirty="0" smtClean="0">
                <a:solidFill>
                  <a:schemeClr val="bg1">
                    <a:lumMod val="50000"/>
                  </a:schemeClr>
                </a:solidFill>
              </a:rPr>
              <a:t>(Glenn et al. 2016)</a:t>
            </a:r>
            <a:endParaRPr lang="en-US" sz="2000" dirty="0" smtClean="0">
              <a:solidFill>
                <a:schemeClr val="bg1">
                  <a:lumMod val="50000"/>
                </a:schemeClr>
              </a:solidFill>
            </a:endParaRPr>
          </a:p>
          <a:p>
            <a:r>
              <a:rPr lang="en-US" sz="2400" dirty="0">
                <a:solidFill>
                  <a:schemeClr val="bg1">
                    <a:lumMod val="50000"/>
                  </a:schemeClr>
                </a:solidFill>
              </a:rPr>
              <a:t>SST cooling not captured by existing satellite SST composites, TC forecast </a:t>
            </a:r>
            <a:r>
              <a:rPr lang="en-US" sz="2400" dirty="0" smtClean="0">
                <a:solidFill>
                  <a:schemeClr val="bg1">
                    <a:lumMod val="50000"/>
                  </a:schemeClr>
                </a:solidFill>
              </a:rPr>
              <a:t>models </a:t>
            </a:r>
            <a:r>
              <a:rPr lang="en-US" sz="1600" dirty="0" smtClean="0">
                <a:solidFill>
                  <a:schemeClr val="bg1">
                    <a:lumMod val="50000"/>
                  </a:schemeClr>
                </a:solidFill>
              </a:rPr>
              <a:t>(Seroka et al. 2016)</a:t>
            </a:r>
            <a:endParaRPr lang="en-US" sz="2400" dirty="0" smtClean="0">
              <a:solidFill>
                <a:schemeClr val="bg1">
                  <a:lumMod val="50000"/>
                </a:schemeClr>
              </a:solidFill>
            </a:endParaRPr>
          </a:p>
          <a:p>
            <a:r>
              <a:rPr lang="en-US" sz="2400" dirty="0" smtClean="0">
                <a:solidFill>
                  <a:srgbClr val="000000"/>
                </a:solidFill>
              </a:rPr>
              <a:t>In this project, I investigated:</a:t>
            </a:r>
          </a:p>
          <a:p>
            <a:pPr marL="914400" lvl="1" indent="-457200">
              <a:buFont typeface="+mj-lt"/>
              <a:buAutoNum type="arabicPeriod"/>
            </a:pPr>
            <a:r>
              <a:rPr lang="en-US" sz="2000" dirty="0" smtClean="0">
                <a:solidFill>
                  <a:srgbClr val="000000"/>
                </a:solidFill>
              </a:rPr>
              <a:t>Sensitivity of Irene intensity to AOEC cooling</a:t>
            </a:r>
          </a:p>
          <a:p>
            <a:pPr marL="914400" lvl="1" indent="-457200">
              <a:buFont typeface="+mj-lt"/>
              <a:buAutoNum type="arabicPeriod"/>
            </a:pPr>
            <a:r>
              <a:rPr lang="en-US" sz="2000" dirty="0" smtClean="0">
                <a:solidFill>
                  <a:srgbClr val="000000"/>
                </a:solidFill>
              </a:rPr>
              <a:t>Accuracy of modeling when including AOEC cooling</a:t>
            </a:r>
          </a:p>
          <a:p>
            <a:pPr marL="914400" lvl="1" indent="-457200">
              <a:buFont typeface="+mj-lt"/>
              <a:buAutoNum type="arabicPeriod"/>
            </a:pPr>
            <a:r>
              <a:rPr lang="en-US" sz="2000" dirty="0" smtClean="0">
                <a:solidFill>
                  <a:srgbClr val="000000"/>
                </a:solidFill>
              </a:rPr>
              <a:t>Validation of track, wind shear, dry air intrusion: controls on TC intensity</a:t>
            </a:r>
          </a:p>
          <a:p>
            <a:pPr lvl="1"/>
            <a:endParaRPr lang="en-US" sz="2000" dirty="0" smtClean="0">
              <a:solidFill>
                <a:srgbClr val="000000"/>
              </a:solidFill>
            </a:endParaRPr>
          </a:p>
          <a:p>
            <a:pPr marL="457200" indent="-457200">
              <a:buFont typeface="+mj-lt"/>
              <a:buAutoNum type="arabicPeriod"/>
            </a:pPr>
            <a:endParaRPr lang="en-US" sz="2000" dirty="0" smtClean="0">
              <a:solidFill>
                <a:srgbClr val="000000"/>
              </a:solidFill>
            </a:endParaRPr>
          </a:p>
          <a:p>
            <a:pPr lvl="1"/>
            <a:endParaRPr lang="en-US" sz="2000" dirty="0"/>
          </a:p>
        </p:txBody>
      </p:sp>
      <p:sp>
        <p:nvSpPr>
          <p:cNvPr id="9"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1</a:t>
            </a:r>
            <a:endParaRPr lang="en-US" sz="2400" b="1" dirty="0"/>
          </a:p>
        </p:txBody>
      </p:sp>
    </p:spTree>
    <p:extLst>
      <p:ext uri="{BB962C8B-B14F-4D97-AF65-F5344CB8AC3E}">
        <p14:creationId xmlns:p14="http://schemas.microsoft.com/office/powerpoint/2010/main" val="38567849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9607" t="5397" r="2125" b="6890"/>
          <a:stretch/>
        </p:blipFill>
        <p:spPr>
          <a:xfrm>
            <a:off x="2855437" y="584775"/>
            <a:ext cx="6288564" cy="6248977"/>
          </a:xfrm>
          <a:prstGeom prst="rect">
            <a:avLst/>
          </a:prstGeom>
        </p:spPr>
      </p:pic>
      <p:sp>
        <p:nvSpPr>
          <p:cNvPr id="3" name="Rectangle 2"/>
          <p:cNvSpPr/>
          <p:nvPr/>
        </p:nvSpPr>
        <p:spPr>
          <a:xfrm>
            <a:off x="0" y="866977"/>
            <a:ext cx="2482645" cy="3108544"/>
          </a:xfrm>
          <a:prstGeom prst="rect">
            <a:avLst/>
          </a:prstGeom>
        </p:spPr>
        <p:txBody>
          <a:bodyPr wrap="square">
            <a:spAutoFit/>
          </a:bodyPr>
          <a:lstStyle/>
          <a:p>
            <a:pPr algn="ctr"/>
            <a:r>
              <a:rPr lang="en-US" sz="2800" dirty="0" smtClean="0"/>
              <a:t>SST cooling not captured by existing satellite SST composites, TC forecast models</a:t>
            </a:r>
            <a:endParaRPr lang="en-US" sz="2800" dirty="0"/>
          </a:p>
        </p:txBody>
      </p:sp>
      <p:sp>
        <p:nvSpPr>
          <p:cNvPr id="8" name="TextBox 7"/>
          <p:cNvSpPr txBox="1"/>
          <p:nvPr/>
        </p:nvSpPr>
        <p:spPr>
          <a:xfrm>
            <a:off x="0" y="6606124"/>
            <a:ext cx="3321551" cy="276999"/>
          </a:xfrm>
          <a:prstGeom prst="rect">
            <a:avLst/>
          </a:prstGeom>
          <a:noFill/>
        </p:spPr>
        <p:txBody>
          <a:bodyPr wrap="square" rtlCol="0">
            <a:spAutoFit/>
          </a:bodyPr>
          <a:lstStyle/>
          <a:p>
            <a:r>
              <a:rPr lang="en-US" sz="1200" i="1" dirty="0" smtClean="0"/>
              <a:t>Seroka et al. 2016</a:t>
            </a:r>
            <a:endParaRPr lang="en-US" sz="1200" i="1" dirty="0"/>
          </a:p>
        </p:txBody>
      </p:sp>
      <p:sp>
        <p:nvSpPr>
          <p:cNvPr id="2" name="Slide Number Placeholder 1"/>
          <p:cNvSpPr>
            <a:spLocks noGrp="1"/>
          </p:cNvSpPr>
          <p:nvPr>
            <p:ph type="sldNum" sz="quarter" idx="12"/>
          </p:nvPr>
        </p:nvSpPr>
        <p:spPr/>
        <p:txBody>
          <a:bodyPr/>
          <a:lstStyle/>
          <a:p>
            <a:fld id="{5B7A610D-BFC3-1840-8C55-759F0A989E1B}" type="slidenum">
              <a:rPr lang="en-US" smtClean="0"/>
              <a:t>45</a:t>
            </a:fld>
            <a:endParaRPr lang="en-US"/>
          </a:p>
        </p:txBody>
      </p:sp>
      <p:sp>
        <p:nvSpPr>
          <p:cNvPr id="10" name="Rectangle 9"/>
          <p:cNvSpPr/>
          <p:nvPr/>
        </p:nvSpPr>
        <p:spPr>
          <a:xfrm>
            <a:off x="4506447" y="0"/>
            <a:ext cx="1196258" cy="584776"/>
          </a:xfrm>
          <a:prstGeom prst="rect">
            <a:avLst/>
          </a:prstGeom>
        </p:spPr>
        <p:txBody>
          <a:bodyPr wrap="square">
            <a:spAutoFit/>
          </a:bodyPr>
          <a:lstStyle/>
          <a:p>
            <a:pPr algn="ctr"/>
            <a:r>
              <a:rPr lang="en-US" sz="1600" b="1" dirty="0" smtClean="0"/>
              <a:t>Existing SST composite</a:t>
            </a:r>
            <a:endParaRPr lang="en-US" sz="1600" b="1" dirty="0"/>
          </a:p>
        </p:txBody>
      </p:sp>
      <p:sp>
        <p:nvSpPr>
          <p:cNvPr id="11" name="Rectangle 10"/>
          <p:cNvSpPr/>
          <p:nvPr/>
        </p:nvSpPr>
        <p:spPr>
          <a:xfrm>
            <a:off x="6051750" y="3199"/>
            <a:ext cx="2510507" cy="338554"/>
          </a:xfrm>
          <a:prstGeom prst="rect">
            <a:avLst/>
          </a:prstGeom>
        </p:spPr>
        <p:txBody>
          <a:bodyPr wrap="square">
            <a:spAutoFit/>
          </a:bodyPr>
          <a:lstStyle/>
          <a:p>
            <a:pPr algn="ctr"/>
            <a:r>
              <a:rPr lang="en-US" sz="1600" b="1" dirty="0" smtClean="0"/>
              <a:t>TC forecast models</a:t>
            </a:r>
            <a:endParaRPr lang="en-US" sz="1600" b="1" dirty="0"/>
          </a:p>
        </p:txBody>
      </p:sp>
      <p:sp>
        <p:nvSpPr>
          <p:cNvPr id="12" name="Rectangle 11"/>
          <p:cNvSpPr/>
          <p:nvPr/>
        </p:nvSpPr>
        <p:spPr>
          <a:xfrm>
            <a:off x="2299107" y="720956"/>
            <a:ext cx="775109" cy="338554"/>
          </a:xfrm>
          <a:prstGeom prst="rect">
            <a:avLst/>
          </a:prstGeom>
        </p:spPr>
        <p:txBody>
          <a:bodyPr wrap="square">
            <a:spAutoFit/>
          </a:bodyPr>
          <a:lstStyle/>
          <a:p>
            <a:pPr algn="ctr"/>
            <a:r>
              <a:rPr lang="en-US" sz="1600" b="1" dirty="0" smtClean="0"/>
              <a:t>Pre</a:t>
            </a:r>
            <a:endParaRPr lang="en-US" sz="1600" b="1" dirty="0"/>
          </a:p>
        </p:txBody>
      </p:sp>
      <p:sp>
        <p:nvSpPr>
          <p:cNvPr id="13" name="Rectangle 12"/>
          <p:cNvSpPr/>
          <p:nvPr/>
        </p:nvSpPr>
        <p:spPr>
          <a:xfrm>
            <a:off x="2290913" y="2239057"/>
            <a:ext cx="775109" cy="338554"/>
          </a:xfrm>
          <a:prstGeom prst="rect">
            <a:avLst/>
          </a:prstGeom>
        </p:spPr>
        <p:txBody>
          <a:bodyPr wrap="square">
            <a:spAutoFit/>
          </a:bodyPr>
          <a:lstStyle/>
          <a:p>
            <a:pPr algn="ctr"/>
            <a:r>
              <a:rPr lang="en-US" sz="1600" b="1" dirty="0" smtClean="0"/>
              <a:t>Post</a:t>
            </a:r>
            <a:endParaRPr lang="en-US" sz="1600" b="1" dirty="0"/>
          </a:p>
        </p:txBody>
      </p:sp>
      <p:sp>
        <p:nvSpPr>
          <p:cNvPr id="14" name="Rectangle 13"/>
          <p:cNvSpPr/>
          <p:nvPr/>
        </p:nvSpPr>
        <p:spPr>
          <a:xfrm>
            <a:off x="2258137" y="3806244"/>
            <a:ext cx="775109" cy="338554"/>
          </a:xfrm>
          <a:prstGeom prst="rect">
            <a:avLst/>
          </a:prstGeom>
        </p:spPr>
        <p:txBody>
          <a:bodyPr wrap="square">
            <a:spAutoFit/>
          </a:bodyPr>
          <a:lstStyle/>
          <a:p>
            <a:pPr algn="ctr"/>
            <a:r>
              <a:rPr lang="en-US" sz="1600" b="1" dirty="0" smtClean="0"/>
              <a:t>Diff</a:t>
            </a:r>
            <a:endParaRPr lang="en-US" sz="1600" b="1" dirty="0"/>
          </a:p>
        </p:txBody>
      </p:sp>
      <p:sp>
        <p:nvSpPr>
          <p:cNvPr id="15" name="Rectangle 14"/>
          <p:cNvSpPr/>
          <p:nvPr/>
        </p:nvSpPr>
        <p:spPr>
          <a:xfrm>
            <a:off x="2168009" y="5490837"/>
            <a:ext cx="775109" cy="830997"/>
          </a:xfrm>
          <a:prstGeom prst="rect">
            <a:avLst/>
          </a:prstGeom>
        </p:spPr>
        <p:txBody>
          <a:bodyPr wrap="square">
            <a:spAutoFit/>
          </a:bodyPr>
          <a:lstStyle/>
          <a:p>
            <a:pPr algn="ctr"/>
            <a:r>
              <a:rPr lang="en-US" sz="1600" b="1" dirty="0" smtClean="0"/>
              <a:t>Diff Along-Track</a:t>
            </a:r>
            <a:endParaRPr lang="en-US" sz="1600" b="1" dirty="0"/>
          </a:p>
        </p:txBody>
      </p:sp>
      <p:sp>
        <p:nvSpPr>
          <p:cNvPr id="17" name="Left Brace 16"/>
          <p:cNvSpPr/>
          <p:nvPr/>
        </p:nvSpPr>
        <p:spPr>
          <a:xfrm rot="5400000">
            <a:off x="7193511" y="-820486"/>
            <a:ext cx="254000" cy="2537522"/>
          </a:xfrm>
          <a:prstGeom prst="lef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0133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97451722"/>
              </p:ext>
            </p:extLst>
          </p:nvPr>
        </p:nvGraphicFramePr>
        <p:xfrm>
          <a:off x="1733549" y="40271"/>
          <a:ext cx="5033776" cy="6779657"/>
        </p:xfrm>
        <a:graphic>
          <a:graphicData uri="http://schemas.openxmlformats.org/drawingml/2006/table">
            <a:tbl>
              <a:tblPr/>
              <a:tblGrid>
                <a:gridCol w="2516888"/>
                <a:gridCol w="2516888"/>
              </a:tblGrid>
              <a:tr h="168929">
                <a:tc>
                  <a:txBody>
                    <a:bodyPr/>
                    <a:lstStyle/>
                    <a:p>
                      <a:pPr algn="l" fontAlgn="b"/>
                      <a:r>
                        <a:rPr lang="en-US" sz="1000" b="1" i="0" u="none" strike="noStrike" dirty="0">
                          <a:solidFill>
                            <a:srgbClr val="000000"/>
                          </a:solidFill>
                          <a:effectLst/>
                          <a:latin typeface="Times New Roman"/>
                        </a:rPr>
                        <a:t>Sensitivity</a:t>
                      </a:r>
                    </a:p>
                  </a:txBody>
                  <a:tcPr marL="11260" marR="11260" marT="112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1" i="0" u="none" strike="noStrike">
                          <a:solidFill>
                            <a:srgbClr val="000000"/>
                          </a:solidFill>
                          <a:effectLst/>
                          <a:latin typeface="Times New Roman"/>
                        </a:rPr>
                        <a:t>WRF Namelist Option</a:t>
                      </a:r>
                    </a:p>
                  </a:txBody>
                  <a:tcPr marL="11260" marR="11260" marT="112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68929">
                <a:tc>
                  <a:txBody>
                    <a:bodyPr/>
                    <a:lstStyle/>
                    <a:p>
                      <a:pPr algn="l" fontAlgn="ctr"/>
                      <a:r>
                        <a:rPr lang="en-US" sz="1000" b="1" i="1" u="none" strike="noStrike">
                          <a:solidFill>
                            <a:srgbClr val="000000"/>
                          </a:solidFill>
                          <a:effectLst/>
                          <a:latin typeface="Times New Roman"/>
                        </a:rPr>
                        <a:t>A. Model Configuration</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000" b="0" i="0" u="none" strike="noStrike">
                          <a:solidFill>
                            <a:srgbClr val="000000"/>
                          </a:solidFill>
                          <a:effectLst/>
                          <a:latin typeface="Times New Roman"/>
                        </a:rPr>
                        <a:t>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8929">
                <a:tc>
                  <a:txBody>
                    <a:bodyPr/>
                    <a:lstStyle/>
                    <a:p>
                      <a:pPr algn="l" fontAlgn="ctr"/>
                      <a:r>
                        <a:rPr lang="en-US" sz="1000" b="0" i="0" u="none" strike="noStrike">
                          <a:solidFill>
                            <a:srgbClr val="000000"/>
                          </a:solidFill>
                          <a:effectLst/>
                          <a:latin typeface="Times New Roman"/>
                        </a:rPr>
                        <a:t>1. Horizontal resolution (</a:t>
                      </a:r>
                      <a:r>
                        <a:rPr lang="en-US" sz="1000" b="0" i="1" u="none" strike="noStrike">
                          <a:solidFill>
                            <a:srgbClr val="000000"/>
                          </a:solidFill>
                          <a:effectLst/>
                          <a:latin typeface="Times New Roman"/>
                        </a:rPr>
                        <a:t>dx</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3 km vs. 6 km</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a:txBody>
                    <a:bodyPr/>
                    <a:lstStyle/>
                    <a:p>
                      <a:pPr algn="l" fontAlgn="ctr"/>
                      <a:r>
                        <a:rPr lang="en-US" sz="1000" b="0" i="0" u="none" strike="noStrike">
                          <a:solidFill>
                            <a:srgbClr val="000000"/>
                          </a:solidFill>
                          <a:effectLst/>
                          <a:latin typeface="Times New Roman"/>
                        </a:rPr>
                        <a:t>2. Vertical resolution (</a:t>
                      </a:r>
                      <a:r>
                        <a:rPr lang="en-US" sz="1000" b="0" i="1" u="none" strike="noStrike">
                          <a:solidFill>
                            <a:srgbClr val="000000"/>
                          </a:solidFill>
                          <a:effectLst/>
                          <a:latin typeface="Times New Roman"/>
                        </a:rPr>
                        <a:t>e_vert, eta_levels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51 vs. 35 vertical levels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792">
                <a:tc>
                  <a:txBody>
                    <a:bodyPr/>
                    <a:lstStyle/>
                    <a:p>
                      <a:pPr algn="l" fontAlgn="ctr"/>
                      <a:r>
                        <a:rPr lang="en-US" sz="1000" b="0" i="0" u="none" strike="noStrike">
                          <a:solidFill>
                            <a:srgbClr val="000000"/>
                          </a:solidFill>
                          <a:effectLst/>
                          <a:latin typeface="Times New Roman"/>
                        </a:rPr>
                        <a:t>3. Adaptive time step (</a:t>
                      </a:r>
                      <a:r>
                        <a:rPr lang="en-US" sz="1000" b="0" i="1" u="none" strike="noStrike">
                          <a:solidFill>
                            <a:srgbClr val="000000"/>
                          </a:solidFill>
                          <a:effectLst/>
                          <a:latin typeface="Times New Roman"/>
                        </a:rPr>
                        <a:t>use_adaptive_time_step</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98">
                <a:tc>
                  <a:txBody>
                    <a:bodyPr/>
                    <a:lstStyle/>
                    <a:p>
                      <a:pPr algn="l" fontAlgn="ctr"/>
                      <a:r>
                        <a:rPr lang="en-US" sz="1000" b="0" i="0" u="none" strike="noStrike">
                          <a:solidFill>
                            <a:srgbClr val="000000"/>
                          </a:solidFill>
                          <a:effectLst/>
                          <a:latin typeface="Times New Roman"/>
                        </a:rPr>
                        <a:t>4. Boundary conditions (update frequency, </a:t>
                      </a:r>
                      <a:r>
                        <a:rPr lang="en-US" sz="1000" b="0" i="1" u="none" strike="noStrike">
                          <a:solidFill>
                            <a:srgbClr val="000000"/>
                          </a:solidFill>
                          <a:effectLst/>
                          <a:latin typeface="Times New Roman"/>
                        </a:rPr>
                        <a:t>interval_seconds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3 vs. 6 hours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a:txBody>
                    <a:bodyPr/>
                    <a:lstStyle/>
                    <a:p>
                      <a:pPr algn="l" fontAlgn="ctr"/>
                      <a:r>
                        <a:rPr lang="en-US" sz="1000" b="0" i="0" u="none" strike="noStrike">
                          <a:solidFill>
                            <a:srgbClr val="000000"/>
                          </a:solidFill>
                          <a:effectLst/>
                          <a:latin typeface="Times New Roman"/>
                        </a:rPr>
                        <a:t>5. Digital Filter Initialization (DFI, </a:t>
                      </a:r>
                      <a:r>
                        <a:rPr lang="en-US" sz="1000" b="0" i="1" u="none" strike="noStrike">
                          <a:solidFill>
                            <a:srgbClr val="000000"/>
                          </a:solidFill>
                          <a:effectLst/>
                          <a:latin typeface="Times New Roman"/>
                        </a:rPr>
                        <a:t>dfi_opt</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(dfi_nfilter=7)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a:txBody>
                    <a:bodyPr/>
                    <a:lstStyle/>
                    <a:p>
                      <a:pPr algn="l" fontAlgn="ctr"/>
                      <a:r>
                        <a:rPr lang="en-US" sz="1000" b="1" i="1" u="none" strike="noStrike">
                          <a:solidFill>
                            <a:srgbClr val="000000"/>
                          </a:solidFill>
                          <a:effectLst/>
                          <a:latin typeface="Times New Roman"/>
                        </a:rPr>
                        <a:t>B. Atmospheric/Model Physics</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000" b="0" i="0" u="none" strike="noStrike">
                          <a:solidFill>
                            <a:srgbClr val="000000"/>
                          </a:solidFill>
                          <a:effectLst/>
                          <a:latin typeface="Times New Roman"/>
                        </a:rPr>
                        <a:t>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8929">
                <a:tc rowSpan="2">
                  <a:txBody>
                    <a:bodyPr/>
                    <a:lstStyle/>
                    <a:p>
                      <a:pPr algn="l" fontAlgn="ctr"/>
                      <a:r>
                        <a:rPr lang="en-US" sz="1000" b="0" i="0" u="none" strike="noStrike">
                          <a:solidFill>
                            <a:srgbClr val="000000"/>
                          </a:solidFill>
                          <a:effectLst/>
                          <a:latin typeface="Times New Roman"/>
                        </a:rPr>
                        <a:t>6. Microphysics (</a:t>
                      </a:r>
                      <a:r>
                        <a:rPr lang="en-US" sz="1000" b="0" i="1" u="none" strike="noStrike">
                          <a:solidFill>
                            <a:srgbClr val="000000"/>
                          </a:solidFill>
                          <a:effectLst/>
                          <a:latin typeface="Times New Roman"/>
                        </a:rPr>
                        <a:t>mp_physics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6 (WRF Single-Moment 6-class) vs.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16 (WRF Double-Moment 6-class)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98">
                <a:tc rowSpan="2">
                  <a:txBody>
                    <a:bodyPr/>
                    <a:lstStyle/>
                    <a:p>
                      <a:pPr algn="l" fontAlgn="ctr"/>
                      <a:r>
                        <a:rPr lang="en-US" sz="1000" b="0" i="0" u="none" strike="noStrike">
                          <a:solidFill>
                            <a:srgbClr val="000000"/>
                          </a:solidFill>
                          <a:effectLst/>
                          <a:latin typeface="Times New Roman"/>
                        </a:rPr>
                        <a:t>7-8. Planetary boundary layer scheme (</a:t>
                      </a:r>
                      <a:r>
                        <a:rPr lang="en-US" sz="1000" b="0" i="1" u="none" strike="noStrike">
                          <a:solidFill>
                            <a:srgbClr val="000000"/>
                          </a:solidFill>
                          <a:effectLst/>
                          <a:latin typeface="Times New Roman"/>
                        </a:rPr>
                        <a:t>bl_pbl_physics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5 (Mellor-Yamada Nakanishi and Niino Level 2.5) vs. 7 (ACM2) vs.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1 (Yonsei University)</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98">
                <a:tc>
                  <a:txBody>
                    <a:bodyPr/>
                    <a:lstStyle/>
                    <a:p>
                      <a:pPr algn="l" fontAlgn="ctr"/>
                      <a:r>
                        <a:rPr lang="en-US" sz="1000" b="0" i="0" u="none" strike="noStrike">
                          <a:solidFill>
                            <a:srgbClr val="000000"/>
                          </a:solidFill>
                          <a:effectLst/>
                          <a:latin typeface="Times New Roman"/>
                        </a:rPr>
                        <a:t>9. Cumulus parameterization (</a:t>
                      </a:r>
                      <a:r>
                        <a:rPr lang="en-US" sz="1000" b="0" i="1" u="none" strike="noStrike">
                          <a:solidFill>
                            <a:srgbClr val="000000"/>
                          </a:solidFill>
                          <a:effectLst/>
                          <a:latin typeface="Times New Roman"/>
                        </a:rPr>
                        <a:t>cu_physics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1 (Kain-Fritsch, </a:t>
                      </a:r>
                      <a:r>
                        <a:rPr lang="en-US" sz="1000" b="0" i="1" u="none" strike="noStrike">
                          <a:solidFill>
                            <a:srgbClr val="000000"/>
                          </a:solidFill>
                          <a:effectLst/>
                          <a:latin typeface="Times New Roman"/>
                        </a:rPr>
                        <a:t>cudt</a:t>
                      </a:r>
                      <a:r>
                        <a:rPr lang="en-US" sz="1000" b="0" i="0" u="none" strike="noStrike">
                          <a:solidFill>
                            <a:srgbClr val="000000"/>
                          </a:solidFill>
                          <a:effectLst/>
                          <a:latin typeface="Times New Roman"/>
                        </a:rPr>
                        <a:t>=0, </a:t>
                      </a:r>
                      <a:r>
                        <a:rPr lang="en-US" sz="1000" b="0" i="1" u="none" strike="noStrike">
                          <a:solidFill>
                            <a:srgbClr val="000000"/>
                          </a:solidFill>
                          <a:effectLst/>
                          <a:latin typeface="Times New Roman"/>
                        </a:rPr>
                        <a:t>cugd_avedx</a:t>
                      </a:r>
                      <a:r>
                        <a:rPr lang="en-US" sz="1000" b="0" i="0" u="none" strike="noStrike">
                          <a:solidFill>
                            <a:srgbClr val="000000"/>
                          </a:solidFill>
                          <a:effectLst/>
                          <a:latin typeface="Times New Roman"/>
                        </a:rPr>
                        <a:t>=1) vs. 0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a:txBody>
                    <a:bodyPr/>
                    <a:lstStyle/>
                    <a:p>
                      <a:pPr algn="l" fontAlgn="ctr"/>
                      <a:r>
                        <a:rPr lang="en-US" sz="1000" b="0" i="0" u="none" strike="noStrike">
                          <a:solidFill>
                            <a:srgbClr val="000000"/>
                          </a:solidFill>
                          <a:effectLst/>
                          <a:latin typeface="Times New Roman"/>
                        </a:rPr>
                        <a:t>10. SST skin (</a:t>
                      </a:r>
                      <a:r>
                        <a:rPr lang="en-US" sz="1000" b="0" i="1" u="none" strike="noStrike">
                          <a:solidFill>
                            <a:srgbClr val="000000"/>
                          </a:solidFill>
                          <a:effectLst/>
                          <a:latin typeface="Times New Roman"/>
                        </a:rPr>
                        <a:t>sst_skin</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rowSpan="2">
                  <a:txBody>
                    <a:bodyPr/>
                    <a:lstStyle/>
                    <a:p>
                      <a:pPr algn="l" fontAlgn="ctr"/>
                      <a:r>
                        <a:rPr lang="en-US" sz="1000" b="0" i="0" u="none" strike="noStrike">
                          <a:solidFill>
                            <a:srgbClr val="000000"/>
                          </a:solidFill>
                          <a:effectLst/>
                          <a:latin typeface="Times New Roman"/>
                        </a:rPr>
                        <a:t>11-13. Longwave radiation (</a:t>
                      </a:r>
                      <a:r>
                        <a:rPr lang="en-US" sz="1000" b="0" i="1" u="none" strike="noStrike">
                          <a:solidFill>
                            <a:srgbClr val="000000"/>
                          </a:solidFill>
                          <a:effectLst/>
                          <a:latin typeface="Times New Roman"/>
                        </a:rPr>
                        <a:t>ra_lw_physics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1 (RRTM) vs. 5 (New Goddard) vs.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99 (GFDL) vs. 4 (RRTMG)</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rowSpan="2">
                  <a:txBody>
                    <a:bodyPr/>
                    <a:lstStyle/>
                    <a:p>
                      <a:pPr algn="l" fontAlgn="ctr"/>
                      <a:r>
                        <a:rPr lang="en-US" sz="1000" b="0" i="0" u="none" strike="noStrike">
                          <a:solidFill>
                            <a:srgbClr val="000000"/>
                          </a:solidFill>
                          <a:effectLst/>
                          <a:latin typeface="Times New Roman"/>
                        </a:rPr>
                        <a:t>14-16. Shortwave radiation (</a:t>
                      </a:r>
                      <a:r>
                        <a:rPr lang="en-US" sz="1000" b="0" i="1" u="none" strike="noStrike">
                          <a:solidFill>
                            <a:srgbClr val="000000"/>
                          </a:solidFill>
                          <a:effectLst/>
                          <a:latin typeface="Times New Roman"/>
                        </a:rPr>
                        <a:t>ra_sw_physics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1 (Dudhia) vs. 5 (New Goddard) vs.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99 (GFDL) vs. 4 (RRTMG)</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rowSpan="2">
                  <a:txBody>
                    <a:bodyPr/>
                    <a:lstStyle/>
                    <a:p>
                      <a:pPr algn="l" fontAlgn="ctr"/>
                      <a:r>
                        <a:rPr lang="en-US" sz="1000" b="0" i="0" u="none" strike="noStrike">
                          <a:solidFill>
                            <a:srgbClr val="000000"/>
                          </a:solidFill>
                          <a:effectLst/>
                          <a:latin typeface="Times New Roman"/>
                        </a:rPr>
                        <a:t>17-18. Latent heat flux &lt;0 over water (in module_sf_sfclay)</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vs. off (warm SST)</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on vs. off (cold SST)</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rowSpan="2">
                  <a:txBody>
                    <a:bodyPr/>
                    <a:lstStyle/>
                    <a:p>
                      <a:pPr algn="l" fontAlgn="ctr"/>
                      <a:r>
                        <a:rPr lang="en-US" sz="1000" b="0" i="0" u="none" strike="noStrike">
                          <a:solidFill>
                            <a:srgbClr val="000000"/>
                          </a:solidFill>
                          <a:effectLst/>
                          <a:latin typeface="Times New Roman"/>
                        </a:rPr>
                        <a:t>19. Land surface physics (</a:t>
                      </a:r>
                      <a:r>
                        <a:rPr lang="en-US" sz="1000" b="0" i="1" u="none" strike="noStrike">
                          <a:solidFill>
                            <a:srgbClr val="000000"/>
                          </a:solidFill>
                          <a:effectLst/>
                          <a:latin typeface="Times New Roman"/>
                        </a:rPr>
                        <a:t>sf_surface_physics</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1 (5-layer thermal diffusion) vs.</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ro-RO" sz="1000" b="0" i="0" u="none" strike="noStrike">
                          <a:solidFill>
                            <a:srgbClr val="000000"/>
                          </a:solidFill>
                          <a:effectLst/>
                          <a:latin typeface="Times New Roman"/>
                        </a:rPr>
                        <a:t>2 (Noah)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792">
                <a:tc>
                  <a:txBody>
                    <a:bodyPr/>
                    <a:lstStyle/>
                    <a:p>
                      <a:pPr algn="l" fontAlgn="ctr"/>
                      <a:r>
                        <a:rPr lang="en-US" sz="1000" b="1" i="1" u="none" strike="noStrike">
                          <a:solidFill>
                            <a:srgbClr val="000000"/>
                          </a:solidFill>
                          <a:effectLst/>
                          <a:latin typeface="Times New Roman"/>
                        </a:rPr>
                        <a:t>C. Advanced Hurricane WRF (AHW) Options</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000" b="0" i="0" u="none" strike="noStrike">
                          <a:solidFill>
                            <a:srgbClr val="000000"/>
                          </a:solidFill>
                          <a:effectLst/>
                          <a:latin typeface="Times New Roman"/>
                        </a:rPr>
                        <a:t>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8929">
                <a:tc rowSpan="2">
                  <a:txBody>
                    <a:bodyPr/>
                    <a:lstStyle/>
                    <a:p>
                      <a:pPr algn="l" fontAlgn="ctr"/>
                      <a:r>
                        <a:rPr lang="en-US" sz="1000" b="0" i="0" u="none" strike="noStrike">
                          <a:solidFill>
                            <a:srgbClr val="000000"/>
                          </a:solidFill>
                          <a:effectLst/>
                          <a:latin typeface="Times New Roman"/>
                        </a:rPr>
                        <a:t>20-21. Air-sea flux parameterizations (</a:t>
                      </a:r>
                      <a:r>
                        <a:rPr lang="en-US" sz="1000" b="0" i="1" u="none" strike="noStrike">
                          <a:solidFill>
                            <a:srgbClr val="000000"/>
                          </a:solidFill>
                          <a:effectLst/>
                          <a:latin typeface="Times New Roman"/>
                        </a:rPr>
                        <a:t>isftcflx</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l-PL" sz="1000" b="0" i="0" u="none" strike="noStrike">
                          <a:solidFill>
                            <a:srgbClr val="000000"/>
                          </a:solidFill>
                          <a:effectLst/>
                          <a:latin typeface="Times New Roman"/>
                        </a:rPr>
                        <a:t>1 vs. 0 (warm SST)</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1 vs. 0 (cold SST)</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a:txBody>
                    <a:bodyPr/>
                    <a:lstStyle/>
                    <a:p>
                      <a:pPr algn="l" fontAlgn="ctr"/>
                      <a:r>
                        <a:rPr lang="en-US" sz="1000" b="1" i="1" u="none" strike="noStrike">
                          <a:solidFill>
                            <a:srgbClr val="000000"/>
                          </a:solidFill>
                          <a:effectLst/>
                          <a:latin typeface="Times New Roman"/>
                        </a:rPr>
                        <a:t>D. Sea Surface Temperature</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000" b="0" i="0" u="none" strike="noStrike">
                          <a:solidFill>
                            <a:srgbClr val="000000"/>
                          </a:solidFill>
                          <a:effectLst/>
                          <a:latin typeface="Cambria"/>
                        </a:rPr>
                        <a:t> </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8929">
                <a:tc rowSpan="3">
                  <a:txBody>
                    <a:bodyPr/>
                    <a:lstStyle/>
                    <a:p>
                      <a:pPr algn="l" fontAlgn="ctr"/>
                      <a:r>
                        <a:rPr lang="en-US" sz="1000" b="0" i="0" u="none" strike="noStrike">
                          <a:solidFill>
                            <a:srgbClr val="000000"/>
                          </a:solidFill>
                          <a:effectLst/>
                          <a:latin typeface="Times New Roman"/>
                        </a:rPr>
                        <a:t>22-24. SST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cold vs. warm (isftcflx=2)</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cold vs. warm (isftcflx=1)</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cold vs. warm (isftcflx=0)</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98">
                <a:tc>
                  <a:txBody>
                    <a:bodyPr/>
                    <a:lstStyle/>
                    <a:p>
                      <a:pPr algn="l" fontAlgn="ctr"/>
                      <a:r>
                        <a:rPr lang="en-US" sz="1000" b="1" i="1" u="none" strike="noStrike">
                          <a:solidFill>
                            <a:srgbClr val="000000"/>
                          </a:solidFill>
                          <a:effectLst/>
                          <a:latin typeface="Times New Roman"/>
                        </a:rPr>
                        <a:t>E. Advanced Hurricane WRF (AHW) Options (12-hour later initialization)</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effectLst/>
                          <a:latin typeface="Calibri"/>
                        </a:rPr>
                        <a:t> </a:t>
                      </a:r>
                    </a:p>
                  </a:txBody>
                  <a:tcPr marL="11260" marR="11260" marT="112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168929">
                <a:tc>
                  <a:txBody>
                    <a:bodyPr/>
                    <a:lstStyle/>
                    <a:p>
                      <a:pPr algn="l" fontAlgn="ctr"/>
                      <a:r>
                        <a:rPr lang="en-US" sz="1000" b="0" i="0" u="none" strike="noStrike">
                          <a:solidFill>
                            <a:srgbClr val="000000"/>
                          </a:solidFill>
                          <a:effectLst/>
                          <a:latin typeface="Times New Roman"/>
                        </a:rPr>
                        <a:t>25. Digital Filter Initialization (DFI, </a:t>
                      </a:r>
                      <a:r>
                        <a:rPr lang="en-US" sz="1000" b="0" i="1" u="none" strike="noStrike">
                          <a:solidFill>
                            <a:srgbClr val="000000"/>
                          </a:solidFill>
                          <a:effectLst/>
                          <a:latin typeface="Times New Roman"/>
                        </a:rPr>
                        <a:t>dfi_opt</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(dfi_nfilter=7)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rowSpan="2">
                  <a:txBody>
                    <a:bodyPr/>
                    <a:lstStyle/>
                    <a:p>
                      <a:pPr algn="l" fontAlgn="ctr"/>
                      <a:r>
                        <a:rPr lang="en-US" sz="1000" b="0" i="0" u="none" strike="noStrike">
                          <a:solidFill>
                            <a:srgbClr val="000000"/>
                          </a:solidFill>
                          <a:effectLst/>
                          <a:latin typeface="Times New Roman"/>
                        </a:rPr>
                        <a:t>26-27. 1D Ocean Mixed Layer Model (</a:t>
                      </a:r>
                      <a:r>
                        <a:rPr lang="en-US" sz="1000" b="0" i="1" u="none" strike="noStrike">
                          <a:solidFill>
                            <a:srgbClr val="000000"/>
                          </a:solidFill>
                          <a:effectLst/>
                          <a:latin typeface="Times New Roman"/>
                        </a:rPr>
                        <a:t>sf_ocean_physics=1</a:t>
                      </a:r>
                      <a:r>
                        <a:rPr lang="en-US" sz="1000" b="0" i="0" u="none" strike="noStrike">
                          <a:solidFill>
                            <a:srgbClr val="000000"/>
                          </a:solidFill>
                          <a:effectLst/>
                          <a:latin typeface="Times New Roman"/>
                        </a:rPr>
                        <a:t>)</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Times New Roman"/>
                        </a:rPr>
                        <a:t>on (isothermal warm initial conditions)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929">
                <a:tc vMerge="1">
                  <a:txBody>
                    <a:bodyPr/>
                    <a:lstStyle/>
                    <a:p>
                      <a:endParaRPr lang="en-US"/>
                    </a:p>
                  </a:txBody>
                  <a:tcPr/>
                </a:tc>
                <a:tc>
                  <a:txBody>
                    <a:bodyPr/>
                    <a:lstStyle/>
                    <a:p>
                      <a:pPr algn="l" fontAlgn="ctr"/>
                      <a:r>
                        <a:rPr lang="en-US" sz="1000" b="0" i="0" u="none" strike="noStrike">
                          <a:solidFill>
                            <a:srgbClr val="000000"/>
                          </a:solidFill>
                          <a:effectLst/>
                          <a:latin typeface="Times New Roman"/>
                        </a:rPr>
                        <a:t>on (glider stratified initial conditions)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598">
                <a:tc>
                  <a:txBody>
                    <a:bodyPr/>
                    <a:lstStyle/>
                    <a:p>
                      <a:pPr algn="l" fontAlgn="ctr"/>
                      <a:r>
                        <a:rPr lang="en-US" sz="1000" b="0" i="0" u="none" strike="noStrike">
                          <a:solidFill>
                            <a:srgbClr val="000000"/>
                          </a:solidFill>
                          <a:effectLst/>
                          <a:latin typeface="Times New Roman"/>
                        </a:rPr>
                        <a:t>28. 3D Ocean Price-Weller-Pinkel Model (</a:t>
                      </a:r>
                      <a:r>
                        <a:rPr lang="en-US" sz="1000" b="0" i="1" u="none" strike="noStrike">
                          <a:solidFill>
                            <a:srgbClr val="000000"/>
                          </a:solidFill>
                          <a:effectLst/>
                          <a:latin typeface="Times New Roman"/>
                        </a:rPr>
                        <a:t>sf_ocean_physics=</a:t>
                      </a:r>
                      <a:r>
                        <a:rPr lang="en-US" sz="1000" b="0" i="0" u="none" strike="noStrike">
                          <a:solidFill>
                            <a:srgbClr val="000000"/>
                          </a:solidFill>
                          <a:effectLst/>
                          <a:latin typeface="Times New Roman"/>
                        </a:rPr>
                        <a:t>2)</a:t>
                      </a:r>
                    </a:p>
                  </a:txBody>
                  <a:tcPr marL="11260" marR="11260" marT="112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Times New Roman"/>
                        </a:rPr>
                        <a:t>on (glider stratified initial conditions, 400m depth) vs. off</a:t>
                      </a:r>
                    </a:p>
                  </a:txBody>
                  <a:tcPr marL="11260" marR="11260" marT="112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5B7A610D-BFC3-1840-8C55-759F0A989E1B}" type="slidenum">
              <a:rPr lang="en-US" smtClean="0"/>
              <a:t>46</a:t>
            </a:fld>
            <a:endParaRPr lang="en-US"/>
          </a:p>
        </p:txBody>
      </p:sp>
    </p:spTree>
    <p:extLst>
      <p:ext uri="{BB962C8B-B14F-4D97-AF65-F5344CB8AC3E}">
        <p14:creationId xmlns:p14="http://schemas.microsoft.com/office/powerpoint/2010/main" val="26091409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4933" r="7161" b="75844"/>
          <a:stretch/>
        </p:blipFill>
        <p:spPr>
          <a:xfrm>
            <a:off x="111177" y="762368"/>
            <a:ext cx="5867401" cy="1318306"/>
          </a:xfrm>
          <a:prstGeom prst="rect">
            <a:avLst/>
          </a:prstGeom>
        </p:spPr>
      </p:pic>
      <p:sp>
        <p:nvSpPr>
          <p:cNvPr id="5" name="Rectangle 4"/>
          <p:cNvSpPr/>
          <p:nvPr/>
        </p:nvSpPr>
        <p:spPr>
          <a:xfrm>
            <a:off x="7156175" y="4732635"/>
            <a:ext cx="1954696" cy="1754327"/>
          </a:xfrm>
          <a:prstGeom prst="rect">
            <a:avLst/>
          </a:prstGeom>
          <a:ln>
            <a:solidFill>
              <a:schemeClr val="tx1"/>
            </a:solidFill>
          </a:ln>
        </p:spPr>
        <p:txBody>
          <a:bodyPr wrap="square">
            <a:spAutoFit/>
          </a:bodyPr>
          <a:lstStyle/>
          <a:p>
            <a:r>
              <a:rPr lang="en-US" dirty="0" smtClean="0"/>
              <a:t>Including </a:t>
            </a:r>
            <a:r>
              <a:rPr lang="en-US" dirty="0" smtClean="0">
                <a:solidFill>
                  <a:srgbClr val="0000FF"/>
                </a:solidFill>
              </a:rPr>
              <a:t>SST cooling</a:t>
            </a:r>
            <a:r>
              <a:rPr lang="en-US" dirty="0" smtClean="0"/>
              <a:t> in modeling mitigated </a:t>
            </a:r>
            <a:r>
              <a:rPr lang="en-US" dirty="0" smtClean="0">
                <a:solidFill>
                  <a:srgbClr val="FF0000"/>
                </a:solidFill>
              </a:rPr>
              <a:t>high bias </a:t>
            </a:r>
            <a:r>
              <a:rPr lang="en-US" dirty="0" smtClean="0"/>
              <a:t>in intensity predictions</a:t>
            </a:r>
            <a:endParaRPr lang="en-US" dirty="0"/>
          </a:p>
        </p:txBody>
      </p:sp>
      <p:sp>
        <p:nvSpPr>
          <p:cNvPr id="6" name="Rectangle 5"/>
          <p:cNvSpPr/>
          <p:nvPr/>
        </p:nvSpPr>
        <p:spPr>
          <a:xfrm>
            <a:off x="7156175" y="577020"/>
            <a:ext cx="1954696" cy="1754327"/>
          </a:xfrm>
          <a:prstGeom prst="rect">
            <a:avLst/>
          </a:prstGeom>
          <a:ln>
            <a:solidFill>
              <a:schemeClr val="tx1"/>
            </a:solidFill>
          </a:ln>
        </p:spPr>
        <p:txBody>
          <a:bodyPr wrap="square">
            <a:spAutoFit/>
          </a:bodyPr>
          <a:lstStyle/>
          <a:p>
            <a:r>
              <a:rPr lang="en-US" dirty="0" smtClean="0">
                <a:solidFill>
                  <a:srgbClr val="06FBFF"/>
                </a:solidFill>
              </a:rPr>
              <a:t>Air-sea fluxes </a:t>
            </a:r>
            <a:r>
              <a:rPr lang="en-US" dirty="0" smtClean="0">
                <a:solidFill>
                  <a:srgbClr val="000000"/>
                </a:solidFill>
              </a:rPr>
              <a:t>tiny, </a:t>
            </a:r>
            <a:r>
              <a:rPr lang="en-US" dirty="0" smtClean="0">
                <a:solidFill>
                  <a:schemeClr val="accent1">
                    <a:lumMod val="60000"/>
                    <a:lumOff val="40000"/>
                  </a:schemeClr>
                </a:solidFill>
              </a:rPr>
              <a:t>1D ocean mixing </a:t>
            </a:r>
            <a:r>
              <a:rPr lang="en-US" dirty="0" smtClean="0"/>
              <a:t>&amp; </a:t>
            </a:r>
            <a:r>
              <a:rPr lang="en-US" dirty="0" smtClean="0">
                <a:solidFill>
                  <a:srgbClr val="0000FF"/>
                </a:solidFill>
              </a:rPr>
              <a:t>3D deepwater </a:t>
            </a:r>
            <a:r>
              <a:rPr lang="en-US" dirty="0" smtClean="0"/>
              <a:t>gradually larger negative intensity impact</a:t>
            </a:r>
            <a:endParaRPr lang="en-US" dirty="0"/>
          </a:p>
        </p:txBody>
      </p:sp>
      <p:pic>
        <p:nvPicPr>
          <p:cNvPr id="69" name="Picture 68"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28539" r="7161" b="52137"/>
          <a:stretch/>
        </p:blipFill>
        <p:spPr>
          <a:xfrm>
            <a:off x="111177" y="2936476"/>
            <a:ext cx="5867401" cy="1325217"/>
          </a:xfrm>
          <a:prstGeom prst="rect">
            <a:avLst/>
          </a:prstGeom>
        </p:spPr>
      </p:pic>
      <p:grpSp>
        <p:nvGrpSpPr>
          <p:cNvPr id="73" name="Group 72"/>
          <p:cNvGrpSpPr/>
          <p:nvPr/>
        </p:nvGrpSpPr>
        <p:grpSpPr>
          <a:xfrm>
            <a:off x="1165461" y="4688460"/>
            <a:ext cx="4813117" cy="2002303"/>
            <a:chOff x="2803570" y="5797826"/>
            <a:chExt cx="3504096" cy="1457738"/>
          </a:xfrm>
        </p:grpSpPr>
        <p:pic>
          <p:nvPicPr>
            <p:cNvPr id="71" name="Picture 70" descr="figure5_final.png"/>
            <p:cNvPicPr>
              <a:picLocks noChangeAspect="1"/>
            </p:cNvPicPr>
            <p:nvPr/>
          </p:nvPicPr>
          <p:blipFill rotWithShape="1">
            <a:blip r:embed="rId3">
              <a:extLst>
                <a:ext uri="{28A0092B-C50C-407E-A947-70E740481C1C}">
                  <a14:useLocalDpi xmlns:a14="http://schemas.microsoft.com/office/drawing/2010/main" val="0"/>
                </a:ext>
              </a:extLst>
            </a:blip>
            <a:srcRect l="46597" t="76135" r="7161" b="2609"/>
            <a:stretch/>
          </p:blipFill>
          <p:spPr>
            <a:xfrm>
              <a:off x="3136348" y="5797826"/>
              <a:ext cx="3171318" cy="1457738"/>
            </a:xfrm>
            <a:prstGeom prst="rect">
              <a:avLst/>
            </a:prstGeom>
          </p:spPr>
        </p:pic>
        <p:pic>
          <p:nvPicPr>
            <p:cNvPr id="72" name="Picture 71"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6135" r="87863" b="2609"/>
            <a:stretch/>
          </p:blipFill>
          <p:spPr>
            <a:xfrm>
              <a:off x="2803570" y="5797826"/>
              <a:ext cx="332778" cy="1457738"/>
            </a:xfrm>
            <a:prstGeom prst="rect">
              <a:avLst/>
            </a:prstGeom>
          </p:spPr>
        </p:pic>
      </p:grpSp>
      <p:sp>
        <p:nvSpPr>
          <p:cNvPr id="75" name="Rectangle 74"/>
          <p:cNvSpPr/>
          <p:nvPr/>
        </p:nvSpPr>
        <p:spPr>
          <a:xfrm>
            <a:off x="5901277" y="840167"/>
            <a:ext cx="1579217" cy="323165"/>
          </a:xfrm>
          <a:prstGeom prst="rect">
            <a:avLst/>
          </a:prstGeom>
        </p:spPr>
        <p:txBody>
          <a:bodyPr wrap="square">
            <a:spAutoFit/>
          </a:bodyPr>
          <a:lstStyle/>
          <a:p>
            <a:r>
              <a:rPr lang="en-US" sz="1450" b="1" dirty="0" smtClean="0">
                <a:solidFill>
                  <a:schemeClr val="accent1">
                    <a:lumMod val="60000"/>
                    <a:lumOff val="40000"/>
                  </a:schemeClr>
                </a:solidFill>
              </a:rPr>
              <a:t>1D mixing 32%</a:t>
            </a:r>
            <a:endParaRPr lang="en-US" sz="1450" b="1" dirty="0">
              <a:solidFill>
                <a:schemeClr val="accent1">
                  <a:lumMod val="60000"/>
                  <a:lumOff val="40000"/>
                </a:schemeClr>
              </a:solidFill>
            </a:endParaRPr>
          </a:p>
        </p:txBody>
      </p:sp>
      <p:sp>
        <p:nvSpPr>
          <p:cNvPr id="76" name="Rectangle 75"/>
          <p:cNvSpPr/>
          <p:nvPr/>
        </p:nvSpPr>
        <p:spPr>
          <a:xfrm>
            <a:off x="5912320" y="543727"/>
            <a:ext cx="1579217" cy="315471"/>
          </a:xfrm>
          <a:prstGeom prst="rect">
            <a:avLst/>
          </a:prstGeom>
        </p:spPr>
        <p:txBody>
          <a:bodyPr wrap="square">
            <a:spAutoFit/>
          </a:bodyPr>
          <a:lstStyle/>
          <a:p>
            <a:r>
              <a:rPr lang="en-US" sz="1450" b="1" dirty="0" smtClean="0">
                <a:solidFill>
                  <a:srgbClr val="0000FF"/>
                </a:solidFill>
              </a:rPr>
              <a:t>3D 56%</a:t>
            </a:r>
            <a:endParaRPr lang="en-US" sz="1450" b="1" dirty="0">
              <a:solidFill>
                <a:srgbClr val="0000FF"/>
              </a:solidFill>
            </a:endParaRPr>
          </a:p>
        </p:txBody>
      </p:sp>
      <p:sp>
        <p:nvSpPr>
          <p:cNvPr id="77" name="Rectangle 76"/>
          <p:cNvSpPr/>
          <p:nvPr/>
        </p:nvSpPr>
        <p:spPr>
          <a:xfrm>
            <a:off x="5888032" y="1254534"/>
            <a:ext cx="1579217" cy="315471"/>
          </a:xfrm>
          <a:prstGeom prst="rect">
            <a:avLst/>
          </a:prstGeom>
        </p:spPr>
        <p:txBody>
          <a:bodyPr wrap="square">
            <a:spAutoFit/>
          </a:bodyPr>
          <a:lstStyle/>
          <a:p>
            <a:r>
              <a:rPr lang="en-US" sz="1450" b="1" dirty="0" smtClean="0">
                <a:solidFill>
                  <a:srgbClr val="FF0000"/>
                </a:solidFill>
              </a:rPr>
              <a:t>Control</a:t>
            </a:r>
            <a:endParaRPr lang="en-US" sz="1450" b="1" dirty="0">
              <a:solidFill>
                <a:srgbClr val="FF0000"/>
              </a:solidFill>
            </a:endParaRPr>
          </a:p>
        </p:txBody>
      </p:sp>
      <p:sp>
        <p:nvSpPr>
          <p:cNvPr id="79" name="Rectangle 78"/>
          <p:cNvSpPr/>
          <p:nvPr/>
        </p:nvSpPr>
        <p:spPr>
          <a:xfrm>
            <a:off x="5890234" y="2830540"/>
            <a:ext cx="1579217" cy="338554"/>
          </a:xfrm>
          <a:prstGeom prst="rect">
            <a:avLst/>
          </a:prstGeom>
        </p:spPr>
        <p:txBody>
          <a:bodyPr wrap="square">
            <a:spAutoFit/>
          </a:bodyPr>
          <a:lstStyle/>
          <a:p>
            <a:r>
              <a:rPr lang="en-US" sz="1600" b="1" dirty="0" smtClean="0">
                <a:solidFill>
                  <a:srgbClr val="0000FF"/>
                </a:solidFill>
              </a:rPr>
              <a:t>Cold SST</a:t>
            </a:r>
            <a:endParaRPr lang="en-US" sz="1600" b="1" dirty="0">
              <a:solidFill>
                <a:srgbClr val="0000FF"/>
              </a:solidFill>
            </a:endParaRPr>
          </a:p>
        </p:txBody>
      </p:sp>
      <p:sp>
        <p:nvSpPr>
          <p:cNvPr id="74" name="Rectangle 73"/>
          <p:cNvSpPr/>
          <p:nvPr/>
        </p:nvSpPr>
        <p:spPr>
          <a:xfrm>
            <a:off x="5890234" y="1035876"/>
            <a:ext cx="1577015" cy="323165"/>
          </a:xfrm>
          <a:prstGeom prst="rect">
            <a:avLst/>
          </a:prstGeom>
        </p:spPr>
        <p:txBody>
          <a:bodyPr wrap="square">
            <a:spAutoFit/>
          </a:bodyPr>
          <a:lstStyle/>
          <a:p>
            <a:r>
              <a:rPr lang="en-US" sz="1450" b="1" dirty="0" smtClean="0">
                <a:solidFill>
                  <a:srgbClr val="06FBFF"/>
                </a:solidFill>
              </a:rPr>
              <a:t>Air-sea flux 8%</a:t>
            </a:r>
            <a:endParaRPr lang="en-US" sz="1450" b="1" dirty="0">
              <a:solidFill>
                <a:srgbClr val="06FBFF"/>
              </a:solidFill>
            </a:endParaRPr>
          </a:p>
        </p:txBody>
      </p:sp>
      <p:pic>
        <p:nvPicPr>
          <p:cNvPr id="83" name="Picture 82"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1731" r="5900" b="24867"/>
          <a:stretch/>
        </p:blipFill>
        <p:spPr>
          <a:xfrm>
            <a:off x="111177" y="2090347"/>
            <a:ext cx="5953901" cy="233284"/>
          </a:xfrm>
          <a:prstGeom prst="rect">
            <a:avLst/>
          </a:prstGeom>
        </p:spPr>
      </p:pic>
      <p:pic>
        <p:nvPicPr>
          <p:cNvPr id="84" name="Picture 83"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1731" r="5900" b="24867"/>
          <a:stretch/>
        </p:blipFill>
        <p:spPr>
          <a:xfrm>
            <a:off x="111177" y="4255481"/>
            <a:ext cx="5953901" cy="233284"/>
          </a:xfrm>
          <a:prstGeom prst="rect">
            <a:avLst/>
          </a:prstGeom>
        </p:spPr>
      </p:pic>
      <p:sp>
        <p:nvSpPr>
          <p:cNvPr id="85" name="Rectangle 84"/>
          <p:cNvSpPr/>
          <p:nvPr/>
        </p:nvSpPr>
        <p:spPr>
          <a:xfrm>
            <a:off x="7156175" y="2871890"/>
            <a:ext cx="1954696" cy="1477328"/>
          </a:xfrm>
          <a:prstGeom prst="rect">
            <a:avLst/>
          </a:prstGeom>
          <a:ln>
            <a:solidFill>
              <a:schemeClr val="tx1"/>
            </a:solidFill>
          </a:ln>
        </p:spPr>
        <p:txBody>
          <a:bodyPr wrap="square">
            <a:spAutoFit/>
          </a:bodyPr>
          <a:lstStyle/>
          <a:p>
            <a:r>
              <a:rPr lang="en-US" dirty="0" smtClean="0"/>
              <a:t>SST sensitivity greater than </a:t>
            </a:r>
            <a:br>
              <a:rPr lang="en-US" dirty="0" smtClean="0"/>
            </a:br>
            <a:r>
              <a:rPr lang="en-US" dirty="0" smtClean="0"/>
              <a:t>air-sea flux parameterization sensitivity</a:t>
            </a:r>
            <a:endParaRPr lang="en-US" dirty="0"/>
          </a:p>
        </p:txBody>
      </p:sp>
      <p:cxnSp>
        <p:nvCxnSpPr>
          <p:cNvPr id="87" name="Straight Arrow Connector 86"/>
          <p:cNvCxnSpPr>
            <a:endCxn id="88" idx="1"/>
          </p:cNvCxnSpPr>
          <p:nvPr/>
        </p:nvCxnSpPr>
        <p:spPr>
          <a:xfrm flipH="1">
            <a:off x="5760832" y="3081130"/>
            <a:ext cx="1478168" cy="2724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ight Brace 87"/>
          <p:cNvSpPr/>
          <p:nvPr/>
        </p:nvSpPr>
        <p:spPr>
          <a:xfrm>
            <a:off x="5562600" y="3204418"/>
            <a:ext cx="198232" cy="298298"/>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Rectangle 77"/>
          <p:cNvSpPr/>
          <p:nvPr/>
        </p:nvSpPr>
        <p:spPr>
          <a:xfrm>
            <a:off x="5890234" y="3228994"/>
            <a:ext cx="1579217" cy="338554"/>
          </a:xfrm>
          <a:prstGeom prst="rect">
            <a:avLst/>
          </a:prstGeom>
        </p:spPr>
        <p:txBody>
          <a:bodyPr wrap="square">
            <a:spAutoFit/>
          </a:bodyPr>
          <a:lstStyle/>
          <a:p>
            <a:r>
              <a:rPr lang="en-US" sz="1600" b="1" dirty="0" smtClean="0">
                <a:solidFill>
                  <a:srgbClr val="FF0000"/>
                </a:solidFill>
              </a:rPr>
              <a:t>Warm SST</a:t>
            </a:r>
            <a:endParaRPr lang="en-US" sz="1600" b="1" dirty="0">
              <a:solidFill>
                <a:srgbClr val="FF0000"/>
              </a:solidFill>
            </a:endParaRPr>
          </a:p>
        </p:txBody>
      </p:sp>
      <p:cxnSp>
        <p:nvCxnSpPr>
          <p:cNvPr id="95" name="Straight Arrow Connector 94"/>
          <p:cNvCxnSpPr>
            <a:endCxn id="96" idx="1"/>
          </p:cNvCxnSpPr>
          <p:nvPr/>
        </p:nvCxnSpPr>
        <p:spPr>
          <a:xfrm flipH="1">
            <a:off x="5046870" y="3655391"/>
            <a:ext cx="2192130" cy="1205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Right Brace 95"/>
          <p:cNvSpPr/>
          <p:nvPr/>
        </p:nvSpPr>
        <p:spPr>
          <a:xfrm>
            <a:off x="4953000" y="3737819"/>
            <a:ext cx="93870" cy="76200"/>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7" name="Slide Number Placeholder 106"/>
          <p:cNvSpPr>
            <a:spLocks noGrp="1"/>
          </p:cNvSpPr>
          <p:nvPr>
            <p:ph type="sldNum" sz="quarter" idx="12"/>
          </p:nvPr>
        </p:nvSpPr>
        <p:spPr/>
        <p:txBody>
          <a:bodyPr/>
          <a:lstStyle/>
          <a:p>
            <a:fld id="{5B7A610D-BFC3-1840-8C55-759F0A989E1B}" type="slidenum">
              <a:rPr lang="en-US" smtClean="0"/>
              <a:t>47</a:t>
            </a:fld>
            <a:endParaRPr lang="en-US"/>
          </a:p>
        </p:txBody>
      </p:sp>
      <p:sp>
        <p:nvSpPr>
          <p:cNvPr id="108"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1</a:t>
            </a:r>
            <a:endParaRPr lang="en-US" sz="2400" b="1" dirty="0"/>
          </a:p>
        </p:txBody>
      </p:sp>
      <p:sp>
        <p:nvSpPr>
          <p:cNvPr id="109" name="TextBox 108"/>
          <p:cNvSpPr txBox="1"/>
          <p:nvPr/>
        </p:nvSpPr>
        <p:spPr>
          <a:xfrm>
            <a:off x="4465303" y="1826259"/>
            <a:ext cx="1499420"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5" name="Rectangle 24"/>
          <p:cNvSpPr/>
          <p:nvPr/>
        </p:nvSpPr>
        <p:spPr>
          <a:xfrm>
            <a:off x="6585564" y="276122"/>
            <a:ext cx="1306871" cy="338554"/>
          </a:xfrm>
          <a:prstGeom prst="rect">
            <a:avLst/>
          </a:prstGeom>
        </p:spPr>
        <p:txBody>
          <a:bodyPr wrap="square">
            <a:spAutoFit/>
          </a:bodyPr>
          <a:lstStyle/>
          <a:p>
            <a:r>
              <a:rPr lang="en-US" sz="1600" b="1" dirty="0" smtClean="0">
                <a:solidFill>
                  <a:srgbClr val="000000"/>
                </a:solidFill>
              </a:rPr>
              <a:t>Type, AOEC%</a:t>
            </a:r>
            <a:endParaRPr lang="en-US" sz="1600" b="1" dirty="0">
              <a:solidFill>
                <a:srgbClr val="000000"/>
              </a:solidFill>
            </a:endParaRPr>
          </a:p>
        </p:txBody>
      </p:sp>
      <p:cxnSp>
        <p:nvCxnSpPr>
          <p:cNvPr id="26" name="Straight Arrow Connector 25"/>
          <p:cNvCxnSpPr>
            <a:endCxn id="75" idx="0"/>
          </p:cNvCxnSpPr>
          <p:nvPr/>
        </p:nvCxnSpPr>
        <p:spPr>
          <a:xfrm flipH="1">
            <a:off x="6690886" y="567730"/>
            <a:ext cx="380146" cy="2724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71055" y="423814"/>
            <a:ext cx="5507523" cy="338554"/>
          </a:xfrm>
          <a:prstGeom prst="rect">
            <a:avLst/>
          </a:prstGeom>
        </p:spPr>
        <p:txBody>
          <a:bodyPr wrap="square">
            <a:spAutoFit/>
          </a:bodyPr>
          <a:lstStyle/>
          <a:p>
            <a:pPr algn="ctr"/>
            <a:r>
              <a:rPr lang="en-US" sz="1600" b="1" dirty="0" smtClean="0">
                <a:solidFill>
                  <a:srgbClr val="000000"/>
                </a:solidFill>
              </a:rPr>
              <a:t>Intensity Impact of Deepwater Cooling Processes</a:t>
            </a:r>
            <a:endParaRPr lang="en-US" sz="1600" b="1" dirty="0">
              <a:solidFill>
                <a:srgbClr val="000000"/>
              </a:solidFill>
            </a:endParaRPr>
          </a:p>
        </p:txBody>
      </p:sp>
      <p:sp>
        <p:nvSpPr>
          <p:cNvPr id="32" name="Rectangle 31"/>
          <p:cNvSpPr/>
          <p:nvPr/>
        </p:nvSpPr>
        <p:spPr>
          <a:xfrm>
            <a:off x="1676400" y="4419600"/>
            <a:ext cx="4288323" cy="338554"/>
          </a:xfrm>
          <a:prstGeom prst="rect">
            <a:avLst/>
          </a:prstGeom>
        </p:spPr>
        <p:txBody>
          <a:bodyPr wrap="square">
            <a:spAutoFit/>
          </a:bodyPr>
          <a:lstStyle/>
          <a:p>
            <a:pPr algn="ctr"/>
            <a:r>
              <a:rPr lang="en-US" sz="1600" b="1" dirty="0" smtClean="0">
                <a:solidFill>
                  <a:srgbClr val="000000"/>
                </a:solidFill>
              </a:rPr>
              <a:t>Prediction Bias</a:t>
            </a:r>
            <a:endParaRPr lang="en-US" sz="1600" b="1" dirty="0">
              <a:solidFill>
                <a:srgbClr val="000000"/>
              </a:solidFill>
            </a:endParaRPr>
          </a:p>
        </p:txBody>
      </p:sp>
      <p:cxnSp>
        <p:nvCxnSpPr>
          <p:cNvPr id="33" name="Straight Connector 32"/>
          <p:cNvCxnSpPr/>
          <p:nvPr/>
        </p:nvCxnSpPr>
        <p:spPr>
          <a:xfrm>
            <a:off x="4670328" y="775770"/>
            <a:ext cx="0" cy="1296710"/>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670328" y="2936476"/>
            <a:ext cx="0" cy="1296710"/>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933742" y="2290145"/>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37" name="Straight Arrow Connector 36"/>
          <p:cNvCxnSpPr/>
          <p:nvPr/>
        </p:nvCxnSpPr>
        <p:spPr>
          <a:xfrm flipV="1">
            <a:off x="4604774" y="2072485"/>
            <a:ext cx="65554" cy="36591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604774" y="2518012"/>
            <a:ext cx="57360" cy="418464"/>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578543" y="2296542"/>
            <a:ext cx="1236236" cy="307777"/>
          </a:xfrm>
          <a:prstGeom prst="rect">
            <a:avLst/>
          </a:prstGeom>
          <a:noFill/>
        </p:spPr>
        <p:txBody>
          <a:bodyPr wrap="none" rtlCol="0">
            <a:spAutoFit/>
          </a:bodyPr>
          <a:lstStyle/>
          <a:p>
            <a:r>
              <a:rPr lang="en-US" sz="1400" dirty="0" smtClean="0">
                <a:solidFill>
                  <a:schemeClr val="bg1">
                    <a:lumMod val="65000"/>
                  </a:schemeClr>
                </a:solidFill>
              </a:rPr>
              <a:t>MAB entrance</a:t>
            </a:r>
            <a:endParaRPr lang="en-US" sz="1400" dirty="0">
              <a:solidFill>
                <a:schemeClr val="bg1">
                  <a:lumMod val="65000"/>
                </a:schemeClr>
              </a:solidFill>
            </a:endParaRPr>
          </a:p>
        </p:txBody>
      </p:sp>
      <p:cxnSp>
        <p:nvCxnSpPr>
          <p:cNvPr id="48" name="Straight Arrow Connector 47"/>
          <p:cNvCxnSpPr/>
          <p:nvPr/>
        </p:nvCxnSpPr>
        <p:spPr>
          <a:xfrm flipV="1">
            <a:off x="2895600" y="2076856"/>
            <a:ext cx="165515" cy="361544"/>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895600" y="2518012"/>
            <a:ext cx="165515" cy="422832"/>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270104" y="2290145"/>
            <a:ext cx="848722" cy="307777"/>
          </a:xfrm>
          <a:prstGeom prst="rect">
            <a:avLst/>
          </a:prstGeom>
          <a:noFill/>
        </p:spPr>
        <p:txBody>
          <a:bodyPr wrap="none" rtlCol="0">
            <a:spAutoFit/>
          </a:bodyPr>
          <a:lstStyle/>
          <a:p>
            <a:r>
              <a:rPr lang="en-US" sz="1400" dirty="0" smtClean="0">
                <a:solidFill>
                  <a:schemeClr val="bg1">
                    <a:lumMod val="65000"/>
                  </a:schemeClr>
                </a:solidFill>
              </a:rPr>
              <a:t>MAB exit</a:t>
            </a:r>
            <a:endParaRPr lang="en-US" sz="1400" dirty="0">
              <a:solidFill>
                <a:schemeClr val="bg1">
                  <a:lumMod val="65000"/>
                </a:schemeClr>
              </a:solidFill>
            </a:endParaRPr>
          </a:p>
        </p:txBody>
      </p:sp>
      <p:cxnSp>
        <p:nvCxnSpPr>
          <p:cNvPr id="51" name="Straight Arrow Connector 50"/>
          <p:cNvCxnSpPr/>
          <p:nvPr/>
        </p:nvCxnSpPr>
        <p:spPr>
          <a:xfrm flipH="1" flipV="1">
            <a:off x="5211060" y="2072487"/>
            <a:ext cx="351540" cy="289713"/>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5211060" y="2514600"/>
            <a:ext cx="351540" cy="421877"/>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1055" y="2597922"/>
            <a:ext cx="5507523" cy="338554"/>
          </a:xfrm>
          <a:prstGeom prst="rect">
            <a:avLst/>
          </a:prstGeom>
        </p:spPr>
        <p:txBody>
          <a:bodyPr wrap="square">
            <a:spAutoFit/>
          </a:bodyPr>
          <a:lstStyle/>
          <a:p>
            <a:pPr algn="ctr"/>
            <a:r>
              <a:rPr lang="en-US" sz="1600" b="1" dirty="0" smtClean="0">
                <a:solidFill>
                  <a:srgbClr val="000000"/>
                </a:solidFill>
              </a:rPr>
              <a:t>Intensity Impact of SST vs. Air-Sea Flux Parameterizations</a:t>
            </a:r>
            <a:endParaRPr lang="en-US" sz="1600" b="1" dirty="0">
              <a:solidFill>
                <a:srgbClr val="000000"/>
              </a:solidFill>
            </a:endParaRPr>
          </a:p>
        </p:txBody>
      </p:sp>
      <p:sp>
        <p:nvSpPr>
          <p:cNvPr id="63" name="Rectangle 62"/>
          <p:cNvSpPr/>
          <p:nvPr/>
        </p:nvSpPr>
        <p:spPr>
          <a:xfrm>
            <a:off x="1668206" y="5522452"/>
            <a:ext cx="4288323" cy="368709"/>
          </a:xfrm>
          <a:prstGeom prst="rect">
            <a:avLst/>
          </a:prstGeom>
          <a:solidFill>
            <a:schemeClr val="bg1">
              <a:lumMod val="50000"/>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6060036" y="5444112"/>
            <a:ext cx="1068268" cy="523220"/>
          </a:xfrm>
          <a:prstGeom prst="rect">
            <a:avLst/>
          </a:prstGeom>
          <a:noFill/>
        </p:spPr>
        <p:txBody>
          <a:bodyPr wrap="square" rtlCol="0">
            <a:spAutoFit/>
          </a:bodyPr>
          <a:lstStyle/>
          <a:p>
            <a:r>
              <a:rPr lang="en-US" sz="1400" b="1" dirty="0" smtClean="0">
                <a:solidFill>
                  <a:schemeClr val="bg1">
                    <a:lumMod val="65000"/>
                  </a:schemeClr>
                </a:solidFill>
              </a:rPr>
              <a:t>NHC uncertainty</a:t>
            </a:r>
            <a:endParaRPr lang="en-US" sz="1400" b="1" dirty="0">
              <a:solidFill>
                <a:schemeClr val="bg1">
                  <a:lumMod val="65000"/>
                </a:schemeClr>
              </a:solidFill>
            </a:endParaRPr>
          </a:p>
        </p:txBody>
      </p:sp>
      <p:sp>
        <p:nvSpPr>
          <p:cNvPr id="90" name="Left Brace 89"/>
          <p:cNvSpPr/>
          <p:nvPr/>
        </p:nvSpPr>
        <p:spPr>
          <a:xfrm rot="10800000">
            <a:off x="5974943" y="5538838"/>
            <a:ext cx="153645" cy="368709"/>
          </a:xfrm>
          <a:prstGeom prst="leftBrace">
            <a:avLst>
              <a:gd name="adj1" fmla="val 40591"/>
              <a:gd name="adj2" fmla="val 50000"/>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4274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9" grpId="0"/>
      <p:bldP spid="85" grpId="0" animBg="1"/>
      <p:bldP spid="88" grpId="0" animBg="1"/>
      <p:bldP spid="78" grpId="0"/>
      <p:bldP spid="96" grpId="0" animBg="1"/>
      <p:bldP spid="32" grpId="0"/>
      <p:bldP spid="31" grpId="0"/>
      <p:bldP spid="63" grpId="0" animBg="1"/>
      <p:bldP spid="86" grpId="0"/>
      <p:bldP spid="9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4933" r="7161" b="75844"/>
          <a:stretch/>
        </p:blipFill>
        <p:spPr>
          <a:xfrm>
            <a:off x="111177" y="1163332"/>
            <a:ext cx="5867401" cy="1318306"/>
          </a:xfrm>
          <a:prstGeom prst="rect">
            <a:avLst/>
          </a:prstGeom>
        </p:spPr>
      </p:pic>
      <p:sp>
        <p:nvSpPr>
          <p:cNvPr id="5" name="Rectangle 4"/>
          <p:cNvSpPr/>
          <p:nvPr/>
        </p:nvSpPr>
        <p:spPr>
          <a:xfrm>
            <a:off x="6514189" y="3706885"/>
            <a:ext cx="1954696" cy="1754327"/>
          </a:xfrm>
          <a:prstGeom prst="rect">
            <a:avLst/>
          </a:prstGeom>
          <a:ln>
            <a:solidFill>
              <a:schemeClr val="tx1"/>
            </a:solidFill>
          </a:ln>
        </p:spPr>
        <p:txBody>
          <a:bodyPr wrap="square">
            <a:spAutoFit/>
          </a:bodyPr>
          <a:lstStyle/>
          <a:p>
            <a:r>
              <a:rPr lang="en-US" dirty="0" smtClean="0"/>
              <a:t>Including </a:t>
            </a:r>
            <a:r>
              <a:rPr lang="en-US" dirty="0" smtClean="0">
                <a:solidFill>
                  <a:srgbClr val="0000FF"/>
                </a:solidFill>
              </a:rPr>
              <a:t>SST cooling</a:t>
            </a:r>
            <a:r>
              <a:rPr lang="en-US" dirty="0" smtClean="0"/>
              <a:t> in modeling mitigated </a:t>
            </a:r>
            <a:r>
              <a:rPr lang="en-US" dirty="0" smtClean="0">
                <a:solidFill>
                  <a:srgbClr val="FF0000"/>
                </a:solidFill>
              </a:rPr>
              <a:t>high bias </a:t>
            </a:r>
            <a:r>
              <a:rPr lang="en-US" dirty="0" smtClean="0"/>
              <a:t>in intensity predictions</a:t>
            </a:r>
            <a:endParaRPr lang="en-US" dirty="0"/>
          </a:p>
        </p:txBody>
      </p:sp>
      <p:sp>
        <p:nvSpPr>
          <p:cNvPr id="6" name="Rectangle 5"/>
          <p:cNvSpPr/>
          <p:nvPr/>
        </p:nvSpPr>
        <p:spPr>
          <a:xfrm>
            <a:off x="7156175" y="977984"/>
            <a:ext cx="1954696" cy="1754327"/>
          </a:xfrm>
          <a:prstGeom prst="rect">
            <a:avLst/>
          </a:prstGeom>
          <a:ln>
            <a:solidFill>
              <a:schemeClr val="tx1"/>
            </a:solidFill>
          </a:ln>
        </p:spPr>
        <p:txBody>
          <a:bodyPr wrap="square">
            <a:spAutoFit/>
          </a:bodyPr>
          <a:lstStyle/>
          <a:p>
            <a:r>
              <a:rPr lang="en-US" dirty="0" smtClean="0">
                <a:solidFill>
                  <a:srgbClr val="06FBFF"/>
                </a:solidFill>
              </a:rPr>
              <a:t>Air-sea fluxes </a:t>
            </a:r>
            <a:r>
              <a:rPr lang="en-US" dirty="0" smtClean="0">
                <a:solidFill>
                  <a:srgbClr val="000000"/>
                </a:solidFill>
              </a:rPr>
              <a:t>tiny, </a:t>
            </a:r>
            <a:r>
              <a:rPr lang="en-US" dirty="0" smtClean="0">
                <a:solidFill>
                  <a:schemeClr val="accent1">
                    <a:lumMod val="60000"/>
                    <a:lumOff val="40000"/>
                  </a:schemeClr>
                </a:solidFill>
              </a:rPr>
              <a:t>1D ocean mixing </a:t>
            </a:r>
            <a:r>
              <a:rPr lang="en-US" dirty="0" smtClean="0"/>
              <a:t>&amp; </a:t>
            </a:r>
            <a:r>
              <a:rPr lang="en-US" dirty="0" smtClean="0">
                <a:solidFill>
                  <a:srgbClr val="0000FF"/>
                </a:solidFill>
              </a:rPr>
              <a:t>3D deepwater </a:t>
            </a:r>
            <a:r>
              <a:rPr lang="en-US" dirty="0" smtClean="0"/>
              <a:t>gradually larger negative intensity impact</a:t>
            </a:r>
            <a:endParaRPr lang="en-US" dirty="0"/>
          </a:p>
        </p:txBody>
      </p:sp>
      <p:grpSp>
        <p:nvGrpSpPr>
          <p:cNvPr id="73" name="Group 72"/>
          <p:cNvGrpSpPr/>
          <p:nvPr/>
        </p:nvGrpSpPr>
        <p:grpSpPr>
          <a:xfrm>
            <a:off x="523475" y="3662710"/>
            <a:ext cx="4813117" cy="2002303"/>
            <a:chOff x="2803570" y="5797826"/>
            <a:chExt cx="3504096" cy="1457738"/>
          </a:xfrm>
        </p:grpSpPr>
        <p:pic>
          <p:nvPicPr>
            <p:cNvPr id="71" name="Picture 70" descr="figure5_final.png"/>
            <p:cNvPicPr>
              <a:picLocks noChangeAspect="1"/>
            </p:cNvPicPr>
            <p:nvPr/>
          </p:nvPicPr>
          <p:blipFill rotWithShape="1">
            <a:blip r:embed="rId3">
              <a:extLst>
                <a:ext uri="{28A0092B-C50C-407E-A947-70E740481C1C}">
                  <a14:useLocalDpi xmlns:a14="http://schemas.microsoft.com/office/drawing/2010/main" val="0"/>
                </a:ext>
              </a:extLst>
            </a:blip>
            <a:srcRect l="46597" t="76135" r="7161" b="2609"/>
            <a:stretch/>
          </p:blipFill>
          <p:spPr>
            <a:xfrm>
              <a:off x="3136348" y="5797826"/>
              <a:ext cx="3171318" cy="1457738"/>
            </a:xfrm>
            <a:prstGeom prst="rect">
              <a:avLst/>
            </a:prstGeom>
          </p:spPr>
        </p:pic>
        <p:pic>
          <p:nvPicPr>
            <p:cNvPr id="72" name="Picture 71"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6135" r="87863" b="2609"/>
            <a:stretch/>
          </p:blipFill>
          <p:spPr>
            <a:xfrm>
              <a:off x="2803570" y="5797826"/>
              <a:ext cx="332778" cy="1457738"/>
            </a:xfrm>
            <a:prstGeom prst="rect">
              <a:avLst/>
            </a:prstGeom>
          </p:spPr>
        </p:pic>
      </p:grpSp>
      <p:sp>
        <p:nvSpPr>
          <p:cNvPr id="75" name="Rectangle 74"/>
          <p:cNvSpPr/>
          <p:nvPr/>
        </p:nvSpPr>
        <p:spPr>
          <a:xfrm>
            <a:off x="5901277" y="1241131"/>
            <a:ext cx="1579217" cy="323165"/>
          </a:xfrm>
          <a:prstGeom prst="rect">
            <a:avLst/>
          </a:prstGeom>
        </p:spPr>
        <p:txBody>
          <a:bodyPr wrap="square">
            <a:spAutoFit/>
          </a:bodyPr>
          <a:lstStyle/>
          <a:p>
            <a:r>
              <a:rPr lang="en-US" sz="1450" b="1" dirty="0" smtClean="0">
                <a:solidFill>
                  <a:schemeClr val="accent1">
                    <a:lumMod val="60000"/>
                    <a:lumOff val="40000"/>
                  </a:schemeClr>
                </a:solidFill>
              </a:rPr>
              <a:t>1D mixing 32%</a:t>
            </a:r>
            <a:endParaRPr lang="en-US" sz="1450" b="1" dirty="0">
              <a:solidFill>
                <a:schemeClr val="accent1">
                  <a:lumMod val="60000"/>
                  <a:lumOff val="40000"/>
                </a:schemeClr>
              </a:solidFill>
            </a:endParaRPr>
          </a:p>
        </p:txBody>
      </p:sp>
      <p:sp>
        <p:nvSpPr>
          <p:cNvPr id="76" name="Rectangle 75"/>
          <p:cNvSpPr/>
          <p:nvPr/>
        </p:nvSpPr>
        <p:spPr>
          <a:xfrm>
            <a:off x="5912320" y="944691"/>
            <a:ext cx="1579217" cy="315471"/>
          </a:xfrm>
          <a:prstGeom prst="rect">
            <a:avLst/>
          </a:prstGeom>
        </p:spPr>
        <p:txBody>
          <a:bodyPr wrap="square">
            <a:spAutoFit/>
          </a:bodyPr>
          <a:lstStyle/>
          <a:p>
            <a:r>
              <a:rPr lang="en-US" sz="1450" b="1" dirty="0" smtClean="0">
                <a:solidFill>
                  <a:srgbClr val="0000FF"/>
                </a:solidFill>
              </a:rPr>
              <a:t>3D 56%</a:t>
            </a:r>
            <a:endParaRPr lang="en-US" sz="1450" b="1" dirty="0">
              <a:solidFill>
                <a:srgbClr val="0000FF"/>
              </a:solidFill>
            </a:endParaRPr>
          </a:p>
        </p:txBody>
      </p:sp>
      <p:sp>
        <p:nvSpPr>
          <p:cNvPr id="77" name="Rectangle 76"/>
          <p:cNvSpPr/>
          <p:nvPr/>
        </p:nvSpPr>
        <p:spPr>
          <a:xfrm>
            <a:off x="5888032" y="1655498"/>
            <a:ext cx="1579217" cy="315471"/>
          </a:xfrm>
          <a:prstGeom prst="rect">
            <a:avLst/>
          </a:prstGeom>
        </p:spPr>
        <p:txBody>
          <a:bodyPr wrap="square">
            <a:spAutoFit/>
          </a:bodyPr>
          <a:lstStyle/>
          <a:p>
            <a:r>
              <a:rPr lang="en-US" sz="1450" b="1" dirty="0" smtClean="0">
                <a:solidFill>
                  <a:srgbClr val="FF0000"/>
                </a:solidFill>
              </a:rPr>
              <a:t>Control</a:t>
            </a:r>
            <a:endParaRPr lang="en-US" sz="1450" b="1" dirty="0">
              <a:solidFill>
                <a:srgbClr val="FF0000"/>
              </a:solidFill>
            </a:endParaRPr>
          </a:p>
        </p:txBody>
      </p:sp>
      <p:sp>
        <p:nvSpPr>
          <p:cNvPr id="74" name="Rectangle 73"/>
          <p:cNvSpPr/>
          <p:nvPr/>
        </p:nvSpPr>
        <p:spPr>
          <a:xfrm>
            <a:off x="5890234" y="1436840"/>
            <a:ext cx="1577015" cy="323165"/>
          </a:xfrm>
          <a:prstGeom prst="rect">
            <a:avLst/>
          </a:prstGeom>
        </p:spPr>
        <p:txBody>
          <a:bodyPr wrap="square">
            <a:spAutoFit/>
          </a:bodyPr>
          <a:lstStyle/>
          <a:p>
            <a:r>
              <a:rPr lang="en-US" sz="1450" b="1" dirty="0" smtClean="0">
                <a:solidFill>
                  <a:srgbClr val="06FBFF"/>
                </a:solidFill>
              </a:rPr>
              <a:t>Air-sea flux 8%</a:t>
            </a:r>
            <a:endParaRPr lang="en-US" sz="1450" b="1" dirty="0">
              <a:solidFill>
                <a:srgbClr val="06FBFF"/>
              </a:solidFill>
            </a:endParaRPr>
          </a:p>
        </p:txBody>
      </p:sp>
      <p:pic>
        <p:nvPicPr>
          <p:cNvPr id="83" name="Picture 82" descr="figure5_final.png"/>
          <p:cNvPicPr>
            <a:picLocks noChangeAspect="1"/>
          </p:cNvPicPr>
          <p:nvPr/>
        </p:nvPicPr>
        <p:blipFill rotWithShape="1">
          <a:blip r:embed="rId3">
            <a:extLst>
              <a:ext uri="{28A0092B-C50C-407E-A947-70E740481C1C}">
                <a14:useLocalDpi xmlns:a14="http://schemas.microsoft.com/office/drawing/2010/main" val="0"/>
              </a:ext>
            </a:extLst>
          </a:blip>
          <a:srcRect l="7284" t="71731" r="5900" b="24867"/>
          <a:stretch/>
        </p:blipFill>
        <p:spPr>
          <a:xfrm>
            <a:off x="111177" y="2491311"/>
            <a:ext cx="5953901" cy="233284"/>
          </a:xfrm>
          <a:prstGeom prst="rect">
            <a:avLst/>
          </a:prstGeom>
        </p:spPr>
      </p:pic>
      <p:sp>
        <p:nvSpPr>
          <p:cNvPr id="107" name="Slide Number Placeholder 106"/>
          <p:cNvSpPr>
            <a:spLocks noGrp="1"/>
          </p:cNvSpPr>
          <p:nvPr>
            <p:ph type="sldNum" sz="quarter" idx="12"/>
          </p:nvPr>
        </p:nvSpPr>
        <p:spPr/>
        <p:txBody>
          <a:bodyPr/>
          <a:lstStyle/>
          <a:p>
            <a:fld id="{5B7A610D-BFC3-1840-8C55-759F0A989E1B}" type="slidenum">
              <a:rPr lang="en-US" smtClean="0"/>
              <a:t>48</a:t>
            </a:fld>
            <a:endParaRPr lang="en-US"/>
          </a:p>
        </p:txBody>
      </p:sp>
      <p:sp>
        <p:nvSpPr>
          <p:cNvPr id="108"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1</a:t>
            </a:r>
            <a:endParaRPr lang="en-US" sz="2400" b="1" dirty="0">
              <a:solidFill>
                <a:srgbClr val="FF0000"/>
              </a:solidFill>
            </a:endParaRPr>
          </a:p>
        </p:txBody>
      </p:sp>
      <p:sp>
        <p:nvSpPr>
          <p:cNvPr id="109" name="TextBox 108"/>
          <p:cNvSpPr txBox="1"/>
          <p:nvPr/>
        </p:nvSpPr>
        <p:spPr>
          <a:xfrm>
            <a:off x="4465303" y="2227223"/>
            <a:ext cx="1499420" cy="246221"/>
          </a:xfrm>
          <a:prstGeom prst="rect">
            <a:avLst/>
          </a:prstGeom>
          <a:noFill/>
        </p:spPr>
        <p:txBody>
          <a:bodyPr wrap="square" rtlCol="0">
            <a:spAutoFit/>
          </a:bodyPr>
          <a:lstStyle/>
          <a:p>
            <a:pPr algn="r"/>
            <a:r>
              <a:rPr lang="en-US" sz="1000" i="1" dirty="0" smtClean="0"/>
              <a:t>Seroka et al. 2016</a:t>
            </a:r>
            <a:endParaRPr lang="en-US" sz="1000" i="1" dirty="0"/>
          </a:p>
        </p:txBody>
      </p:sp>
      <p:sp>
        <p:nvSpPr>
          <p:cNvPr id="25" name="Rectangle 24"/>
          <p:cNvSpPr/>
          <p:nvPr/>
        </p:nvSpPr>
        <p:spPr>
          <a:xfrm>
            <a:off x="6585564" y="677086"/>
            <a:ext cx="1306871" cy="338554"/>
          </a:xfrm>
          <a:prstGeom prst="rect">
            <a:avLst/>
          </a:prstGeom>
        </p:spPr>
        <p:txBody>
          <a:bodyPr wrap="square">
            <a:spAutoFit/>
          </a:bodyPr>
          <a:lstStyle/>
          <a:p>
            <a:r>
              <a:rPr lang="en-US" sz="1600" b="1" dirty="0" smtClean="0">
                <a:solidFill>
                  <a:srgbClr val="000000"/>
                </a:solidFill>
              </a:rPr>
              <a:t>Type, AOEC%</a:t>
            </a:r>
            <a:endParaRPr lang="en-US" sz="1600" b="1" dirty="0">
              <a:solidFill>
                <a:srgbClr val="000000"/>
              </a:solidFill>
            </a:endParaRPr>
          </a:p>
        </p:txBody>
      </p:sp>
      <p:cxnSp>
        <p:nvCxnSpPr>
          <p:cNvPr id="26" name="Straight Arrow Connector 25"/>
          <p:cNvCxnSpPr>
            <a:endCxn id="75" idx="0"/>
          </p:cNvCxnSpPr>
          <p:nvPr/>
        </p:nvCxnSpPr>
        <p:spPr>
          <a:xfrm flipH="1">
            <a:off x="6690886" y="968694"/>
            <a:ext cx="380146" cy="2724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71055" y="824778"/>
            <a:ext cx="5507523" cy="338554"/>
          </a:xfrm>
          <a:prstGeom prst="rect">
            <a:avLst/>
          </a:prstGeom>
        </p:spPr>
        <p:txBody>
          <a:bodyPr wrap="square">
            <a:spAutoFit/>
          </a:bodyPr>
          <a:lstStyle/>
          <a:p>
            <a:pPr algn="ctr"/>
            <a:r>
              <a:rPr lang="en-US" sz="1600" b="1" dirty="0" smtClean="0">
                <a:solidFill>
                  <a:srgbClr val="000000"/>
                </a:solidFill>
              </a:rPr>
              <a:t>Intensity Impact of Deepwater Cooling Processes</a:t>
            </a:r>
            <a:endParaRPr lang="en-US" sz="1600" b="1" dirty="0">
              <a:solidFill>
                <a:srgbClr val="000000"/>
              </a:solidFill>
            </a:endParaRPr>
          </a:p>
        </p:txBody>
      </p:sp>
      <p:sp>
        <p:nvSpPr>
          <p:cNvPr id="32" name="Rectangle 31"/>
          <p:cNvSpPr/>
          <p:nvPr/>
        </p:nvSpPr>
        <p:spPr>
          <a:xfrm>
            <a:off x="1034414" y="3393850"/>
            <a:ext cx="4288323" cy="338554"/>
          </a:xfrm>
          <a:prstGeom prst="rect">
            <a:avLst/>
          </a:prstGeom>
        </p:spPr>
        <p:txBody>
          <a:bodyPr wrap="square">
            <a:spAutoFit/>
          </a:bodyPr>
          <a:lstStyle/>
          <a:p>
            <a:pPr algn="ctr"/>
            <a:r>
              <a:rPr lang="en-US" sz="1600" b="1" dirty="0" smtClean="0">
                <a:solidFill>
                  <a:srgbClr val="000000"/>
                </a:solidFill>
              </a:rPr>
              <a:t>Prediction Bias</a:t>
            </a:r>
            <a:endParaRPr lang="en-US" sz="1600" b="1" dirty="0">
              <a:solidFill>
                <a:srgbClr val="000000"/>
              </a:solidFill>
            </a:endParaRPr>
          </a:p>
        </p:txBody>
      </p:sp>
      <p:cxnSp>
        <p:nvCxnSpPr>
          <p:cNvPr id="33" name="Straight Connector 32"/>
          <p:cNvCxnSpPr/>
          <p:nvPr/>
        </p:nvCxnSpPr>
        <p:spPr>
          <a:xfrm>
            <a:off x="4670328" y="1176734"/>
            <a:ext cx="0" cy="1296710"/>
          </a:xfrm>
          <a:prstGeom prst="line">
            <a:avLst/>
          </a:prstGeom>
          <a:ln w="38100"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933742" y="2691109"/>
            <a:ext cx="1082348" cy="307777"/>
          </a:xfrm>
          <a:prstGeom prst="rect">
            <a:avLst/>
          </a:prstGeom>
          <a:noFill/>
        </p:spPr>
        <p:txBody>
          <a:bodyPr wrap="none" rtlCol="0">
            <a:spAutoFit/>
          </a:bodyPr>
          <a:lstStyle/>
          <a:p>
            <a:r>
              <a:rPr lang="en-US" sz="1400" dirty="0" smtClean="0">
                <a:solidFill>
                  <a:srgbClr val="FF6600"/>
                </a:solidFill>
              </a:rPr>
              <a:t>Eye passage</a:t>
            </a:r>
            <a:endParaRPr lang="en-US" sz="1400" dirty="0">
              <a:solidFill>
                <a:srgbClr val="FF6600"/>
              </a:solidFill>
            </a:endParaRPr>
          </a:p>
        </p:txBody>
      </p:sp>
      <p:cxnSp>
        <p:nvCxnSpPr>
          <p:cNvPr id="37" name="Straight Arrow Connector 36"/>
          <p:cNvCxnSpPr/>
          <p:nvPr/>
        </p:nvCxnSpPr>
        <p:spPr>
          <a:xfrm flipV="1">
            <a:off x="4604774" y="2473449"/>
            <a:ext cx="65554" cy="36591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578543" y="2697506"/>
            <a:ext cx="1236236" cy="307777"/>
          </a:xfrm>
          <a:prstGeom prst="rect">
            <a:avLst/>
          </a:prstGeom>
          <a:noFill/>
        </p:spPr>
        <p:txBody>
          <a:bodyPr wrap="none" rtlCol="0">
            <a:spAutoFit/>
          </a:bodyPr>
          <a:lstStyle/>
          <a:p>
            <a:r>
              <a:rPr lang="en-US" sz="1400" dirty="0" smtClean="0">
                <a:solidFill>
                  <a:schemeClr val="bg1">
                    <a:lumMod val="65000"/>
                  </a:schemeClr>
                </a:solidFill>
              </a:rPr>
              <a:t>MAB entrance</a:t>
            </a:r>
            <a:endParaRPr lang="en-US" sz="1400" dirty="0">
              <a:solidFill>
                <a:schemeClr val="bg1">
                  <a:lumMod val="65000"/>
                </a:schemeClr>
              </a:solidFill>
            </a:endParaRPr>
          </a:p>
        </p:txBody>
      </p:sp>
      <p:cxnSp>
        <p:nvCxnSpPr>
          <p:cNvPr id="48" name="Straight Arrow Connector 47"/>
          <p:cNvCxnSpPr/>
          <p:nvPr/>
        </p:nvCxnSpPr>
        <p:spPr>
          <a:xfrm flipV="1">
            <a:off x="2895600" y="2477820"/>
            <a:ext cx="165515" cy="361544"/>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270104" y="2691109"/>
            <a:ext cx="848722" cy="307777"/>
          </a:xfrm>
          <a:prstGeom prst="rect">
            <a:avLst/>
          </a:prstGeom>
          <a:noFill/>
        </p:spPr>
        <p:txBody>
          <a:bodyPr wrap="none" rtlCol="0">
            <a:spAutoFit/>
          </a:bodyPr>
          <a:lstStyle/>
          <a:p>
            <a:r>
              <a:rPr lang="en-US" sz="1400" dirty="0" smtClean="0">
                <a:solidFill>
                  <a:schemeClr val="bg1">
                    <a:lumMod val="65000"/>
                  </a:schemeClr>
                </a:solidFill>
              </a:rPr>
              <a:t>MAB exit</a:t>
            </a:r>
            <a:endParaRPr lang="en-US" sz="1400" dirty="0">
              <a:solidFill>
                <a:schemeClr val="bg1">
                  <a:lumMod val="65000"/>
                </a:schemeClr>
              </a:solidFill>
            </a:endParaRPr>
          </a:p>
        </p:txBody>
      </p:sp>
      <p:cxnSp>
        <p:nvCxnSpPr>
          <p:cNvPr id="51" name="Straight Arrow Connector 50"/>
          <p:cNvCxnSpPr/>
          <p:nvPr/>
        </p:nvCxnSpPr>
        <p:spPr>
          <a:xfrm flipH="1" flipV="1">
            <a:off x="5211060" y="2473451"/>
            <a:ext cx="351540" cy="289713"/>
          </a:xfrm>
          <a:prstGeom prst="straightConnector1">
            <a:avLst/>
          </a:prstGeom>
          <a:ln>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1026220" y="4496702"/>
            <a:ext cx="4288323" cy="368709"/>
          </a:xfrm>
          <a:prstGeom prst="rect">
            <a:avLst/>
          </a:prstGeom>
          <a:solidFill>
            <a:schemeClr val="bg1">
              <a:lumMod val="50000"/>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5418050" y="4418362"/>
            <a:ext cx="1068268" cy="523220"/>
          </a:xfrm>
          <a:prstGeom prst="rect">
            <a:avLst/>
          </a:prstGeom>
          <a:noFill/>
        </p:spPr>
        <p:txBody>
          <a:bodyPr wrap="square" rtlCol="0">
            <a:spAutoFit/>
          </a:bodyPr>
          <a:lstStyle/>
          <a:p>
            <a:r>
              <a:rPr lang="en-US" sz="1400" b="1" dirty="0" smtClean="0">
                <a:solidFill>
                  <a:schemeClr val="bg1">
                    <a:lumMod val="65000"/>
                  </a:schemeClr>
                </a:solidFill>
              </a:rPr>
              <a:t>NHC uncertainty</a:t>
            </a:r>
            <a:endParaRPr lang="en-US" sz="1400" b="1" dirty="0">
              <a:solidFill>
                <a:schemeClr val="bg1">
                  <a:lumMod val="65000"/>
                </a:schemeClr>
              </a:solidFill>
            </a:endParaRPr>
          </a:p>
        </p:txBody>
      </p:sp>
      <p:sp>
        <p:nvSpPr>
          <p:cNvPr id="90" name="Left Brace 89"/>
          <p:cNvSpPr/>
          <p:nvPr/>
        </p:nvSpPr>
        <p:spPr>
          <a:xfrm rot="10800000">
            <a:off x="5332957" y="4513088"/>
            <a:ext cx="153645" cy="368709"/>
          </a:xfrm>
          <a:prstGeom prst="leftBrace">
            <a:avLst>
              <a:gd name="adj1" fmla="val 40591"/>
              <a:gd name="adj2" fmla="val 50000"/>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itle 1"/>
          <p:cNvSpPr txBox="1">
            <a:spLocks/>
          </p:cNvSpPr>
          <p:nvPr/>
        </p:nvSpPr>
        <p:spPr>
          <a:xfrm>
            <a:off x="0" y="9980"/>
            <a:ext cx="6718431" cy="736301"/>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Results</a:t>
            </a:r>
            <a:endParaRPr lang="en-US" b="1" dirty="0"/>
          </a:p>
        </p:txBody>
      </p:sp>
    </p:spTree>
    <p:extLst>
      <p:ext uri="{BB962C8B-B14F-4D97-AF65-F5344CB8AC3E}">
        <p14:creationId xmlns:p14="http://schemas.microsoft.com/office/powerpoint/2010/main" val="2251896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63" grpId="0" animBg="1"/>
      <p:bldP spid="86" grpId="0"/>
      <p:bldP spid="9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6_v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49</a:t>
            </a:fld>
            <a:endParaRPr lang="en-US"/>
          </a:p>
        </p:txBody>
      </p:sp>
    </p:spTree>
    <p:extLst>
      <p:ext uri="{BB962C8B-B14F-4D97-AF65-F5344CB8AC3E}">
        <p14:creationId xmlns:p14="http://schemas.microsoft.com/office/powerpoint/2010/main" val="40439027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6" y="349701"/>
            <a:ext cx="9144000" cy="1143000"/>
          </a:xfrm>
        </p:spPr>
        <p:txBody>
          <a:bodyPr>
            <a:noAutofit/>
          </a:bodyPr>
          <a:lstStyle/>
          <a:p>
            <a:r>
              <a:rPr lang="en-US" sz="3800" b="1" dirty="0" smtClean="0"/>
              <a:t>These 2-layer ocean circulations interact with important summer weather processes: tropical cyclones (TCs) and sea breezes.</a:t>
            </a:r>
            <a:endParaRPr lang="en-US" sz="3800" b="1" dirty="0"/>
          </a:p>
        </p:txBody>
      </p:sp>
      <p:sp>
        <p:nvSpPr>
          <p:cNvPr id="7" name="Rectangle 6"/>
          <p:cNvSpPr/>
          <p:nvPr/>
        </p:nvSpPr>
        <p:spPr>
          <a:xfrm>
            <a:off x="4672700" y="4819018"/>
            <a:ext cx="3605919" cy="1477328"/>
          </a:xfrm>
          <a:prstGeom prst="rect">
            <a:avLst/>
          </a:prstGeom>
        </p:spPr>
        <p:txBody>
          <a:bodyPr wrap="square">
            <a:spAutoFit/>
          </a:bodyPr>
          <a:lstStyle/>
          <a:p>
            <a:r>
              <a:rPr lang="en-US" dirty="0" smtClean="0"/>
              <a:t>Occur daily during peak energy demand periods </a:t>
            </a:r>
          </a:p>
          <a:p>
            <a:pPr lvl="1"/>
            <a:endParaRPr lang="en-US" i="1" dirty="0" smtClean="0"/>
          </a:p>
          <a:p>
            <a:pPr lvl="1"/>
            <a:r>
              <a:rPr lang="en-US" i="1" dirty="0" smtClean="0"/>
              <a:t>Variability</a:t>
            </a:r>
            <a:r>
              <a:rPr lang="en-US" i="1" dirty="0" smtClean="0">
                <a:sym typeface="Wingdings"/>
              </a:rPr>
              <a:t> </a:t>
            </a:r>
            <a:r>
              <a:rPr lang="en-US" i="1" dirty="0" smtClean="0"/>
              <a:t>risk for offshore wind energy development</a:t>
            </a:r>
          </a:p>
        </p:txBody>
      </p:sp>
      <p:sp>
        <p:nvSpPr>
          <p:cNvPr id="8" name="TextBox 7"/>
          <p:cNvSpPr txBox="1"/>
          <p:nvPr/>
        </p:nvSpPr>
        <p:spPr>
          <a:xfrm>
            <a:off x="1077962" y="2185413"/>
            <a:ext cx="2636380" cy="369332"/>
          </a:xfrm>
          <a:prstGeom prst="rect">
            <a:avLst/>
          </a:prstGeom>
          <a:noFill/>
        </p:spPr>
        <p:txBody>
          <a:bodyPr wrap="square" rtlCol="0">
            <a:spAutoFit/>
          </a:bodyPr>
          <a:lstStyle/>
          <a:p>
            <a:pPr algn="ctr"/>
            <a:r>
              <a:rPr lang="en-US" b="1" dirty="0" smtClean="0"/>
              <a:t>Tropical Cyclones</a:t>
            </a:r>
            <a:endParaRPr lang="en-US" b="1" dirty="0"/>
          </a:p>
        </p:txBody>
      </p:sp>
      <p:sp>
        <p:nvSpPr>
          <p:cNvPr id="9" name="TextBox 8"/>
          <p:cNvSpPr txBox="1"/>
          <p:nvPr/>
        </p:nvSpPr>
        <p:spPr>
          <a:xfrm>
            <a:off x="4672699" y="2163434"/>
            <a:ext cx="3605919" cy="369332"/>
          </a:xfrm>
          <a:prstGeom prst="rect">
            <a:avLst/>
          </a:prstGeom>
          <a:noFill/>
        </p:spPr>
        <p:txBody>
          <a:bodyPr wrap="square" rtlCol="0">
            <a:spAutoFit/>
          </a:bodyPr>
          <a:lstStyle/>
          <a:p>
            <a:pPr algn="ctr"/>
            <a:r>
              <a:rPr lang="en-US" b="1" dirty="0" smtClean="0"/>
              <a:t>Sea Breezes</a:t>
            </a:r>
            <a:endParaRPr lang="en-US" b="1" dirty="0"/>
          </a:p>
        </p:txBody>
      </p:sp>
      <p:sp>
        <p:nvSpPr>
          <p:cNvPr id="10" name="Rectangle 9"/>
          <p:cNvSpPr/>
          <p:nvPr/>
        </p:nvSpPr>
        <p:spPr>
          <a:xfrm>
            <a:off x="830506" y="4842301"/>
            <a:ext cx="3211240" cy="1477328"/>
          </a:xfrm>
          <a:prstGeom prst="rect">
            <a:avLst/>
          </a:prstGeom>
        </p:spPr>
        <p:txBody>
          <a:bodyPr wrap="square">
            <a:spAutoFit/>
          </a:bodyPr>
          <a:lstStyle/>
          <a:p>
            <a:r>
              <a:rPr lang="en-US" dirty="0" smtClean="0"/>
              <a:t>Incur coastal, inland damages </a:t>
            </a:r>
            <a:br>
              <a:rPr lang="en-US" dirty="0" smtClean="0"/>
            </a:br>
            <a:r>
              <a:rPr lang="en-US" dirty="0" smtClean="0"/>
              <a:t>($ in U.S., lives in Asia)</a:t>
            </a:r>
          </a:p>
          <a:p>
            <a:pPr lvl="1"/>
            <a:endParaRPr lang="en-US" i="1" dirty="0" smtClean="0"/>
          </a:p>
          <a:p>
            <a:pPr lvl="1"/>
            <a:r>
              <a:rPr lang="en-US" i="1" dirty="0" smtClean="0"/>
              <a:t>Storm surge, wind damage, inland flooding</a:t>
            </a:r>
          </a:p>
        </p:txBody>
      </p:sp>
      <p:sp>
        <p:nvSpPr>
          <p:cNvPr id="14" name="Slide Number Placeholder 13"/>
          <p:cNvSpPr>
            <a:spLocks noGrp="1"/>
          </p:cNvSpPr>
          <p:nvPr>
            <p:ph type="sldNum" sz="quarter" idx="12"/>
          </p:nvPr>
        </p:nvSpPr>
        <p:spPr/>
        <p:txBody>
          <a:bodyPr/>
          <a:lstStyle/>
          <a:p>
            <a:fld id="{5B7A610D-BFC3-1840-8C55-759F0A989E1B}" type="slidenum">
              <a:rPr lang="en-US" smtClean="0"/>
              <a:t>5</a:t>
            </a:fld>
            <a:endParaRPr lang="en-US" dirty="0"/>
          </a:p>
        </p:txBody>
      </p:sp>
      <p:pic>
        <p:nvPicPr>
          <p:cNvPr id="11" name="Picture 10"/>
          <p:cNvPicPr>
            <a:picLocks noChangeAspect="1"/>
          </p:cNvPicPr>
          <p:nvPr/>
        </p:nvPicPr>
        <p:blipFill rotWithShape="1">
          <a:blip r:embed="rId3"/>
          <a:srcRect l="1975"/>
          <a:stretch/>
        </p:blipFill>
        <p:spPr>
          <a:xfrm>
            <a:off x="1027162" y="2556049"/>
            <a:ext cx="2748890" cy="1937912"/>
          </a:xfrm>
          <a:prstGeom prst="rect">
            <a:avLst/>
          </a:prstGeom>
        </p:spPr>
      </p:pic>
      <p:pic>
        <p:nvPicPr>
          <p:cNvPr id="3" name="Picture 2" descr="Screen Shot 2016-09-18 at 8.51.35 PM.png"/>
          <p:cNvPicPr>
            <a:picLocks noChangeAspect="1"/>
          </p:cNvPicPr>
          <p:nvPr/>
        </p:nvPicPr>
        <p:blipFill rotWithShape="1">
          <a:blip r:embed="rId4">
            <a:extLst>
              <a:ext uri="{28A0092B-C50C-407E-A947-70E740481C1C}">
                <a14:useLocalDpi xmlns:a14="http://schemas.microsoft.com/office/drawing/2010/main" val="0"/>
              </a:ext>
            </a:extLst>
          </a:blip>
          <a:srcRect l="21324" r="17192"/>
          <a:stretch/>
        </p:blipFill>
        <p:spPr>
          <a:xfrm>
            <a:off x="4672700" y="2531462"/>
            <a:ext cx="3605919" cy="1939216"/>
          </a:xfrm>
          <a:prstGeom prst="rect">
            <a:avLst/>
          </a:prstGeom>
        </p:spPr>
      </p:pic>
      <p:sp>
        <p:nvSpPr>
          <p:cNvPr id="4" name="Rectangle 3"/>
          <p:cNvSpPr/>
          <p:nvPr/>
        </p:nvSpPr>
        <p:spPr>
          <a:xfrm>
            <a:off x="1021391" y="4303486"/>
            <a:ext cx="959623" cy="215444"/>
          </a:xfrm>
          <a:prstGeom prst="rect">
            <a:avLst/>
          </a:prstGeom>
        </p:spPr>
        <p:txBody>
          <a:bodyPr wrap="none">
            <a:spAutoFit/>
          </a:bodyPr>
          <a:lstStyle/>
          <a:p>
            <a:r>
              <a:rPr lang="en-US" sz="800" i="1" dirty="0">
                <a:solidFill>
                  <a:schemeClr val="bg1"/>
                </a:solidFill>
              </a:rPr>
              <a:t>NJ National Guard</a:t>
            </a:r>
            <a:endParaRPr lang="en-US" sz="800" dirty="0">
              <a:solidFill>
                <a:schemeClr val="bg1"/>
              </a:solidFill>
            </a:endParaRPr>
          </a:p>
        </p:txBody>
      </p:sp>
      <p:sp>
        <p:nvSpPr>
          <p:cNvPr id="5" name="Rectangle 4"/>
          <p:cNvSpPr/>
          <p:nvPr/>
        </p:nvSpPr>
        <p:spPr>
          <a:xfrm>
            <a:off x="4681167" y="4255234"/>
            <a:ext cx="767363" cy="215444"/>
          </a:xfrm>
          <a:prstGeom prst="rect">
            <a:avLst/>
          </a:prstGeom>
        </p:spPr>
        <p:txBody>
          <a:bodyPr wrap="none">
            <a:spAutoFit/>
          </a:bodyPr>
          <a:lstStyle/>
          <a:p>
            <a:r>
              <a:rPr lang="en-US" sz="800" i="1" dirty="0" err="1">
                <a:solidFill>
                  <a:srgbClr val="FFFFFF"/>
                </a:solidFill>
              </a:rPr>
              <a:t>DWWind.com</a:t>
            </a:r>
            <a:endParaRPr lang="en-US" sz="800" dirty="0">
              <a:solidFill>
                <a:srgbClr val="FFFFFF"/>
              </a:solidFill>
            </a:endParaRPr>
          </a:p>
        </p:txBody>
      </p:sp>
      <p:sp>
        <p:nvSpPr>
          <p:cNvPr id="6" name="Rectangle 5"/>
          <p:cNvSpPr/>
          <p:nvPr/>
        </p:nvSpPr>
        <p:spPr>
          <a:xfrm>
            <a:off x="750645" y="2185413"/>
            <a:ext cx="3291101" cy="424925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595576" y="2185413"/>
            <a:ext cx="3761011" cy="424925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14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7_v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0375"/>
            <a:ext cx="9144000" cy="3810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50</a:t>
            </a:fld>
            <a:endParaRPr lang="en-US"/>
          </a:p>
        </p:txBody>
      </p:sp>
    </p:spTree>
    <p:extLst>
      <p:ext uri="{BB962C8B-B14F-4D97-AF65-F5344CB8AC3E}">
        <p14:creationId xmlns:p14="http://schemas.microsoft.com/office/powerpoint/2010/main" val="29708234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ure8_v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54"/>
            <a:ext cx="9144000" cy="3810000"/>
          </a:xfrm>
          <a:prstGeom prst="rect">
            <a:avLst/>
          </a:prstGeom>
        </p:spPr>
      </p:pic>
      <p:sp>
        <p:nvSpPr>
          <p:cNvPr id="4" name="Rectangle 3"/>
          <p:cNvSpPr/>
          <p:nvPr/>
        </p:nvSpPr>
        <p:spPr>
          <a:xfrm>
            <a:off x="160477" y="132834"/>
            <a:ext cx="941283" cy="369332"/>
          </a:xfrm>
          <a:prstGeom prst="rect">
            <a:avLst/>
          </a:prstGeom>
        </p:spPr>
        <p:txBody>
          <a:bodyPr wrap="none">
            <a:spAutoFit/>
          </a:bodyPr>
          <a:lstStyle/>
          <a:p>
            <a:r>
              <a:rPr lang="en-US" dirty="0" smtClean="0"/>
              <a:t>Figure </a:t>
            </a:r>
            <a:r>
              <a:rPr lang="en-US" dirty="0"/>
              <a:t>8</a:t>
            </a:r>
          </a:p>
        </p:txBody>
      </p:sp>
      <p:sp>
        <p:nvSpPr>
          <p:cNvPr id="2" name="TextBox 1"/>
          <p:cNvSpPr txBox="1"/>
          <p:nvPr/>
        </p:nvSpPr>
        <p:spPr>
          <a:xfrm>
            <a:off x="644305" y="5934670"/>
            <a:ext cx="6865724" cy="923330"/>
          </a:xfrm>
          <a:prstGeom prst="rect">
            <a:avLst/>
          </a:prstGeom>
          <a:noFill/>
        </p:spPr>
        <p:txBody>
          <a:bodyPr wrap="square" rtlCol="0">
            <a:spAutoFit/>
          </a:bodyPr>
          <a:lstStyle/>
          <a:p>
            <a:r>
              <a:rPr lang="en-US" dirty="0" smtClean="0"/>
              <a:t>Created table of radii of max winds for warm and cold SST runs and NHC </a:t>
            </a:r>
            <a:r>
              <a:rPr lang="en-US" dirty="0" err="1" smtClean="0"/>
              <a:t>bdeck</a:t>
            </a:r>
            <a:r>
              <a:rPr lang="en-US" dirty="0" smtClean="0"/>
              <a:t> data- sort of validation that I won’t use as figure but can include in words- </a:t>
            </a:r>
            <a:r>
              <a:rPr lang="en-US" dirty="0" err="1" smtClean="0"/>
              <a:t>radiusmaxwinds.xlsx</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39154612"/>
              </p:ext>
            </p:extLst>
          </p:nvPr>
        </p:nvGraphicFramePr>
        <p:xfrm>
          <a:off x="1101759" y="3882864"/>
          <a:ext cx="2801423" cy="1954704"/>
        </p:xfrm>
        <a:graphic>
          <a:graphicData uri="http://schemas.openxmlformats.org/drawingml/2006/table">
            <a:tbl>
              <a:tblPr/>
              <a:tblGrid>
                <a:gridCol w="1054468"/>
                <a:gridCol w="613795"/>
                <a:gridCol w="629533"/>
                <a:gridCol w="503627"/>
              </a:tblGrid>
              <a:tr h="242370">
                <a:tc gridSpan="4">
                  <a:txBody>
                    <a:bodyPr/>
                    <a:lstStyle/>
                    <a:p>
                      <a:pPr algn="l" fontAlgn="b"/>
                      <a:r>
                        <a:rPr lang="en-US" sz="1500" b="1" i="0" u="none" strike="noStrike" dirty="0">
                          <a:solidFill>
                            <a:srgbClr val="000000"/>
                          </a:solidFill>
                          <a:effectLst/>
                          <a:latin typeface="Calibri"/>
                        </a:rPr>
                        <a:t>Radius of Maximum Wind (</a:t>
                      </a:r>
                      <a:r>
                        <a:rPr lang="en-US" sz="1500" b="1" i="0" u="none" strike="noStrike" dirty="0" err="1">
                          <a:solidFill>
                            <a:srgbClr val="000000"/>
                          </a:solidFill>
                          <a:effectLst/>
                          <a:latin typeface="Calibri"/>
                        </a:rPr>
                        <a:t>nmi</a:t>
                      </a:r>
                      <a:r>
                        <a:rPr lang="en-US" sz="1500" b="1" i="0" u="none" strike="noStrike" dirty="0">
                          <a:solidFill>
                            <a:srgbClr val="000000"/>
                          </a:solidFill>
                          <a:effectLst/>
                          <a:latin typeface="Calibri"/>
                        </a:rPr>
                        <a:t>)</a:t>
                      </a:r>
                    </a:p>
                  </a:txBody>
                  <a:tcPr marL="15738" marR="15738" marT="1573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42370">
                <a:tc>
                  <a:txBody>
                    <a:bodyPr/>
                    <a:lstStyle/>
                    <a:p>
                      <a:pPr algn="ctr" fontAlgn="b"/>
                      <a:r>
                        <a:rPr lang="en-US" sz="1500" b="1" i="0" u="none" strike="noStrike">
                          <a:solidFill>
                            <a:srgbClr val="000000"/>
                          </a:solidFill>
                          <a:effectLst/>
                          <a:latin typeface="Calibri"/>
                        </a:rPr>
                        <a:t>Time</a:t>
                      </a:r>
                    </a:p>
                  </a:txBody>
                  <a:tcPr marL="15738" marR="15738" marT="15738" marB="0" anchor="b">
                    <a:lnL>
                      <a:noFill/>
                    </a:lnL>
                    <a:lnR>
                      <a:noFill/>
                    </a:lnR>
                    <a:lnT>
                      <a:noFill/>
                    </a:lnT>
                    <a:lnB>
                      <a:noFill/>
                    </a:lnB>
                  </a:tcPr>
                </a:tc>
                <a:tc>
                  <a:txBody>
                    <a:bodyPr/>
                    <a:lstStyle/>
                    <a:p>
                      <a:pPr algn="ctr" fontAlgn="b"/>
                      <a:r>
                        <a:rPr lang="en-US" sz="1500" b="1" i="0" u="none" strike="noStrike">
                          <a:solidFill>
                            <a:srgbClr val="000000"/>
                          </a:solidFill>
                          <a:effectLst/>
                          <a:latin typeface="Calibri"/>
                        </a:rPr>
                        <a:t>Bdeck </a:t>
                      </a:r>
                    </a:p>
                  </a:txBody>
                  <a:tcPr marL="15738" marR="15738" marT="15738" marB="0" anchor="b">
                    <a:lnL>
                      <a:noFill/>
                    </a:lnL>
                    <a:lnR>
                      <a:noFill/>
                    </a:lnR>
                    <a:lnT>
                      <a:noFill/>
                    </a:lnT>
                    <a:lnB>
                      <a:noFill/>
                    </a:lnB>
                  </a:tcPr>
                </a:tc>
                <a:tc>
                  <a:txBody>
                    <a:bodyPr/>
                    <a:lstStyle/>
                    <a:p>
                      <a:pPr algn="ctr" fontAlgn="b"/>
                      <a:r>
                        <a:rPr lang="en-US" sz="1500" b="1" i="0" u="none" strike="noStrike">
                          <a:solidFill>
                            <a:srgbClr val="000000"/>
                          </a:solidFill>
                          <a:effectLst/>
                          <a:latin typeface="Calibri"/>
                        </a:rPr>
                        <a:t>Warm </a:t>
                      </a:r>
                    </a:p>
                  </a:txBody>
                  <a:tcPr marL="15738" marR="15738" marT="15738" marB="0" anchor="b">
                    <a:lnL>
                      <a:noFill/>
                    </a:lnL>
                    <a:lnR>
                      <a:noFill/>
                    </a:lnR>
                    <a:lnT>
                      <a:noFill/>
                    </a:lnT>
                    <a:lnB>
                      <a:noFill/>
                    </a:lnB>
                  </a:tcPr>
                </a:tc>
                <a:tc>
                  <a:txBody>
                    <a:bodyPr/>
                    <a:lstStyle/>
                    <a:p>
                      <a:pPr algn="ctr" fontAlgn="b"/>
                      <a:r>
                        <a:rPr lang="en-US" sz="1500" b="1" i="0" u="none" strike="noStrike">
                          <a:solidFill>
                            <a:srgbClr val="000000"/>
                          </a:solidFill>
                          <a:effectLst/>
                          <a:latin typeface="Calibri"/>
                        </a:rPr>
                        <a:t>Cold </a:t>
                      </a:r>
                    </a:p>
                  </a:txBody>
                  <a:tcPr marL="15738" marR="15738" marT="15738" marB="0" anchor="b">
                    <a:lnL>
                      <a:noFill/>
                    </a:lnL>
                    <a:lnR>
                      <a:noFill/>
                    </a:lnR>
                    <a:lnT>
                      <a:noFill/>
                    </a:lnT>
                    <a:lnB>
                      <a:noFill/>
                    </a:lnB>
                  </a:tcPr>
                </a:tc>
              </a:tr>
              <a:tr h="242370">
                <a:tc>
                  <a:txBody>
                    <a:bodyPr/>
                    <a:lstStyle/>
                    <a:p>
                      <a:pPr algn="ctr" fontAlgn="b"/>
                      <a:r>
                        <a:rPr lang="en-US" sz="1500" b="0" i="0" u="none" strike="noStrike" dirty="0">
                          <a:solidFill>
                            <a:srgbClr val="000000"/>
                          </a:solidFill>
                          <a:effectLst/>
                          <a:latin typeface="Calibri"/>
                        </a:rPr>
                        <a:t>2011082706</a:t>
                      </a:r>
                    </a:p>
                  </a:txBody>
                  <a:tcPr marL="15738" marR="15738" marT="15738" marB="0" anchor="b">
                    <a:lnL>
                      <a:noFill/>
                    </a:lnL>
                    <a:lnR>
                      <a:noFill/>
                    </a:lnR>
                    <a:lnT>
                      <a:noFill/>
                    </a:lnT>
                    <a:lnB>
                      <a:noFill/>
                    </a:lnB>
                  </a:tcPr>
                </a:tc>
                <a:tc>
                  <a:txBody>
                    <a:bodyPr/>
                    <a:lstStyle/>
                    <a:p>
                      <a:pPr algn="ctr" fontAlgn="b"/>
                      <a:r>
                        <a:rPr lang="en-US" sz="1500" b="0" i="0" u="none" strike="noStrike" dirty="0">
                          <a:solidFill>
                            <a:srgbClr val="000000"/>
                          </a:solidFill>
                          <a:effectLst/>
                          <a:latin typeface="Calibri"/>
                        </a:rPr>
                        <a:t>60</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58</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58</a:t>
                      </a:r>
                    </a:p>
                  </a:txBody>
                  <a:tcPr marL="15738" marR="15738" marT="15738" marB="0" anchor="b">
                    <a:lnL>
                      <a:noFill/>
                    </a:lnL>
                    <a:lnR>
                      <a:noFill/>
                    </a:lnR>
                    <a:lnT>
                      <a:noFill/>
                    </a:lnT>
                    <a:lnB>
                      <a:noFill/>
                    </a:lnB>
                  </a:tcPr>
                </a:tc>
              </a:tr>
              <a:tr h="242370">
                <a:tc>
                  <a:txBody>
                    <a:bodyPr/>
                    <a:lstStyle/>
                    <a:p>
                      <a:pPr algn="ctr" fontAlgn="b"/>
                      <a:r>
                        <a:rPr lang="en-US" sz="1500" b="0" i="0" u="none" strike="noStrike">
                          <a:solidFill>
                            <a:srgbClr val="000000"/>
                          </a:solidFill>
                          <a:effectLst/>
                          <a:latin typeface="Calibri"/>
                        </a:rPr>
                        <a:t>2011082712</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45</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43</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43</a:t>
                      </a:r>
                    </a:p>
                  </a:txBody>
                  <a:tcPr marL="15738" marR="15738" marT="15738" marB="0" anchor="b">
                    <a:lnL>
                      <a:noFill/>
                    </a:lnL>
                    <a:lnR>
                      <a:noFill/>
                    </a:lnR>
                    <a:lnT>
                      <a:noFill/>
                    </a:lnT>
                    <a:lnB>
                      <a:noFill/>
                    </a:lnB>
                  </a:tcPr>
                </a:tc>
              </a:tr>
              <a:tr h="242370">
                <a:tc>
                  <a:txBody>
                    <a:bodyPr/>
                    <a:lstStyle/>
                    <a:p>
                      <a:pPr algn="ctr" fontAlgn="b"/>
                      <a:r>
                        <a:rPr lang="en-US" sz="1500" b="0" i="0" u="none" strike="noStrike" dirty="0">
                          <a:solidFill>
                            <a:srgbClr val="000000"/>
                          </a:solidFill>
                          <a:effectLst/>
                          <a:latin typeface="Calibri"/>
                        </a:rPr>
                        <a:t>2011082718</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45</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55</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56</a:t>
                      </a:r>
                    </a:p>
                  </a:txBody>
                  <a:tcPr marL="15738" marR="15738" marT="15738" marB="0" anchor="b">
                    <a:lnL>
                      <a:noFill/>
                    </a:lnL>
                    <a:lnR>
                      <a:noFill/>
                    </a:lnR>
                    <a:lnT>
                      <a:noFill/>
                    </a:lnT>
                    <a:lnB>
                      <a:noFill/>
                    </a:lnB>
                  </a:tcPr>
                </a:tc>
              </a:tr>
              <a:tr h="242370">
                <a:tc>
                  <a:txBody>
                    <a:bodyPr/>
                    <a:lstStyle/>
                    <a:p>
                      <a:pPr algn="ctr" fontAlgn="b"/>
                      <a:r>
                        <a:rPr lang="en-US" sz="1500" b="0" i="0" u="none" strike="noStrike">
                          <a:solidFill>
                            <a:srgbClr val="000000"/>
                          </a:solidFill>
                          <a:effectLst/>
                          <a:latin typeface="Calibri"/>
                        </a:rPr>
                        <a:t>2011082800</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45</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39</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46</a:t>
                      </a:r>
                    </a:p>
                  </a:txBody>
                  <a:tcPr marL="15738" marR="15738" marT="15738" marB="0" anchor="b">
                    <a:lnL>
                      <a:noFill/>
                    </a:lnL>
                    <a:lnR>
                      <a:noFill/>
                    </a:lnR>
                    <a:lnT>
                      <a:noFill/>
                    </a:lnT>
                    <a:lnB>
                      <a:noFill/>
                    </a:lnB>
                  </a:tcPr>
                </a:tc>
              </a:tr>
              <a:tr h="242370">
                <a:tc>
                  <a:txBody>
                    <a:bodyPr/>
                    <a:lstStyle/>
                    <a:p>
                      <a:pPr algn="ctr" fontAlgn="b"/>
                      <a:r>
                        <a:rPr lang="en-US" sz="1500" b="0" i="0" u="none" strike="noStrike">
                          <a:solidFill>
                            <a:srgbClr val="000000"/>
                          </a:solidFill>
                          <a:effectLst/>
                          <a:latin typeface="Calibri"/>
                        </a:rPr>
                        <a:t>2011082806</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100</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40</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40</a:t>
                      </a:r>
                    </a:p>
                  </a:txBody>
                  <a:tcPr marL="15738" marR="15738" marT="15738" marB="0" anchor="b">
                    <a:lnL>
                      <a:noFill/>
                    </a:lnL>
                    <a:lnR>
                      <a:noFill/>
                    </a:lnR>
                    <a:lnT>
                      <a:noFill/>
                    </a:lnT>
                    <a:lnB>
                      <a:noFill/>
                    </a:lnB>
                  </a:tcPr>
                </a:tc>
              </a:tr>
              <a:tr h="242370">
                <a:tc>
                  <a:txBody>
                    <a:bodyPr/>
                    <a:lstStyle/>
                    <a:p>
                      <a:pPr algn="ctr" fontAlgn="b"/>
                      <a:r>
                        <a:rPr lang="en-US" sz="1500" b="0" i="0" u="none" strike="noStrike">
                          <a:solidFill>
                            <a:srgbClr val="000000"/>
                          </a:solidFill>
                          <a:effectLst/>
                          <a:latin typeface="Calibri"/>
                        </a:rPr>
                        <a:t>2011082812</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100</a:t>
                      </a:r>
                    </a:p>
                  </a:txBody>
                  <a:tcPr marL="15738" marR="15738" marT="15738" marB="0" anchor="b">
                    <a:lnL>
                      <a:noFill/>
                    </a:lnL>
                    <a:lnR>
                      <a:noFill/>
                    </a:lnR>
                    <a:lnT>
                      <a:noFill/>
                    </a:lnT>
                    <a:lnB>
                      <a:noFill/>
                    </a:lnB>
                  </a:tcPr>
                </a:tc>
                <a:tc>
                  <a:txBody>
                    <a:bodyPr/>
                    <a:lstStyle/>
                    <a:p>
                      <a:pPr algn="ctr" fontAlgn="b"/>
                      <a:r>
                        <a:rPr lang="en-US" sz="1500" b="0" i="0" u="none" strike="noStrike">
                          <a:solidFill>
                            <a:srgbClr val="000000"/>
                          </a:solidFill>
                          <a:effectLst/>
                          <a:latin typeface="Calibri"/>
                        </a:rPr>
                        <a:t>115</a:t>
                      </a:r>
                    </a:p>
                  </a:txBody>
                  <a:tcPr marL="15738" marR="15738" marT="15738" marB="0" anchor="b">
                    <a:lnL>
                      <a:noFill/>
                    </a:lnL>
                    <a:lnR>
                      <a:noFill/>
                    </a:lnR>
                    <a:lnT>
                      <a:noFill/>
                    </a:lnT>
                    <a:lnB>
                      <a:noFill/>
                    </a:lnB>
                  </a:tcPr>
                </a:tc>
                <a:tc>
                  <a:txBody>
                    <a:bodyPr/>
                    <a:lstStyle/>
                    <a:p>
                      <a:pPr algn="ctr" fontAlgn="b"/>
                      <a:r>
                        <a:rPr lang="en-US" sz="1500" b="0" i="0" u="none" strike="noStrike" dirty="0">
                          <a:solidFill>
                            <a:srgbClr val="000000"/>
                          </a:solidFill>
                          <a:effectLst/>
                          <a:latin typeface="Calibri"/>
                        </a:rPr>
                        <a:t>151</a:t>
                      </a:r>
                    </a:p>
                  </a:txBody>
                  <a:tcPr marL="15738" marR="15738" marT="15738" marB="0" anchor="b">
                    <a:lnL>
                      <a:noFill/>
                    </a:lnL>
                    <a:lnR>
                      <a:noFill/>
                    </a:lnR>
                    <a:lnT>
                      <a:noFill/>
                    </a:lnT>
                    <a:lnB>
                      <a:noFill/>
                    </a:lnB>
                  </a:tcPr>
                </a:tc>
              </a:tr>
            </a:tbl>
          </a:graphicData>
        </a:graphic>
      </p:graphicFrame>
      <p:sp>
        <p:nvSpPr>
          <p:cNvPr id="6" name="Rectangle 5"/>
          <p:cNvSpPr/>
          <p:nvPr/>
        </p:nvSpPr>
        <p:spPr>
          <a:xfrm>
            <a:off x="160477" y="3850612"/>
            <a:ext cx="866005" cy="369332"/>
          </a:xfrm>
          <a:prstGeom prst="rect">
            <a:avLst/>
          </a:prstGeom>
        </p:spPr>
        <p:txBody>
          <a:bodyPr wrap="none">
            <a:spAutoFit/>
          </a:bodyPr>
          <a:lstStyle/>
          <a:p>
            <a:r>
              <a:rPr lang="en-US" dirty="0" smtClean="0"/>
              <a:t>Table 2</a:t>
            </a:r>
            <a:endParaRPr lang="en-US" dirty="0"/>
          </a:p>
        </p:txBody>
      </p:sp>
      <p:sp>
        <p:nvSpPr>
          <p:cNvPr id="5" name="Slide Number Placeholder 4"/>
          <p:cNvSpPr>
            <a:spLocks noGrp="1"/>
          </p:cNvSpPr>
          <p:nvPr>
            <p:ph type="sldNum" sz="quarter" idx="12"/>
          </p:nvPr>
        </p:nvSpPr>
        <p:spPr/>
        <p:txBody>
          <a:bodyPr/>
          <a:lstStyle/>
          <a:p>
            <a:fld id="{5B7A610D-BFC3-1840-8C55-759F0A989E1B}" type="slidenum">
              <a:rPr lang="en-US" smtClean="0"/>
              <a:t>51</a:t>
            </a:fld>
            <a:endParaRPr lang="en-US"/>
          </a:p>
        </p:txBody>
      </p:sp>
    </p:spTree>
    <p:extLst>
      <p:ext uri="{BB962C8B-B14F-4D97-AF65-F5344CB8AC3E}">
        <p14:creationId xmlns:p14="http://schemas.microsoft.com/office/powerpoint/2010/main" val="26119842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0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8229600" cy="6858000"/>
          </a:xfrm>
          <a:prstGeom prst="rect">
            <a:avLst/>
          </a:prstGeom>
        </p:spPr>
      </p:pic>
      <p:sp>
        <p:nvSpPr>
          <p:cNvPr id="4" name="Rectangle 3"/>
          <p:cNvSpPr/>
          <p:nvPr/>
        </p:nvSpPr>
        <p:spPr>
          <a:xfrm>
            <a:off x="160477" y="0"/>
            <a:ext cx="3496119" cy="369332"/>
          </a:xfrm>
          <a:prstGeom prst="rect">
            <a:avLst/>
          </a:prstGeom>
        </p:spPr>
        <p:txBody>
          <a:bodyPr wrap="none">
            <a:spAutoFit/>
          </a:bodyPr>
          <a:lstStyle/>
          <a:p>
            <a:r>
              <a:rPr lang="en-US" dirty="0" smtClean="0"/>
              <a:t>Size, structure insensitive (top row)</a:t>
            </a:r>
            <a:endParaRPr lang="en-US" dirty="0"/>
          </a:p>
        </p:txBody>
      </p:sp>
      <p:sp>
        <p:nvSpPr>
          <p:cNvPr id="2" name="TextBox 1"/>
          <p:cNvSpPr txBox="1"/>
          <p:nvPr/>
        </p:nvSpPr>
        <p:spPr>
          <a:xfrm>
            <a:off x="1215611" y="4114904"/>
            <a:ext cx="3425506" cy="369332"/>
          </a:xfrm>
          <a:prstGeom prst="rect">
            <a:avLst/>
          </a:prstGeom>
          <a:noFill/>
        </p:spPr>
        <p:txBody>
          <a:bodyPr wrap="square" rtlCol="0">
            <a:spAutoFit/>
          </a:bodyPr>
          <a:lstStyle/>
          <a:p>
            <a:r>
              <a:rPr lang="en-US" dirty="0" smtClean="0"/>
              <a:t>NARR fluxes are 3-hr averages</a:t>
            </a:r>
            <a:endParaRPr lang="en-US" dirty="0"/>
          </a:p>
        </p:txBody>
      </p:sp>
      <p:sp>
        <p:nvSpPr>
          <p:cNvPr id="3" name="Slide Number Placeholder 2"/>
          <p:cNvSpPr>
            <a:spLocks noGrp="1"/>
          </p:cNvSpPr>
          <p:nvPr>
            <p:ph type="sldNum" sz="quarter" idx="12"/>
          </p:nvPr>
        </p:nvSpPr>
        <p:spPr/>
        <p:txBody>
          <a:bodyPr/>
          <a:lstStyle/>
          <a:p>
            <a:fld id="{5B7A610D-BFC3-1840-8C55-759F0A989E1B}" type="slidenum">
              <a:rPr lang="en-US" smtClean="0"/>
              <a:t>52</a:t>
            </a:fld>
            <a:endParaRPr lang="en-US"/>
          </a:p>
        </p:txBody>
      </p:sp>
    </p:spTree>
    <p:extLst>
      <p:ext uri="{BB962C8B-B14F-4D97-AF65-F5344CB8AC3E}">
        <p14:creationId xmlns:p14="http://schemas.microsoft.com/office/powerpoint/2010/main" val="23331590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53</a:t>
            </a:fld>
            <a:endParaRPr lang="en-US"/>
          </a:p>
        </p:txBody>
      </p:sp>
      <p:pic>
        <p:nvPicPr>
          <p:cNvPr id="5" name="Picture 4" descr="figure11_final_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161" y="0"/>
            <a:ext cx="6515100" cy="6858000"/>
          </a:xfrm>
          <a:prstGeom prst="rect">
            <a:avLst/>
          </a:prstGeom>
        </p:spPr>
      </p:pic>
    </p:spTree>
    <p:extLst>
      <p:ext uri="{BB962C8B-B14F-4D97-AF65-F5344CB8AC3E}">
        <p14:creationId xmlns:p14="http://schemas.microsoft.com/office/powerpoint/2010/main" val="38787021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77" y="132834"/>
            <a:ext cx="938140" cy="369332"/>
          </a:xfrm>
          <a:prstGeom prst="rect">
            <a:avLst/>
          </a:prstGeom>
        </p:spPr>
        <p:txBody>
          <a:bodyPr wrap="none">
            <a:spAutoFit/>
          </a:bodyPr>
          <a:lstStyle/>
          <a:p>
            <a:r>
              <a:rPr lang="en-US" dirty="0" smtClean="0"/>
              <a:t>Figure </a:t>
            </a:r>
            <a:r>
              <a:rPr lang="en-US" dirty="0"/>
              <a:t>9</a:t>
            </a:r>
          </a:p>
        </p:txBody>
      </p:sp>
      <p:pic>
        <p:nvPicPr>
          <p:cNvPr id="2" name="Picture 1" descr="figure9_v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080" y="0"/>
            <a:ext cx="6352264" cy="494169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879223156"/>
              </p:ext>
            </p:extLst>
          </p:nvPr>
        </p:nvGraphicFramePr>
        <p:xfrm>
          <a:off x="2315861" y="4816478"/>
          <a:ext cx="4611184" cy="2041522"/>
        </p:xfrm>
        <a:graphic>
          <a:graphicData uri="http://schemas.openxmlformats.org/drawingml/2006/table">
            <a:tbl>
              <a:tblPr/>
              <a:tblGrid>
                <a:gridCol w="1114357"/>
                <a:gridCol w="1149642"/>
                <a:gridCol w="1053838"/>
                <a:gridCol w="1293347"/>
              </a:tblGrid>
              <a:tr h="261937">
                <a:tc gridSpan="4">
                  <a:txBody>
                    <a:bodyPr/>
                    <a:lstStyle/>
                    <a:p>
                      <a:pPr algn="l" fontAlgn="b"/>
                      <a:r>
                        <a:rPr lang="en-US" sz="1500" b="1" i="0" u="none" strike="noStrike" dirty="0" smtClean="0">
                          <a:solidFill>
                            <a:srgbClr val="000000"/>
                          </a:solidFill>
                          <a:effectLst/>
                          <a:latin typeface="+mj-lt"/>
                        </a:rPr>
                        <a:t>Distance</a:t>
                      </a:r>
                      <a:r>
                        <a:rPr lang="en-US" sz="1500" b="1" i="0" u="none" strike="noStrike" baseline="0" dirty="0" smtClean="0">
                          <a:solidFill>
                            <a:srgbClr val="000000"/>
                          </a:solidFill>
                          <a:effectLst/>
                          <a:latin typeface="+mj-lt"/>
                        </a:rPr>
                        <a:t> between eyes </a:t>
                      </a:r>
                      <a:r>
                        <a:rPr lang="en-US" sz="1500" b="1" i="0" u="none" strike="noStrike" dirty="0" smtClean="0">
                          <a:solidFill>
                            <a:srgbClr val="000000"/>
                          </a:solidFill>
                          <a:effectLst/>
                          <a:latin typeface="+mj-lt"/>
                        </a:rPr>
                        <a:t>(</a:t>
                      </a:r>
                      <a:r>
                        <a:rPr lang="en-US" sz="1500" b="1" i="0" u="none" strike="noStrike" dirty="0">
                          <a:solidFill>
                            <a:srgbClr val="000000"/>
                          </a:solidFill>
                          <a:effectLst/>
                          <a:latin typeface="+mj-lt"/>
                        </a:rPr>
                        <a:t>km)</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61937">
                <a:tc>
                  <a:txBody>
                    <a:bodyPr/>
                    <a:lstStyle/>
                    <a:p>
                      <a:pPr algn="ctr" fontAlgn="b"/>
                      <a:r>
                        <a:rPr lang="en-US" sz="1500" b="1" i="0" u="none" strike="noStrike" dirty="0">
                          <a:solidFill>
                            <a:srgbClr val="000000"/>
                          </a:solidFill>
                          <a:effectLst/>
                          <a:latin typeface="+mj-lt"/>
                        </a:rPr>
                        <a:t>Time</a:t>
                      </a:r>
                    </a:p>
                  </a:txBody>
                  <a:tcPr marL="12700" marR="12700" marT="12700" marB="0" anchor="b">
                    <a:lnL>
                      <a:noFill/>
                    </a:lnL>
                    <a:lnR>
                      <a:noFill/>
                    </a:lnR>
                    <a:lnT>
                      <a:noFill/>
                    </a:lnT>
                    <a:lnB>
                      <a:noFill/>
                    </a:lnB>
                  </a:tcPr>
                </a:tc>
                <a:tc>
                  <a:txBody>
                    <a:bodyPr/>
                    <a:lstStyle/>
                    <a:p>
                      <a:pPr algn="ctr" fontAlgn="b"/>
                      <a:r>
                        <a:rPr lang="en-US" sz="1500" b="1" i="0" u="none" strike="noStrike" dirty="0">
                          <a:solidFill>
                            <a:srgbClr val="000000"/>
                          </a:solidFill>
                          <a:effectLst/>
                          <a:latin typeface="+mj-lt"/>
                        </a:rPr>
                        <a:t>NARR</a:t>
                      </a:r>
                      <a:r>
                        <a:rPr lang="en-US" sz="1500" b="1" i="0" u="none" strike="noStrike" dirty="0" smtClean="0">
                          <a:solidFill>
                            <a:srgbClr val="000000"/>
                          </a:solidFill>
                          <a:effectLst/>
                          <a:latin typeface="+mj-lt"/>
                        </a:rPr>
                        <a:t>-</a:t>
                      </a:r>
                      <a:br>
                        <a:rPr lang="en-US" sz="1500" b="1" i="0" u="none" strike="noStrike" dirty="0" smtClean="0">
                          <a:solidFill>
                            <a:srgbClr val="000000"/>
                          </a:solidFill>
                          <a:effectLst/>
                          <a:latin typeface="+mj-lt"/>
                        </a:rPr>
                      </a:br>
                      <a:r>
                        <a:rPr lang="en-US" sz="1500" b="1" i="0" u="none" strike="noStrike" dirty="0" smtClean="0">
                          <a:solidFill>
                            <a:srgbClr val="000000"/>
                          </a:solidFill>
                          <a:effectLst/>
                          <a:latin typeface="+mj-lt"/>
                        </a:rPr>
                        <a:t>Warm </a:t>
                      </a:r>
                      <a:r>
                        <a:rPr lang="en-US" sz="1500" b="1" i="0" u="none" strike="noStrike" dirty="0">
                          <a:solidFill>
                            <a:srgbClr val="000000"/>
                          </a:solidFill>
                          <a:effectLst/>
                          <a:latin typeface="+mj-lt"/>
                        </a:rPr>
                        <a:t>SST</a:t>
                      </a:r>
                    </a:p>
                  </a:txBody>
                  <a:tcPr marL="12700" marR="12700" marT="12700" marB="0" anchor="b">
                    <a:lnL>
                      <a:noFill/>
                    </a:lnL>
                    <a:lnR>
                      <a:noFill/>
                    </a:lnR>
                    <a:lnT>
                      <a:noFill/>
                    </a:lnT>
                    <a:lnB>
                      <a:noFill/>
                    </a:lnB>
                  </a:tcPr>
                </a:tc>
                <a:tc>
                  <a:txBody>
                    <a:bodyPr/>
                    <a:lstStyle/>
                    <a:p>
                      <a:pPr algn="ctr" fontAlgn="b"/>
                      <a:r>
                        <a:rPr lang="en-US" sz="1500" b="1" i="0" u="none" strike="noStrike" dirty="0">
                          <a:solidFill>
                            <a:srgbClr val="000000"/>
                          </a:solidFill>
                          <a:effectLst/>
                          <a:latin typeface="+mj-lt"/>
                        </a:rPr>
                        <a:t>NARR</a:t>
                      </a:r>
                      <a:r>
                        <a:rPr lang="en-US" sz="1500" b="1" i="0" u="none" strike="noStrike" dirty="0" smtClean="0">
                          <a:solidFill>
                            <a:srgbClr val="000000"/>
                          </a:solidFill>
                          <a:effectLst/>
                          <a:latin typeface="+mj-lt"/>
                        </a:rPr>
                        <a:t>-</a:t>
                      </a:r>
                      <a:br>
                        <a:rPr lang="en-US" sz="1500" b="1" i="0" u="none" strike="noStrike" dirty="0" smtClean="0">
                          <a:solidFill>
                            <a:srgbClr val="000000"/>
                          </a:solidFill>
                          <a:effectLst/>
                          <a:latin typeface="+mj-lt"/>
                        </a:rPr>
                      </a:br>
                      <a:r>
                        <a:rPr lang="en-US" sz="1500" b="1" i="0" u="none" strike="noStrike" dirty="0" smtClean="0">
                          <a:solidFill>
                            <a:srgbClr val="000000"/>
                          </a:solidFill>
                          <a:effectLst/>
                          <a:latin typeface="+mj-lt"/>
                        </a:rPr>
                        <a:t>Cold </a:t>
                      </a:r>
                      <a:r>
                        <a:rPr lang="en-US" sz="1500" b="1" i="0" u="none" strike="noStrike" dirty="0">
                          <a:solidFill>
                            <a:srgbClr val="000000"/>
                          </a:solidFill>
                          <a:effectLst/>
                          <a:latin typeface="+mj-lt"/>
                        </a:rPr>
                        <a:t>SST</a:t>
                      </a:r>
                    </a:p>
                  </a:txBody>
                  <a:tcPr marL="12700" marR="12700" marT="12700" marB="0" anchor="b">
                    <a:lnL>
                      <a:noFill/>
                    </a:lnL>
                    <a:lnR>
                      <a:noFill/>
                    </a:lnR>
                    <a:lnT>
                      <a:noFill/>
                    </a:lnT>
                    <a:lnB>
                      <a:noFill/>
                    </a:lnB>
                  </a:tcPr>
                </a:tc>
                <a:tc>
                  <a:txBody>
                    <a:bodyPr/>
                    <a:lstStyle/>
                    <a:p>
                      <a:pPr algn="ctr" fontAlgn="b"/>
                      <a:r>
                        <a:rPr lang="en-US" sz="1500" b="1" i="0" u="none" strike="noStrike" dirty="0">
                          <a:solidFill>
                            <a:srgbClr val="000000"/>
                          </a:solidFill>
                          <a:effectLst/>
                          <a:latin typeface="+mj-lt"/>
                        </a:rPr>
                        <a:t>Warm SST</a:t>
                      </a:r>
                      <a:r>
                        <a:rPr lang="en-US" sz="1500" b="1" i="0" u="none" strike="noStrike" dirty="0" smtClean="0">
                          <a:solidFill>
                            <a:srgbClr val="000000"/>
                          </a:solidFill>
                          <a:effectLst/>
                          <a:latin typeface="+mj-lt"/>
                        </a:rPr>
                        <a:t>-</a:t>
                      </a:r>
                      <a:br>
                        <a:rPr lang="en-US" sz="1500" b="1" i="0" u="none" strike="noStrike" dirty="0" smtClean="0">
                          <a:solidFill>
                            <a:srgbClr val="000000"/>
                          </a:solidFill>
                          <a:effectLst/>
                          <a:latin typeface="+mj-lt"/>
                        </a:rPr>
                      </a:br>
                      <a:r>
                        <a:rPr lang="en-US" sz="1500" b="1" i="0" u="none" strike="noStrike" dirty="0" smtClean="0">
                          <a:solidFill>
                            <a:srgbClr val="000000"/>
                          </a:solidFill>
                          <a:effectLst/>
                          <a:latin typeface="+mj-lt"/>
                        </a:rPr>
                        <a:t>Cold </a:t>
                      </a:r>
                      <a:r>
                        <a:rPr lang="en-US" sz="1500" b="1" i="0" u="none" strike="noStrike" dirty="0">
                          <a:solidFill>
                            <a:srgbClr val="000000"/>
                          </a:solidFill>
                          <a:effectLst/>
                          <a:latin typeface="+mj-lt"/>
                        </a:rPr>
                        <a:t>SST</a:t>
                      </a:r>
                    </a:p>
                  </a:txBody>
                  <a:tcPr marL="12700" marR="12700" marT="12700" marB="0" anchor="b">
                    <a:lnL>
                      <a:noFill/>
                    </a:lnL>
                    <a:lnR>
                      <a:noFill/>
                    </a:lnR>
                    <a:lnT>
                      <a:noFill/>
                    </a:lnT>
                    <a:lnB>
                      <a:noFill/>
                    </a:lnB>
                  </a:tcPr>
                </a:tc>
              </a:tr>
              <a:tr h="261937">
                <a:tc>
                  <a:txBody>
                    <a:bodyPr/>
                    <a:lstStyle/>
                    <a:p>
                      <a:pPr algn="l" fontAlgn="b"/>
                      <a:r>
                        <a:rPr lang="en-US" sz="1500" b="0" i="0" u="none" strike="noStrike" dirty="0">
                          <a:solidFill>
                            <a:srgbClr val="000000"/>
                          </a:solidFill>
                          <a:effectLst/>
                          <a:latin typeface="+mj-lt"/>
                        </a:rPr>
                        <a:t>00UTC 28 Aug</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11</a:t>
                      </a:r>
                    </a:p>
                  </a:txBody>
                  <a:tcPr marL="12700" marR="12700" marT="12700" marB="0" anchor="b">
                    <a:lnL>
                      <a:noFill/>
                    </a:lnL>
                    <a:lnR>
                      <a:noFill/>
                    </a:lnR>
                    <a:lnT>
                      <a:noFill/>
                    </a:lnT>
                    <a:lnB>
                      <a:noFill/>
                    </a:lnB>
                  </a:tcPr>
                </a:tc>
                <a:tc>
                  <a:txBody>
                    <a:bodyPr/>
                    <a:lstStyle/>
                    <a:p>
                      <a:pPr algn="ctr" fontAlgn="b"/>
                      <a:r>
                        <a:rPr lang="en-US" sz="1500" b="0" i="0" u="none" strike="noStrike" dirty="0">
                          <a:solidFill>
                            <a:srgbClr val="000000"/>
                          </a:solidFill>
                          <a:effectLst/>
                          <a:latin typeface="+mj-lt"/>
                        </a:rPr>
                        <a:t>7</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6</a:t>
                      </a:r>
                    </a:p>
                  </a:txBody>
                  <a:tcPr marL="12700" marR="12700" marT="12700" marB="0" anchor="b">
                    <a:lnL>
                      <a:noFill/>
                    </a:lnL>
                    <a:lnR>
                      <a:noFill/>
                    </a:lnR>
                    <a:lnT>
                      <a:noFill/>
                    </a:lnT>
                    <a:lnB>
                      <a:noFill/>
                    </a:lnB>
                  </a:tcPr>
                </a:tc>
              </a:tr>
              <a:tr h="261937">
                <a:tc>
                  <a:txBody>
                    <a:bodyPr/>
                    <a:lstStyle/>
                    <a:p>
                      <a:pPr algn="l" fontAlgn="b"/>
                      <a:r>
                        <a:rPr lang="en-US" sz="1500" b="0" i="0" u="none" strike="noStrike">
                          <a:solidFill>
                            <a:srgbClr val="000000"/>
                          </a:solidFill>
                          <a:effectLst/>
                          <a:latin typeface="+mj-lt"/>
                        </a:rPr>
                        <a:t>03UTC 28 Aug</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18</a:t>
                      </a:r>
                    </a:p>
                  </a:txBody>
                  <a:tcPr marL="12700" marR="12700" marT="12700" marB="0" anchor="b">
                    <a:lnL>
                      <a:noFill/>
                    </a:lnL>
                    <a:lnR>
                      <a:noFill/>
                    </a:lnR>
                    <a:lnT>
                      <a:noFill/>
                    </a:lnT>
                    <a:lnB>
                      <a:noFill/>
                    </a:lnB>
                  </a:tcPr>
                </a:tc>
                <a:tc>
                  <a:txBody>
                    <a:bodyPr/>
                    <a:lstStyle/>
                    <a:p>
                      <a:pPr algn="ctr" fontAlgn="b"/>
                      <a:r>
                        <a:rPr lang="en-US" sz="1500" b="0" i="0" u="none" strike="noStrike" dirty="0">
                          <a:solidFill>
                            <a:srgbClr val="000000"/>
                          </a:solidFill>
                          <a:effectLst/>
                          <a:latin typeface="+mj-lt"/>
                        </a:rPr>
                        <a:t>17</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6</a:t>
                      </a:r>
                    </a:p>
                  </a:txBody>
                  <a:tcPr marL="12700" marR="12700" marT="12700" marB="0" anchor="b">
                    <a:lnL>
                      <a:noFill/>
                    </a:lnL>
                    <a:lnR>
                      <a:noFill/>
                    </a:lnR>
                    <a:lnT>
                      <a:noFill/>
                    </a:lnT>
                    <a:lnB>
                      <a:noFill/>
                    </a:lnB>
                  </a:tcPr>
                </a:tc>
              </a:tr>
              <a:tr h="261937">
                <a:tc>
                  <a:txBody>
                    <a:bodyPr/>
                    <a:lstStyle/>
                    <a:p>
                      <a:pPr algn="l" fontAlgn="b"/>
                      <a:r>
                        <a:rPr lang="en-US" sz="1500" b="0" i="0" u="none" strike="noStrike">
                          <a:solidFill>
                            <a:srgbClr val="000000"/>
                          </a:solidFill>
                          <a:effectLst/>
                          <a:latin typeface="+mj-lt"/>
                        </a:rPr>
                        <a:t>06UTC 28 Aug</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22</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23</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18</a:t>
                      </a:r>
                    </a:p>
                  </a:txBody>
                  <a:tcPr marL="12700" marR="12700" marT="12700" marB="0" anchor="b">
                    <a:lnL>
                      <a:noFill/>
                    </a:lnL>
                    <a:lnR>
                      <a:noFill/>
                    </a:lnR>
                    <a:lnT>
                      <a:noFill/>
                    </a:lnT>
                    <a:lnB>
                      <a:noFill/>
                    </a:lnB>
                  </a:tcPr>
                </a:tc>
              </a:tr>
              <a:tr h="261937">
                <a:tc>
                  <a:txBody>
                    <a:bodyPr/>
                    <a:lstStyle/>
                    <a:p>
                      <a:pPr algn="l" fontAlgn="b"/>
                      <a:r>
                        <a:rPr lang="en-US" sz="1500" b="0" i="0" u="none" strike="noStrike">
                          <a:solidFill>
                            <a:srgbClr val="000000"/>
                          </a:solidFill>
                          <a:effectLst/>
                          <a:latin typeface="+mj-lt"/>
                        </a:rPr>
                        <a:t>09UTC 28 Aug</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42</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31</a:t>
                      </a:r>
                    </a:p>
                  </a:txBody>
                  <a:tcPr marL="12700" marR="12700" marT="12700" marB="0" anchor="b">
                    <a:lnL>
                      <a:noFill/>
                    </a:lnL>
                    <a:lnR>
                      <a:noFill/>
                    </a:lnR>
                    <a:lnT>
                      <a:noFill/>
                    </a:lnT>
                    <a:lnB>
                      <a:noFill/>
                    </a:lnB>
                  </a:tcPr>
                </a:tc>
                <a:tc>
                  <a:txBody>
                    <a:bodyPr/>
                    <a:lstStyle/>
                    <a:p>
                      <a:pPr algn="ctr" fontAlgn="b"/>
                      <a:r>
                        <a:rPr lang="en-US" sz="1500" b="0" i="0" u="none" strike="noStrike" dirty="0">
                          <a:solidFill>
                            <a:srgbClr val="000000"/>
                          </a:solidFill>
                          <a:effectLst/>
                          <a:latin typeface="+mj-lt"/>
                        </a:rPr>
                        <a:t>26</a:t>
                      </a:r>
                    </a:p>
                  </a:txBody>
                  <a:tcPr marL="12700" marR="12700" marT="12700" marB="0" anchor="b">
                    <a:lnL>
                      <a:noFill/>
                    </a:lnL>
                    <a:lnR>
                      <a:noFill/>
                    </a:lnR>
                    <a:lnT>
                      <a:noFill/>
                    </a:lnT>
                    <a:lnB>
                      <a:noFill/>
                    </a:lnB>
                  </a:tcPr>
                </a:tc>
              </a:tr>
              <a:tr h="261937">
                <a:tc>
                  <a:txBody>
                    <a:bodyPr/>
                    <a:lstStyle/>
                    <a:p>
                      <a:pPr algn="l" fontAlgn="b"/>
                      <a:r>
                        <a:rPr lang="en-US" sz="1500" b="0" i="0" u="none" strike="noStrike">
                          <a:solidFill>
                            <a:srgbClr val="000000"/>
                          </a:solidFill>
                          <a:effectLst/>
                          <a:latin typeface="+mj-lt"/>
                        </a:rPr>
                        <a:t>12UTC 28 Aug</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39</a:t>
                      </a:r>
                    </a:p>
                  </a:txBody>
                  <a:tcPr marL="12700" marR="12700" marT="12700" marB="0" anchor="b">
                    <a:lnL>
                      <a:noFill/>
                    </a:lnL>
                    <a:lnR>
                      <a:noFill/>
                    </a:lnR>
                    <a:lnT>
                      <a:noFill/>
                    </a:lnT>
                    <a:lnB>
                      <a:noFill/>
                    </a:lnB>
                  </a:tcPr>
                </a:tc>
                <a:tc>
                  <a:txBody>
                    <a:bodyPr/>
                    <a:lstStyle/>
                    <a:p>
                      <a:pPr algn="ctr" fontAlgn="b"/>
                      <a:r>
                        <a:rPr lang="en-US" sz="1500" b="0" i="0" u="none" strike="noStrike">
                          <a:solidFill>
                            <a:srgbClr val="000000"/>
                          </a:solidFill>
                          <a:effectLst/>
                          <a:latin typeface="+mj-lt"/>
                        </a:rPr>
                        <a:t>19</a:t>
                      </a:r>
                    </a:p>
                  </a:txBody>
                  <a:tcPr marL="12700" marR="12700" marT="12700" marB="0" anchor="b">
                    <a:lnL>
                      <a:noFill/>
                    </a:lnL>
                    <a:lnR>
                      <a:noFill/>
                    </a:lnR>
                    <a:lnT>
                      <a:noFill/>
                    </a:lnT>
                    <a:lnB>
                      <a:noFill/>
                    </a:lnB>
                  </a:tcPr>
                </a:tc>
                <a:tc>
                  <a:txBody>
                    <a:bodyPr/>
                    <a:lstStyle/>
                    <a:p>
                      <a:pPr algn="ctr" fontAlgn="b"/>
                      <a:r>
                        <a:rPr lang="en-US" sz="1500" b="0" i="0" u="none" strike="noStrike" dirty="0">
                          <a:solidFill>
                            <a:srgbClr val="000000"/>
                          </a:solidFill>
                          <a:effectLst/>
                          <a:latin typeface="+mj-lt"/>
                        </a:rPr>
                        <a:t>25</a:t>
                      </a:r>
                    </a:p>
                  </a:txBody>
                  <a:tcPr marL="12700" marR="12700" marT="12700" marB="0" anchor="b">
                    <a:lnL>
                      <a:noFill/>
                    </a:lnL>
                    <a:lnR>
                      <a:noFill/>
                    </a:lnR>
                    <a:lnT>
                      <a:noFill/>
                    </a:lnT>
                    <a:lnB>
                      <a:noFill/>
                    </a:lnB>
                  </a:tcPr>
                </a:tc>
              </a:tr>
            </a:tbl>
          </a:graphicData>
        </a:graphic>
      </p:graphicFrame>
      <p:sp>
        <p:nvSpPr>
          <p:cNvPr id="6" name="Rectangle 5"/>
          <p:cNvSpPr/>
          <p:nvPr/>
        </p:nvSpPr>
        <p:spPr>
          <a:xfrm>
            <a:off x="300148" y="4810845"/>
            <a:ext cx="1596937" cy="369332"/>
          </a:xfrm>
          <a:prstGeom prst="rect">
            <a:avLst/>
          </a:prstGeom>
        </p:spPr>
        <p:txBody>
          <a:bodyPr wrap="none">
            <a:spAutoFit/>
          </a:bodyPr>
          <a:lstStyle/>
          <a:p>
            <a:r>
              <a:rPr lang="en-US" dirty="0" smtClean="0"/>
              <a:t>Not used Table</a:t>
            </a:r>
          </a:p>
        </p:txBody>
      </p:sp>
      <p:sp>
        <p:nvSpPr>
          <p:cNvPr id="3" name="Slide Number Placeholder 2"/>
          <p:cNvSpPr>
            <a:spLocks noGrp="1"/>
          </p:cNvSpPr>
          <p:nvPr>
            <p:ph type="sldNum" sz="quarter" idx="12"/>
          </p:nvPr>
        </p:nvSpPr>
        <p:spPr/>
        <p:txBody>
          <a:bodyPr/>
          <a:lstStyle/>
          <a:p>
            <a:fld id="{5B7A610D-BFC3-1840-8C55-759F0A989E1B}" type="slidenum">
              <a:rPr lang="en-US" smtClean="0"/>
              <a:t>54</a:t>
            </a:fld>
            <a:endParaRPr lang="en-US"/>
          </a:p>
        </p:txBody>
      </p:sp>
    </p:spTree>
    <p:extLst>
      <p:ext uri="{BB962C8B-B14F-4D97-AF65-F5344CB8AC3E}">
        <p14:creationId xmlns:p14="http://schemas.microsoft.com/office/powerpoint/2010/main" val="22200738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v5.png"/>
          <p:cNvPicPr>
            <a:picLocks noChangeAspect="1"/>
          </p:cNvPicPr>
          <p:nvPr/>
        </p:nvPicPr>
        <p:blipFill rotWithShape="1">
          <a:blip r:embed="rId3">
            <a:extLst>
              <a:ext uri="{28A0092B-C50C-407E-A947-70E740481C1C}">
                <a14:useLocalDpi xmlns:a14="http://schemas.microsoft.com/office/drawing/2010/main" val="0"/>
              </a:ext>
            </a:extLst>
          </a:blip>
          <a:srcRect l="4669" t="7304" r="67890" b="54499"/>
          <a:stretch/>
        </p:blipFill>
        <p:spPr>
          <a:xfrm>
            <a:off x="160477" y="2297666"/>
            <a:ext cx="2480018" cy="2761786"/>
          </a:xfrm>
          <a:prstGeom prst="rect">
            <a:avLst/>
          </a:prstGeom>
        </p:spPr>
      </p:pic>
      <p:sp>
        <p:nvSpPr>
          <p:cNvPr id="3" name="Rectangle 2"/>
          <p:cNvSpPr/>
          <p:nvPr/>
        </p:nvSpPr>
        <p:spPr>
          <a:xfrm>
            <a:off x="160477" y="323165"/>
            <a:ext cx="5979697" cy="830997"/>
          </a:xfrm>
          <a:prstGeom prst="rect">
            <a:avLst/>
          </a:prstGeom>
        </p:spPr>
        <p:txBody>
          <a:bodyPr wrap="square">
            <a:spAutoFit/>
          </a:bodyPr>
          <a:lstStyle/>
          <a:p>
            <a:r>
              <a:rPr lang="en-US" sz="2400" b="1" dirty="0" smtClean="0"/>
              <a:t>SST cooling </a:t>
            </a:r>
            <a:r>
              <a:rPr lang="en-US" sz="2400" dirty="0" smtClean="0"/>
              <a:t>was key missing contribution in modeling Irene’s rapid decay—not </a:t>
            </a:r>
            <a:r>
              <a:rPr lang="en-US" sz="2400" b="1" dirty="0"/>
              <a:t>T</a:t>
            </a:r>
            <a:r>
              <a:rPr lang="en-US" sz="2400" b="1" dirty="0" smtClean="0"/>
              <a:t>rack</a:t>
            </a:r>
            <a:endParaRPr lang="en-US" sz="2400" b="1" dirty="0"/>
          </a:p>
        </p:txBody>
      </p:sp>
      <p:pic>
        <p:nvPicPr>
          <p:cNvPr id="8" name="Picture 7" descr="figure13_v5.png"/>
          <p:cNvPicPr>
            <a:picLocks noChangeAspect="1"/>
          </p:cNvPicPr>
          <p:nvPr/>
        </p:nvPicPr>
        <p:blipFill rotWithShape="1">
          <a:blip r:embed="rId3">
            <a:extLst>
              <a:ext uri="{28A0092B-C50C-407E-A947-70E740481C1C}">
                <a14:useLocalDpi xmlns:a14="http://schemas.microsoft.com/office/drawing/2010/main" val="0"/>
              </a:ext>
            </a:extLst>
          </a:blip>
          <a:srcRect l="67952" t="7304" r="4607" b="54499"/>
          <a:stretch/>
        </p:blipFill>
        <p:spPr>
          <a:xfrm>
            <a:off x="2640495" y="2297666"/>
            <a:ext cx="2480018" cy="2761786"/>
          </a:xfrm>
          <a:prstGeom prst="rect">
            <a:avLst/>
          </a:prstGeom>
        </p:spPr>
      </p:pic>
      <p:pic>
        <p:nvPicPr>
          <p:cNvPr id="9" name="Picture 8" descr="figure13_v5.png"/>
          <p:cNvPicPr>
            <a:picLocks noChangeAspect="1"/>
          </p:cNvPicPr>
          <p:nvPr/>
        </p:nvPicPr>
        <p:blipFill rotWithShape="1">
          <a:blip r:embed="rId3">
            <a:extLst>
              <a:ext uri="{28A0092B-C50C-407E-A947-70E740481C1C}">
                <a14:useLocalDpi xmlns:a14="http://schemas.microsoft.com/office/drawing/2010/main" val="0"/>
              </a:ext>
            </a:extLst>
          </a:blip>
          <a:srcRect l="47595" t="4502" r="46092" b="53276"/>
          <a:stretch/>
        </p:blipFill>
        <p:spPr>
          <a:xfrm>
            <a:off x="5098427" y="2196981"/>
            <a:ext cx="541129" cy="2895600"/>
          </a:xfrm>
          <a:prstGeom prst="rect">
            <a:avLst/>
          </a:prstGeom>
        </p:spPr>
      </p:pic>
      <p:sp>
        <p:nvSpPr>
          <p:cNvPr id="10" name="Rectangle 9"/>
          <p:cNvSpPr/>
          <p:nvPr/>
        </p:nvSpPr>
        <p:spPr>
          <a:xfrm>
            <a:off x="160477" y="1959112"/>
            <a:ext cx="2480018" cy="338554"/>
          </a:xfrm>
          <a:prstGeom prst="rect">
            <a:avLst/>
          </a:prstGeom>
        </p:spPr>
        <p:txBody>
          <a:bodyPr wrap="square">
            <a:spAutoFit/>
          </a:bodyPr>
          <a:lstStyle/>
          <a:p>
            <a:pPr algn="ctr"/>
            <a:r>
              <a:rPr lang="en-US" sz="1600" b="1" dirty="0" smtClean="0">
                <a:solidFill>
                  <a:srgbClr val="FF0000"/>
                </a:solidFill>
              </a:rPr>
              <a:t>Pre-storm SST</a:t>
            </a:r>
            <a:endParaRPr lang="en-US" sz="1600" b="1" dirty="0">
              <a:solidFill>
                <a:srgbClr val="FF0000"/>
              </a:solidFill>
            </a:endParaRPr>
          </a:p>
        </p:txBody>
      </p:sp>
      <p:sp>
        <p:nvSpPr>
          <p:cNvPr id="11" name="Rectangle 10"/>
          <p:cNvSpPr/>
          <p:nvPr/>
        </p:nvSpPr>
        <p:spPr>
          <a:xfrm>
            <a:off x="2640495" y="1969532"/>
            <a:ext cx="2480018" cy="338554"/>
          </a:xfrm>
          <a:prstGeom prst="rect">
            <a:avLst/>
          </a:prstGeom>
        </p:spPr>
        <p:txBody>
          <a:bodyPr wrap="square">
            <a:spAutoFit/>
          </a:bodyPr>
          <a:lstStyle/>
          <a:p>
            <a:pPr algn="ctr"/>
            <a:r>
              <a:rPr lang="en-US" sz="1600" b="1" dirty="0" smtClean="0">
                <a:solidFill>
                  <a:srgbClr val="0000FF"/>
                </a:solidFill>
              </a:rPr>
              <a:t>Post-storm SST</a:t>
            </a:r>
            <a:endParaRPr lang="en-US" sz="1600" b="1" dirty="0">
              <a:solidFill>
                <a:srgbClr val="0000FF"/>
              </a:solidFill>
            </a:endParaRPr>
          </a:p>
        </p:txBody>
      </p:sp>
      <p:pic>
        <p:nvPicPr>
          <p:cNvPr id="12" name="Picture 11" descr="figure1_v8.png"/>
          <p:cNvPicPr>
            <a:picLocks noChangeAspect="1"/>
          </p:cNvPicPr>
          <p:nvPr/>
        </p:nvPicPr>
        <p:blipFill rotWithShape="1">
          <a:blip r:embed="rId4">
            <a:extLst>
              <a:ext uri="{28A0092B-C50C-407E-A947-70E740481C1C}">
                <a14:useLocalDpi xmlns:a14="http://schemas.microsoft.com/office/drawing/2010/main" val="0"/>
              </a:ext>
            </a:extLst>
          </a:blip>
          <a:srcRect l="18383" t="6969" r="14343" b="10390"/>
          <a:stretch/>
        </p:blipFill>
        <p:spPr>
          <a:xfrm>
            <a:off x="5987427" y="1192695"/>
            <a:ext cx="2992783" cy="5514622"/>
          </a:xfrm>
          <a:prstGeom prst="rect">
            <a:avLst/>
          </a:prstGeom>
        </p:spPr>
      </p:pic>
      <p:sp>
        <p:nvSpPr>
          <p:cNvPr id="13" name="Rectangle 12"/>
          <p:cNvSpPr/>
          <p:nvPr/>
        </p:nvSpPr>
        <p:spPr>
          <a:xfrm>
            <a:off x="288235" y="1294295"/>
            <a:ext cx="5244546" cy="523220"/>
          </a:xfrm>
          <a:prstGeom prst="rect">
            <a:avLst/>
          </a:prstGeom>
        </p:spPr>
        <p:txBody>
          <a:bodyPr wrap="square">
            <a:spAutoFit/>
          </a:bodyPr>
          <a:lstStyle/>
          <a:p>
            <a:pPr algn="ctr"/>
            <a:r>
              <a:rPr lang="en-US" sz="2800" b="1" dirty="0" smtClean="0"/>
              <a:t>SST cooling</a:t>
            </a:r>
            <a:endParaRPr lang="en-US" sz="2800" b="1" dirty="0"/>
          </a:p>
        </p:txBody>
      </p:sp>
      <p:sp>
        <p:nvSpPr>
          <p:cNvPr id="14" name="Rectangle 13"/>
          <p:cNvSpPr/>
          <p:nvPr/>
        </p:nvSpPr>
        <p:spPr>
          <a:xfrm>
            <a:off x="6277112" y="715860"/>
            <a:ext cx="2352260" cy="523220"/>
          </a:xfrm>
          <a:prstGeom prst="rect">
            <a:avLst/>
          </a:prstGeom>
        </p:spPr>
        <p:txBody>
          <a:bodyPr wrap="square">
            <a:spAutoFit/>
          </a:bodyPr>
          <a:lstStyle/>
          <a:p>
            <a:pPr algn="ctr"/>
            <a:r>
              <a:rPr lang="en-US" sz="2800" b="1" dirty="0" smtClean="0"/>
              <a:t>Track</a:t>
            </a:r>
            <a:endParaRPr lang="en-US" sz="2800" b="1" dirty="0"/>
          </a:p>
        </p:txBody>
      </p:sp>
      <p:sp>
        <p:nvSpPr>
          <p:cNvPr id="15" name="Rectangle 14"/>
          <p:cNvSpPr/>
          <p:nvPr/>
        </p:nvSpPr>
        <p:spPr>
          <a:xfrm>
            <a:off x="160477" y="5059452"/>
            <a:ext cx="2480018" cy="338554"/>
          </a:xfrm>
          <a:prstGeom prst="rect">
            <a:avLst/>
          </a:prstGeom>
        </p:spPr>
        <p:txBody>
          <a:bodyPr wrap="square">
            <a:spAutoFit/>
          </a:bodyPr>
          <a:lstStyle/>
          <a:p>
            <a:pPr algn="ctr"/>
            <a:r>
              <a:rPr lang="en-US" sz="1600" b="1" dirty="0" smtClean="0">
                <a:solidFill>
                  <a:srgbClr val="000000"/>
                </a:solidFill>
              </a:rPr>
              <a:t>NAM, RAP</a:t>
            </a:r>
            <a:endParaRPr lang="en-US" sz="1600" b="1" dirty="0">
              <a:solidFill>
                <a:srgbClr val="000000"/>
              </a:solidFill>
            </a:endParaRPr>
          </a:p>
        </p:txBody>
      </p:sp>
      <p:sp>
        <p:nvSpPr>
          <p:cNvPr id="2" name="Slide Number Placeholder 1"/>
          <p:cNvSpPr>
            <a:spLocks noGrp="1"/>
          </p:cNvSpPr>
          <p:nvPr>
            <p:ph type="sldNum" sz="quarter" idx="12"/>
          </p:nvPr>
        </p:nvSpPr>
        <p:spPr/>
        <p:txBody>
          <a:bodyPr/>
          <a:lstStyle/>
          <a:p>
            <a:fld id="{5B7A610D-BFC3-1840-8C55-759F0A989E1B}" type="slidenum">
              <a:rPr lang="en-US" smtClean="0"/>
              <a:t>55</a:t>
            </a:fld>
            <a:endParaRPr lang="en-US"/>
          </a:p>
        </p:txBody>
      </p:sp>
      <p:sp>
        <p:nvSpPr>
          <p:cNvPr id="16"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1</a:t>
            </a:r>
            <a:endParaRPr lang="en-US" sz="2400" b="1" dirty="0"/>
          </a:p>
        </p:txBody>
      </p:sp>
      <p:sp>
        <p:nvSpPr>
          <p:cNvPr id="17" name="TextBox 16"/>
          <p:cNvSpPr txBox="1"/>
          <p:nvPr/>
        </p:nvSpPr>
        <p:spPr>
          <a:xfrm>
            <a:off x="5822449" y="6582975"/>
            <a:ext cx="3321551" cy="276999"/>
          </a:xfrm>
          <a:prstGeom prst="rect">
            <a:avLst/>
          </a:prstGeom>
          <a:noFill/>
        </p:spPr>
        <p:txBody>
          <a:bodyPr wrap="square" rtlCol="0">
            <a:spAutoFit/>
          </a:bodyPr>
          <a:lstStyle/>
          <a:p>
            <a:pPr algn="r"/>
            <a:r>
              <a:rPr lang="en-US" sz="1200" i="1" dirty="0" smtClean="0"/>
              <a:t>Seroka et al. 2016</a:t>
            </a:r>
            <a:endParaRPr lang="en-US" sz="1200" i="1" dirty="0"/>
          </a:p>
        </p:txBody>
      </p:sp>
    </p:spTree>
    <p:extLst>
      <p:ext uri="{BB962C8B-B14F-4D97-AF65-F5344CB8AC3E}">
        <p14:creationId xmlns:p14="http://schemas.microsoft.com/office/powerpoint/2010/main" val="18051316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0477" y="323165"/>
            <a:ext cx="6392723" cy="830997"/>
          </a:xfrm>
          <a:prstGeom prst="rect">
            <a:avLst/>
          </a:prstGeom>
        </p:spPr>
        <p:txBody>
          <a:bodyPr wrap="square">
            <a:spAutoFit/>
          </a:bodyPr>
          <a:lstStyle/>
          <a:p>
            <a:r>
              <a:rPr lang="en-US" sz="2400" b="1" dirty="0" smtClean="0"/>
              <a:t>SST cooling </a:t>
            </a:r>
            <a:r>
              <a:rPr lang="en-US" sz="2400" dirty="0" smtClean="0"/>
              <a:t>was key missing contribution in modeling Irene’s rapid decay—not </a:t>
            </a:r>
            <a:r>
              <a:rPr lang="en-US" sz="2400" b="1" dirty="0" smtClean="0"/>
              <a:t>Wind Shear</a:t>
            </a:r>
            <a:endParaRPr lang="en-US" sz="2400" b="1" dirty="0"/>
          </a:p>
        </p:txBody>
      </p:sp>
      <p:pic>
        <p:nvPicPr>
          <p:cNvPr id="3" name="Picture 2" descr="figure12_final.png"/>
          <p:cNvPicPr>
            <a:picLocks noChangeAspect="1"/>
          </p:cNvPicPr>
          <p:nvPr/>
        </p:nvPicPr>
        <p:blipFill rotWithShape="1">
          <a:blip r:embed="rId3">
            <a:extLst>
              <a:ext uri="{28A0092B-C50C-407E-A947-70E740481C1C}">
                <a14:useLocalDpi xmlns:a14="http://schemas.microsoft.com/office/drawing/2010/main" val="0"/>
              </a:ext>
            </a:extLst>
          </a:blip>
          <a:srcRect t="79163" r="2214"/>
          <a:stretch/>
        </p:blipFill>
        <p:spPr>
          <a:xfrm>
            <a:off x="558042" y="5055423"/>
            <a:ext cx="8040900" cy="1570663"/>
          </a:xfrm>
          <a:prstGeom prst="rect">
            <a:avLst/>
          </a:prstGeom>
        </p:spPr>
      </p:pic>
      <p:pic>
        <p:nvPicPr>
          <p:cNvPr id="10" name="Picture 9" descr="figure12_final.png"/>
          <p:cNvPicPr>
            <a:picLocks noChangeAspect="1"/>
          </p:cNvPicPr>
          <p:nvPr/>
        </p:nvPicPr>
        <p:blipFill rotWithShape="1">
          <a:blip r:embed="rId3">
            <a:extLst>
              <a:ext uri="{28A0092B-C50C-407E-A947-70E740481C1C}">
                <a14:useLocalDpi xmlns:a14="http://schemas.microsoft.com/office/drawing/2010/main" val="0"/>
              </a:ext>
            </a:extLst>
          </a:blip>
          <a:srcRect l="9514" t="76291" r="51221" b="20773"/>
          <a:stretch/>
        </p:blipFill>
        <p:spPr>
          <a:xfrm>
            <a:off x="2638740" y="4147690"/>
            <a:ext cx="4190547" cy="287132"/>
          </a:xfrm>
          <a:prstGeom prst="rect">
            <a:avLst/>
          </a:prstGeom>
        </p:spPr>
      </p:pic>
      <p:pic>
        <p:nvPicPr>
          <p:cNvPr id="11" name="Picture 10" descr="figure12_final.png"/>
          <p:cNvPicPr>
            <a:picLocks noChangeAspect="1"/>
          </p:cNvPicPr>
          <p:nvPr/>
        </p:nvPicPr>
        <p:blipFill rotWithShape="1">
          <a:blip r:embed="rId4">
            <a:extLst>
              <a:ext uri="{28A0092B-C50C-407E-A947-70E740481C1C}">
                <a14:useLocalDpi xmlns:a14="http://schemas.microsoft.com/office/drawing/2010/main" val="0"/>
              </a:ext>
            </a:extLst>
          </a:blip>
          <a:srcRect l="4831" t="57754" r="27415" b="12304"/>
          <a:stretch/>
        </p:blipFill>
        <p:spPr>
          <a:xfrm>
            <a:off x="734740" y="1675244"/>
            <a:ext cx="7692887" cy="2472445"/>
          </a:xfrm>
          <a:prstGeom prst="rect">
            <a:avLst/>
          </a:prstGeom>
        </p:spPr>
      </p:pic>
      <p:sp>
        <p:nvSpPr>
          <p:cNvPr id="12" name="Rectangle 11"/>
          <p:cNvSpPr/>
          <p:nvPr/>
        </p:nvSpPr>
        <p:spPr>
          <a:xfrm>
            <a:off x="3352043" y="1387127"/>
            <a:ext cx="2480018" cy="338554"/>
          </a:xfrm>
          <a:prstGeom prst="rect">
            <a:avLst/>
          </a:prstGeom>
        </p:spPr>
        <p:txBody>
          <a:bodyPr wrap="square">
            <a:spAutoFit/>
          </a:bodyPr>
          <a:lstStyle/>
          <a:p>
            <a:pPr algn="ctr"/>
            <a:r>
              <a:rPr lang="en-US" sz="1600" b="1" dirty="0" smtClean="0">
                <a:solidFill>
                  <a:srgbClr val="FF0000"/>
                </a:solidFill>
              </a:rPr>
              <a:t>Warm SST</a:t>
            </a:r>
            <a:endParaRPr lang="en-US" sz="1600" b="1" dirty="0">
              <a:solidFill>
                <a:srgbClr val="FF0000"/>
              </a:solidFill>
            </a:endParaRPr>
          </a:p>
        </p:txBody>
      </p:sp>
      <p:sp>
        <p:nvSpPr>
          <p:cNvPr id="13" name="Rectangle 12"/>
          <p:cNvSpPr/>
          <p:nvPr/>
        </p:nvSpPr>
        <p:spPr>
          <a:xfrm>
            <a:off x="5898319" y="1386697"/>
            <a:ext cx="2480018" cy="338554"/>
          </a:xfrm>
          <a:prstGeom prst="rect">
            <a:avLst/>
          </a:prstGeom>
        </p:spPr>
        <p:txBody>
          <a:bodyPr wrap="square">
            <a:spAutoFit/>
          </a:bodyPr>
          <a:lstStyle/>
          <a:p>
            <a:pPr algn="ctr"/>
            <a:r>
              <a:rPr lang="en-US" sz="1600" b="1" dirty="0" smtClean="0">
                <a:solidFill>
                  <a:srgbClr val="0000FF"/>
                </a:solidFill>
              </a:rPr>
              <a:t>Cold SST</a:t>
            </a:r>
            <a:endParaRPr lang="en-US" sz="1600" b="1" dirty="0">
              <a:solidFill>
                <a:srgbClr val="0000FF"/>
              </a:solidFill>
            </a:endParaRPr>
          </a:p>
        </p:txBody>
      </p:sp>
      <p:sp>
        <p:nvSpPr>
          <p:cNvPr id="14" name="Rectangle 13"/>
          <p:cNvSpPr/>
          <p:nvPr/>
        </p:nvSpPr>
        <p:spPr>
          <a:xfrm>
            <a:off x="734740" y="1387127"/>
            <a:ext cx="2480018" cy="338554"/>
          </a:xfrm>
          <a:prstGeom prst="rect">
            <a:avLst/>
          </a:prstGeom>
        </p:spPr>
        <p:txBody>
          <a:bodyPr wrap="square">
            <a:spAutoFit/>
          </a:bodyPr>
          <a:lstStyle/>
          <a:p>
            <a:pPr algn="ctr"/>
            <a:r>
              <a:rPr lang="en-US" sz="1600" b="1" dirty="0" smtClean="0">
                <a:solidFill>
                  <a:srgbClr val="FF03FB"/>
                </a:solidFill>
              </a:rPr>
              <a:t>NARR</a:t>
            </a:r>
            <a:endParaRPr lang="en-US" sz="1600" b="1" dirty="0">
              <a:solidFill>
                <a:srgbClr val="FF03FB"/>
              </a:solidFill>
            </a:endParaRPr>
          </a:p>
        </p:txBody>
      </p:sp>
      <p:sp>
        <p:nvSpPr>
          <p:cNvPr id="15" name="Rectangle 14"/>
          <p:cNvSpPr/>
          <p:nvPr/>
        </p:nvSpPr>
        <p:spPr>
          <a:xfrm>
            <a:off x="734741" y="1182511"/>
            <a:ext cx="7643596" cy="338554"/>
          </a:xfrm>
          <a:prstGeom prst="rect">
            <a:avLst/>
          </a:prstGeom>
        </p:spPr>
        <p:txBody>
          <a:bodyPr wrap="square">
            <a:spAutoFit/>
          </a:bodyPr>
          <a:lstStyle/>
          <a:p>
            <a:pPr algn="ctr"/>
            <a:r>
              <a:rPr lang="en-US" sz="1600" b="1" dirty="0" smtClean="0"/>
              <a:t>200-850hPa Wind Shear [m s</a:t>
            </a:r>
            <a:r>
              <a:rPr lang="en-US" sz="1600" b="1" baseline="30000" dirty="0" smtClean="0"/>
              <a:t>-1</a:t>
            </a:r>
            <a:r>
              <a:rPr lang="en-US" sz="1600" b="1" dirty="0" smtClean="0"/>
              <a:t>]</a:t>
            </a:r>
            <a:endParaRPr lang="en-US" sz="1600" b="1" dirty="0"/>
          </a:p>
        </p:txBody>
      </p:sp>
      <p:sp>
        <p:nvSpPr>
          <p:cNvPr id="16" name="Rectangle 15"/>
          <p:cNvSpPr/>
          <p:nvPr/>
        </p:nvSpPr>
        <p:spPr>
          <a:xfrm>
            <a:off x="993913" y="4529132"/>
            <a:ext cx="7384424" cy="584776"/>
          </a:xfrm>
          <a:prstGeom prst="rect">
            <a:avLst/>
          </a:prstGeom>
        </p:spPr>
        <p:txBody>
          <a:bodyPr wrap="square">
            <a:spAutoFit/>
          </a:bodyPr>
          <a:lstStyle/>
          <a:p>
            <a:pPr algn="ctr"/>
            <a:r>
              <a:rPr lang="en-US" sz="1600" b="1" i="1" dirty="0" smtClean="0"/>
              <a:t>200-800 km Annulus: </a:t>
            </a:r>
            <a:br>
              <a:rPr lang="en-US" sz="1600" b="1" i="1" dirty="0" smtClean="0"/>
            </a:br>
            <a:r>
              <a:rPr lang="en-US" sz="1600" b="1" dirty="0" smtClean="0"/>
              <a:t>200-850, 500-850 hPa Wind </a:t>
            </a:r>
            <a:r>
              <a:rPr lang="en-US" sz="1600" b="1" dirty="0"/>
              <a:t>S</a:t>
            </a:r>
            <a:r>
              <a:rPr lang="en-US" sz="1600" b="1" dirty="0" smtClean="0"/>
              <a:t>hear [m s</a:t>
            </a:r>
            <a:r>
              <a:rPr lang="en-US" sz="1600" b="1" baseline="30000" dirty="0" smtClean="0"/>
              <a:t>-1</a:t>
            </a:r>
            <a:r>
              <a:rPr lang="en-US" sz="1600" b="1" dirty="0" smtClean="0"/>
              <a:t>]</a:t>
            </a:r>
            <a:endParaRPr lang="en-US" sz="1600" b="1" dirty="0"/>
          </a:p>
        </p:txBody>
      </p:sp>
      <p:sp>
        <p:nvSpPr>
          <p:cNvPr id="17" name="Slide Number Placeholder 16"/>
          <p:cNvSpPr>
            <a:spLocks noGrp="1"/>
          </p:cNvSpPr>
          <p:nvPr>
            <p:ph type="sldNum" sz="quarter" idx="12"/>
          </p:nvPr>
        </p:nvSpPr>
        <p:spPr/>
        <p:txBody>
          <a:bodyPr/>
          <a:lstStyle/>
          <a:p>
            <a:fld id="{5B7A610D-BFC3-1840-8C55-759F0A989E1B}" type="slidenum">
              <a:rPr lang="en-US" smtClean="0"/>
              <a:t>56</a:t>
            </a:fld>
            <a:endParaRPr lang="en-US"/>
          </a:p>
        </p:txBody>
      </p:sp>
      <p:sp>
        <p:nvSpPr>
          <p:cNvPr id="18"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1</a:t>
            </a:r>
            <a:endParaRPr lang="en-US" sz="2400" b="1" dirty="0"/>
          </a:p>
        </p:txBody>
      </p:sp>
      <p:sp>
        <p:nvSpPr>
          <p:cNvPr id="19" name="TextBox 18"/>
          <p:cNvSpPr txBox="1"/>
          <p:nvPr/>
        </p:nvSpPr>
        <p:spPr>
          <a:xfrm>
            <a:off x="5822449" y="6582975"/>
            <a:ext cx="3321551" cy="276999"/>
          </a:xfrm>
          <a:prstGeom prst="rect">
            <a:avLst/>
          </a:prstGeom>
          <a:noFill/>
        </p:spPr>
        <p:txBody>
          <a:bodyPr wrap="square" rtlCol="0">
            <a:spAutoFit/>
          </a:bodyPr>
          <a:lstStyle/>
          <a:p>
            <a:pPr algn="r"/>
            <a:r>
              <a:rPr lang="en-US" sz="1200" i="1" dirty="0" smtClean="0"/>
              <a:t>Seroka et al. 2016</a:t>
            </a:r>
            <a:endParaRPr lang="en-US" sz="1200" i="1" dirty="0"/>
          </a:p>
        </p:txBody>
      </p:sp>
    </p:spTree>
    <p:extLst>
      <p:ext uri="{BB962C8B-B14F-4D97-AF65-F5344CB8AC3E}">
        <p14:creationId xmlns:p14="http://schemas.microsoft.com/office/powerpoint/2010/main" val="1170300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0477" y="323165"/>
            <a:ext cx="6675436" cy="830997"/>
          </a:xfrm>
          <a:prstGeom prst="rect">
            <a:avLst/>
          </a:prstGeom>
        </p:spPr>
        <p:txBody>
          <a:bodyPr wrap="square">
            <a:spAutoFit/>
          </a:bodyPr>
          <a:lstStyle/>
          <a:p>
            <a:r>
              <a:rPr lang="en-US" sz="2400" b="1" dirty="0" smtClean="0"/>
              <a:t>SST cooling </a:t>
            </a:r>
            <a:r>
              <a:rPr lang="en-US" sz="2400" dirty="0" smtClean="0"/>
              <a:t>was key missing contribution in modeling Irene’s rapid decay—not </a:t>
            </a:r>
            <a:r>
              <a:rPr lang="en-US" sz="2400" b="1" dirty="0" smtClean="0"/>
              <a:t>Dry Air Intrusion</a:t>
            </a:r>
            <a:endParaRPr lang="en-US" sz="2400" b="1" dirty="0"/>
          </a:p>
        </p:txBody>
      </p:sp>
      <p:pic>
        <p:nvPicPr>
          <p:cNvPr id="3" name="Picture 2" descr="figure13_final.png"/>
          <p:cNvPicPr>
            <a:picLocks noChangeAspect="1"/>
          </p:cNvPicPr>
          <p:nvPr/>
        </p:nvPicPr>
        <p:blipFill rotWithShape="1">
          <a:blip r:embed="rId3">
            <a:extLst>
              <a:ext uri="{28A0092B-C50C-407E-A947-70E740481C1C}">
                <a14:useLocalDpi xmlns:a14="http://schemas.microsoft.com/office/drawing/2010/main" val="0"/>
              </a:ext>
            </a:extLst>
          </a:blip>
          <a:srcRect l="4723" t="9580" r="36233" b="56716"/>
          <a:stretch/>
        </p:blipFill>
        <p:spPr>
          <a:xfrm>
            <a:off x="960783" y="1663128"/>
            <a:ext cx="4859131" cy="2311400"/>
          </a:xfrm>
          <a:prstGeom prst="rect">
            <a:avLst/>
          </a:prstGeom>
        </p:spPr>
      </p:pic>
      <p:pic>
        <p:nvPicPr>
          <p:cNvPr id="8" name="Picture 7" descr="figure13_final.png"/>
          <p:cNvPicPr>
            <a:picLocks noChangeAspect="1"/>
          </p:cNvPicPr>
          <p:nvPr/>
        </p:nvPicPr>
        <p:blipFill rotWithShape="1">
          <a:blip r:embed="rId3">
            <a:extLst>
              <a:ext uri="{28A0092B-C50C-407E-A947-70E740481C1C}">
                <a14:useLocalDpi xmlns:a14="http://schemas.microsoft.com/office/drawing/2010/main" val="0"/>
              </a:ext>
            </a:extLst>
          </a:blip>
          <a:srcRect l="4723" t="56948" r="36233" b="9109"/>
          <a:stretch/>
        </p:blipFill>
        <p:spPr>
          <a:xfrm>
            <a:off x="960783" y="4007667"/>
            <a:ext cx="4859131" cy="2327821"/>
          </a:xfrm>
          <a:prstGeom prst="rect">
            <a:avLst/>
          </a:prstGeom>
        </p:spPr>
      </p:pic>
      <p:pic>
        <p:nvPicPr>
          <p:cNvPr id="9" name="Picture 8" descr="figure13_final.png"/>
          <p:cNvPicPr>
            <a:picLocks noChangeAspect="1"/>
          </p:cNvPicPr>
          <p:nvPr/>
        </p:nvPicPr>
        <p:blipFill rotWithShape="1">
          <a:blip r:embed="rId3">
            <a:extLst>
              <a:ext uri="{28A0092B-C50C-407E-A947-70E740481C1C}">
                <a14:useLocalDpi xmlns:a14="http://schemas.microsoft.com/office/drawing/2010/main" val="0"/>
              </a:ext>
            </a:extLst>
          </a:blip>
          <a:srcRect l="4723" t="45506" r="36233" b="49803"/>
          <a:stretch/>
        </p:blipFill>
        <p:spPr>
          <a:xfrm>
            <a:off x="960783" y="6335488"/>
            <a:ext cx="4823788" cy="321733"/>
          </a:xfrm>
          <a:prstGeom prst="rect">
            <a:avLst/>
          </a:prstGeom>
        </p:spPr>
      </p:pic>
      <p:pic>
        <p:nvPicPr>
          <p:cNvPr id="10" name="Picture 9" descr="figure13_final.png"/>
          <p:cNvPicPr>
            <a:picLocks noChangeAspect="1"/>
          </p:cNvPicPr>
          <p:nvPr/>
        </p:nvPicPr>
        <p:blipFill rotWithShape="1">
          <a:blip r:embed="rId3">
            <a:extLst>
              <a:ext uri="{28A0092B-C50C-407E-A947-70E740481C1C}">
                <a14:useLocalDpi xmlns:a14="http://schemas.microsoft.com/office/drawing/2010/main" val="0"/>
              </a:ext>
            </a:extLst>
          </a:blip>
          <a:srcRect l="67874" t="9902" r="4349" b="57089"/>
          <a:stretch/>
        </p:blipFill>
        <p:spPr>
          <a:xfrm>
            <a:off x="6057347" y="2843308"/>
            <a:ext cx="2286001" cy="2263775"/>
          </a:xfrm>
          <a:prstGeom prst="rect">
            <a:avLst/>
          </a:prstGeom>
        </p:spPr>
      </p:pic>
      <p:pic>
        <p:nvPicPr>
          <p:cNvPr id="11" name="Picture 10" descr="figure13_final.png"/>
          <p:cNvPicPr>
            <a:picLocks noChangeAspect="1"/>
          </p:cNvPicPr>
          <p:nvPr/>
        </p:nvPicPr>
        <p:blipFill rotWithShape="1">
          <a:blip r:embed="rId3">
            <a:extLst>
              <a:ext uri="{28A0092B-C50C-407E-A947-70E740481C1C}">
                <a14:useLocalDpi xmlns:a14="http://schemas.microsoft.com/office/drawing/2010/main" val="0"/>
              </a:ext>
            </a:extLst>
          </a:blip>
          <a:srcRect l="95652" t="10691" r="-281" b="54247"/>
          <a:stretch/>
        </p:blipFill>
        <p:spPr>
          <a:xfrm>
            <a:off x="8343348" y="2843308"/>
            <a:ext cx="381001" cy="2404533"/>
          </a:xfrm>
          <a:prstGeom prst="rect">
            <a:avLst/>
          </a:prstGeom>
        </p:spPr>
      </p:pic>
      <p:sp>
        <p:nvSpPr>
          <p:cNvPr id="13" name="Rectangle 12"/>
          <p:cNvSpPr/>
          <p:nvPr/>
        </p:nvSpPr>
        <p:spPr>
          <a:xfrm>
            <a:off x="960783" y="1327340"/>
            <a:ext cx="2230782" cy="338554"/>
          </a:xfrm>
          <a:prstGeom prst="rect">
            <a:avLst/>
          </a:prstGeom>
        </p:spPr>
        <p:txBody>
          <a:bodyPr wrap="square">
            <a:spAutoFit/>
          </a:bodyPr>
          <a:lstStyle/>
          <a:p>
            <a:pPr algn="ctr"/>
            <a:r>
              <a:rPr lang="en-US" sz="1600" b="1" dirty="0" smtClean="0">
                <a:solidFill>
                  <a:srgbClr val="FF0000"/>
                </a:solidFill>
              </a:rPr>
              <a:t>Warm SST</a:t>
            </a:r>
            <a:endParaRPr lang="en-US" sz="1600" b="1" dirty="0">
              <a:solidFill>
                <a:srgbClr val="FF0000"/>
              </a:solidFill>
            </a:endParaRPr>
          </a:p>
        </p:txBody>
      </p:sp>
      <p:sp>
        <p:nvSpPr>
          <p:cNvPr id="14" name="Rectangle 13"/>
          <p:cNvSpPr/>
          <p:nvPr/>
        </p:nvSpPr>
        <p:spPr>
          <a:xfrm>
            <a:off x="3553789" y="1324574"/>
            <a:ext cx="2230782" cy="338554"/>
          </a:xfrm>
          <a:prstGeom prst="rect">
            <a:avLst/>
          </a:prstGeom>
        </p:spPr>
        <p:txBody>
          <a:bodyPr wrap="square">
            <a:spAutoFit/>
          </a:bodyPr>
          <a:lstStyle/>
          <a:p>
            <a:pPr algn="ctr"/>
            <a:r>
              <a:rPr lang="en-US" sz="1600" b="1" dirty="0" smtClean="0">
                <a:solidFill>
                  <a:srgbClr val="0000FF"/>
                </a:solidFill>
              </a:rPr>
              <a:t>Cold SST</a:t>
            </a:r>
            <a:endParaRPr lang="en-US" sz="1600" b="1" dirty="0">
              <a:solidFill>
                <a:srgbClr val="0000FF"/>
              </a:solidFill>
            </a:endParaRPr>
          </a:p>
        </p:txBody>
      </p:sp>
      <p:sp>
        <p:nvSpPr>
          <p:cNvPr id="16" name="Rectangle 15"/>
          <p:cNvSpPr/>
          <p:nvPr/>
        </p:nvSpPr>
        <p:spPr>
          <a:xfrm>
            <a:off x="6084957" y="2274927"/>
            <a:ext cx="2230782" cy="584776"/>
          </a:xfrm>
          <a:prstGeom prst="rect">
            <a:avLst/>
          </a:prstGeom>
        </p:spPr>
        <p:txBody>
          <a:bodyPr wrap="square">
            <a:spAutoFit/>
          </a:bodyPr>
          <a:lstStyle/>
          <a:p>
            <a:pPr algn="ctr"/>
            <a:r>
              <a:rPr lang="en-US" sz="1600" b="1" dirty="0" smtClean="0"/>
              <a:t>GOES 13 Water Vapor</a:t>
            </a:r>
            <a:br>
              <a:rPr lang="en-US" sz="1600" b="1" dirty="0" smtClean="0"/>
            </a:br>
            <a:r>
              <a:rPr lang="en-US" sz="1600" b="1" dirty="0" smtClean="0"/>
              <a:t>Brightness T (°C)</a:t>
            </a:r>
            <a:endParaRPr lang="en-US" sz="1600" b="1" dirty="0"/>
          </a:p>
        </p:txBody>
      </p:sp>
      <p:sp>
        <p:nvSpPr>
          <p:cNvPr id="17" name="Rectangle 16"/>
          <p:cNvSpPr/>
          <p:nvPr/>
        </p:nvSpPr>
        <p:spPr>
          <a:xfrm>
            <a:off x="77305" y="2644534"/>
            <a:ext cx="883478" cy="338554"/>
          </a:xfrm>
          <a:prstGeom prst="rect">
            <a:avLst/>
          </a:prstGeom>
        </p:spPr>
        <p:txBody>
          <a:bodyPr wrap="square">
            <a:spAutoFit/>
          </a:bodyPr>
          <a:lstStyle/>
          <a:p>
            <a:pPr algn="ctr"/>
            <a:r>
              <a:rPr lang="en-US" sz="1600" b="1" dirty="0" smtClean="0">
                <a:solidFill>
                  <a:srgbClr val="000000"/>
                </a:solidFill>
              </a:rPr>
              <a:t>200mb</a:t>
            </a:r>
            <a:endParaRPr lang="en-US" sz="1600" b="1" dirty="0">
              <a:solidFill>
                <a:srgbClr val="000000"/>
              </a:solidFill>
            </a:endParaRPr>
          </a:p>
        </p:txBody>
      </p:sp>
      <p:sp>
        <p:nvSpPr>
          <p:cNvPr id="18" name="Rectangle 17"/>
          <p:cNvSpPr/>
          <p:nvPr/>
        </p:nvSpPr>
        <p:spPr>
          <a:xfrm>
            <a:off x="77305" y="4879790"/>
            <a:ext cx="883478" cy="338554"/>
          </a:xfrm>
          <a:prstGeom prst="rect">
            <a:avLst/>
          </a:prstGeom>
        </p:spPr>
        <p:txBody>
          <a:bodyPr wrap="square">
            <a:spAutoFit/>
          </a:bodyPr>
          <a:lstStyle/>
          <a:p>
            <a:pPr algn="ctr"/>
            <a:r>
              <a:rPr lang="en-US" sz="1600" b="1" dirty="0" smtClean="0">
                <a:solidFill>
                  <a:srgbClr val="000000"/>
                </a:solidFill>
              </a:rPr>
              <a:t>700mb</a:t>
            </a:r>
            <a:endParaRPr lang="en-US" sz="1600" b="1" dirty="0">
              <a:solidFill>
                <a:srgbClr val="000000"/>
              </a:solidFill>
            </a:endParaRPr>
          </a:p>
        </p:txBody>
      </p:sp>
      <p:sp>
        <p:nvSpPr>
          <p:cNvPr id="19" name="Rectangle 18"/>
          <p:cNvSpPr/>
          <p:nvPr/>
        </p:nvSpPr>
        <p:spPr>
          <a:xfrm>
            <a:off x="2924314" y="1158063"/>
            <a:ext cx="883478" cy="338554"/>
          </a:xfrm>
          <a:prstGeom prst="rect">
            <a:avLst/>
          </a:prstGeom>
        </p:spPr>
        <p:txBody>
          <a:bodyPr wrap="square">
            <a:spAutoFit/>
          </a:bodyPr>
          <a:lstStyle/>
          <a:p>
            <a:pPr algn="ctr"/>
            <a:r>
              <a:rPr lang="en-US" sz="1600" b="1" dirty="0" smtClean="0">
                <a:solidFill>
                  <a:srgbClr val="000000"/>
                </a:solidFill>
              </a:rPr>
              <a:t>RH(%)</a:t>
            </a:r>
            <a:endParaRPr lang="en-US" sz="1600" b="1" dirty="0">
              <a:solidFill>
                <a:srgbClr val="000000"/>
              </a:solidFill>
            </a:endParaRPr>
          </a:p>
        </p:txBody>
      </p:sp>
      <p:sp>
        <p:nvSpPr>
          <p:cNvPr id="20" name="Slide Number Placeholder 19"/>
          <p:cNvSpPr>
            <a:spLocks noGrp="1"/>
          </p:cNvSpPr>
          <p:nvPr>
            <p:ph type="sldNum" sz="quarter" idx="12"/>
          </p:nvPr>
        </p:nvSpPr>
        <p:spPr/>
        <p:txBody>
          <a:bodyPr/>
          <a:lstStyle/>
          <a:p>
            <a:fld id="{5B7A610D-BFC3-1840-8C55-759F0A989E1B}" type="slidenum">
              <a:rPr lang="en-US" smtClean="0"/>
              <a:t>57</a:t>
            </a:fld>
            <a:endParaRPr lang="en-US"/>
          </a:p>
        </p:txBody>
      </p:sp>
      <p:sp>
        <p:nvSpPr>
          <p:cNvPr id="21"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1</a:t>
            </a:r>
            <a:endParaRPr lang="en-US" sz="2400" b="1" dirty="0"/>
          </a:p>
        </p:txBody>
      </p:sp>
      <p:sp>
        <p:nvSpPr>
          <p:cNvPr id="22" name="TextBox 21"/>
          <p:cNvSpPr txBox="1"/>
          <p:nvPr/>
        </p:nvSpPr>
        <p:spPr>
          <a:xfrm>
            <a:off x="5822449" y="6582975"/>
            <a:ext cx="3321551" cy="276999"/>
          </a:xfrm>
          <a:prstGeom prst="rect">
            <a:avLst/>
          </a:prstGeom>
          <a:noFill/>
        </p:spPr>
        <p:txBody>
          <a:bodyPr wrap="square" rtlCol="0">
            <a:spAutoFit/>
          </a:bodyPr>
          <a:lstStyle/>
          <a:p>
            <a:pPr algn="r"/>
            <a:r>
              <a:rPr lang="en-US" sz="1200" i="1" dirty="0" smtClean="0"/>
              <a:t>Seroka et al. 2016</a:t>
            </a:r>
            <a:endParaRPr lang="en-US" sz="1200" i="1" dirty="0"/>
          </a:p>
        </p:txBody>
      </p:sp>
    </p:spTree>
    <p:extLst>
      <p:ext uri="{BB962C8B-B14F-4D97-AF65-F5344CB8AC3E}">
        <p14:creationId xmlns:p14="http://schemas.microsoft.com/office/powerpoint/2010/main" val="7817284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3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85725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58</a:t>
            </a:fld>
            <a:endParaRPr lang="en-US"/>
          </a:p>
        </p:txBody>
      </p:sp>
    </p:spTree>
    <p:extLst>
      <p:ext uri="{BB962C8B-B14F-4D97-AF65-F5344CB8AC3E}">
        <p14:creationId xmlns:p14="http://schemas.microsoft.com/office/powerpoint/2010/main" val="34839397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37754" y="1456944"/>
            <a:ext cx="9006246" cy="5062497"/>
          </a:xfrm>
        </p:spPr>
        <p:txBody>
          <a:bodyPr>
            <a:normAutofit/>
          </a:bodyPr>
          <a:lstStyle/>
          <a:p>
            <a:r>
              <a:rPr lang="en-US" sz="2800" dirty="0" smtClean="0"/>
              <a:t>Informs sampling strategies for future coastal ocean observatories for TCs</a:t>
            </a:r>
          </a:p>
          <a:p>
            <a:pPr lvl="2"/>
            <a:r>
              <a:rPr lang="en-US" sz="2000" dirty="0" smtClean="0"/>
              <a:t>Target extent of MAB Cold Pool?* </a:t>
            </a:r>
            <a:r>
              <a:rPr lang="en-US" sz="2000" i="1" dirty="0" smtClean="0"/>
              <a:t>very few bottom obs., intensity impact</a:t>
            </a:r>
            <a:endParaRPr lang="en-US" sz="2000" dirty="0" smtClean="0"/>
          </a:p>
          <a:p>
            <a:pPr lvl="2"/>
            <a:r>
              <a:rPr lang="en-US" sz="2000" dirty="0" smtClean="0"/>
              <a:t>Target areas of greatest remaining uncertainty? Near Hudson Canyon?</a:t>
            </a:r>
          </a:p>
          <a:p>
            <a:endParaRPr lang="en-US" sz="2800" dirty="0" smtClean="0"/>
          </a:p>
          <a:p>
            <a:r>
              <a:rPr lang="en-US" sz="2800" dirty="0" smtClean="0"/>
              <a:t>Improves modeling of full range of stratified coastal ocean TC response</a:t>
            </a:r>
          </a:p>
          <a:p>
            <a:pPr lvl="2"/>
            <a:r>
              <a:rPr lang="en-US" sz="2000" dirty="0" smtClean="0"/>
              <a:t>Target sampling not just for initial conditions (IC) but also for physical responses (forward integration)</a:t>
            </a:r>
          </a:p>
        </p:txBody>
      </p:sp>
      <p:sp>
        <p:nvSpPr>
          <p:cNvPr id="2" name="Slide Number Placeholder 1"/>
          <p:cNvSpPr>
            <a:spLocks noGrp="1"/>
          </p:cNvSpPr>
          <p:nvPr>
            <p:ph type="sldNum" sz="quarter" idx="12"/>
          </p:nvPr>
        </p:nvSpPr>
        <p:spPr/>
        <p:txBody>
          <a:bodyPr/>
          <a:lstStyle/>
          <a:p>
            <a:fld id="{5B7A610D-BFC3-1840-8C55-759F0A989E1B}" type="slidenum">
              <a:rPr lang="en-US" smtClean="0"/>
              <a:t>59</a:t>
            </a:fld>
            <a:endParaRPr lang="en-US"/>
          </a:p>
        </p:txBody>
      </p:sp>
      <p:sp>
        <p:nvSpPr>
          <p:cNvPr id="7" name="Title 1"/>
          <p:cNvSpPr>
            <a:spLocks noGrp="1"/>
          </p:cNvSpPr>
          <p:nvPr>
            <p:ph type="title"/>
          </p:nvPr>
        </p:nvSpPr>
        <p:spPr>
          <a:xfrm>
            <a:off x="457200" y="39171"/>
            <a:ext cx="8229600" cy="1143000"/>
          </a:xfrm>
        </p:spPr>
        <p:txBody>
          <a:bodyPr/>
          <a:lstStyle/>
          <a:p>
            <a:r>
              <a:rPr lang="en-US" b="1" dirty="0" smtClean="0"/>
              <a:t>Implications</a:t>
            </a:r>
            <a:endParaRPr lang="en-US" b="1" dirty="0"/>
          </a:p>
        </p:txBody>
      </p:sp>
      <p:sp>
        <p:nvSpPr>
          <p:cNvPr id="6"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rPr>
              <a:t>Project </a:t>
            </a:r>
            <a:r>
              <a:rPr lang="en-US" sz="2400" b="1" dirty="0">
                <a:solidFill>
                  <a:srgbClr val="0000FF"/>
                </a:solidFill>
              </a:rPr>
              <a:t>2</a:t>
            </a:r>
          </a:p>
        </p:txBody>
      </p:sp>
    </p:spTree>
    <p:extLst>
      <p:ext uri="{BB962C8B-B14F-4D97-AF65-F5344CB8AC3E}">
        <p14:creationId xmlns:p14="http://schemas.microsoft.com/office/powerpoint/2010/main" val="2914305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486"/>
            <a:ext cx="9144000" cy="1143000"/>
          </a:xfrm>
        </p:spPr>
        <p:txBody>
          <a:bodyPr>
            <a:noAutofit/>
          </a:bodyPr>
          <a:lstStyle/>
          <a:p>
            <a:r>
              <a:rPr lang="en-US" sz="3600" b="1" dirty="0" smtClean="0"/>
              <a:t>More research about these 2-layer circulations is needed to better predict these processes.</a:t>
            </a:r>
            <a:endParaRPr lang="en-US" sz="3600" b="1" dirty="0"/>
          </a:p>
        </p:txBody>
      </p:sp>
      <p:pic>
        <p:nvPicPr>
          <p:cNvPr id="5" name="Picture 4" descr="KDIX20130427_195614_CAPPI1km_v2.png"/>
          <p:cNvPicPr>
            <a:picLocks noChangeAspect="1"/>
          </p:cNvPicPr>
          <p:nvPr/>
        </p:nvPicPr>
        <p:blipFill rotWithShape="1">
          <a:blip r:embed="rId3">
            <a:alphaModFix/>
            <a:extLst>
              <a:ext uri="{28A0092B-C50C-407E-A947-70E740481C1C}">
                <a14:useLocalDpi xmlns:a14="http://schemas.microsoft.com/office/drawing/2010/main" val="0"/>
              </a:ext>
            </a:extLst>
          </a:blip>
          <a:srcRect l="3690" t="-1" r="30616" b="2129"/>
          <a:stretch/>
        </p:blipFill>
        <p:spPr>
          <a:xfrm>
            <a:off x="5388201" y="1770253"/>
            <a:ext cx="2635222" cy="2970118"/>
          </a:xfrm>
          <a:prstGeom prst="rect">
            <a:avLst/>
          </a:prstGeom>
        </p:spPr>
      </p:pic>
      <p:sp>
        <p:nvSpPr>
          <p:cNvPr id="7" name="Rectangle 6"/>
          <p:cNvSpPr/>
          <p:nvPr/>
        </p:nvSpPr>
        <p:spPr>
          <a:xfrm>
            <a:off x="4428829" y="4813260"/>
            <a:ext cx="4607616" cy="1969770"/>
          </a:xfrm>
          <a:prstGeom prst="rect">
            <a:avLst/>
          </a:prstGeom>
        </p:spPr>
        <p:txBody>
          <a:bodyPr wrap="square">
            <a:spAutoFit/>
          </a:bodyPr>
          <a:lstStyle/>
          <a:p>
            <a:pPr marL="342900" indent="-342900">
              <a:buFont typeface="+mj-lt"/>
              <a:buAutoNum type="arabicPeriod"/>
            </a:pPr>
            <a:r>
              <a:rPr lang="en-US" dirty="0"/>
              <a:t>Inshore sea breeze well-observed + understood, offshore side not </a:t>
            </a:r>
            <a:r>
              <a:rPr lang="en-US" sz="1200" dirty="0">
                <a:solidFill>
                  <a:srgbClr val="A6A6A6"/>
                </a:solidFill>
              </a:rPr>
              <a:t>(Steele et al. 2014</a:t>
            </a:r>
            <a:r>
              <a:rPr lang="en-US" sz="1200" dirty="0" smtClean="0">
                <a:solidFill>
                  <a:srgbClr val="A6A6A6"/>
                </a:solidFill>
              </a:rPr>
              <a:t>)</a:t>
            </a:r>
          </a:p>
          <a:p>
            <a:pPr marL="342900" indent="-342900">
              <a:buFont typeface="+mj-lt"/>
              <a:buAutoNum type="arabicPeriod"/>
            </a:pPr>
            <a:r>
              <a:rPr lang="en-US" dirty="0"/>
              <a:t>Inshore </a:t>
            </a:r>
            <a:r>
              <a:rPr lang="en-US" dirty="0" smtClean="0"/>
              <a:t>frontal boundary well-marked, </a:t>
            </a:r>
            <a:r>
              <a:rPr lang="en-US" dirty="0"/>
              <a:t>offshore </a:t>
            </a:r>
            <a:r>
              <a:rPr lang="en-US" dirty="0" smtClean="0"/>
              <a:t>spatial scales more difficult to distinguish and define objectively </a:t>
            </a:r>
            <a:r>
              <a:rPr lang="en-US" sz="1200" dirty="0" smtClean="0">
                <a:solidFill>
                  <a:srgbClr val="A6A6A6"/>
                </a:solidFill>
              </a:rPr>
              <a:t>(</a:t>
            </a:r>
            <a:r>
              <a:rPr lang="en-US" sz="1200" dirty="0" err="1" smtClean="0">
                <a:solidFill>
                  <a:srgbClr val="A6A6A6"/>
                </a:solidFill>
              </a:rPr>
              <a:t>Finkele</a:t>
            </a:r>
            <a:r>
              <a:rPr lang="en-US" sz="1200" dirty="0" smtClean="0">
                <a:solidFill>
                  <a:srgbClr val="A6A6A6"/>
                </a:solidFill>
              </a:rPr>
              <a:t> 1998)</a:t>
            </a:r>
            <a:endParaRPr lang="en-US" sz="1200" dirty="0">
              <a:solidFill>
                <a:srgbClr val="A6A6A6"/>
              </a:solidFill>
            </a:endParaRPr>
          </a:p>
          <a:p>
            <a:pPr marL="342900" indent="-342900">
              <a:buFont typeface="+mj-lt"/>
              <a:buAutoNum type="arabicPeriod"/>
            </a:pPr>
            <a:endParaRPr lang="en-US" sz="1400" dirty="0" smtClean="0"/>
          </a:p>
          <a:p>
            <a:pPr marL="342900" indent="-342900">
              <a:buFont typeface="+mj-lt"/>
              <a:buAutoNum type="arabicPeriod"/>
            </a:pPr>
            <a:endParaRPr lang="en-US" dirty="0"/>
          </a:p>
        </p:txBody>
      </p:sp>
      <p:sp>
        <p:nvSpPr>
          <p:cNvPr id="8" name="TextBox 7"/>
          <p:cNvSpPr txBox="1"/>
          <p:nvPr/>
        </p:nvSpPr>
        <p:spPr>
          <a:xfrm>
            <a:off x="877650" y="1399617"/>
            <a:ext cx="2636380" cy="369332"/>
          </a:xfrm>
          <a:prstGeom prst="rect">
            <a:avLst/>
          </a:prstGeom>
          <a:noFill/>
        </p:spPr>
        <p:txBody>
          <a:bodyPr wrap="square" rtlCol="0">
            <a:spAutoFit/>
          </a:bodyPr>
          <a:lstStyle/>
          <a:p>
            <a:pPr algn="ctr"/>
            <a:r>
              <a:rPr lang="en-US" b="1" dirty="0" smtClean="0"/>
              <a:t>Tropical Cyclones</a:t>
            </a:r>
            <a:endParaRPr lang="en-US" b="1" dirty="0"/>
          </a:p>
        </p:txBody>
      </p:sp>
      <p:sp>
        <p:nvSpPr>
          <p:cNvPr id="9" name="TextBox 8"/>
          <p:cNvSpPr txBox="1"/>
          <p:nvPr/>
        </p:nvSpPr>
        <p:spPr>
          <a:xfrm>
            <a:off x="5388201" y="1400921"/>
            <a:ext cx="2636380" cy="369332"/>
          </a:xfrm>
          <a:prstGeom prst="rect">
            <a:avLst/>
          </a:prstGeom>
          <a:noFill/>
        </p:spPr>
        <p:txBody>
          <a:bodyPr wrap="square" rtlCol="0">
            <a:spAutoFit/>
          </a:bodyPr>
          <a:lstStyle/>
          <a:p>
            <a:pPr algn="ctr"/>
            <a:r>
              <a:rPr lang="en-US" b="1" dirty="0" smtClean="0"/>
              <a:t>Sea Breezes</a:t>
            </a:r>
            <a:endParaRPr lang="en-US" b="1" dirty="0"/>
          </a:p>
        </p:txBody>
      </p:sp>
      <p:sp>
        <p:nvSpPr>
          <p:cNvPr id="10" name="Rectangle 9"/>
          <p:cNvSpPr/>
          <p:nvPr/>
        </p:nvSpPr>
        <p:spPr>
          <a:xfrm>
            <a:off x="224280" y="4813260"/>
            <a:ext cx="4049567" cy="1877437"/>
          </a:xfrm>
          <a:prstGeom prst="rect">
            <a:avLst/>
          </a:prstGeom>
        </p:spPr>
        <p:txBody>
          <a:bodyPr wrap="square">
            <a:spAutoFit/>
          </a:bodyPr>
          <a:lstStyle/>
          <a:p>
            <a:pPr marL="342900" indent="-342900">
              <a:buFont typeface="+mj-lt"/>
              <a:buAutoNum type="arabicPeriod"/>
            </a:pPr>
            <a:r>
              <a:rPr lang="en-US" dirty="0"/>
              <a:t>TC intensity forecast improvements lag progress achieved for tracks </a:t>
            </a:r>
            <a:r>
              <a:rPr lang="en-US" dirty="0" smtClean="0"/>
              <a:t/>
            </a:r>
            <a:br>
              <a:rPr lang="en-US" dirty="0" smtClean="0"/>
            </a:br>
            <a:r>
              <a:rPr lang="en-US" sz="1200" dirty="0" smtClean="0">
                <a:solidFill>
                  <a:schemeClr val="bg1">
                    <a:lumMod val="65000"/>
                  </a:schemeClr>
                </a:solidFill>
              </a:rPr>
              <a:t>(</a:t>
            </a:r>
            <a:r>
              <a:rPr lang="en-US" sz="1200" dirty="0">
                <a:solidFill>
                  <a:schemeClr val="bg1">
                    <a:lumMod val="65000"/>
                  </a:schemeClr>
                </a:solidFill>
              </a:rPr>
              <a:t>Rogers et al. 2006, </a:t>
            </a:r>
            <a:r>
              <a:rPr lang="en-US" sz="1200" dirty="0" err="1">
                <a:solidFill>
                  <a:schemeClr val="bg1">
                    <a:lumMod val="65000"/>
                  </a:schemeClr>
                </a:solidFill>
              </a:rPr>
              <a:t>Cangialosi</a:t>
            </a:r>
            <a:r>
              <a:rPr lang="en-US" sz="1200" dirty="0">
                <a:solidFill>
                  <a:schemeClr val="bg1">
                    <a:lumMod val="65000"/>
                  </a:schemeClr>
                </a:solidFill>
              </a:rPr>
              <a:t> &amp; Franklin 2013</a:t>
            </a:r>
            <a:r>
              <a:rPr lang="en-US" sz="1200" dirty="0" smtClean="0">
                <a:solidFill>
                  <a:schemeClr val="bg1">
                    <a:lumMod val="65000"/>
                  </a:schemeClr>
                </a:solidFill>
              </a:rPr>
              <a:t>)</a:t>
            </a:r>
          </a:p>
          <a:p>
            <a:pPr marL="342900" indent="-342900">
              <a:buFont typeface="+mj-lt"/>
              <a:buAutoNum type="arabicPeriod"/>
            </a:pPr>
            <a:r>
              <a:rPr lang="en-US" dirty="0"/>
              <a:t>TC </a:t>
            </a:r>
            <a:r>
              <a:rPr lang="en-US" dirty="0" smtClean="0"/>
              <a:t>research has focused </a:t>
            </a:r>
            <a:r>
              <a:rPr lang="en-US" dirty="0"/>
              <a:t>on deep ocean, less to </a:t>
            </a:r>
            <a:r>
              <a:rPr lang="en-US" dirty="0" smtClean="0"/>
              <a:t>coastal </a:t>
            </a:r>
            <a:r>
              <a:rPr lang="en-US" sz="1200" dirty="0" smtClean="0">
                <a:solidFill>
                  <a:srgbClr val="A6A6A6"/>
                </a:solidFill>
              </a:rPr>
              <a:t>(Marks et al. 1998)</a:t>
            </a:r>
          </a:p>
          <a:p>
            <a:pPr marL="800100" lvl="1" indent="-342900">
              <a:buFont typeface="Arial"/>
              <a:buChar char="•"/>
            </a:pPr>
            <a:r>
              <a:rPr lang="en-US" sz="1600" dirty="0" smtClean="0"/>
              <a:t>coastline, shallow bottom influence</a:t>
            </a:r>
          </a:p>
          <a:p>
            <a:pPr marL="800100" lvl="1" indent="-342900">
              <a:buFont typeface="Arial"/>
              <a:buChar char="•"/>
            </a:pPr>
            <a:r>
              <a:rPr lang="en-US" sz="1600" dirty="0"/>
              <a:t>i</a:t>
            </a:r>
            <a:r>
              <a:rPr lang="en-US" sz="1600" dirty="0" smtClean="0"/>
              <a:t>mportance to shoreline populations</a:t>
            </a:r>
            <a:endParaRPr lang="en-US" sz="1600" dirty="0"/>
          </a:p>
        </p:txBody>
      </p:sp>
      <p:pic>
        <p:nvPicPr>
          <p:cNvPr id="12" name="Picture 11" descr="Screen Shot 2016-09-16 at 2.07.25 PM.png"/>
          <p:cNvPicPr>
            <a:picLocks noChangeAspect="1"/>
          </p:cNvPicPr>
          <p:nvPr/>
        </p:nvPicPr>
        <p:blipFill rotWithShape="1">
          <a:blip r:embed="rId4">
            <a:extLst>
              <a:ext uri="{28A0092B-C50C-407E-A947-70E740481C1C}">
                <a14:useLocalDpi xmlns:a14="http://schemas.microsoft.com/office/drawing/2010/main" val="0"/>
              </a:ext>
            </a:extLst>
          </a:blip>
          <a:srcRect l="6107" r="25091"/>
          <a:stretch/>
        </p:blipFill>
        <p:spPr>
          <a:xfrm>
            <a:off x="877650" y="1768949"/>
            <a:ext cx="2636380" cy="2971422"/>
          </a:xfrm>
          <a:prstGeom prst="rect">
            <a:avLst/>
          </a:prstGeom>
        </p:spPr>
      </p:pic>
      <p:sp>
        <p:nvSpPr>
          <p:cNvPr id="13" name="TextBox 12"/>
          <p:cNvSpPr txBox="1"/>
          <p:nvPr/>
        </p:nvSpPr>
        <p:spPr>
          <a:xfrm>
            <a:off x="2564580" y="4522647"/>
            <a:ext cx="949449" cy="215444"/>
          </a:xfrm>
          <a:prstGeom prst="rect">
            <a:avLst/>
          </a:prstGeom>
          <a:noFill/>
        </p:spPr>
        <p:txBody>
          <a:bodyPr wrap="square" rtlCol="0">
            <a:spAutoFit/>
          </a:bodyPr>
          <a:lstStyle/>
          <a:p>
            <a:pPr algn="r"/>
            <a:r>
              <a:rPr lang="en-US" sz="800" i="1" dirty="0" err="1" smtClean="0">
                <a:solidFill>
                  <a:srgbClr val="FFFFFF"/>
                </a:solidFill>
              </a:rPr>
              <a:t>MARACOOS.org</a:t>
            </a:r>
            <a:endParaRPr lang="en-US" sz="800" i="1" dirty="0">
              <a:solidFill>
                <a:srgbClr val="FFFFFF"/>
              </a:solidFill>
            </a:endParaRPr>
          </a:p>
        </p:txBody>
      </p:sp>
      <p:sp>
        <p:nvSpPr>
          <p:cNvPr id="11" name="TextBox 10"/>
          <p:cNvSpPr txBox="1"/>
          <p:nvPr/>
        </p:nvSpPr>
        <p:spPr>
          <a:xfrm>
            <a:off x="6967788" y="4522647"/>
            <a:ext cx="1107595" cy="215444"/>
          </a:xfrm>
          <a:prstGeom prst="rect">
            <a:avLst/>
          </a:prstGeom>
          <a:noFill/>
        </p:spPr>
        <p:txBody>
          <a:bodyPr wrap="square" rtlCol="0">
            <a:spAutoFit/>
          </a:bodyPr>
          <a:lstStyle/>
          <a:p>
            <a:pPr algn="r"/>
            <a:r>
              <a:rPr lang="en-US" sz="800" i="1" dirty="0" smtClean="0">
                <a:solidFill>
                  <a:srgbClr val="FFFFFF"/>
                </a:solidFill>
              </a:rPr>
              <a:t>KDIX weather radar</a:t>
            </a:r>
            <a:endParaRPr lang="en-US" sz="800" i="1" dirty="0">
              <a:solidFill>
                <a:srgbClr val="FFFFFF"/>
              </a:solidFill>
            </a:endParaRPr>
          </a:p>
        </p:txBody>
      </p:sp>
      <p:sp>
        <p:nvSpPr>
          <p:cNvPr id="15" name="Rectangle 14"/>
          <p:cNvSpPr/>
          <p:nvPr/>
        </p:nvSpPr>
        <p:spPr>
          <a:xfrm>
            <a:off x="224280" y="1400921"/>
            <a:ext cx="3983653" cy="528977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428829" y="1400921"/>
            <a:ext cx="4511963" cy="528977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014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60</a:t>
            </a:fld>
            <a:endParaRPr lang="en-US"/>
          </a:p>
        </p:txBody>
      </p:sp>
      <p:sp>
        <p:nvSpPr>
          <p:cNvPr id="7" name="Content Placeholder 2"/>
          <p:cNvSpPr>
            <a:spLocks noGrp="1"/>
          </p:cNvSpPr>
          <p:nvPr>
            <p:ph idx="1"/>
          </p:nvPr>
        </p:nvSpPr>
        <p:spPr>
          <a:xfrm>
            <a:off x="301625" y="1603375"/>
            <a:ext cx="8564563" cy="5196448"/>
          </a:xfrm>
        </p:spPr>
        <p:txBody>
          <a:bodyPr>
            <a:normAutofit/>
          </a:bodyPr>
          <a:lstStyle/>
          <a:p>
            <a:pPr marL="514350" indent="-514350">
              <a:buClr>
                <a:srgbClr val="FF0000"/>
              </a:buClr>
              <a:buFont typeface="+mj-lt"/>
              <a:buAutoNum type="arabicPeriod"/>
            </a:pPr>
            <a:r>
              <a:rPr lang="en-US" sz="2800" dirty="0" smtClean="0"/>
              <a:t>Baroclinic coastal ocean cooling processes identified in Irene (2011) </a:t>
            </a:r>
            <a:r>
              <a:rPr lang="en-US" sz="1900" dirty="0" smtClean="0"/>
              <a:t>(Glenn et al. 2016)</a:t>
            </a:r>
            <a:endParaRPr lang="en-US" sz="2800" dirty="0" smtClean="0"/>
          </a:p>
          <a:p>
            <a:pPr marL="514350" indent="-514350">
              <a:buClr>
                <a:srgbClr val="FF0000"/>
              </a:buClr>
              <a:buFont typeface="+mj-lt"/>
              <a:buAutoNum type="arabicPeriod"/>
            </a:pPr>
            <a:r>
              <a:rPr lang="en-US" sz="2800" dirty="0" smtClean="0"/>
              <a:t>AOEC signal present in 11 MAB storms since 1985, Typhoon Muifa (2011) in Yellow Sea </a:t>
            </a:r>
            <a:r>
              <a:rPr lang="en-US" sz="1900" dirty="0" smtClean="0"/>
              <a:t>(Glenn et al. 2016) </a:t>
            </a:r>
          </a:p>
        </p:txBody>
      </p:sp>
      <p:sp>
        <p:nvSpPr>
          <p:cNvPr id="8" name="Title 1"/>
          <p:cNvSpPr>
            <a:spLocks noGrp="1"/>
          </p:cNvSpPr>
          <p:nvPr>
            <p:ph type="title"/>
          </p:nvPr>
        </p:nvSpPr>
        <p:spPr>
          <a:xfrm>
            <a:off x="457200" y="533471"/>
            <a:ext cx="8229600" cy="1143000"/>
          </a:xfrm>
        </p:spPr>
        <p:txBody>
          <a:bodyPr>
            <a:normAutofit/>
          </a:bodyPr>
          <a:lstStyle/>
          <a:p>
            <a:r>
              <a:rPr lang="en-US" b="1" dirty="0" smtClean="0"/>
              <a:t>Introduction</a:t>
            </a:r>
            <a:endParaRPr lang="en-US" b="1" dirty="0"/>
          </a:p>
        </p:txBody>
      </p:sp>
      <p:sp>
        <p:nvSpPr>
          <p:cNvPr id="9" name="Rectangle 8"/>
          <p:cNvSpPr/>
          <p:nvPr/>
        </p:nvSpPr>
        <p:spPr>
          <a:xfrm>
            <a:off x="0" y="0"/>
            <a:ext cx="9144000" cy="1154162"/>
          </a:xfrm>
          <a:prstGeom prst="rect">
            <a:avLst/>
          </a:prstGeom>
        </p:spPr>
        <p:txBody>
          <a:bodyPr wrap="square">
            <a:spAutoFit/>
          </a:bodyPr>
          <a:lstStyle/>
          <a:p>
            <a:pPr algn="ctr"/>
            <a:r>
              <a:rPr lang="en-US" sz="2300" b="1" dirty="0" smtClean="0"/>
              <a:t>Project 2: </a:t>
            </a:r>
            <a:r>
              <a:rPr lang="en-US" sz="2300" b="1" dirty="0">
                <a:solidFill>
                  <a:schemeClr val="bg1">
                    <a:lumMod val="50000"/>
                  </a:schemeClr>
                </a:solidFill>
              </a:rPr>
              <a:t>Spatiotemporal variability of stratified coastal ocean cooling processes in Hurricane Irene (2011) and Tropical Storm Barry (2007)</a:t>
            </a:r>
          </a:p>
          <a:p>
            <a:pPr algn="ctr"/>
            <a:endParaRPr lang="en-US" sz="2300" b="1" dirty="0">
              <a:solidFill>
                <a:schemeClr val="bg1">
                  <a:lumMod val="50000"/>
                </a:schemeClr>
              </a:solidFill>
            </a:endParaRPr>
          </a:p>
        </p:txBody>
      </p:sp>
    </p:spTree>
    <p:extLst>
      <p:ext uri="{BB962C8B-B14F-4D97-AF65-F5344CB8AC3E}">
        <p14:creationId xmlns:p14="http://schemas.microsoft.com/office/powerpoint/2010/main" val="997970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26 at 2.51.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1876"/>
            <a:ext cx="9144000" cy="4137374"/>
          </a:xfrm>
          <a:prstGeom prst="rect">
            <a:avLst/>
          </a:prstGeom>
        </p:spPr>
      </p:pic>
      <p:pic>
        <p:nvPicPr>
          <p:cNvPr id="7" name="Picture 6" descr="Screen Shot 2016-04-26 at 2.51.21 PM.png"/>
          <p:cNvPicPr>
            <a:picLocks noChangeAspect="1"/>
          </p:cNvPicPr>
          <p:nvPr/>
        </p:nvPicPr>
        <p:blipFill rotWithShape="1">
          <a:blip r:embed="rId3">
            <a:extLst>
              <a:ext uri="{28A0092B-C50C-407E-A947-70E740481C1C}">
                <a14:useLocalDpi xmlns:a14="http://schemas.microsoft.com/office/drawing/2010/main" val="0"/>
              </a:ext>
            </a:extLst>
          </a:blip>
          <a:srcRect l="20383" t="13510" r="73801" b="16081"/>
          <a:stretch/>
        </p:blipFill>
        <p:spPr>
          <a:xfrm>
            <a:off x="2182814" y="1722437"/>
            <a:ext cx="531814" cy="2913063"/>
          </a:xfrm>
          <a:prstGeom prst="rect">
            <a:avLst/>
          </a:prstGeom>
        </p:spPr>
      </p:pic>
      <p:pic>
        <p:nvPicPr>
          <p:cNvPr id="8" name="Picture 7" descr="Screen Shot 2016-04-26 at 2.51.21 PM.png"/>
          <p:cNvPicPr>
            <a:picLocks noChangeAspect="1"/>
          </p:cNvPicPr>
          <p:nvPr/>
        </p:nvPicPr>
        <p:blipFill rotWithShape="1">
          <a:blip r:embed="rId3">
            <a:extLst>
              <a:ext uri="{28A0092B-C50C-407E-A947-70E740481C1C}">
                <a14:useLocalDpi xmlns:a14="http://schemas.microsoft.com/office/drawing/2010/main" val="0"/>
              </a:ext>
            </a:extLst>
          </a:blip>
          <a:srcRect l="15260" t="13702" r="79532" b="16273"/>
          <a:stretch/>
        </p:blipFill>
        <p:spPr>
          <a:xfrm>
            <a:off x="1714504" y="1730380"/>
            <a:ext cx="476251" cy="2897187"/>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61</a:t>
            </a:fld>
            <a:endParaRPr lang="en-US"/>
          </a:p>
        </p:txBody>
      </p:sp>
      <p:sp>
        <p:nvSpPr>
          <p:cNvPr id="13" name="Title 1"/>
          <p:cNvSpPr txBox="1">
            <a:spLocks/>
          </p:cNvSpPr>
          <p:nvPr/>
        </p:nvSpPr>
        <p:spPr>
          <a:xfrm>
            <a:off x="5958511" y="0"/>
            <a:ext cx="318548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Introduction</a:t>
            </a:r>
            <a:endParaRPr lang="en-US" sz="2400" b="1" dirty="0"/>
          </a:p>
        </p:txBody>
      </p:sp>
      <p:sp>
        <p:nvSpPr>
          <p:cNvPr id="14" name="TextBox 13"/>
          <p:cNvSpPr txBox="1"/>
          <p:nvPr/>
        </p:nvSpPr>
        <p:spPr>
          <a:xfrm>
            <a:off x="5822449" y="6582975"/>
            <a:ext cx="3321551" cy="276999"/>
          </a:xfrm>
          <a:prstGeom prst="rect">
            <a:avLst/>
          </a:prstGeom>
          <a:noFill/>
        </p:spPr>
        <p:txBody>
          <a:bodyPr wrap="square" rtlCol="0">
            <a:spAutoFit/>
          </a:bodyPr>
          <a:lstStyle/>
          <a:p>
            <a:pPr algn="r"/>
            <a:r>
              <a:rPr lang="en-US" sz="1200" i="1" dirty="0" smtClean="0"/>
              <a:t>Glenn et al. 2016</a:t>
            </a:r>
            <a:endParaRPr lang="en-US" sz="1200" i="1" dirty="0"/>
          </a:p>
        </p:txBody>
      </p:sp>
    </p:spTree>
    <p:extLst>
      <p:ext uri="{BB962C8B-B14F-4D97-AF65-F5344CB8AC3E}">
        <p14:creationId xmlns:p14="http://schemas.microsoft.com/office/powerpoint/2010/main" val="199676024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1625" y="1365071"/>
            <a:ext cx="8564563" cy="5300801"/>
          </a:xfrm>
        </p:spPr>
        <p:txBody>
          <a:bodyPr>
            <a:normAutofit fontScale="92500"/>
          </a:bodyPr>
          <a:lstStyle/>
          <a:p>
            <a:r>
              <a:rPr lang="en-US" dirty="0" smtClean="0">
                <a:solidFill>
                  <a:srgbClr val="7F7F7F"/>
                </a:solidFill>
              </a:rPr>
              <a:t>Full range of storm “personalities” in atm. &amp; OCEAN</a:t>
            </a:r>
          </a:p>
          <a:p>
            <a:pPr lvl="1"/>
            <a:r>
              <a:rPr lang="en-US" dirty="0" smtClean="0">
                <a:solidFill>
                  <a:srgbClr val="7F7F7F"/>
                </a:solidFill>
              </a:rPr>
              <a:t>Standard operational model performance metrics (e.g. HWRF) take mean across all storms simulated</a:t>
            </a:r>
          </a:p>
          <a:p>
            <a:r>
              <a:rPr lang="en-US" dirty="0" smtClean="0"/>
              <a:t>Investigate spatiotemporal variability of stratified coastal ocean cooling response over MAB continental shelf for Barry &amp; Irene</a:t>
            </a:r>
          </a:p>
          <a:p>
            <a:pPr lvl="1"/>
            <a:r>
              <a:rPr lang="en-US" dirty="0" smtClean="0"/>
              <a:t>Dominant processes? Details?</a:t>
            </a:r>
          </a:p>
          <a:p>
            <a:pPr lvl="2"/>
            <a:r>
              <a:rPr lang="en-US" dirty="0" smtClean="0"/>
              <a:t>Vertical mixing or </a:t>
            </a:r>
            <a:r>
              <a:rPr lang="en-US" dirty="0"/>
              <a:t>(</a:t>
            </a:r>
            <a:r>
              <a:rPr lang="en-US" dirty="0" err="1" smtClean="0"/>
              <a:t>horiz</a:t>
            </a:r>
            <a:r>
              <a:rPr lang="en-US" dirty="0" smtClean="0"/>
              <a:t> </a:t>
            </a:r>
            <a:r>
              <a:rPr lang="en-US" dirty="0"/>
              <a:t>or </a:t>
            </a:r>
            <a:r>
              <a:rPr lang="en-US" dirty="0" err="1" smtClean="0"/>
              <a:t>vert</a:t>
            </a:r>
            <a:r>
              <a:rPr lang="en-US" dirty="0" smtClean="0"/>
              <a:t>) advection? </a:t>
            </a:r>
          </a:p>
          <a:p>
            <a:pPr lvl="2"/>
            <a:r>
              <a:rPr lang="en-US" dirty="0" smtClean="0"/>
              <a:t>Cross-shore and/or along-shore shear across thermocline?</a:t>
            </a:r>
          </a:p>
          <a:p>
            <a:pPr lvl="2"/>
            <a:r>
              <a:rPr lang="en-US" dirty="0" smtClean="0"/>
              <a:t>How far offshore, </a:t>
            </a:r>
            <a:r>
              <a:rPr lang="en-US" dirty="0" err="1" smtClean="0"/>
              <a:t>upshelf</a:t>
            </a:r>
            <a:r>
              <a:rPr lang="en-US" dirty="0" smtClean="0"/>
              <a:t>/</a:t>
            </a:r>
            <a:r>
              <a:rPr lang="en-US" dirty="0" err="1" smtClean="0"/>
              <a:t>downshelf</a:t>
            </a:r>
            <a:r>
              <a:rPr lang="en-US" dirty="0" smtClean="0"/>
              <a:t> does PGF=wind stress dominate cross-shore momentum balance? Along-shore?</a:t>
            </a:r>
          </a:p>
          <a:p>
            <a:pPr marL="914400" lvl="2" indent="0">
              <a:buNone/>
            </a:pPr>
            <a:endParaRPr lang="en-US" dirty="0" smtClean="0"/>
          </a:p>
        </p:txBody>
      </p:sp>
      <p:sp>
        <p:nvSpPr>
          <p:cNvPr id="2" name="Slide Number Placeholder 1"/>
          <p:cNvSpPr>
            <a:spLocks noGrp="1"/>
          </p:cNvSpPr>
          <p:nvPr>
            <p:ph type="sldNum" sz="quarter" idx="12"/>
          </p:nvPr>
        </p:nvSpPr>
        <p:spPr/>
        <p:txBody>
          <a:bodyPr/>
          <a:lstStyle/>
          <a:p>
            <a:fld id="{5B7A610D-BFC3-1840-8C55-759F0A989E1B}" type="slidenum">
              <a:rPr lang="en-US" smtClean="0"/>
              <a:t>62</a:t>
            </a:fld>
            <a:endParaRPr lang="en-US"/>
          </a:p>
        </p:txBody>
      </p:sp>
      <p:sp>
        <p:nvSpPr>
          <p:cNvPr id="7" name="Title 1"/>
          <p:cNvSpPr>
            <a:spLocks noGrp="1"/>
          </p:cNvSpPr>
          <p:nvPr>
            <p:ph type="title"/>
          </p:nvPr>
        </p:nvSpPr>
        <p:spPr>
          <a:xfrm>
            <a:off x="457200" y="39171"/>
            <a:ext cx="8229600" cy="1143000"/>
          </a:xfrm>
        </p:spPr>
        <p:txBody>
          <a:bodyPr/>
          <a:lstStyle/>
          <a:p>
            <a:r>
              <a:rPr lang="en-US" b="1" dirty="0" smtClean="0"/>
              <a:t>Introduction</a:t>
            </a:r>
            <a:endParaRPr lang="en-US" b="1" dirty="0"/>
          </a:p>
        </p:txBody>
      </p:sp>
      <p:sp>
        <p:nvSpPr>
          <p:cNvPr id="8" name="Title 1"/>
          <p:cNvSpPr txBox="1">
            <a:spLocks/>
          </p:cNvSpPr>
          <p:nvPr/>
        </p:nvSpPr>
        <p:spPr>
          <a:xfrm>
            <a:off x="5958511" y="0"/>
            <a:ext cx="318548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Introduction</a:t>
            </a:r>
            <a:endParaRPr lang="en-US" sz="2400" b="1" dirty="0"/>
          </a:p>
        </p:txBody>
      </p:sp>
    </p:spTree>
    <p:extLst>
      <p:ext uri="{BB962C8B-B14F-4D97-AF65-F5344CB8AC3E}">
        <p14:creationId xmlns:p14="http://schemas.microsoft.com/office/powerpoint/2010/main" val="702921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Irene</a:t>
            </a:r>
          </a:p>
        </p:txBody>
      </p:sp>
      <p:pic>
        <p:nvPicPr>
          <p:cNvPr id="7" name="Picture 6" descr="avhrr_romsespressorerun2_20110824_0742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785"/>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63</a:t>
            </a:fld>
            <a:endParaRPr lang="en-US"/>
          </a:p>
        </p:txBody>
      </p:sp>
      <p:sp>
        <p:nvSpPr>
          <p:cNvPr id="8"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95890919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Irene</a:t>
            </a:r>
          </a:p>
        </p:txBody>
      </p:sp>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4" name="Picture 3" descr="avhrr_romsespressorerun2_20110829_0828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785"/>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64</a:t>
            </a:fld>
            <a:endParaRPr lang="en-US"/>
          </a:p>
        </p:txBody>
      </p:sp>
      <p:sp>
        <p:nvSpPr>
          <p:cNvPr id="7"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269155045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260403" y="29538"/>
            <a:ext cx="2602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Irene</a:t>
            </a:r>
          </a:p>
        </p:txBody>
      </p:sp>
      <p:sp>
        <p:nvSpPr>
          <p:cNvPr id="6" name="Text Box 74"/>
          <p:cNvSpPr txBox="1">
            <a:spLocks noChangeArrowheads="1"/>
          </p:cNvSpPr>
          <p:nvPr/>
        </p:nvSpPr>
        <p:spPr bwMode="auto">
          <a:xfrm>
            <a:off x="7574591" y="6488668"/>
            <a:ext cx="1569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cooling</a:t>
            </a:r>
          </a:p>
        </p:txBody>
      </p:sp>
      <p:pic>
        <p:nvPicPr>
          <p:cNvPr id="2" name="Picture 1" descr="avhrr_romsespressorerun2_20110829_0828_v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2592"/>
            <a:ext cx="9144000" cy="4572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65</a:t>
            </a:fld>
            <a:endParaRPr lang="en-US"/>
          </a:p>
        </p:txBody>
      </p:sp>
      <p:sp>
        <p:nvSpPr>
          <p:cNvPr id="8"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27250620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Irene</a:t>
            </a:r>
          </a:p>
        </p:txBody>
      </p:sp>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Glider comparison</a:t>
            </a:r>
          </a:p>
        </p:txBody>
      </p:sp>
      <p:pic>
        <p:nvPicPr>
          <p:cNvPr id="3" name="Picture 2" descr="ireneglider_espresso_rerun2_1point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6221"/>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66</a:t>
            </a:fld>
            <a:endParaRPr lang="en-US"/>
          </a:p>
        </p:txBody>
      </p:sp>
      <p:sp>
        <p:nvSpPr>
          <p:cNvPr id="7"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34475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Barry</a:t>
            </a:r>
          </a:p>
        </p:txBody>
      </p:sp>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11" name="Picture 10" descr="avhrr_romsespressorerun1_20070602_0559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681"/>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67</a:t>
            </a:fld>
            <a:endParaRPr lang="en-US"/>
          </a:p>
        </p:txBody>
      </p:sp>
      <p:sp>
        <p:nvSpPr>
          <p:cNvPr id="7"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209139966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Barry</a:t>
            </a:r>
          </a:p>
        </p:txBody>
      </p:sp>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comparison</a:t>
            </a:r>
          </a:p>
        </p:txBody>
      </p:sp>
      <p:pic>
        <p:nvPicPr>
          <p:cNvPr id="7" name="Picture 6" descr="avhrr_romsespressorerun1_20070605_0207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681"/>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68</a:t>
            </a:fld>
            <a:endParaRPr lang="en-US"/>
          </a:p>
        </p:txBody>
      </p:sp>
      <p:sp>
        <p:nvSpPr>
          <p:cNvPr id="8"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425471769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260403" y="29538"/>
            <a:ext cx="26029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Barry</a:t>
            </a:r>
          </a:p>
        </p:txBody>
      </p:sp>
      <p:sp>
        <p:nvSpPr>
          <p:cNvPr id="6" name="Text Box 74"/>
          <p:cNvSpPr txBox="1">
            <a:spLocks noChangeArrowheads="1"/>
          </p:cNvSpPr>
          <p:nvPr/>
        </p:nvSpPr>
        <p:spPr bwMode="auto">
          <a:xfrm>
            <a:off x="7574591" y="6488668"/>
            <a:ext cx="1569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SST cooling</a:t>
            </a:r>
          </a:p>
        </p:txBody>
      </p:sp>
      <p:pic>
        <p:nvPicPr>
          <p:cNvPr id="2" name="Picture 1" descr="avhrr_romsespressorerun2_20070602_0559_full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3593"/>
            <a:ext cx="9144000" cy="5334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69</a:t>
            </a:fld>
            <a:endParaRPr lang="en-US"/>
          </a:p>
        </p:txBody>
      </p:sp>
      <p:sp>
        <p:nvSpPr>
          <p:cNvPr id="8"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30219585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56"/>
            <a:ext cx="8280400" cy="1143000"/>
          </a:xfrm>
        </p:spPr>
        <p:txBody>
          <a:bodyPr>
            <a:noAutofit/>
          </a:bodyPr>
          <a:lstStyle/>
          <a:p>
            <a:r>
              <a:rPr lang="en-US" sz="3600" b="1" dirty="0" smtClean="0"/>
              <a:t>Thesis questions theme around interaction between summer stratified ocean and TCs/sea breezes:</a:t>
            </a:r>
            <a:endParaRPr lang="en-US" sz="3600" dirty="0"/>
          </a:p>
        </p:txBody>
      </p:sp>
      <p:sp>
        <p:nvSpPr>
          <p:cNvPr id="6" name="Slide Number Placeholder 5"/>
          <p:cNvSpPr>
            <a:spLocks noGrp="1"/>
          </p:cNvSpPr>
          <p:nvPr>
            <p:ph type="sldNum" sz="quarter" idx="12"/>
          </p:nvPr>
        </p:nvSpPr>
        <p:spPr/>
        <p:txBody>
          <a:bodyPr/>
          <a:lstStyle/>
          <a:p>
            <a:fld id="{5B7A610D-BFC3-1840-8C55-759F0A989E1B}" type="slidenum">
              <a:rPr lang="en-US" smtClean="0"/>
              <a:t>7</a:t>
            </a:fld>
            <a:endParaRPr lang="en-US"/>
          </a:p>
        </p:txBody>
      </p:sp>
      <p:sp>
        <p:nvSpPr>
          <p:cNvPr id="5" name="Content Placeholder 2"/>
          <p:cNvSpPr txBox="1">
            <a:spLocks/>
          </p:cNvSpPr>
          <p:nvPr/>
        </p:nvSpPr>
        <p:spPr>
          <a:xfrm>
            <a:off x="236497" y="2180847"/>
            <a:ext cx="8842375" cy="44101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sz="2700" dirty="0" smtClean="0">
                <a:solidFill>
                  <a:srgbClr val="000000"/>
                </a:solidFill>
              </a:rPr>
              <a:t>What </a:t>
            </a:r>
            <a:r>
              <a:rPr lang="en-US" sz="2700" b="1" dirty="0" smtClean="0">
                <a:solidFill>
                  <a:srgbClr val="FF0000"/>
                </a:solidFill>
              </a:rPr>
              <a:t>processes</a:t>
            </a:r>
            <a:r>
              <a:rPr lang="en-US" sz="2700" dirty="0" smtClean="0">
                <a:solidFill>
                  <a:srgbClr val="FF0000"/>
                </a:solidFill>
              </a:rPr>
              <a:t> </a:t>
            </a:r>
            <a:r>
              <a:rPr lang="en-US" sz="2700" dirty="0" smtClean="0">
                <a:solidFill>
                  <a:srgbClr val="000000"/>
                </a:solidFill>
              </a:rPr>
              <a:t>occur in stratified coastal ocean responses to TCs? What is SST response?</a:t>
            </a:r>
          </a:p>
          <a:p>
            <a:pPr marL="914400" lvl="1" indent="-223838">
              <a:buFont typeface="Arial"/>
              <a:buChar char="•"/>
            </a:pPr>
            <a:r>
              <a:rPr lang="en-US" sz="2300" dirty="0" smtClean="0">
                <a:solidFill>
                  <a:srgbClr val="000000"/>
                </a:solidFill>
              </a:rPr>
              <a:t>Shear-induced mixing </a:t>
            </a:r>
            <a:r>
              <a:rPr lang="en-US" sz="2300" dirty="0">
                <a:solidFill>
                  <a:srgbClr val="000000"/>
                </a:solidFill>
              </a:rPr>
              <a:t>vs. advection? </a:t>
            </a:r>
            <a:r>
              <a:rPr lang="en-US" sz="2300" dirty="0" smtClean="0">
                <a:solidFill>
                  <a:srgbClr val="000000"/>
                </a:solidFill>
              </a:rPr>
              <a:t>Dominant force balances?</a:t>
            </a:r>
          </a:p>
          <a:p>
            <a:pPr marL="514350" indent="-514350">
              <a:buFont typeface="+mj-lt"/>
              <a:buAutoNum type="arabicPeriod"/>
            </a:pPr>
            <a:r>
              <a:rPr lang="en-US" sz="2700" dirty="0">
                <a:solidFill>
                  <a:srgbClr val="000000"/>
                </a:solidFill>
              </a:rPr>
              <a:t>What is </a:t>
            </a:r>
            <a:r>
              <a:rPr lang="en-US" sz="2700" b="1" dirty="0">
                <a:solidFill>
                  <a:srgbClr val="FF0000"/>
                </a:solidFill>
              </a:rPr>
              <a:t>impact</a:t>
            </a:r>
            <a:r>
              <a:rPr lang="en-US" sz="2700" dirty="0">
                <a:solidFill>
                  <a:srgbClr val="FF0000"/>
                </a:solidFill>
              </a:rPr>
              <a:t> </a:t>
            </a:r>
            <a:r>
              <a:rPr lang="en-US" sz="2700" dirty="0">
                <a:solidFill>
                  <a:srgbClr val="000000"/>
                </a:solidFill>
              </a:rPr>
              <a:t>of </a:t>
            </a:r>
            <a:r>
              <a:rPr lang="en-US" sz="2700" dirty="0"/>
              <a:t>SST response (cooling) on TC intensity</a:t>
            </a:r>
            <a:r>
              <a:rPr lang="en-US" sz="2700" dirty="0" smtClean="0"/>
              <a:t>?</a:t>
            </a:r>
            <a:endParaRPr lang="en-US" sz="2700" dirty="0" smtClean="0">
              <a:solidFill>
                <a:srgbClr val="000000"/>
              </a:solidFill>
            </a:endParaRPr>
          </a:p>
          <a:p>
            <a:pPr marL="514350" indent="-514350">
              <a:buFont typeface="+mj-lt"/>
              <a:buAutoNum type="arabicPeriod"/>
            </a:pPr>
            <a:r>
              <a:rPr lang="en-US" sz="2700" dirty="0" smtClean="0">
                <a:solidFill>
                  <a:srgbClr val="000000"/>
                </a:solidFill>
              </a:rPr>
              <a:t>What is spatiotemporal </a:t>
            </a:r>
            <a:r>
              <a:rPr lang="en-US" sz="2700" b="1" dirty="0" smtClean="0">
                <a:solidFill>
                  <a:srgbClr val="FF0000"/>
                </a:solidFill>
              </a:rPr>
              <a:t>variability</a:t>
            </a:r>
            <a:r>
              <a:rPr lang="en-US" sz="2700" dirty="0" smtClean="0">
                <a:solidFill>
                  <a:srgbClr val="FF0000"/>
                </a:solidFill>
              </a:rPr>
              <a:t> </a:t>
            </a:r>
            <a:r>
              <a:rPr lang="en-US" sz="2700" dirty="0" smtClean="0">
                <a:solidFill>
                  <a:srgbClr val="000000"/>
                </a:solidFill>
              </a:rPr>
              <a:t>in TC coastal processes within each storm?</a:t>
            </a:r>
          </a:p>
          <a:p>
            <a:pPr marL="514350" indent="-514350">
              <a:buFont typeface="+mj-lt"/>
              <a:buAutoNum type="arabicPeriod"/>
            </a:pPr>
            <a:r>
              <a:rPr lang="en-US" sz="2700" dirty="0" smtClean="0"/>
              <a:t>How can offshore sea breeze be </a:t>
            </a:r>
            <a:r>
              <a:rPr lang="en-US" sz="2700" b="1" dirty="0" smtClean="0">
                <a:solidFill>
                  <a:srgbClr val="FF0000"/>
                </a:solidFill>
              </a:rPr>
              <a:t>clarified</a:t>
            </a:r>
            <a:r>
              <a:rPr lang="en-US" sz="2700" dirty="0" smtClean="0"/>
              <a:t>?</a:t>
            </a:r>
          </a:p>
          <a:p>
            <a:pPr marL="514350" indent="-514350">
              <a:buFont typeface="+mj-lt"/>
              <a:buAutoNum type="arabicPeriod"/>
            </a:pPr>
            <a:r>
              <a:rPr lang="en-US" sz="2700" dirty="0" smtClean="0"/>
              <a:t>What is </a:t>
            </a:r>
            <a:r>
              <a:rPr lang="en-US" sz="2700" b="1" dirty="0" smtClean="0">
                <a:solidFill>
                  <a:srgbClr val="FF0000"/>
                </a:solidFill>
              </a:rPr>
              <a:t>sensitivity</a:t>
            </a:r>
            <a:r>
              <a:rPr lang="en-US" sz="2700" dirty="0" smtClean="0">
                <a:solidFill>
                  <a:srgbClr val="FF0000"/>
                </a:solidFill>
              </a:rPr>
              <a:t> </a:t>
            </a:r>
            <a:r>
              <a:rPr lang="en-US" sz="2700" dirty="0" smtClean="0"/>
              <a:t>of onshore and offshore sea breeze to synoptic flow and coastal upwelling? </a:t>
            </a:r>
          </a:p>
        </p:txBody>
      </p:sp>
    </p:spTree>
    <p:extLst>
      <p:ext uri="{BB962C8B-B14F-4D97-AF65-F5344CB8AC3E}">
        <p14:creationId xmlns:p14="http://schemas.microsoft.com/office/powerpoint/2010/main" val="47884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4"/>
          <p:cNvSpPr txBox="1">
            <a:spLocks noChangeArrowheads="1"/>
          </p:cNvSpPr>
          <p:nvPr/>
        </p:nvSpPr>
        <p:spPr bwMode="auto">
          <a:xfrm>
            <a:off x="3350473" y="29538"/>
            <a:ext cx="21199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i="1" dirty="0" smtClean="0">
                <a:solidFill>
                  <a:srgbClr val="000000"/>
                </a:solidFill>
              </a:rPr>
              <a:t>Barry</a:t>
            </a:r>
          </a:p>
        </p:txBody>
      </p:sp>
      <p:sp>
        <p:nvSpPr>
          <p:cNvPr id="9" name="Text Box 74"/>
          <p:cNvSpPr txBox="1">
            <a:spLocks noChangeArrowheads="1"/>
          </p:cNvSpPr>
          <p:nvPr/>
        </p:nvSpPr>
        <p:spPr bwMode="auto">
          <a:xfrm>
            <a:off x="7574590" y="6206935"/>
            <a:ext cx="15694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dirty="0" smtClean="0">
                <a:solidFill>
                  <a:srgbClr val="000000"/>
                </a:solidFill>
              </a:rPr>
              <a:t>Glider comparison</a:t>
            </a:r>
          </a:p>
        </p:txBody>
      </p:sp>
      <p:pic>
        <p:nvPicPr>
          <p:cNvPr id="7" name="Picture 6" descr="barryglider_espresso_rerun1_combine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604"/>
            <a:ext cx="9144000" cy="4572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70</a:t>
            </a:fld>
            <a:endParaRPr lang="en-US"/>
          </a:p>
        </p:txBody>
      </p:sp>
      <p:sp>
        <p:nvSpPr>
          <p:cNvPr id="8"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174468254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llhovmoller_ssbottomu_rotated_romsespressorerun2_v1.png"/>
          <p:cNvPicPr>
            <a:picLocks noChangeAspect="1"/>
          </p:cNvPicPr>
          <p:nvPr/>
        </p:nvPicPr>
        <p:blipFill rotWithShape="1">
          <a:blip r:embed="rId3">
            <a:extLst>
              <a:ext uri="{28A0092B-C50C-407E-A947-70E740481C1C}">
                <a14:useLocalDpi xmlns:a14="http://schemas.microsoft.com/office/drawing/2010/main" val="0"/>
              </a:ext>
            </a:extLst>
          </a:blip>
          <a:srcRect l="6621" t="5019" r="8096" b="4803"/>
          <a:stretch/>
        </p:blipFill>
        <p:spPr>
          <a:xfrm>
            <a:off x="0" y="515766"/>
            <a:ext cx="7798291" cy="6184368"/>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71</a:t>
            </a:fld>
            <a:endParaRPr lang="en-US"/>
          </a:p>
        </p:txBody>
      </p:sp>
      <p:pic>
        <p:nvPicPr>
          <p:cNvPr id="6" name="Picture 5" descr="avhrr_romsespressorerun2_20110829_0828_v4.png"/>
          <p:cNvPicPr>
            <a:picLocks noChangeAspect="1"/>
          </p:cNvPicPr>
          <p:nvPr/>
        </p:nvPicPr>
        <p:blipFill rotWithShape="1">
          <a:blip r:embed="rId4">
            <a:alphaModFix/>
            <a:extLst>
              <a:ext uri="{28A0092B-C50C-407E-A947-70E740481C1C}">
                <a14:useLocalDpi xmlns:a14="http://schemas.microsoft.com/office/drawing/2010/main" val="0"/>
              </a:ext>
            </a:extLst>
          </a:blip>
          <a:srcRect l="64453" t="28293" r="15473" b="29932"/>
          <a:stretch/>
        </p:blipFill>
        <p:spPr>
          <a:xfrm>
            <a:off x="7184574" y="4819296"/>
            <a:ext cx="1959426" cy="2038704"/>
          </a:xfrm>
          <a:prstGeom prst="rect">
            <a:avLst/>
          </a:prstGeom>
        </p:spPr>
      </p:pic>
      <p:sp>
        <p:nvSpPr>
          <p:cNvPr id="8" name="Text Box 74"/>
          <p:cNvSpPr txBox="1">
            <a:spLocks noChangeArrowheads="1"/>
          </p:cNvSpPr>
          <p:nvPr/>
        </p:nvSpPr>
        <p:spPr bwMode="auto">
          <a:xfrm>
            <a:off x="-4" y="-44378"/>
            <a:ext cx="647011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AOEC surface onshore, bottom offshore</a:t>
            </a:r>
          </a:p>
        </p:txBody>
      </p:sp>
      <p:sp>
        <p:nvSpPr>
          <p:cNvPr id="9"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p>
        </p:txBody>
      </p:sp>
      <p:sp>
        <p:nvSpPr>
          <p:cNvPr id="10" name="Oval 9"/>
          <p:cNvSpPr/>
          <p:nvPr/>
        </p:nvSpPr>
        <p:spPr>
          <a:xfrm>
            <a:off x="729226" y="3015226"/>
            <a:ext cx="2425290" cy="1032387"/>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04774" y="2757949"/>
            <a:ext cx="1720646" cy="1032387"/>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22522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llhovmoller_ssbottomv_rotated_romsespressorerun2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72</a:t>
            </a:fld>
            <a:endParaRPr lang="en-US"/>
          </a:p>
        </p:txBody>
      </p:sp>
      <p:sp>
        <p:nvSpPr>
          <p:cNvPr id="6"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30875997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hovmoller_shear_separate_romsespressorerun2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73</a:t>
            </a:fld>
            <a:endParaRPr lang="en-US"/>
          </a:p>
        </p:txBody>
      </p:sp>
      <p:sp>
        <p:nvSpPr>
          <p:cNvPr id="5"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17594348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hovmoller_shear_romsespressorerun2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Picture 4" descr="fullhovmoller_shear_romsespressorerun2_v2_bottom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74</a:t>
            </a:fld>
            <a:endParaRPr lang="en-US"/>
          </a:p>
        </p:txBody>
      </p:sp>
      <p:sp>
        <p:nvSpPr>
          <p:cNvPr id="7"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142556113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hovmollernorth_ssbottomt_rotated_romsespressorerun1_v4.png"/>
          <p:cNvPicPr>
            <a:picLocks noChangeAspect="1"/>
          </p:cNvPicPr>
          <p:nvPr/>
        </p:nvPicPr>
        <p:blipFill rotWithShape="1">
          <a:blip r:embed="rId3">
            <a:extLst>
              <a:ext uri="{28A0092B-C50C-407E-A947-70E740481C1C}">
                <a14:useLocalDpi xmlns:a14="http://schemas.microsoft.com/office/drawing/2010/main" val="0"/>
              </a:ext>
            </a:extLst>
          </a:blip>
          <a:srcRect l="6490" t="4673" r="10044" b="5495"/>
          <a:stretch/>
        </p:blipFill>
        <p:spPr>
          <a:xfrm>
            <a:off x="0" y="697372"/>
            <a:ext cx="7632118" cy="6160628"/>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75</a:t>
            </a:fld>
            <a:endParaRPr lang="en-US"/>
          </a:p>
        </p:txBody>
      </p:sp>
      <p:sp>
        <p:nvSpPr>
          <p:cNvPr id="8" name="Text Box 74"/>
          <p:cNvSpPr txBox="1">
            <a:spLocks noChangeArrowheads="1"/>
          </p:cNvSpPr>
          <p:nvPr/>
        </p:nvSpPr>
        <p:spPr bwMode="auto">
          <a:xfrm>
            <a:off x="-4" y="-44378"/>
            <a:ext cx="647011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Barry</a:t>
            </a:r>
            <a:r>
              <a:rPr lang="en-US" sz="2500" dirty="0" smtClean="0">
                <a:solidFill>
                  <a:srgbClr val="000000"/>
                </a:solidFill>
                <a:latin typeface="Calibri"/>
                <a:cs typeface="Calibri"/>
              </a:rPr>
              <a:t>: AOEC SST cooling, downwelling bottom T</a:t>
            </a:r>
            <a:br>
              <a:rPr lang="en-US" sz="2500" dirty="0" smtClean="0">
                <a:solidFill>
                  <a:srgbClr val="000000"/>
                </a:solidFill>
                <a:latin typeface="Calibri"/>
                <a:cs typeface="Calibri"/>
              </a:rPr>
            </a:br>
            <a:r>
              <a:rPr lang="en-US" sz="2500" dirty="0" smtClean="0">
                <a:solidFill>
                  <a:srgbClr val="000000"/>
                </a:solidFill>
                <a:latin typeface="Calibri"/>
                <a:cs typeface="Calibri"/>
              </a:rPr>
              <a:t>More cross-shelf variability than Irene</a:t>
            </a:r>
          </a:p>
        </p:txBody>
      </p:sp>
      <p:pic>
        <p:nvPicPr>
          <p:cNvPr id="9" name="Picture 8" descr="avhrr_romsespressorerun2_20070602_0559_fullv3.png"/>
          <p:cNvPicPr>
            <a:picLocks noChangeAspect="1"/>
          </p:cNvPicPr>
          <p:nvPr/>
        </p:nvPicPr>
        <p:blipFill rotWithShape="1">
          <a:blip r:embed="rId4">
            <a:extLst>
              <a:ext uri="{28A0092B-C50C-407E-A947-70E740481C1C}">
                <a14:useLocalDpi xmlns:a14="http://schemas.microsoft.com/office/drawing/2010/main" val="0"/>
              </a:ext>
            </a:extLst>
          </a:blip>
          <a:srcRect l="73293" t="27985" r="9135" b="47981"/>
          <a:stretch/>
        </p:blipFill>
        <p:spPr>
          <a:xfrm>
            <a:off x="6871364" y="5044829"/>
            <a:ext cx="2272636" cy="1813171"/>
          </a:xfrm>
          <a:prstGeom prst="rect">
            <a:avLst/>
          </a:prstGeom>
        </p:spPr>
      </p:pic>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p>
        </p:txBody>
      </p:sp>
      <p:sp>
        <p:nvSpPr>
          <p:cNvPr id="7" name="Oval 6"/>
          <p:cNvSpPr/>
          <p:nvPr/>
        </p:nvSpPr>
        <p:spPr>
          <a:xfrm>
            <a:off x="573548" y="2998839"/>
            <a:ext cx="2556387" cy="1130709"/>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490065" y="2228645"/>
            <a:ext cx="983225" cy="2761225"/>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7143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hovmollernorth_ssbottomu_rotated_romsespressorerun1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76</a:t>
            </a:fld>
            <a:endParaRPr lang="en-US"/>
          </a:p>
        </p:txBody>
      </p:sp>
      <p:sp>
        <p:nvSpPr>
          <p:cNvPr id="6"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pic>
        <p:nvPicPr>
          <p:cNvPr id="7" name="Picture 6" descr="avhrr_romsespressorerun2_20070602_0559_fullv3.png"/>
          <p:cNvPicPr>
            <a:picLocks noChangeAspect="1"/>
          </p:cNvPicPr>
          <p:nvPr/>
        </p:nvPicPr>
        <p:blipFill rotWithShape="1">
          <a:blip r:embed="rId4">
            <a:extLst>
              <a:ext uri="{28A0092B-C50C-407E-A947-70E740481C1C}">
                <a14:useLocalDpi xmlns:a14="http://schemas.microsoft.com/office/drawing/2010/main" val="0"/>
              </a:ext>
            </a:extLst>
          </a:blip>
          <a:srcRect l="73293" t="27985" r="9135" b="47981"/>
          <a:stretch/>
        </p:blipFill>
        <p:spPr>
          <a:xfrm>
            <a:off x="6871364" y="5044829"/>
            <a:ext cx="2272636" cy="1813171"/>
          </a:xfrm>
          <a:prstGeom prst="rect">
            <a:avLst/>
          </a:prstGeom>
        </p:spPr>
      </p:pic>
    </p:spTree>
    <p:extLst>
      <p:ext uri="{BB962C8B-B14F-4D97-AF65-F5344CB8AC3E}">
        <p14:creationId xmlns:p14="http://schemas.microsoft.com/office/powerpoint/2010/main" val="91013215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hovmollernorth_ssbottomv_rotated_romsespressorerun1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77</a:t>
            </a:fld>
            <a:endParaRPr lang="en-US"/>
          </a:p>
        </p:txBody>
      </p:sp>
      <p:sp>
        <p:nvSpPr>
          <p:cNvPr id="5"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16429372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hovmollernorth_shear_separate_rotated_romsespressorerun1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78</a:t>
            </a:fld>
            <a:endParaRPr lang="en-US"/>
          </a:p>
        </p:txBody>
      </p:sp>
      <p:sp>
        <p:nvSpPr>
          <p:cNvPr id="5"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399064768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hovmollernorth_shear_rotated_romsespressorerun1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Picture 4" descr="fullhovmollernorth_shear_rotated_romsespressorerun1_v3_bottom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79</a:t>
            </a:fld>
            <a:endParaRPr lang="en-US"/>
          </a:p>
        </p:txBody>
      </p:sp>
      <p:sp>
        <p:nvSpPr>
          <p:cNvPr id="7"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Tree>
    <p:extLst>
      <p:ext uri="{BB962C8B-B14F-4D97-AF65-F5344CB8AC3E}">
        <p14:creationId xmlns:p14="http://schemas.microsoft.com/office/powerpoint/2010/main" val="12785340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888"/>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457200" y="959754"/>
            <a:ext cx="8575040" cy="5606710"/>
          </a:xfrm>
        </p:spPr>
        <p:txBody>
          <a:bodyPr>
            <a:noAutofit/>
          </a:bodyPr>
          <a:lstStyle/>
          <a:p>
            <a:r>
              <a:rPr lang="en-US" sz="2400" b="1" dirty="0" smtClean="0"/>
              <a:t>Experimental design</a:t>
            </a:r>
          </a:p>
          <a:p>
            <a:endParaRPr lang="en-US" sz="1200" b="1" dirty="0" smtClean="0"/>
          </a:p>
          <a:p>
            <a:r>
              <a:rPr lang="en-US" sz="2400" b="1" dirty="0" smtClean="0">
                <a:solidFill>
                  <a:srgbClr val="FF0000"/>
                </a:solidFill>
              </a:rPr>
              <a:t>Project 1</a:t>
            </a:r>
          </a:p>
          <a:p>
            <a:pPr marL="457200" lvl="1" indent="0">
              <a:buNone/>
            </a:pPr>
            <a:r>
              <a:rPr lang="en-US" sz="2000" i="1" dirty="0" smtClean="0">
                <a:solidFill>
                  <a:srgbClr val="FF0000"/>
                </a:solidFill>
              </a:rPr>
              <a:t>Hurricane Irene Sensitivity to Stratified Coastal Ocean Cooling</a:t>
            </a:r>
          </a:p>
          <a:p>
            <a:pPr lvl="1"/>
            <a:r>
              <a:rPr lang="en-US" sz="2000" b="1" dirty="0" smtClean="0">
                <a:solidFill>
                  <a:srgbClr val="FF0000"/>
                </a:solidFill>
              </a:rPr>
              <a:t>TC coastal atmospheric investigation</a:t>
            </a:r>
          </a:p>
          <a:p>
            <a:pPr lvl="1"/>
            <a:endParaRPr lang="en-US" sz="1200" b="1" dirty="0">
              <a:solidFill>
                <a:srgbClr val="FF0000"/>
              </a:solidFill>
            </a:endParaRPr>
          </a:p>
          <a:p>
            <a:r>
              <a:rPr lang="en-US" sz="2400" b="1" dirty="0" smtClean="0">
                <a:solidFill>
                  <a:srgbClr val="0000FF"/>
                </a:solidFill>
              </a:rPr>
              <a:t>Project 2</a:t>
            </a:r>
          </a:p>
          <a:p>
            <a:pPr marL="457200" lvl="1" indent="0">
              <a:buNone/>
            </a:pPr>
            <a:r>
              <a:rPr lang="en-US" sz="2000" i="1" dirty="0" smtClean="0">
                <a:solidFill>
                  <a:srgbClr val="0000FF"/>
                </a:solidFill>
              </a:rPr>
              <a:t>Spatiotemporal variability of stratified coastal ocean cooling processes in Hurricane Irene (2011) and Tropical Storm Barry (2007)</a:t>
            </a:r>
          </a:p>
          <a:p>
            <a:pPr lvl="1"/>
            <a:r>
              <a:rPr lang="en-US" sz="2000" b="1" dirty="0" smtClean="0">
                <a:solidFill>
                  <a:srgbClr val="0000FF"/>
                </a:solidFill>
              </a:rPr>
              <a:t>TC coastal oceanic investigation</a:t>
            </a:r>
          </a:p>
          <a:p>
            <a:pPr lvl="1"/>
            <a:endParaRPr lang="en-US" sz="1200" b="1" dirty="0" smtClean="0">
              <a:solidFill>
                <a:srgbClr val="0000FF"/>
              </a:solidFill>
            </a:endParaRPr>
          </a:p>
          <a:p>
            <a:r>
              <a:rPr lang="en-US" sz="2400" b="1" dirty="0" smtClean="0">
                <a:solidFill>
                  <a:srgbClr val="FF0000"/>
                </a:solidFill>
              </a:rPr>
              <a:t>Project 3</a:t>
            </a:r>
            <a:endParaRPr lang="en-US" sz="2400" i="1" dirty="0" smtClean="0">
              <a:solidFill>
                <a:srgbClr val="FF0000"/>
              </a:solidFill>
            </a:endParaRPr>
          </a:p>
          <a:p>
            <a:pPr marL="457200" lvl="1" indent="0">
              <a:buNone/>
            </a:pPr>
            <a:r>
              <a:rPr lang="en-US" sz="2000" i="1" dirty="0">
                <a:solidFill>
                  <a:srgbClr val="FF0000"/>
                </a:solidFill>
              </a:rPr>
              <a:t>Offshore Sea Breeze Sensitivity to Coastal Upwelling and Synoptic </a:t>
            </a:r>
            <a:r>
              <a:rPr lang="en-US" sz="2000" i="1" dirty="0" smtClean="0">
                <a:solidFill>
                  <a:srgbClr val="FF0000"/>
                </a:solidFill>
              </a:rPr>
              <a:t>Flow</a:t>
            </a:r>
            <a:endParaRPr lang="en-US" sz="2000" i="1" dirty="0">
              <a:solidFill>
                <a:srgbClr val="FF0000"/>
              </a:solidFill>
            </a:endParaRPr>
          </a:p>
          <a:p>
            <a:pPr lvl="1"/>
            <a:r>
              <a:rPr lang="en-US" sz="2000" b="1" dirty="0" smtClean="0">
                <a:solidFill>
                  <a:srgbClr val="FF0000"/>
                </a:solidFill>
              </a:rPr>
              <a:t>Sea breeze coastal atmospheric investigation</a:t>
            </a:r>
          </a:p>
          <a:p>
            <a:pPr lvl="1"/>
            <a:endParaRPr lang="en-US" sz="1200" b="1" dirty="0" smtClean="0">
              <a:solidFill>
                <a:srgbClr val="FF0000"/>
              </a:solidFill>
            </a:endParaRPr>
          </a:p>
          <a:p>
            <a:r>
              <a:rPr lang="en-US" sz="2400" b="1" dirty="0" smtClean="0"/>
              <a:t>Conclusions</a:t>
            </a:r>
            <a:endParaRPr lang="en-US" sz="2400" i="1" dirty="0"/>
          </a:p>
        </p:txBody>
      </p:sp>
      <p:sp>
        <p:nvSpPr>
          <p:cNvPr id="4" name="Slide Number Placeholder 3"/>
          <p:cNvSpPr>
            <a:spLocks noGrp="1"/>
          </p:cNvSpPr>
          <p:nvPr>
            <p:ph type="sldNum" sz="quarter" idx="12"/>
          </p:nvPr>
        </p:nvSpPr>
        <p:spPr/>
        <p:txBody>
          <a:bodyPr/>
          <a:lstStyle/>
          <a:p>
            <a:fld id="{5B7A610D-BFC3-1840-8C55-759F0A989E1B}" type="slidenum">
              <a:rPr lang="en-US" smtClean="0"/>
              <a:t>8</a:t>
            </a:fld>
            <a:endParaRPr lang="en-US"/>
          </a:p>
        </p:txBody>
      </p:sp>
      <p:sp>
        <p:nvSpPr>
          <p:cNvPr id="6" name="Rectangle 5"/>
          <p:cNvSpPr/>
          <p:nvPr/>
        </p:nvSpPr>
        <p:spPr>
          <a:xfrm>
            <a:off x="7314202" y="911842"/>
            <a:ext cx="1829798" cy="646331"/>
          </a:xfrm>
          <a:prstGeom prst="rect">
            <a:avLst/>
          </a:prstGeom>
        </p:spPr>
        <p:txBody>
          <a:bodyPr wrap="none">
            <a:spAutoFit/>
          </a:bodyPr>
          <a:lstStyle/>
          <a:p>
            <a:r>
              <a:rPr lang="en-US" b="1" dirty="0" smtClean="0">
                <a:solidFill>
                  <a:srgbClr val="FF0000"/>
                </a:solidFill>
              </a:rPr>
              <a:t>Red=atmosphere</a:t>
            </a:r>
          </a:p>
          <a:p>
            <a:r>
              <a:rPr lang="en-US" b="1" dirty="0" smtClean="0">
                <a:solidFill>
                  <a:srgbClr val="0000FF"/>
                </a:solidFill>
              </a:rPr>
              <a:t>Blue=ocean</a:t>
            </a:r>
            <a:endParaRPr lang="en-US" b="1" dirty="0">
              <a:solidFill>
                <a:srgbClr val="0000FF"/>
              </a:solidFill>
            </a:endParaRPr>
          </a:p>
        </p:txBody>
      </p:sp>
    </p:spTree>
    <p:extLst>
      <p:ext uri="{BB962C8B-B14F-4D97-AF65-F5344CB8AC3E}">
        <p14:creationId xmlns:p14="http://schemas.microsoft.com/office/powerpoint/2010/main" val="585151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80</a:t>
            </a:fld>
            <a:endParaRPr lang="en-US"/>
          </a:p>
        </p:txBody>
      </p:sp>
      <p:sp>
        <p:nvSpPr>
          <p:cNvPr id="6" name="Title 1"/>
          <p:cNvSpPr>
            <a:spLocks noGrp="1"/>
          </p:cNvSpPr>
          <p:nvPr>
            <p:ph type="title"/>
          </p:nvPr>
        </p:nvSpPr>
        <p:spPr>
          <a:xfrm>
            <a:off x="0" y="39171"/>
            <a:ext cx="5987427" cy="1143000"/>
          </a:xfrm>
        </p:spPr>
        <p:txBody>
          <a:bodyPr/>
          <a:lstStyle/>
          <a:p>
            <a:r>
              <a:rPr lang="en-US" b="1" dirty="0" smtClean="0"/>
              <a:t>Methods</a:t>
            </a:r>
            <a:endParaRPr lang="en-US" b="1" dirty="0"/>
          </a:p>
        </p:txBody>
      </p:sp>
      <p:sp>
        <p:nvSpPr>
          <p:cNvPr id="8" name="Content Placeholder 2"/>
          <p:cNvSpPr txBox="1">
            <a:spLocks/>
          </p:cNvSpPr>
          <p:nvPr/>
        </p:nvSpPr>
        <p:spPr>
          <a:xfrm>
            <a:off x="852300" y="1182171"/>
            <a:ext cx="5224902" cy="56778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Model</a:t>
            </a:r>
            <a:r>
              <a:rPr lang="en-US" sz="2400" dirty="0" smtClean="0"/>
              <a:t>:</a:t>
            </a:r>
          </a:p>
          <a:p>
            <a:r>
              <a:rPr lang="en-US" sz="2000" dirty="0" smtClean="0"/>
              <a:t>ROMS ESPreSSO depth-averaged momentum balance terms:</a:t>
            </a:r>
          </a:p>
          <a:p>
            <a:endParaRPr lang="en-US" sz="2000" dirty="0"/>
          </a:p>
          <a:p>
            <a:endParaRPr lang="en-US" sz="2000" dirty="0" smtClean="0"/>
          </a:p>
          <a:p>
            <a:pPr marL="0" indent="0">
              <a:buNone/>
            </a:pPr>
            <a:endParaRPr lang="en-US" sz="2000" dirty="0" smtClean="0"/>
          </a:p>
          <a:p>
            <a:pPr marL="0" indent="0">
              <a:buNone/>
            </a:pPr>
            <a:endParaRPr lang="en-US" sz="2000" dirty="0" smtClean="0"/>
          </a:p>
          <a:p>
            <a:r>
              <a:rPr lang="en-US" sz="2000" dirty="0"/>
              <a:t>ROMS ESPreSSO </a:t>
            </a:r>
            <a:r>
              <a:rPr lang="en-US" sz="2000" dirty="0" smtClean="0"/>
              <a:t>temperature rate equation diagnostic terms:</a:t>
            </a:r>
          </a:p>
          <a:p>
            <a:endParaRPr lang="en-US" sz="2000" dirty="0"/>
          </a:p>
          <a:p>
            <a:endParaRPr lang="en-US" sz="2000" dirty="0" smtClean="0"/>
          </a:p>
          <a:p>
            <a:endParaRPr lang="en-US" sz="2000" dirty="0"/>
          </a:p>
          <a:p>
            <a:endParaRPr lang="en-US" sz="2000" dirty="0" smtClean="0"/>
          </a:p>
          <a:p>
            <a:r>
              <a:rPr lang="en-US" sz="2000" dirty="0" smtClean="0"/>
              <a:t>Horizontal diffusion neglected in both</a:t>
            </a:r>
          </a:p>
          <a:p>
            <a:pPr marL="0" indent="0">
              <a:buNone/>
            </a:pPr>
            <a:endParaRPr lang="en-US" sz="2000" dirty="0"/>
          </a:p>
          <a:p>
            <a:endParaRPr lang="en-US" sz="2000" dirty="0" smtClean="0"/>
          </a:p>
          <a:p>
            <a:pPr marL="0" indent="0">
              <a:buNone/>
            </a:pPr>
            <a:endParaRPr lang="en-US" sz="2000" dirty="0" smtClean="0"/>
          </a:p>
          <a:p>
            <a:endParaRPr lang="en-US" sz="2400" dirty="0"/>
          </a:p>
        </p:txBody>
      </p:sp>
      <p:sp>
        <p:nvSpPr>
          <p:cNvPr id="5" name="Title 1"/>
          <p:cNvSpPr txBox="1">
            <a:spLocks/>
          </p:cNvSpPr>
          <p:nvPr/>
        </p:nvSpPr>
        <p:spPr>
          <a:xfrm>
            <a:off x="6394174" y="0"/>
            <a:ext cx="274982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r>
              <a:rPr lang="en-US" sz="2400" b="1" dirty="0" smtClean="0"/>
              <a:t>: Methods</a:t>
            </a:r>
            <a:endParaRPr lang="en-US" sz="2400" b="1" dirty="0"/>
          </a:p>
        </p:txBody>
      </p:sp>
      <p:pic>
        <p:nvPicPr>
          <p:cNvPr id="13" name="Picture 12"/>
          <p:cNvPicPr>
            <a:picLocks noChangeAspect="1"/>
          </p:cNvPicPr>
          <p:nvPr/>
        </p:nvPicPr>
        <p:blipFill>
          <a:blip r:embed="rId3"/>
          <a:stretch>
            <a:fillRect/>
          </a:stretch>
        </p:blipFill>
        <p:spPr>
          <a:xfrm>
            <a:off x="236817" y="1457170"/>
            <a:ext cx="687241" cy="503627"/>
          </a:xfrm>
          <a:prstGeom prst="rect">
            <a:avLst/>
          </a:prstGeom>
        </p:spPr>
      </p:pic>
      <p:pic>
        <p:nvPicPr>
          <p:cNvPr id="2" name="Picture 1" descr="Screen Shot 2016-09-19 at 5.59.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426" y="1087210"/>
            <a:ext cx="3156573" cy="5099080"/>
          </a:xfrm>
          <a:prstGeom prst="rect">
            <a:avLst/>
          </a:prstGeom>
        </p:spPr>
      </p:pic>
      <p:sp>
        <p:nvSpPr>
          <p:cNvPr id="14" name="TextBox 13"/>
          <p:cNvSpPr txBox="1"/>
          <p:nvPr/>
        </p:nvSpPr>
        <p:spPr>
          <a:xfrm>
            <a:off x="6983505" y="3449827"/>
            <a:ext cx="1928813" cy="584776"/>
          </a:xfrm>
          <a:prstGeom prst="rect">
            <a:avLst/>
          </a:prstGeom>
          <a:noFill/>
        </p:spPr>
        <p:txBody>
          <a:bodyPr wrap="square" rtlCol="0">
            <a:spAutoFit/>
          </a:bodyPr>
          <a:lstStyle/>
          <a:p>
            <a:r>
              <a:rPr lang="en-US" sz="1600" b="1" dirty="0" smtClean="0">
                <a:solidFill>
                  <a:srgbClr val="FF0000"/>
                </a:solidFill>
              </a:rPr>
              <a:t>Irene </a:t>
            </a:r>
            <a:br>
              <a:rPr lang="en-US" sz="1600" b="1" dirty="0" smtClean="0">
                <a:solidFill>
                  <a:srgbClr val="FF0000"/>
                </a:solidFill>
              </a:rPr>
            </a:br>
            <a:r>
              <a:rPr lang="en-US" sz="1600" b="1" dirty="0" smtClean="0">
                <a:solidFill>
                  <a:srgbClr val="FF0000"/>
                </a:solidFill>
              </a:rPr>
              <a:t>(Aug)</a:t>
            </a:r>
            <a:endParaRPr lang="en-US" sz="1600" b="1" dirty="0">
              <a:solidFill>
                <a:srgbClr val="FF0000"/>
              </a:solidFill>
            </a:endParaRPr>
          </a:p>
        </p:txBody>
      </p:sp>
      <p:sp>
        <p:nvSpPr>
          <p:cNvPr id="15" name="TextBox 14"/>
          <p:cNvSpPr txBox="1"/>
          <p:nvPr/>
        </p:nvSpPr>
        <p:spPr>
          <a:xfrm>
            <a:off x="7751408" y="3439987"/>
            <a:ext cx="994730" cy="584776"/>
          </a:xfrm>
          <a:prstGeom prst="rect">
            <a:avLst/>
          </a:prstGeom>
          <a:noFill/>
        </p:spPr>
        <p:txBody>
          <a:bodyPr wrap="square" rtlCol="0">
            <a:spAutoFit/>
          </a:bodyPr>
          <a:lstStyle/>
          <a:p>
            <a:r>
              <a:rPr lang="en-US" sz="1600" b="1" dirty="0" smtClean="0">
                <a:solidFill>
                  <a:srgbClr val="FF6600"/>
                </a:solidFill>
              </a:rPr>
              <a:t>Barry (Jun)</a:t>
            </a:r>
            <a:endParaRPr lang="en-US" sz="1600" b="1" dirty="0">
              <a:solidFill>
                <a:srgbClr val="FF6600"/>
              </a:solidFill>
            </a:endParaRPr>
          </a:p>
        </p:txBody>
      </p:sp>
      <p:sp>
        <p:nvSpPr>
          <p:cNvPr id="7" name="Isosceles Triangle 6"/>
          <p:cNvSpPr/>
          <p:nvPr/>
        </p:nvSpPr>
        <p:spPr>
          <a:xfrm>
            <a:off x="7489687" y="2992781"/>
            <a:ext cx="178043" cy="153485"/>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216677" y="3048209"/>
            <a:ext cx="1928813" cy="338554"/>
          </a:xfrm>
          <a:prstGeom prst="rect">
            <a:avLst/>
          </a:prstGeom>
          <a:noFill/>
        </p:spPr>
        <p:txBody>
          <a:bodyPr wrap="square" rtlCol="0">
            <a:spAutoFit/>
          </a:bodyPr>
          <a:lstStyle/>
          <a:p>
            <a:r>
              <a:rPr lang="en-US" sz="1600" b="1" dirty="0" smtClean="0">
                <a:solidFill>
                  <a:srgbClr val="FF0000"/>
                </a:solidFill>
              </a:rPr>
              <a:t>RU16</a:t>
            </a:r>
            <a:endParaRPr lang="en-US" sz="1600" b="1" dirty="0">
              <a:solidFill>
                <a:srgbClr val="FF0000"/>
              </a:solidFill>
            </a:endParaRPr>
          </a:p>
        </p:txBody>
      </p:sp>
      <p:sp>
        <p:nvSpPr>
          <p:cNvPr id="17" name="Isosceles Triangle 16"/>
          <p:cNvSpPr/>
          <p:nvPr/>
        </p:nvSpPr>
        <p:spPr>
          <a:xfrm>
            <a:off x="8365064" y="2537729"/>
            <a:ext cx="178043" cy="153485"/>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TextBox 17"/>
          <p:cNvSpPr txBox="1"/>
          <p:nvPr/>
        </p:nvSpPr>
        <p:spPr>
          <a:xfrm>
            <a:off x="8195923" y="2590955"/>
            <a:ext cx="1928813" cy="338554"/>
          </a:xfrm>
          <a:prstGeom prst="rect">
            <a:avLst/>
          </a:prstGeom>
          <a:noFill/>
        </p:spPr>
        <p:txBody>
          <a:bodyPr wrap="square" rtlCol="0">
            <a:spAutoFit/>
          </a:bodyPr>
          <a:lstStyle/>
          <a:p>
            <a:r>
              <a:rPr lang="en-US" sz="1600" b="1" dirty="0" smtClean="0">
                <a:solidFill>
                  <a:srgbClr val="FF6600"/>
                </a:solidFill>
              </a:rPr>
              <a:t>RU17</a:t>
            </a:r>
            <a:endParaRPr lang="en-US" sz="1600" b="1" dirty="0">
              <a:solidFill>
                <a:srgbClr val="FF6600"/>
              </a:solidFill>
            </a:endParaRPr>
          </a:p>
        </p:txBody>
      </p:sp>
      <p:sp>
        <p:nvSpPr>
          <p:cNvPr id="19" name="TextBox 18"/>
          <p:cNvSpPr txBox="1"/>
          <p:nvPr/>
        </p:nvSpPr>
        <p:spPr>
          <a:xfrm>
            <a:off x="7023247" y="2388517"/>
            <a:ext cx="822503" cy="584776"/>
          </a:xfrm>
          <a:prstGeom prst="rect">
            <a:avLst/>
          </a:prstGeom>
          <a:solidFill>
            <a:schemeClr val="bg1">
              <a:alpha val="56000"/>
            </a:schemeClr>
          </a:solidFill>
        </p:spPr>
        <p:txBody>
          <a:bodyPr wrap="square" rtlCol="0">
            <a:spAutoFit/>
          </a:bodyPr>
          <a:lstStyle/>
          <a:p>
            <a:pPr algn="ctr"/>
            <a:r>
              <a:rPr lang="en-US" sz="1600" b="1" dirty="0" smtClean="0">
                <a:solidFill>
                  <a:srgbClr val="FF0000"/>
                </a:solidFill>
              </a:rPr>
              <a:t>12UTC </a:t>
            </a:r>
            <a:br>
              <a:rPr lang="en-US" sz="1600" b="1" dirty="0" smtClean="0">
                <a:solidFill>
                  <a:srgbClr val="FF0000"/>
                </a:solidFill>
              </a:rPr>
            </a:br>
            <a:r>
              <a:rPr lang="en-US" sz="1600" b="1" dirty="0" smtClean="0">
                <a:solidFill>
                  <a:srgbClr val="FF0000"/>
                </a:solidFill>
              </a:rPr>
              <a:t>Aug 28</a:t>
            </a:r>
            <a:endParaRPr lang="en-US" sz="1600" b="1" dirty="0">
              <a:solidFill>
                <a:srgbClr val="FF0000"/>
              </a:solidFill>
            </a:endParaRPr>
          </a:p>
        </p:txBody>
      </p:sp>
      <p:sp>
        <p:nvSpPr>
          <p:cNvPr id="20" name="TextBox 19"/>
          <p:cNvSpPr txBox="1"/>
          <p:nvPr/>
        </p:nvSpPr>
        <p:spPr>
          <a:xfrm>
            <a:off x="8180588" y="1960797"/>
            <a:ext cx="822503" cy="584776"/>
          </a:xfrm>
          <a:prstGeom prst="rect">
            <a:avLst/>
          </a:prstGeom>
          <a:solidFill>
            <a:schemeClr val="bg1">
              <a:alpha val="56000"/>
            </a:schemeClr>
          </a:solidFill>
        </p:spPr>
        <p:txBody>
          <a:bodyPr wrap="square" rtlCol="0">
            <a:spAutoFit/>
          </a:bodyPr>
          <a:lstStyle/>
          <a:p>
            <a:pPr algn="ctr"/>
            <a:r>
              <a:rPr lang="en-US" sz="1600" b="1" dirty="0" smtClean="0">
                <a:solidFill>
                  <a:srgbClr val="FF6600"/>
                </a:solidFill>
              </a:rPr>
              <a:t>17UTC </a:t>
            </a:r>
            <a:br>
              <a:rPr lang="en-US" sz="1600" b="1" dirty="0" smtClean="0">
                <a:solidFill>
                  <a:srgbClr val="FF6600"/>
                </a:solidFill>
              </a:rPr>
            </a:br>
            <a:r>
              <a:rPr lang="en-US" sz="1600" b="1" dirty="0" smtClean="0">
                <a:solidFill>
                  <a:srgbClr val="FF6600"/>
                </a:solidFill>
              </a:rPr>
              <a:t>Jun 4</a:t>
            </a:r>
            <a:endParaRPr lang="en-US" sz="1600" b="1" dirty="0">
              <a:solidFill>
                <a:srgbClr val="FF6600"/>
              </a:solidFill>
            </a:endParaRPr>
          </a:p>
        </p:txBody>
      </p:sp>
      <p:cxnSp>
        <p:nvCxnSpPr>
          <p:cNvPr id="22" name="Straight Connector 21"/>
          <p:cNvCxnSpPr/>
          <p:nvPr/>
        </p:nvCxnSpPr>
        <p:spPr>
          <a:xfrm>
            <a:off x="7042855" y="3048209"/>
            <a:ext cx="36374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37791" y="2626565"/>
            <a:ext cx="363743"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http://www.nature.com/ncomms/2016/160308/ncomms10887/images/ncomms10887-m3.gif"/>
          <p:cNvPicPr/>
          <p:nvPr/>
        </p:nvPicPr>
        <p:blipFill rotWithShape="1">
          <a:blip r:embed="rId5">
            <a:extLst>
              <a:ext uri="{28A0092B-C50C-407E-A947-70E740481C1C}">
                <a14:useLocalDpi xmlns:a14="http://schemas.microsoft.com/office/drawing/2010/main" val="0"/>
              </a:ext>
            </a:extLst>
          </a:blip>
          <a:srcRect b="18086"/>
          <a:stretch/>
        </p:blipFill>
        <p:spPr bwMode="auto">
          <a:xfrm>
            <a:off x="629879" y="2414777"/>
            <a:ext cx="5136097" cy="1193760"/>
          </a:xfrm>
          <a:prstGeom prst="rect">
            <a:avLst/>
          </a:prstGeom>
          <a:noFill/>
          <a:ln>
            <a:noFill/>
          </a:ln>
          <a:extLst>
            <a:ext uri="{53640926-AAD7-44d8-BBD7-CCE9431645EC}">
              <a14:shadowObscured xmlns:a14="http://schemas.microsoft.com/office/drawing/2010/main"/>
            </a:ext>
          </a:extLst>
        </p:spPr>
      </p:pic>
      <p:pic>
        <p:nvPicPr>
          <p:cNvPr id="24" name="Picture 23" descr="http://www.nature.com/ncomms/2016/160308/ncomms10887/images/ncomms10887-m5.gif"/>
          <p:cNvPicPr/>
          <p:nvPr/>
        </p:nvPicPr>
        <p:blipFill rotWithShape="1">
          <a:blip r:embed="rId6">
            <a:extLst>
              <a:ext uri="{28A0092B-C50C-407E-A947-70E740481C1C}">
                <a14:useLocalDpi xmlns:a14="http://schemas.microsoft.com/office/drawing/2010/main" val="0"/>
              </a:ext>
            </a:extLst>
          </a:blip>
          <a:srcRect r="9135"/>
          <a:stretch/>
        </p:blipFill>
        <p:spPr bwMode="auto">
          <a:xfrm>
            <a:off x="629879" y="4660127"/>
            <a:ext cx="5136097" cy="559766"/>
          </a:xfrm>
          <a:prstGeom prst="rect">
            <a:avLst/>
          </a:prstGeom>
          <a:noFill/>
          <a:ln>
            <a:noFill/>
          </a:ln>
          <a:extLst>
            <a:ext uri="{53640926-AAD7-44d8-BBD7-CCE9431645EC}">
              <a14:shadowObscured xmlns:a14="http://schemas.microsoft.com/office/drawing/2010/main"/>
            </a:ext>
          </a:extLst>
        </p:spPr>
      </p:pic>
      <p:sp>
        <p:nvSpPr>
          <p:cNvPr id="26" name="Right Brace 25"/>
          <p:cNvSpPr/>
          <p:nvPr/>
        </p:nvSpPr>
        <p:spPr>
          <a:xfrm rot="16200000" flipH="1" flipV="1">
            <a:off x="2003111" y="4449309"/>
            <a:ext cx="146214" cy="1616162"/>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TextBox 28"/>
          <p:cNvSpPr txBox="1"/>
          <p:nvPr/>
        </p:nvSpPr>
        <p:spPr>
          <a:xfrm>
            <a:off x="523532" y="5269594"/>
            <a:ext cx="610056" cy="276999"/>
          </a:xfrm>
          <a:prstGeom prst="rect">
            <a:avLst/>
          </a:prstGeom>
          <a:noFill/>
        </p:spPr>
        <p:txBody>
          <a:bodyPr wrap="square" rtlCol="0">
            <a:spAutoFit/>
          </a:bodyPr>
          <a:lstStyle/>
          <a:p>
            <a:r>
              <a:rPr lang="en-US" sz="1200" b="1" dirty="0"/>
              <a:t>T</a:t>
            </a:r>
            <a:r>
              <a:rPr lang="en-US" sz="1200" b="1" dirty="0" smtClean="0"/>
              <a:t>otal</a:t>
            </a:r>
            <a:endParaRPr lang="en-US" sz="1200" b="1" dirty="0"/>
          </a:p>
        </p:txBody>
      </p:sp>
      <p:sp>
        <p:nvSpPr>
          <p:cNvPr id="30" name="TextBox 29"/>
          <p:cNvSpPr txBox="1"/>
          <p:nvPr/>
        </p:nvSpPr>
        <p:spPr>
          <a:xfrm>
            <a:off x="1268137" y="5266605"/>
            <a:ext cx="1616162" cy="276999"/>
          </a:xfrm>
          <a:prstGeom prst="rect">
            <a:avLst/>
          </a:prstGeom>
          <a:noFill/>
        </p:spPr>
        <p:txBody>
          <a:bodyPr wrap="square" rtlCol="0">
            <a:spAutoFit/>
          </a:bodyPr>
          <a:lstStyle/>
          <a:p>
            <a:pPr algn="ctr"/>
            <a:r>
              <a:rPr lang="en-US" sz="1200" b="1" dirty="0" smtClean="0"/>
              <a:t>Horizontal advection</a:t>
            </a:r>
            <a:endParaRPr lang="en-US" sz="1200" b="1" dirty="0"/>
          </a:p>
        </p:txBody>
      </p:sp>
      <p:sp>
        <p:nvSpPr>
          <p:cNvPr id="31" name="TextBox 30"/>
          <p:cNvSpPr txBox="1"/>
          <p:nvPr/>
        </p:nvSpPr>
        <p:spPr>
          <a:xfrm>
            <a:off x="3038603" y="5176665"/>
            <a:ext cx="890216" cy="461665"/>
          </a:xfrm>
          <a:prstGeom prst="rect">
            <a:avLst/>
          </a:prstGeom>
          <a:noFill/>
        </p:spPr>
        <p:txBody>
          <a:bodyPr wrap="square" rtlCol="0">
            <a:spAutoFit/>
          </a:bodyPr>
          <a:lstStyle/>
          <a:p>
            <a:pPr algn="ctr"/>
            <a:r>
              <a:rPr lang="en-US" sz="1200" b="1" dirty="0" smtClean="0"/>
              <a:t>Vertical advection</a:t>
            </a:r>
            <a:endParaRPr lang="en-US" sz="1200" b="1" dirty="0"/>
          </a:p>
        </p:txBody>
      </p:sp>
      <p:sp>
        <p:nvSpPr>
          <p:cNvPr id="32" name="TextBox 31"/>
          <p:cNvSpPr txBox="1"/>
          <p:nvPr/>
        </p:nvSpPr>
        <p:spPr>
          <a:xfrm>
            <a:off x="3928819" y="5175896"/>
            <a:ext cx="842738" cy="461665"/>
          </a:xfrm>
          <a:prstGeom prst="rect">
            <a:avLst/>
          </a:prstGeom>
          <a:noFill/>
        </p:spPr>
        <p:txBody>
          <a:bodyPr wrap="square" rtlCol="0">
            <a:spAutoFit/>
          </a:bodyPr>
          <a:lstStyle/>
          <a:p>
            <a:pPr algn="ctr"/>
            <a:r>
              <a:rPr lang="en-US" sz="1200" b="1" dirty="0" smtClean="0"/>
              <a:t>Vertical diffusion</a:t>
            </a:r>
            <a:endParaRPr lang="en-US" sz="1200" b="1" dirty="0"/>
          </a:p>
        </p:txBody>
      </p:sp>
      <p:sp>
        <p:nvSpPr>
          <p:cNvPr id="33" name="TextBox 32"/>
          <p:cNvSpPr txBox="1"/>
          <p:nvPr/>
        </p:nvSpPr>
        <p:spPr>
          <a:xfrm>
            <a:off x="4591607" y="5175896"/>
            <a:ext cx="842738" cy="461665"/>
          </a:xfrm>
          <a:prstGeom prst="rect">
            <a:avLst/>
          </a:prstGeom>
          <a:noFill/>
        </p:spPr>
        <p:txBody>
          <a:bodyPr wrap="square" rtlCol="0">
            <a:spAutoFit/>
          </a:bodyPr>
          <a:lstStyle/>
          <a:p>
            <a:pPr algn="ctr"/>
            <a:r>
              <a:rPr lang="en-US" sz="1200" b="1" dirty="0" err="1" smtClean="0"/>
              <a:t>Horiz</a:t>
            </a:r>
            <a:r>
              <a:rPr lang="en-US" sz="1200" b="1" dirty="0" smtClean="0"/>
              <a:t>. diffusion</a:t>
            </a:r>
            <a:endParaRPr lang="en-US" sz="1200" b="1" dirty="0"/>
          </a:p>
        </p:txBody>
      </p:sp>
      <p:sp>
        <p:nvSpPr>
          <p:cNvPr id="34" name="TextBox 33"/>
          <p:cNvSpPr txBox="1"/>
          <p:nvPr/>
        </p:nvSpPr>
        <p:spPr>
          <a:xfrm>
            <a:off x="5186984" y="5187118"/>
            <a:ext cx="842738" cy="276999"/>
          </a:xfrm>
          <a:prstGeom prst="rect">
            <a:avLst/>
          </a:prstGeom>
          <a:noFill/>
        </p:spPr>
        <p:txBody>
          <a:bodyPr wrap="square" rtlCol="0">
            <a:spAutoFit/>
          </a:bodyPr>
          <a:lstStyle/>
          <a:p>
            <a:pPr algn="ctr"/>
            <a:r>
              <a:rPr lang="en-US" sz="1200" b="1" dirty="0" smtClean="0"/>
              <a:t>Friction</a:t>
            </a:r>
            <a:endParaRPr lang="en-US" sz="1200" b="1" dirty="0"/>
          </a:p>
        </p:txBody>
      </p:sp>
    </p:spTree>
    <p:extLst>
      <p:ext uri="{BB962C8B-B14F-4D97-AF65-F5344CB8AC3E}">
        <p14:creationId xmlns:p14="http://schemas.microsoft.com/office/powerpoint/2010/main" val="205007934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mombal_hovmoller_along_rotated_romsespressorerun2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81</a:t>
            </a:fld>
            <a:endParaRPr lang="en-US"/>
          </a:p>
        </p:txBody>
      </p:sp>
      <p:sp>
        <p:nvSpPr>
          <p:cNvPr id="5" name="Title 1"/>
          <p:cNvSpPr txBox="1">
            <a:spLocks/>
          </p:cNvSpPr>
          <p:nvPr/>
        </p:nvSpPr>
        <p:spPr>
          <a:xfrm>
            <a:off x="6670684" y="0"/>
            <a:ext cx="2473316"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2: Results</a:t>
            </a:r>
            <a:endParaRPr lang="en-US" sz="2400" b="1" dirty="0"/>
          </a:p>
        </p:txBody>
      </p:sp>
      <p:sp>
        <p:nvSpPr>
          <p:cNvPr id="6" name="Text Box 74"/>
          <p:cNvSpPr txBox="1">
            <a:spLocks noChangeArrowheads="1"/>
          </p:cNvSpPr>
          <p:nvPr/>
        </p:nvSpPr>
        <p:spPr bwMode="auto">
          <a:xfrm>
            <a:off x="-6" y="-44378"/>
            <a:ext cx="76445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 </a:t>
            </a:r>
            <a:r>
              <a:rPr lang="en-US" sz="2500" dirty="0" smtClean="0">
                <a:solidFill>
                  <a:srgbClr val="000000"/>
                </a:solidFill>
                <a:latin typeface="Calibri"/>
                <a:cs typeface="Calibri"/>
              </a:rPr>
              <a:t>along-shelf</a:t>
            </a:r>
          </a:p>
        </p:txBody>
      </p:sp>
    </p:spTree>
    <p:extLst>
      <p:ext uri="{BB962C8B-B14F-4D97-AF65-F5344CB8AC3E}">
        <p14:creationId xmlns:p14="http://schemas.microsoft.com/office/powerpoint/2010/main" val="342626394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B7A610D-BFC3-1840-8C55-759F0A989E1B}" type="slidenum">
              <a:rPr lang="en-US" smtClean="0"/>
              <a:t>82</a:t>
            </a:fld>
            <a:endParaRPr lang="en-US"/>
          </a:p>
        </p:txBody>
      </p:sp>
      <p:pic>
        <p:nvPicPr>
          <p:cNvPr id="7" name="Picture 6" descr="fullmombal_hovmoller_along_rotated_romsespressorerun1_v1.png"/>
          <p:cNvPicPr>
            <a:picLocks noChangeAspect="1"/>
          </p:cNvPicPr>
          <p:nvPr/>
        </p:nvPicPr>
        <p:blipFill rotWithShape="1">
          <a:blip r:embed="rId3">
            <a:extLst>
              <a:ext uri="{28A0092B-C50C-407E-A947-70E740481C1C}">
                <a14:useLocalDpi xmlns:a14="http://schemas.microsoft.com/office/drawing/2010/main" val="0"/>
              </a:ext>
            </a:extLst>
          </a:blip>
          <a:srcRect l="6880" t="4848" r="3554" b="5322"/>
          <a:stretch/>
        </p:blipFill>
        <p:spPr>
          <a:xfrm>
            <a:off x="593478" y="697372"/>
            <a:ext cx="8189985" cy="6160628"/>
          </a:xfrm>
          <a:prstGeom prst="rect">
            <a:avLst/>
          </a:prstGeom>
        </p:spPr>
      </p:pic>
      <p:sp>
        <p:nvSpPr>
          <p:cNvPr id="8" name="Text Box 74"/>
          <p:cNvSpPr txBox="1">
            <a:spLocks noChangeArrowheads="1"/>
          </p:cNvSpPr>
          <p:nvPr/>
        </p:nvSpPr>
        <p:spPr bwMode="auto">
          <a:xfrm>
            <a:off x="-6" y="-44378"/>
            <a:ext cx="764458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Barry</a:t>
            </a:r>
            <a:r>
              <a:rPr lang="en-US" sz="2500" dirty="0" smtClean="0">
                <a:solidFill>
                  <a:srgbClr val="000000"/>
                </a:solidFill>
                <a:latin typeface="Calibri"/>
                <a:cs typeface="Calibri"/>
              </a:rPr>
              <a:t>: AOEC SW-ward wind stress vs. tidal Coriolis + PGF</a:t>
            </a:r>
          </a:p>
        </p:txBody>
      </p:sp>
      <p:sp>
        <p:nvSpPr>
          <p:cNvPr id="9"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p>
        </p:txBody>
      </p:sp>
      <p:sp>
        <p:nvSpPr>
          <p:cNvPr id="6" name="Oval 5"/>
          <p:cNvSpPr/>
          <p:nvPr/>
        </p:nvSpPr>
        <p:spPr>
          <a:xfrm>
            <a:off x="1042219" y="4563806"/>
            <a:ext cx="1532194" cy="1253614"/>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657600" y="1712452"/>
            <a:ext cx="1152013" cy="72594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225458" y="1643625"/>
            <a:ext cx="1532194" cy="1253614"/>
          </a:xfrm>
          <a:prstGeom prst="ellips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59688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temprate_romsespressorerun1_v4.png"/>
          <p:cNvPicPr>
            <a:picLocks noChangeAspect="1"/>
          </p:cNvPicPr>
          <p:nvPr/>
        </p:nvPicPr>
        <p:blipFill rotWithShape="1">
          <a:blip r:embed="rId3">
            <a:extLst>
              <a:ext uri="{28A0092B-C50C-407E-A947-70E740481C1C}">
                <a14:useLocalDpi xmlns:a14="http://schemas.microsoft.com/office/drawing/2010/main" val="0"/>
              </a:ext>
            </a:extLst>
          </a:blip>
          <a:srcRect l="8048" t="4500" r="3423" b="5841"/>
          <a:stretch/>
        </p:blipFill>
        <p:spPr>
          <a:xfrm>
            <a:off x="0" y="709243"/>
            <a:ext cx="8095029" cy="6148757"/>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83</a:t>
            </a:fld>
            <a:endParaRPr lang="en-US"/>
          </a:p>
        </p:txBody>
      </p:sp>
      <p:sp>
        <p:nvSpPr>
          <p:cNvPr id="8" name="Text Box 74"/>
          <p:cNvSpPr txBox="1">
            <a:spLocks noChangeArrowheads="1"/>
          </p:cNvSpPr>
          <p:nvPr/>
        </p:nvSpPr>
        <p:spPr bwMode="auto">
          <a:xfrm>
            <a:off x="-5" y="-44378"/>
            <a:ext cx="680125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Irene</a:t>
            </a:r>
            <a:r>
              <a:rPr lang="en-US" sz="2500" dirty="0" smtClean="0">
                <a:solidFill>
                  <a:srgbClr val="000000"/>
                </a:solidFill>
                <a:latin typeface="Calibri"/>
                <a:cs typeface="Calibri"/>
              </a:rPr>
              <a:t>: Vertical diffusion cooling; tidal advection</a:t>
            </a:r>
            <a:br>
              <a:rPr lang="en-US" sz="2500" dirty="0" smtClean="0">
                <a:solidFill>
                  <a:srgbClr val="000000"/>
                </a:solidFill>
                <a:latin typeface="Calibri"/>
                <a:cs typeface="Calibri"/>
              </a:rPr>
            </a:br>
            <a:r>
              <a:rPr lang="en-US" sz="2500" dirty="0" smtClean="0">
                <a:solidFill>
                  <a:srgbClr val="000000"/>
                </a:solidFill>
                <a:latin typeface="Calibri"/>
                <a:cs typeface="Calibri"/>
              </a:rPr>
              <a:t>@1: </a:t>
            </a:r>
            <a:r>
              <a:rPr lang="en-US" sz="2500" dirty="0" err="1" smtClean="0">
                <a:solidFill>
                  <a:srgbClr val="000000"/>
                </a:solidFill>
                <a:latin typeface="Calibri"/>
                <a:cs typeface="Calibri"/>
              </a:rPr>
              <a:t>sfc</a:t>
            </a:r>
            <a:r>
              <a:rPr lang="en-US" sz="2500" dirty="0" smtClean="0">
                <a:solidFill>
                  <a:srgbClr val="000000"/>
                </a:solidFill>
                <a:latin typeface="Calibri"/>
                <a:cs typeface="Calibri"/>
              </a:rPr>
              <a:t> cooling stops once bottom cold water gone</a:t>
            </a:r>
          </a:p>
        </p:txBody>
      </p:sp>
      <p:pic>
        <p:nvPicPr>
          <p:cNvPr id="9" name="Picture 8" descr="fullhovmoller_ssbottomt_rotated_romsespressorerun2_v2.png"/>
          <p:cNvPicPr>
            <a:picLocks noChangeAspect="1"/>
          </p:cNvPicPr>
          <p:nvPr/>
        </p:nvPicPr>
        <p:blipFill rotWithShape="1">
          <a:blip r:embed="rId4">
            <a:extLst>
              <a:ext uri="{28A0092B-C50C-407E-A947-70E740481C1C}">
                <a14:useLocalDpi xmlns:a14="http://schemas.microsoft.com/office/drawing/2010/main" val="0"/>
              </a:ext>
            </a:extLst>
          </a:blip>
          <a:srcRect l="12721" t="25355" r="59111" b="32150"/>
          <a:stretch/>
        </p:blipFill>
        <p:spPr>
          <a:xfrm>
            <a:off x="7541497" y="5044829"/>
            <a:ext cx="1602503" cy="1813170"/>
          </a:xfrm>
          <a:prstGeom prst="rect">
            <a:avLst/>
          </a:prstGeom>
        </p:spPr>
      </p:pic>
      <p:sp>
        <p:nvSpPr>
          <p:cNvPr id="10"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p>
        </p:txBody>
      </p:sp>
      <p:sp>
        <p:nvSpPr>
          <p:cNvPr id="7" name="Oval 6"/>
          <p:cNvSpPr/>
          <p:nvPr/>
        </p:nvSpPr>
        <p:spPr>
          <a:xfrm>
            <a:off x="647292" y="2966065"/>
            <a:ext cx="606323" cy="145025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53111" y="2966065"/>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34350" y="2897239"/>
            <a:ext cx="839018" cy="901290"/>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4597" y="5044829"/>
            <a:ext cx="1486306" cy="147723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29988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ltemprate_romsespressorerun1_v3.png"/>
          <p:cNvPicPr>
            <a:picLocks noChangeAspect="1"/>
          </p:cNvPicPr>
          <p:nvPr/>
        </p:nvPicPr>
        <p:blipFill rotWithShape="1">
          <a:blip r:embed="rId3">
            <a:extLst>
              <a:ext uri="{28A0092B-C50C-407E-A947-70E740481C1C}">
                <a14:useLocalDpi xmlns:a14="http://schemas.microsoft.com/office/drawing/2010/main" val="0"/>
              </a:ext>
            </a:extLst>
          </a:blip>
          <a:srcRect l="8308" t="4673" r="3294" b="5495"/>
          <a:stretch/>
        </p:blipFill>
        <p:spPr>
          <a:xfrm>
            <a:off x="0" y="697372"/>
            <a:ext cx="8083160" cy="6160628"/>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84</a:t>
            </a:fld>
            <a:endParaRPr lang="en-US"/>
          </a:p>
        </p:txBody>
      </p:sp>
      <p:pic>
        <p:nvPicPr>
          <p:cNvPr id="7" name="Picture 6" descr="fullhovmollernorth_ssbottomt_rotated_romsespressorerun1_v4.png"/>
          <p:cNvPicPr>
            <a:picLocks noChangeAspect="1"/>
          </p:cNvPicPr>
          <p:nvPr/>
        </p:nvPicPr>
        <p:blipFill rotWithShape="1">
          <a:blip r:embed="rId4">
            <a:extLst>
              <a:ext uri="{28A0092B-C50C-407E-A947-70E740481C1C}">
                <a14:useLocalDpi xmlns:a14="http://schemas.microsoft.com/office/drawing/2010/main" val="0"/>
              </a:ext>
            </a:extLst>
          </a:blip>
          <a:srcRect l="12591" t="20986" r="58981" b="32800"/>
          <a:stretch/>
        </p:blipFill>
        <p:spPr>
          <a:xfrm>
            <a:off x="7520573" y="4878646"/>
            <a:ext cx="1623427" cy="1979354"/>
          </a:xfrm>
          <a:prstGeom prst="rect">
            <a:avLst/>
          </a:prstGeom>
        </p:spPr>
      </p:pic>
      <p:sp>
        <p:nvSpPr>
          <p:cNvPr id="8" name="Text Box 74"/>
          <p:cNvSpPr txBox="1">
            <a:spLocks noChangeArrowheads="1"/>
          </p:cNvSpPr>
          <p:nvPr/>
        </p:nvSpPr>
        <p:spPr bwMode="auto">
          <a:xfrm>
            <a:off x="-5" y="-44378"/>
            <a:ext cx="680125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b="1" dirty="0" smtClean="0">
                <a:solidFill>
                  <a:srgbClr val="000000"/>
                </a:solidFill>
                <a:latin typeface="Calibri"/>
                <a:cs typeface="Calibri"/>
              </a:rPr>
              <a:t>Barry</a:t>
            </a:r>
            <a:r>
              <a:rPr lang="en-US" sz="2500" dirty="0" smtClean="0">
                <a:solidFill>
                  <a:srgbClr val="000000"/>
                </a:solidFill>
                <a:latin typeface="Calibri"/>
                <a:cs typeface="Calibri"/>
              </a:rPr>
              <a:t>: Vertical diffusion cooling; tidal advection</a:t>
            </a:r>
          </a:p>
        </p:txBody>
      </p:sp>
      <p:sp>
        <p:nvSpPr>
          <p:cNvPr id="9"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a:t>
            </a:r>
            <a:r>
              <a:rPr lang="en-US" sz="2400" b="1" dirty="0"/>
              <a:t>2</a:t>
            </a:r>
          </a:p>
        </p:txBody>
      </p:sp>
      <p:sp>
        <p:nvSpPr>
          <p:cNvPr id="10" name="Oval 9"/>
          <p:cNvSpPr/>
          <p:nvPr/>
        </p:nvSpPr>
        <p:spPr>
          <a:xfrm>
            <a:off x="630903" y="2897240"/>
            <a:ext cx="442452" cy="675148"/>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46710" y="2923293"/>
            <a:ext cx="368709" cy="73922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621549" y="2923293"/>
            <a:ext cx="442452" cy="58354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076724" y="2897240"/>
            <a:ext cx="442452" cy="58354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925483" y="5001177"/>
            <a:ext cx="1147097" cy="107843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4639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485123"/>
            <a:ext cx="2133600" cy="365125"/>
          </a:xfrm>
        </p:spPr>
        <p:txBody>
          <a:bodyPr/>
          <a:lstStyle/>
          <a:p>
            <a:fld id="{5B7A610D-BFC3-1840-8C55-759F0A989E1B}" type="slidenum">
              <a:rPr lang="en-US" smtClean="0"/>
              <a:t>85</a:t>
            </a:fld>
            <a:endParaRPr lang="en-US"/>
          </a:p>
        </p:txBody>
      </p:sp>
      <p:sp>
        <p:nvSpPr>
          <p:cNvPr id="6" name="Title 1"/>
          <p:cNvSpPr>
            <a:spLocks noGrp="1"/>
          </p:cNvSpPr>
          <p:nvPr>
            <p:ph type="title"/>
          </p:nvPr>
        </p:nvSpPr>
        <p:spPr>
          <a:xfrm>
            <a:off x="0" y="507559"/>
            <a:ext cx="5299016" cy="1143000"/>
          </a:xfrm>
        </p:spPr>
        <p:txBody>
          <a:bodyPr/>
          <a:lstStyle/>
          <a:p>
            <a:r>
              <a:rPr lang="en-US" b="1" dirty="0" smtClean="0"/>
              <a:t>Motivation</a:t>
            </a:r>
            <a:endParaRPr lang="en-US" b="1" dirty="0"/>
          </a:p>
        </p:txBody>
      </p:sp>
      <p:sp>
        <p:nvSpPr>
          <p:cNvPr id="8" name="Content Placeholder 2"/>
          <p:cNvSpPr txBox="1">
            <a:spLocks/>
          </p:cNvSpPr>
          <p:nvPr/>
        </p:nvSpPr>
        <p:spPr>
          <a:xfrm>
            <a:off x="236494" y="1663529"/>
            <a:ext cx="6100961" cy="519644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Onshore sea </a:t>
            </a:r>
            <a:r>
              <a:rPr lang="en-US" sz="2400" dirty="0"/>
              <a:t>breeze </a:t>
            </a:r>
            <a:r>
              <a:rPr lang="en-US" sz="2400" dirty="0" smtClean="0"/>
              <a:t>observed; </a:t>
            </a:r>
            <a:br>
              <a:rPr lang="en-US" sz="2400" dirty="0" smtClean="0"/>
            </a:br>
            <a:r>
              <a:rPr lang="en-US" sz="2400" dirty="0" smtClean="0"/>
              <a:t>offshore </a:t>
            </a:r>
            <a:r>
              <a:rPr lang="en-US" sz="2400" dirty="0"/>
              <a:t>side not </a:t>
            </a:r>
            <a:r>
              <a:rPr lang="en-US" sz="1600" dirty="0">
                <a:solidFill>
                  <a:schemeClr val="bg1">
                    <a:lumMod val="65000"/>
                  </a:schemeClr>
                </a:solidFill>
              </a:rPr>
              <a:t>(Steele et al. 2014)</a:t>
            </a:r>
          </a:p>
          <a:p>
            <a:r>
              <a:rPr lang="en-US" sz="2400" dirty="0" smtClean="0"/>
              <a:t>Onshore front; offshore more </a:t>
            </a:r>
            <a:br>
              <a:rPr lang="en-US" sz="2400" dirty="0" smtClean="0"/>
            </a:br>
            <a:r>
              <a:rPr lang="en-US" sz="2400" dirty="0" smtClean="0"/>
              <a:t>difficult </a:t>
            </a:r>
            <a:r>
              <a:rPr lang="en-US" sz="2400" dirty="0"/>
              <a:t>to </a:t>
            </a:r>
            <a:r>
              <a:rPr lang="en-US" sz="2400" dirty="0" smtClean="0"/>
              <a:t>distinguish and define </a:t>
            </a:r>
            <a:br>
              <a:rPr lang="en-US" sz="2400" dirty="0" smtClean="0"/>
            </a:br>
            <a:r>
              <a:rPr lang="en-US" sz="2400" dirty="0" smtClean="0"/>
              <a:t>objectively </a:t>
            </a:r>
            <a:r>
              <a:rPr lang="en-US" sz="1600" dirty="0">
                <a:solidFill>
                  <a:srgbClr val="A6A6A6"/>
                </a:solidFill>
              </a:rPr>
              <a:t>(</a:t>
            </a:r>
            <a:r>
              <a:rPr lang="en-US" sz="1600" dirty="0" err="1">
                <a:solidFill>
                  <a:srgbClr val="A6A6A6"/>
                </a:solidFill>
              </a:rPr>
              <a:t>Finkele</a:t>
            </a:r>
            <a:r>
              <a:rPr lang="en-US" sz="1600" dirty="0">
                <a:solidFill>
                  <a:srgbClr val="A6A6A6"/>
                </a:solidFill>
              </a:rPr>
              <a:t> 1998</a:t>
            </a:r>
            <a:r>
              <a:rPr lang="en-US" sz="1600" dirty="0" smtClean="0">
                <a:solidFill>
                  <a:srgbClr val="A6A6A6"/>
                </a:solidFill>
              </a:rPr>
              <a:t>)</a:t>
            </a:r>
          </a:p>
          <a:p>
            <a:r>
              <a:rPr lang="en-US" sz="2400" dirty="0" smtClean="0"/>
              <a:t>Previous offshore extent definitions:</a:t>
            </a:r>
            <a:endParaRPr lang="en-US" sz="2400" dirty="0"/>
          </a:p>
          <a:p>
            <a:pPr lvl="1"/>
            <a:r>
              <a:rPr lang="en-US" sz="2000" dirty="0" smtClean="0"/>
              <a:t>1 m s</a:t>
            </a:r>
            <a:r>
              <a:rPr lang="en-US" sz="2000" baseline="30000" dirty="0" smtClean="0"/>
              <a:t>-1</a:t>
            </a:r>
            <a:r>
              <a:rPr lang="en-US" sz="2000" dirty="0" smtClean="0"/>
              <a:t> onshore wind speed in lowest 100m of sea breeze </a:t>
            </a:r>
            <a:r>
              <a:rPr lang="en-US" sz="1600" dirty="0" smtClean="0">
                <a:solidFill>
                  <a:srgbClr val="A6A6A6"/>
                </a:solidFill>
              </a:rPr>
              <a:t>(</a:t>
            </a:r>
            <a:r>
              <a:rPr lang="en-US" sz="1600" dirty="0" err="1" smtClean="0">
                <a:solidFill>
                  <a:srgbClr val="A6A6A6"/>
                </a:solidFill>
              </a:rPr>
              <a:t>Arritt</a:t>
            </a:r>
            <a:r>
              <a:rPr lang="en-US" sz="1600" dirty="0" smtClean="0">
                <a:solidFill>
                  <a:srgbClr val="A6A6A6"/>
                </a:solidFill>
              </a:rPr>
              <a:t> 1989)</a:t>
            </a:r>
          </a:p>
          <a:p>
            <a:pPr lvl="1"/>
            <a:r>
              <a:rPr lang="en-US" sz="2000" dirty="0" smtClean="0">
                <a:solidFill>
                  <a:srgbClr val="000000"/>
                </a:solidFill>
              </a:rPr>
              <a:t>Where wind speed uninfluenced by sea breeze (</a:t>
            </a:r>
            <a:r>
              <a:rPr lang="en-US" sz="2000" i="1" dirty="0" smtClean="0">
                <a:solidFill>
                  <a:srgbClr val="000000"/>
                </a:solidFill>
              </a:rPr>
              <a:t>pure</a:t>
            </a:r>
            <a:r>
              <a:rPr lang="en-US" sz="2000" dirty="0" smtClean="0">
                <a:solidFill>
                  <a:srgbClr val="000000"/>
                </a:solidFill>
              </a:rPr>
              <a:t> sea breezes only)</a:t>
            </a:r>
          </a:p>
          <a:p>
            <a:pPr lvl="2"/>
            <a:r>
              <a:rPr lang="en-US" sz="1800" dirty="0" smtClean="0">
                <a:solidFill>
                  <a:srgbClr val="000000"/>
                </a:solidFill>
              </a:rPr>
              <a:t>Extensive calm region nearby this point not always aligned with largest surface divergence, in contrast to onshore front with largest surface convergence</a:t>
            </a:r>
          </a:p>
          <a:p>
            <a:r>
              <a:rPr lang="en-US" sz="2400" b="1" dirty="0" smtClean="0">
                <a:solidFill>
                  <a:srgbClr val="000000"/>
                </a:solidFill>
              </a:rPr>
              <a:t>Need clear, objective definition of offshore extent, for any synoptic, thermal conditions</a:t>
            </a:r>
          </a:p>
          <a:p>
            <a:pPr lvl="1"/>
            <a:endParaRPr lang="en-US" sz="2000" dirty="0" smtClean="0">
              <a:solidFill>
                <a:srgbClr val="000000"/>
              </a:solidFill>
            </a:endParaRPr>
          </a:p>
          <a:p>
            <a:pPr lvl="1"/>
            <a:endParaRPr lang="en-US" sz="2000" dirty="0">
              <a:solidFill>
                <a:srgbClr val="000000"/>
              </a:solidFill>
            </a:endParaRPr>
          </a:p>
        </p:txBody>
      </p:sp>
      <p:sp>
        <p:nvSpPr>
          <p:cNvPr id="7" name="Rectangle 6"/>
          <p:cNvSpPr/>
          <p:nvPr/>
        </p:nvSpPr>
        <p:spPr>
          <a:xfrm>
            <a:off x="0" y="-17092"/>
            <a:ext cx="9144000" cy="769441"/>
          </a:xfrm>
          <a:prstGeom prst="rect">
            <a:avLst/>
          </a:prstGeom>
        </p:spPr>
        <p:txBody>
          <a:bodyPr wrap="square">
            <a:spAutoFit/>
          </a:bodyPr>
          <a:lstStyle/>
          <a:p>
            <a:pPr algn="ctr"/>
            <a:r>
              <a:rPr lang="en-US" sz="2000" dirty="0" smtClean="0"/>
              <a:t>Project 3: </a:t>
            </a:r>
            <a:r>
              <a:rPr lang="en-US" sz="2000" dirty="0">
                <a:solidFill>
                  <a:schemeClr val="bg1">
                    <a:lumMod val="50000"/>
                  </a:schemeClr>
                </a:solidFill>
              </a:rPr>
              <a:t>Offshore Sea Breeze Sensitivity to Coastal Upwelling </a:t>
            </a:r>
            <a:r>
              <a:rPr lang="en-US" sz="2000" dirty="0" smtClean="0">
                <a:solidFill>
                  <a:schemeClr val="bg1">
                    <a:lumMod val="50000"/>
                  </a:schemeClr>
                </a:solidFill>
              </a:rPr>
              <a:t>&amp; Synoptic </a:t>
            </a:r>
            <a:r>
              <a:rPr lang="en-US" sz="2000" dirty="0">
                <a:solidFill>
                  <a:schemeClr val="bg1">
                    <a:lumMod val="50000"/>
                  </a:schemeClr>
                </a:solidFill>
              </a:rPr>
              <a:t>Flow</a:t>
            </a:r>
          </a:p>
          <a:p>
            <a:pPr algn="ctr"/>
            <a:endParaRPr lang="en-US" sz="2300" b="1" dirty="0">
              <a:solidFill>
                <a:schemeClr val="bg1">
                  <a:lumMod val="50000"/>
                </a:schemeClr>
              </a:solidFill>
            </a:endParaRPr>
          </a:p>
        </p:txBody>
      </p:sp>
      <p:pic>
        <p:nvPicPr>
          <p:cNvPr id="9" name="Picture 8" descr="Macintosh HD:Users:seroka:Desktop:Screen Shot 2016-09-14 at 2.43.30 PM.png"/>
          <p:cNvPicPr/>
          <p:nvPr/>
        </p:nvPicPr>
        <p:blipFill>
          <a:blip r:embed="rId2">
            <a:extLst>
              <a:ext uri="{28A0092B-C50C-407E-A947-70E740481C1C}">
                <a14:useLocalDpi xmlns:a14="http://schemas.microsoft.com/office/drawing/2010/main" val="0"/>
              </a:ext>
            </a:extLst>
          </a:blip>
          <a:srcRect/>
          <a:stretch>
            <a:fillRect/>
          </a:stretch>
        </p:blipFill>
        <p:spPr bwMode="auto">
          <a:xfrm>
            <a:off x="4907936" y="507559"/>
            <a:ext cx="4245648" cy="2470518"/>
          </a:xfrm>
          <a:prstGeom prst="rect">
            <a:avLst/>
          </a:prstGeom>
          <a:noFill/>
          <a:ln>
            <a:noFill/>
          </a:ln>
        </p:spPr>
      </p:pic>
      <p:pic>
        <p:nvPicPr>
          <p:cNvPr id="10" name="Picture 9" descr="seabreeze_types.png"/>
          <p:cNvPicPr>
            <a:picLocks noChangeAspect="1"/>
          </p:cNvPicPr>
          <p:nvPr/>
        </p:nvPicPr>
        <p:blipFill rotWithShape="1">
          <a:blip r:embed="rId3">
            <a:extLst>
              <a:ext uri="{28A0092B-C50C-407E-A947-70E740481C1C}">
                <a14:useLocalDpi xmlns:a14="http://schemas.microsoft.com/office/drawing/2010/main" val="0"/>
              </a:ext>
            </a:extLst>
          </a:blip>
          <a:srcRect l="9871"/>
          <a:stretch/>
        </p:blipFill>
        <p:spPr>
          <a:xfrm>
            <a:off x="6536455" y="3215856"/>
            <a:ext cx="2607545" cy="2759300"/>
          </a:xfrm>
          <a:prstGeom prst="rect">
            <a:avLst/>
          </a:prstGeom>
        </p:spPr>
      </p:pic>
      <p:sp>
        <p:nvSpPr>
          <p:cNvPr id="11" name="TextBox 10"/>
          <p:cNvSpPr txBox="1"/>
          <p:nvPr/>
        </p:nvSpPr>
        <p:spPr>
          <a:xfrm>
            <a:off x="7746373" y="5206406"/>
            <a:ext cx="751286" cy="338554"/>
          </a:xfrm>
          <a:prstGeom prst="rect">
            <a:avLst/>
          </a:prstGeom>
          <a:noFill/>
        </p:spPr>
        <p:txBody>
          <a:bodyPr wrap="square" rtlCol="0">
            <a:spAutoFit/>
          </a:bodyPr>
          <a:lstStyle/>
          <a:p>
            <a:pPr marL="0" lvl="1" algn="ctr"/>
            <a:r>
              <a:rPr lang="en-US" sz="1600" b="1" dirty="0" smtClean="0">
                <a:solidFill>
                  <a:srgbClr val="0000FF"/>
                </a:solidFill>
              </a:rPr>
              <a:t>Pure</a:t>
            </a:r>
          </a:p>
        </p:txBody>
      </p:sp>
      <p:sp>
        <p:nvSpPr>
          <p:cNvPr id="12" name="TextBox 11"/>
          <p:cNvSpPr txBox="1"/>
          <p:nvPr/>
        </p:nvSpPr>
        <p:spPr>
          <a:xfrm>
            <a:off x="7699974" y="4361067"/>
            <a:ext cx="1255142" cy="338554"/>
          </a:xfrm>
          <a:prstGeom prst="rect">
            <a:avLst/>
          </a:prstGeom>
          <a:noFill/>
        </p:spPr>
        <p:txBody>
          <a:bodyPr wrap="square" rtlCol="0">
            <a:spAutoFit/>
          </a:bodyPr>
          <a:lstStyle/>
          <a:p>
            <a:pPr marL="0" lvl="1" algn="ctr"/>
            <a:r>
              <a:rPr lang="en-US" sz="1600" b="1" dirty="0" smtClean="0">
                <a:solidFill>
                  <a:srgbClr val="0000FF"/>
                </a:solidFill>
              </a:rPr>
              <a:t>Corkscrew</a:t>
            </a:r>
          </a:p>
        </p:txBody>
      </p:sp>
      <p:sp>
        <p:nvSpPr>
          <p:cNvPr id="13" name="TextBox 12"/>
          <p:cNvSpPr txBox="1"/>
          <p:nvPr/>
        </p:nvSpPr>
        <p:spPr>
          <a:xfrm>
            <a:off x="7666334" y="3456949"/>
            <a:ext cx="1255142" cy="338554"/>
          </a:xfrm>
          <a:prstGeom prst="rect">
            <a:avLst/>
          </a:prstGeom>
          <a:noFill/>
        </p:spPr>
        <p:txBody>
          <a:bodyPr wrap="square" rtlCol="0">
            <a:spAutoFit/>
          </a:bodyPr>
          <a:lstStyle/>
          <a:p>
            <a:pPr marL="0" lvl="1" algn="ctr"/>
            <a:r>
              <a:rPr lang="en-US" sz="1600" b="1" dirty="0" smtClean="0">
                <a:solidFill>
                  <a:srgbClr val="0000FF"/>
                </a:solidFill>
              </a:rPr>
              <a:t>Backdoor</a:t>
            </a:r>
          </a:p>
        </p:txBody>
      </p:sp>
      <p:pic>
        <p:nvPicPr>
          <p:cNvPr id="14" name="Picture 13" descr="seabreeze_types.png"/>
          <p:cNvPicPr>
            <a:picLocks noChangeAspect="1"/>
          </p:cNvPicPr>
          <p:nvPr/>
        </p:nvPicPr>
        <p:blipFill rotWithShape="1">
          <a:blip r:embed="rId3">
            <a:extLst>
              <a:ext uri="{28A0092B-C50C-407E-A947-70E740481C1C}">
                <a14:useLocalDpi xmlns:a14="http://schemas.microsoft.com/office/drawing/2010/main" val="0"/>
              </a:ext>
            </a:extLst>
          </a:blip>
          <a:srcRect l="9860" r="44401"/>
          <a:stretch/>
        </p:blipFill>
        <p:spPr>
          <a:xfrm flipH="1" flipV="1">
            <a:off x="6536455" y="3215856"/>
            <a:ext cx="1323262" cy="2759300"/>
          </a:xfrm>
          <a:prstGeom prst="rect">
            <a:avLst/>
          </a:prstGeom>
        </p:spPr>
      </p:pic>
      <p:pic>
        <p:nvPicPr>
          <p:cNvPr id="15" name="Picture 14" descr="seabreeze_types.png"/>
          <p:cNvPicPr>
            <a:picLocks noChangeAspect="1"/>
          </p:cNvPicPr>
          <p:nvPr/>
        </p:nvPicPr>
        <p:blipFill rotWithShape="1">
          <a:blip r:embed="rId3">
            <a:extLst>
              <a:ext uri="{28A0092B-C50C-407E-A947-70E740481C1C}">
                <a14:useLocalDpi xmlns:a14="http://schemas.microsoft.com/office/drawing/2010/main" val="0"/>
              </a:ext>
            </a:extLst>
          </a:blip>
          <a:srcRect l="9860" r="44401" b="67877"/>
          <a:stretch/>
        </p:blipFill>
        <p:spPr>
          <a:xfrm flipH="1" flipV="1">
            <a:off x="6536455" y="5933997"/>
            <a:ext cx="1323262" cy="886371"/>
          </a:xfrm>
          <a:prstGeom prst="rect">
            <a:avLst/>
          </a:prstGeom>
        </p:spPr>
      </p:pic>
      <p:sp>
        <p:nvSpPr>
          <p:cNvPr id="16" name="Rectangle 15"/>
          <p:cNvSpPr/>
          <p:nvPr/>
        </p:nvSpPr>
        <p:spPr>
          <a:xfrm>
            <a:off x="6688667" y="6147118"/>
            <a:ext cx="457200" cy="465667"/>
          </a:xfrm>
          <a:prstGeom prst="rect">
            <a:avLst/>
          </a:prstGeom>
          <a:solidFill>
            <a:srgbClr val="9EB2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145867" y="6116217"/>
            <a:ext cx="76199" cy="465667"/>
          </a:xfrm>
          <a:prstGeom prst="rect">
            <a:avLst/>
          </a:prstGeom>
          <a:solidFill>
            <a:srgbClr val="167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7222066" y="6192417"/>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222066" y="6374450"/>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226300" y="6581884"/>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818734" y="6192417"/>
            <a:ext cx="1255142" cy="338554"/>
          </a:xfrm>
          <a:prstGeom prst="rect">
            <a:avLst/>
          </a:prstGeom>
          <a:noFill/>
        </p:spPr>
        <p:txBody>
          <a:bodyPr wrap="square" rtlCol="0">
            <a:spAutoFit/>
          </a:bodyPr>
          <a:lstStyle/>
          <a:p>
            <a:pPr marL="0" lvl="1"/>
            <a:r>
              <a:rPr lang="en-US" sz="1600" b="1" dirty="0" smtClean="0">
                <a:solidFill>
                  <a:srgbClr val="0000FF"/>
                </a:solidFill>
              </a:rPr>
              <a:t>Synoptic</a:t>
            </a:r>
          </a:p>
        </p:txBody>
      </p:sp>
      <p:sp>
        <p:nvSpPr>
          <p:cNvPr id="3" name="Rectangle 2"/>
          <p:cNvSpPr/>
          <p:nvPr/>
        </p:nvSpPr>
        <p:spPr>
          <a:xfrm rot="1815987">
            <a:off x="6420176" y="1130082"/>
            <a:ext cx="460012" cy="330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762761" y="2885587"/>
            <a:ext cx="583880" cy="276999"/>
          </a:xfrm>
          <a:prstGeom prst="rect">
            <a:avLst/>
          </a:prstGeom>
        </p:spPr>
        <p:txBody>
          <a:bodyPr wrap="square">
            <a:spAutoFit/>
          </a:bodyPr>
          <a:lstStyle/>
          <a:p>
            <a:pPr algn="ctr"/>
            <a:r>
              <a:rPr lang="en-US" sz="1200" b="1" dirty="0" smtClean="0">
                <a:solidFill>
                  <a:srgbClr val="0000FF"/>
                </a:solidFill>
              </a:rPr>
              <a:t>Cold</a:t>
            </a:r>
            <a:endParaRPr lang="en-US" sz="1200" b="1" baseline="30000" dirty="0">
              <a:solidFill>
                <a:srgbClr val="0000FF"/>
              </a:solidFill>
            </a:endParaRPr>
          </a:p>
        </p:txBody>
      </p:sp>
      <p:sp>
        <p:nvSpPr>
          <p:cNvPr id="23" name="Rectangle 22"/>
          <p:cNvSpPr/>
          <p:nvPr/>
        </p:nvSpPr>
        <p:spPr>
          <a:xfrm>
            <a:off x="5765506" y="2885587"/>
            <a:ext cx="583880" cy="276999"/>
          </a:xfrm>
          <a:prstGeom prst="rect">
            <a:avLst/>
          </a:prstGeom>
        </p:spPr>
        <p:txBody>
          <a:bodyPr wrap="square">
            <a:spAutoFit/>
          </a:bodyPr>
          <a:lstStyle/>
          <a:p>
            <a:pPr algn="ctr"/>
            <a:r>
              <a:rPr lang="en-US" sz="1200" b="1" dirty="0" smtClean="0">
                <a:solidFill>
                  <a:srgbClr val="FF0000"/>
                </a:solidFill>
              </a:rPr>
              <a:t>Warm</a:t>
            </a:r>
            <a:endParaRPr lang="en-US" sz="1200" b="1" baseline="30000" dirty="0">
              <a:solidFill>
                <a:srgbClr val="FF0000"/>
              </a:solidFill>
            </a:endParaRPr>
          </a:p>
        </p:txBody>
      </p:sp>
    </p:spTree>
    <p:extLst>
      <p:ext uri="{BB962C8B-B14F-4D97-AF65-F5344CB8AC3E}">
        <p14:creationId xmlns:p14="http://schemas.microsoft.com/office/powerpoint/2010/main" val="2866426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6" grpId="0" animBg="1"/>
      <p:bldP spid="17" grpId="0" animBg="1"/>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creen Shot 2015-10-19 at 12.33.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346" y="3793780"/>
            <a:ext cx="3572724" cy="1374591"/>
          </a:xfrm>
          <a:prstGeom prst="rect">
            <a:avLst/>
          </a:prstGeom>
        </p:spPr>
      </p:pic>
      <p:sp>
        <p:nvSpPr>
          <p:cNvPr id="2" name="Title 1"/>
          <p:cNvSpPr>
            <a:spLocks noGrp="1"/>
          </p:cNvSpPr>
          <p:nvPr>
            <p:ph type="title"/>
          </p:nvPr>
        </p:nvSpPr>
        <p:spPr>
          <a:xfrm>
            <a:off x="228600" y="17824"/>
            <a:ext cx="6163956" cy="762000"/>
          </a:xfrm>
        </p:spPr>
        <p:txBody>
          <a:bodyPr>
            <a:normAutofit/>
          </a:bodyPr>
          <a:lstStyle/>
          <a:p>
            <a:r>
              <a:rPr lang="en-US" sz="4000" b="1" dirty="0" smtClean="0">
                <a:solidFill>
                  <a:srgbClr val="000000"/>
                </a:solidFill>
                <a:latin typeface="Calibri"/>
                <a:cs typeface="Calibri"/>
              </a:rPr>
              <a:t>Methods</a:t>
            </a:r>
            <a:endParaRPr lang="en-US" sz="4000" b="1" dirty="0">
              <a:solidFill>
                <a:srgbClr val="000000"/>
              </a:solidFill>
              <a:latin typeface="Calibri"/>
              <a:cs typeface="Calibri"/>
            </a:endParaRPr>
          </a:p>
        </p:txBody>
      </p:sp>
      <p:pic>
        <p:nvPicPr>
          <p:cNvPr id="4" name="Picture 3"/>
          <p:cNvPicPr>
            <a:picLocks noChangeAspect="1"/>
          </p:cNvPicPr>
          <p:nvPr/>
        </p:nvPicPr>
        <p:blipFill>
          <a:blip r:embed="rId4"/>
          <a:stretch>
            <a:fillRect/>
          </a:stretch>
        </p:blipFill>
        <p:spPr>
          <a:xfrm>
            <a:off x="181853" y="1086220"/>
            <a:ext cx="997486" cy="730982"/>
          </a:xfrm>
          <a:prstGeom prst="rect">
            <a:avLst/>
          </a:prstGeom>
        </p:spPr>
      </p:pic>
      <p:pic>
        <p:nvPicPr>
          <p:cNvPr id="13" name="Picture 12"/>
          <p:cNvPicPr>
            <a:picLocks noChangeAspect="1"/>
          </p:cNvPicPr>
          <p:nvPr/>
        </p:nvPicPr>
        <p:blipFill>
          <a:blip r:embed="rId5"/>
          <a:stretch>
            <a:fillRect/>
          </a:stretch>
        </p:blipFill>
        <p:spPr>
          <a:xfrm>
            <a:off x="181853" y="5142232"/>
            <a:ext cx="734915" cy="704151"/>
          </a:xfrm>
          <a:prstGeom prst="rect">
            <a:avLst/>
          </a:prstGeom>
        </p:spPr>
      </p:pic>
      <p:pic>
        <p:nvPicPr>
          <p:cNvPr id="14" name="Picture 13" descr="seabreeze_types.png"/>
          <p:cNvPicPr>
            <a:picLocks noChangeAspect="1"/>
          </p:cNvPicPr>
          <p:nvPr/>
        </p:nvPicPr>
        <p:blipFill rotWithShape="1">
          <a:blip r:embed="rId6">
            <a:extLst>
              <a:ext uri="{28A0092B-C50C-407E-A947-70E740481C1C}">
                <a14:useLocalDpi xmlns:a14="http://schemas.microsoft.com/office/drawing/2010/main" val="0"/>
              </a:ext>
            </a:extLst>
          </a:blip>
          <a:srcRect l="9871"/>
          <a:stretch/>
        </p:blipFill>
        <p:spPr>
          <a:xfrm>
            <a:off x="6536455" y="3284347"/>
            <a:ext cx="2607545" cy="2759300"/>
          </a:xfrm>
          <a:prstGeom prst="rect">
            <a:avLst/>
          </a:prstGeom>
        </p:spPr>
      </p:pic>
      <p:sp>
        <p:nvSpPr>
          <p:cNvPr id="17" name="TextBox 16"/>
          <p:cNvSpPr txBox="1"/>
          <p:nvPr/>
        </p:nvSpPr>
        <p:spPr>
          <a:xfrm>
            <a:off x="7746373" y="5274897"/>
            <a:ext cx="751286" cy="338554"/>
          </a:xfrm>
          <a:prstGeom prst="rect">
            <a:avLst/>
          </a:prstGeom>
          <a:noFill/>
        </p:spPr>
        <p:txBody>
          <a:bodyPr wrap="square" rtlCol="0">
            <a:spAutoFit/>
          </a:bodyPr>
          <a:lstStyle/>
          <a:p>
            <a:pPr marL="0" lvl="1" algn="ctr"/>
            <a:r>
              <a:rPr lang="en-US" sz="1600" b="1" dirty="0" smtClean="0">
                <a:solidFill>
                  <a:srgbClr val="0000FF"/>
                </a:solidFill>
              </a:rPr>
              <a:t>Pure</a:t>
            </a:r>
          </a:p>
        </p:txBody>
      </p:sp>
      <p:sp>
        <p:nvSpPr>
          <p:cNvPr id="18" name="TextBox 17"/>
          <p:cNvSpPr txBox="1"/>
          <p:nvPr/>
        </p:nvSpPr>
        <p:spPr>
          <a:xfrm>
            <a:off x="7699974" y="4429558"/>
            <a:ext cx="1255142" cy="338554"/>
          </a:xfrm>
          <a:prstGeom prst="rect">
            <a:avLst/>
          </a:prstGeom>
          <a:noFill/>
        </p:spPr>
        <p:txBody>
          <a:bodyPr wrap="square" rtlCol="0">
            <a:spAutoFit/>
          </a:bodyPr>
          <a:lstStyle/>
          <a:p>
            <a:pPr marL="0" lvl="1" algn="ctr"/>
            <a:r>
              <a:rPr lang="en-US" sz="1600" b="1" dirty="0" smtClean="0">
                <a:solidFill>
                  <a:srgbClr val="0000FF"/>
                </a:solidFill>
              </a:rPr>
              <a:t>Corkscrew</a:t>
            </a:r>
          </a:p>
        </p:txBody>
      </p:sp>
      <p:sp>
        <p:nvSpPr>
          <p:cNvPr id="20" name="TextBox 19"/>
          <p:cNvSpPr txBox="1"/>
          <p:nvPr/>
        </p:nvSpPr>
        <p:spPr>
          <a:xfrm>
            <a:off x="7666334" y="3525440"/>
            <a:ext cx="1255142" cy="338554"/>
          </a:xfrm>
          <a:prstGeom prst="rect">
            <a:avLst/>
          </a:prstGeom>
          <a:noFill/>
        </p:spPr>
        <p:txBody>
          <a:bodyPr wrap="square" rtlCol="0">
            <a:spAutoFit/>
          </a:bodyPr>
          <a:lstStyle/>
          <a:p>
            <a:pPr marL="0" lvl="1" algn="ctr"/>
            <a:r>
              <a:rPr lang="en-US" sz="1600" b="1" dirty="0" smtClean="0">
                <a:solidFill>
                  <a:srgbClr val="0000FF"/>
                </a:solidFill>
              </a:rPr>
              <a:t>Backdoor</a:t>
            </a:r>
          </a:p>
        </p:txBody>
      </p:sp>
      <p:pic>
        <p:nvPicPr>
          <p:cNvPr id="21" name="Picture 20" descr="seabreeze_types.png"/>
          <p:cNvPicPr>
            <a:picLocks noChangeAspect="1"/>
          </p:cNvPicPr>
          <p:nvPr/>
        </p:nvPicPr>
        <p:blipFill rotWithShape="1">
          <a:blip r:embed="rId6">
            <a:extLst>
              <a:ext uri="{28A0092B-C50C-407E-A947-70E740481C1C}">
                <a14:useLocalDpi xmlns:a14="http://schemas.microsoft.com/office/drawing/2010/main" val="0"/>
              </a:ext>
            </a:extLst>
          </a:blip>
          <a:srcRect l="9860" r="44401"/>
          <a:stretch/>
        </p:blipFill>
        <p:spPr>
          <a:xfrm flipH="1" flipV="1">
            <a:off x="6536455" y="3284347"/>
            <a:ext cx="1323262" cy="2759300"/>
          </a:xfrm>
          <a:prstGeom prst="rect">
            <a:avLst/>
          </a:prstGeom>
        </p:spPr>
      </p:pic>
      <p:pic>
        <p:nvPicPr>
          <p:cNvPr id="22" name="Picture 21" descr="seabreeze_types.png"/>
          <p:cNvPicPr>
            <a:picLocks noChangeAspect="1"/>
          </p:cNvPicPr>
          <p:nvPr/>
        </p:nvPicPr>
        <p:blipFill rotWithShape="1">
          <a:blip r:embed="rId6">
            <a:extLst>
              <a:ext uri="{28A0092B-C50C-407E-A947-70E740481C1C}">
                <a14:useLocalDpi xmlns:a14="http://schemas.microsoft.com/office/drawing/2010/main" val="0"/>
              </a:ext>
            </a:extLst>
          </a:blip>
          <a:srcRect l="9860" r="44401" b="67877"/>
          <a:stretch/>
        </p:blipFill>
        <p:spPr>
          <a:xfrm flipH="1" flipV="1">
            <a:off x="6536455" y="6002488"/>
            <a:ext cx="1323262" cy="886371"/>
          </a:xfrm>
          <a:prstGeom prst="rect">
            <a:avLst/>
          </a:prstGeom>
        </p:spPr>
      </p:pic>
      <p:sp>
        <p:nvSpPr>
          <p:cNvPr id="7" name="Rectangle 6"/>
          <p:cNvSpPr/>
          <p:nvPr/>
        </p:nvSpPr>
        <p:spPr>
          <a:xfrm>
            <a:off x="6688667" y="6215609"/>
            <a:ext cx="457200" cy="465667"/>
          </a:xfrm>
          <a:prstGeom prst="rect">
            <a:avLst/>
          </a:prstGeom>
          <a:solidFill>
            <a:srgbClr val="9EB2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145867" y="6184708"/>
            <a:ext cx="76199" cy="465667"/>
          </a:xfrm>
          <a:prstGeom prst="rect">
            <a:avLst/>
          </a:prstGeom>
          <a:solidFill>
            <a:srgbClr val="1670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7222066" y="6260908"/>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222066" y="6442941"/>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7226300" y="6650375"/>
            <a:ext cx="477908" cy="0"/>
          </a:xfrm>
          <a:prstGeom prst="straightConnector1">
            <a:avLst/>
          </a:prstGeom>
          <a:ln w="9525"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818734" y="6260908"/>
            <a:ext cx="1255142" cy="338554"/>
          </a:xfrm>
          <a:prstGeom prst="rect">
            <a:avLst/>
          </a:prstGeom>
          <a:noFill/>
        </p:spPr>
        <p:txBody>
          <a:bodyPr wrap="square" rtlCol="0">
            <a:spAutoFit/>
          </a:bodyPr>
          <a:lstStyle/>
          <a:p>
            <a:pPr marL="0" lvl="1"/>
            <a:r>
              <a:rPr lang="en-US" sz="1600" b="1" dirty="0" smtClean="0">
                <a:solidFill>
                  <a:srgbClr val="0000FF"/>
                </a:solidFill>
              </a:rPr>
              <a:t>Synoptic</a:t>
            </a:r>
          </a:p>
        </p:txBody>
      </p:sp>
      <p:pic>
        <p:nvPicPr>
          <p:cNvPr id="28" name="Picture 27"/>
          <p:cNvPicPr>
            <a:picLocks noChangeAspect="1"/>
          </p:cNvPicPr>
          <p:nvPr/>
        </p:nvPicPr>
        <p:blipFill rotWithShape="1">
          <a:blip r:embed="rId7"/>
          <a:srcRect l="20382" r="28096"/>
          <a:stretch/>
        </p:blipFill>
        <p:spPr>
          <a:xfrm>
            <a:off x="181853" y="2386653"/>
            <a:ext cx="734915" cy="941523"/>
          </a:xfrm>
          <a:prstGeom prst="rect">
            <a:avLst/>
          </a:prstGeom>
        </p:spPr>
      </p:pic>
      <p:pic>
        <p:nvPicPr>
          <p:cNvPr id="29" name="Picture 28"/>
          <p:cNvPicPr>
            <a:picLocks noChangeAspect="1"/>
          </p:cNvPicPr>
          <p:nvPr/>
        </p:nvPicPr>
        <p:blipFill rotWithShape="1">
          <a:blip r:embed="rId8"/>
          <a:srcRect r="2338" b="58332"/>
          <a:stretch/>
        </p:blipFill>
        <p:spPr>
          <a:xfrm>
            <a:off x="6408474" y="1245228"/>
            <a:ext cx="2735526" cy="1750716"/>
          </a:xfrm>
          <a:prstGeom prst="rect">
            <a:avLst/>
          </a:prstGeom>
        </p:spPr>
      </p:pic>
      <p:sp>
        <p:nvSpPr>
          <p:cNvPr id="30" name="TextBox 29"/>
          <p:cNvSpPr txBox="1"/>
          <p:nvPr/>
        </p:nvSpPr>
        <p:spPr>
          <a:xfrm>
            <a:off x="6444831" y="980648"/>
            <a:ext cx="1414885" cy="338554"/>
          </a:xfrm>
          <a:prstGeom prst="rect">
            <a:avLst/>
          </a:prstGeom>
          <a:noFill/>
        </p:spPr>
        <p:txBody>
          <a:bodyPr wrap="square" rtlCol="0">
            <a:spAutoFit/>
          </a:bodyPr>
          <a:lstStyle/>
          <a:p>
            <a:pPr marL="0" lvl="1" algn="ctr"/>
            <a:r>
              <a:rPr lang="en-US" sz="1600" b="1" dirty="0" smtClean="0">
                <a:solidFill>
                  <a:srgbClr val="FF0000"/>
                </a:solidFill>
              </a:rPr>
              <a:t>Repelling LCS</a:t>
            </a:r>
          </a:p>
        </p:txBody>
      </p:sp>
      <p:sp>
        <p:nvSpPr>
          <p:cNvPr id="31" name="TextBox 30"/>
          <p:cNvSpPr txBox="1"/>
          <p:nvPr/>
        </p:nvSpPr>
        <p:spPr>
          <a:xfrm>
            <a:off x="7752644" y="977319"/>
            <a:ext cx="1380405" cy="338554"/>
          </a:xfrm>
          <a:prstGeom prst="rect">
            <a:avLst/>
          </a:prstGeom>
          <a:noFill/>
        </p:spPr>
        <p:txBody>
          <a:bodyPr wrap="square" rtlCol="0">
            <a:spAutoFit/>
          </a:bodyPr>
          <a:lstStyle/>
          <a:p>
            <a:pPr marL="0" lvl="1" algn="ctr"/>
            <a:r>
              <a:rPr lang="en-US" sz="1600" b="1" dirty="0" smtClean="0">
                <a:solidFill>
                  <a:srgbClr val="008000"/>
                </a:solidFill>
              </a:rPr>
              <a:t>Attracting LCS</a:t>
            </a:r>
          </a:p>
        </p:txBody>
      </p:sp>
      <p:sp>
        <p:nvSpPr>
          <p:cNvPr id="3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3</a:t>
            </a:r>
            <a:endParaRPr lang="en-US" sz="2400" b="1" dirty="0"/>
          </a:p>
        </p:txBody>
      </p:sp>
      <p:sp>
        <p:nvSpPr>
          <p:cNvPr id="3" name="TextBox 2"/>
          <p:cNvSpPr txBox="1"/>
          <p:nvPr/>
        </p:nvSpPr>
        <p:spPr>
          <a:xfrm>
            <a:off x="1060185" y="791932"/>
            <a:ext cx="5340640" cy="6032421"/>
          </a:xfrm>
          <a:prstGeom prst="rect">
            <a:avLst/>
          </a:prstGeom>
          <a:noFill/>
        </p:spPr>
        <p:txBody>
          <a:bodyPr wrap="square" rtlCol="0">
            <a:spAutoFit/>
          </a:bodyPr>
          <a:lstStyle/>
          <a:p>
            <a:r>
              <a:rPr lang="en-US" sz="2400" b="1" dirty="0" smtClean="0">
                <a:solidFill>
                  <a:srgbClr val="000000"/>
                </a:solidFill>
                <a:latin typeface="Calibri" panose="020F0502020204030204" pitchFamily="34" charset="0"/>
                <a:cs typeface="Franklin Gothic Book"/>
              </a:rPr>
              <a:t>Model</a:t>
            </a:r>
            <a:r>
              <a:rPr lang="en-US" sz="2400" dirty="0" smtClean="0">
                <a:solidFill>
                  <a:srgbClr val="000000"/>
                </a:solidFill>
                <a:latin typeface="Calibri" panose="020F0502020204030204" pitchFamily="34" charset="0"/>
                <a:cs typeface="Franklin Gothic Book"/>
              </a:rPr>
              <a:t>: </a:t>
            </a:r>
            <a:r>
              <a:rPr lang="en-US" sz="2400" i="1" dirty="0" smtClean="0">
                <a:solidFill>
                  <a:srgbClr val="000000"/>
                </a:solidFill>
                <a:latin typeface="Calibri" panose="020F0502020204030204" pitchFamily="34" charset="0"/>
                <a:cs typeface="Franklin Gothic Book"/>
              </a:rPr>
              <a:t>3km </a:t>
            </a:r>
            <a:r>
              <a:rPr lang="en-US" sz="2400" dirty="0" smtClean="0">
                <a:solidFill>
                  <a:srgbClr val="000000"/>
                </a:solidFill>
                <a:latin typeface="Calibri" panose="020F0502020204030204" pitchFamily="34" charset="0"/>
                <a:cs typeface="Franklin Gothic Book"/>
              </a:rPr>
              <a:t>WRF-ARW v3.6.1; YSU PBL;  MM5 </a:t>
            </a:r>
            <a:r>
              <a:rPr lang="en-US" sz="2400" dirty="0" err="1" smtClean="0">
                <a:solidFill>
                  <a:srgbClr val="000000"/>
                </a:solidFill>
                <a:latin typeface="Calibri" panose="020F0502020204030204" pitchFamily="34" charset="0"/>
                <a:cs typeface="Franklin Gothic Book"/>
              </a:rPr>
              <a:t>Monin-Obukhov</a:t>
            </a:r>
            <a:r>
              <a:rPr lang="en-US" sz="2400" dirty="0" smtClean="0">
                <a:solidFill>
                  <a:srgbClr val="000000"/>
                </a:solidFill>
                <a:latin typeface="Calibri" panose="020F0502020204030204" pitchFamily="34" charset="0"/>
                <a:cs typeface="Franklin Gothic Book"/>
              </a:rPr>
              <a:t> surface layer</a:t>
            </a:r>
            <a:br>
              <a:rPr lang="en-US" sz="2400" dirty="0" smtClean="0">
                <a:solidFill>
                  <a:srgbClr val="000000"/>
                </a:solidFill>
                <a:latin typeface="Calibri" panose="020F0502020204030204" pitchFamily="34" charset="0"/>
                <a:cs typeface="Franklin Gothic Book"/>
              </a:rPr>
            </a:br>
            <a:endParaRPr lang="en-US" sz="2400" b="1" dirty="0" smtClean="0">
              <a:solidFill>
                <a:srgbClr val="000000"/>
              </a:solidFill>
              <a:latin typeface="Calibri" panose="020F0502020204030204" pitchFamily="34" charset="0"/>
              <a:cs typeface="Franklin Gothic Book"/>
            </a:endParaRPr>
          </a:p>
          <a:p>
            <a:pPr>
              <a:spcAft>
                <a:spcPts val="1200"/>
              </a:spcAft>
            </a:pPr>
            <a:r>
              <a:rPr lang="en-US" sz="2400" b="1" dirty="0" smtClean="0">
                <a:solidFill>
                  <a:srgbClr val="000000"/>
                </a:solidFill>
                <a:latin typeface="Calibri" panose="020F0502020204030204" pitchFamily="34" charset="0"/>
                <a:cs typeface="Franklin Gothic Book"/>
              </a:rPr>
              <a:t>Lagrangian Coherent Structures (LCSs)</a:t>
            </a:r>
            <a:r>
              <a:rPr lang="en-US" sz="2400" dirty="0" smtClean="0">
                <a:solidFill>
                  <a:srgbClr val="000000"/>
                </a:solidFill>
                <a:latin typeface="Calibri" panose="020F0502020204030204" pitchFamily="34" charset="0"/>
                <a:cs typeface="Franklin Gothic Book"/>
              </a:rPr>
              <a:t>:</a:t>
            </a:r>
            <a:r>
              <a:rPr lang="en-US" sz="2400" dirty="0">
                <a:solidFill>
                  <a:srgbClr val="000000"/>
                </a:solidFill>
                <a:latin typeface="Calibri" panose="020F0502020204030204" pitchFamily="34" charset="0"/>
                <a:cs typeface="Franklin Gothic Book"/>
              </a:rPr>
              <a:t/>
            </a:r>
            <a:br>
              <a:rPr lang="en-US" sz="2400" dirty="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1. Particles placed on 10km grid in WRF winds</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2. Particles forced by 2D winds every 10 min. over 	1 </a:t>
            </a:r>
            <a:r>
              <a:rPr lang="en-US" sz="2000" dirty="0" err="1" smtClean="0">
                <a:solidFill>
                  <a:srgbClr val="000000"/>
                </a:solidFill>
                <a:latin typeface="Calibri" panose="020F0502020204030204" pitchFamily="34" charset="0"/>
                <a:cs typeface="Franklin Gothic Book"/>
              </a:rPr>
              <a:t>hr</a:t>
            </a:r>
            <a:r>
              <a:rPr lang="en-US" sz="2000" dirty="0">
                <a:solidFill>
                  <a:srgbClr val="000000"/>
                </a:solidFill>
                <a:latin typeface="Calibri" panose="020F0502020204030204" pitchFamily="34" charset="0"/>
                <a:cs typeface="Franklin Gothic Book"/>
              </a:rPr>
              <a:t> </a:t>
            </a:r>
            <a:r>
              <a:rPr lang="en-US" sz="2000" dirty="0" smtClean="0">
                <a:solidFill>
                  <a:srgbClr val="000000"/>
                </a:solidFill>
                <a:latin typeface="Calibri" panose="020F0502020204030204" pitchFamily="34" charset="0"/>
                <a:cs typeface="Franklin Gothic Book"/>
              </a:rPr>
              <a:t>(forward trajectories) at various heights</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	-17, 18, 19, 20, 21, 22, 23 UTC</a:t>
            </a:r>
            <a:br>
              <a:rPr lang="en-US" sz="2000" dirty="0" smtClean="0">
                <a:solidFill>
                  <a:srgbClr val="000000"/>
                </a:solidFill>
                <a:latin typeface="Calibri" panose="020F0502020204030204" pitchFamily="34" charset="0"/>
                <a:cs typeface="Franklin Gothic Book"/>
              </a:rPr>
            </a:br>
            <a:r>
              <a:rPr lang="en-US" sz="2000" dirty="0" smtClean="0">
                <a:solidFill>
                  <a:srgbClr val="000000"/>
                </a:solidFill>
                <a:latin typeface="Calibri" panose="020F0502020204030204" pitchFamily="34" charset="0"/>
                <a:cs typeface="Franklin Gothic Book"/>
              </a:rPr>
              <a:t>3. Relative dispersion (RD) calculated:</a:t>
            </a:r>
          </a:p>
          <a:p>
            <a:endParaRPr lang="en-US" sz="2400" b="1" dirty="0" smtClean="0">
              <a:solidFill>
                <a:srgbClr val="000000"/>
              </a:solidFill>
              <a:latin typeface="Calibri" panose="020F0502020204030204" pitchFamily="34" charset="0"/>
              <a:cs typeface="Franklin Gothic Book"/>
            </a:endParaRPr>
          </a:p>
          <a:p>
            <a:endParaRPr lang="en-US" sz="2400" b="1" dirty="0" smtClean="0">
              <a:solidFill>
                <a:srgbClr val="000000"/>
              </a:solidFill>
              <a:latin typeface="Calibri" panose="020F0502020204030204" pitchFamily="34" charset="0"/>
              <a:cs typeface="Franklin Gothic Book"/>
            </a:endParaRPr>
          </a:p>
          <a:p>
            <a:endParaRPr lang="en-US" sz="2400" b="1" dirty="0" smtClean="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Sea Breeze Cases/Sensitivities</a:t>
            </a:r>
            <a:r>
              <a:rPr lang="en-US" sz="2400" dirty="0" smtClean="0">
                <a:solidFill>
                  <a:srgbClr val="000000"/>
                </a:solidFill>
                <a:latin typeface="Calibri" panose="020F0502020204030204" pitchFamily="34" charset="0"/>
                <a:cs typeface="Franklin Gothic Book"/>
              </a:rPr>
              <a:t>:</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April 27, 2013: pure, </a:t>
            </a:r>
            <a:r>
              <a:rPr lang="en-US" sz="2100" dirty="0">
                <a:solidFill>
                  <a:srgbClr val="FF0000"/>
                </a:solidFill>
                <a:latin typeface="Calibri" panose="020F0502020204030204" pitchFamily="34" charset="0"/>
                <a:cs typeface="Franklin Gothic Book"/>
              </a:rPr>
              <a:t>no upwelling</a:t>
            </a:r>
          </a:p>
          <a:p>
            <a:pPr marL="457200" indent="-457200">
              <a:buFont typeface="+mj-lt"/>
              <a:buAutoNum type="arabicPeriod"/>
            </a:pPr>
            <a:r>
              <a:rPr lang="en-US" sz="2100" dirty="0" smtClean="0">
                <a:solidFill>
                  <a:srgbClr val="000000"/>
                </a:solidFill>
                <a:latin typeface="Calibri" panose="020F0502020204030204" pitchFamily="34" charset="0"/>
                <a:cs typeface="Franklin Gothic Book"/>
              </a:rPr>
              <a:t>Aug 13, 2012: pure, </a:t>
            </a:r>
            <a:r>
              <a:rPr lang="en-US" sz="2100" dirty="0" smtClean="0">
                <a:solidFill>
                  <a:srgbClr val="3366FF"/>
                </a:solidFill>
                <a:latin typeface="Calibri" panose="020F0502020204030204" pitchFamily="34" charset="0"/>
                <a:cs typeface="Franklin Gothic Book"/>
              </a:rPr>
              <a:t>upwelling</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Aug </a:t>
            </a:r>
            <a:r>
              <a:rPr lang="en-US" sz="2100" dirty="0" smtClean="0">
                <a:solidFill>
                  <a:srgbClr val="000000"/>
                </a:solidFill>
                <a:latin typeface="Calibri" panose="020F0502020204030204" pitchFamily="34" charset="0"/>
                <a:cs typeface="Franklin Gothic Book"/>
              </a:rPr>
              <a:t>13: </a:t>
            </a:r>
            <a:r>
              <a:rPr lang="en-US" sz="2100" dirty="0">
                <a:solidFill>
                  <a:srgbClr val="000000"/>
                </a:solidFill>
                <a:latin typeface="Calibri" panose="020F0502020204030204" pitchFamily="34" charset="0"/>
                <a:cs typeface="Franklin Gothic Book"/>
              </a:rPr>
              <a:t>pure, </a:t>
            </a:r>
            <a:r>
              <a:rPr lang="en-US" sz="2100" dirty="0" smtClean="0">
                <a:solidFill>
                  <a:srgbClr val="FF0000"/>
                </a:solidFill>
                <a:latin typeface="Calibri" panose="020F0502020204030204" pitchFamily="34" charset="0"/>
                <a:cs typeface="Franklin Gothic Book"/>
              </a:rPr>
              <a:t>remove upwelling</a:t>
            </a:r>
          </a:p>
          <a:p>
            <a:pPr marL="457200" indent="-457200">
              <a:buFont typeface="+mj-lt"/>
              <a:buAutoNum type="arabicPeriod"/>
            </a:pPr>
            <a:r>
              <a:rPr lang="en-US" sz="2100" dirty="0" smtClean="0">
                <a:solidFill>
                  <a:srgbClr val="000000"/>
                </a:solidFill>
                <a:latin typeface="Calibri" panose="020F0502020204030204" pitchFamily="34" charset="0"/>
                <a:cs typeface="Franklin Gothic Book"/>
              </a:rPr>
              <a:t>Aug 13: </a:t>
            </a:r>
            <a:r>
              <a:rPr lang="en-US" sz="2100" b="1" dirty="0" smtClean="0">
                <a:solidFill>
                  <a:srgbClr val="000000"/>
                </a:solidFill>
                <a:latin typeface="Calibri" panose="020F0502020204030204" pitchFamily="34" charset="0"/>
                <a:cs typeface="Franklin Gothic Book"/>
              </a:rPr>
              <a:t>strong (NJ)</a:t>
            </a:r>
            <a:r>
              <a:rPr lang="en-US" sz="2100" dirty="0" smtClean="0">
                <a:solidFill>
                  <a:srgbClr val="000000"/>
                </a:solidFill>
                <a:latin typeface="Calibri" panose="020F0502020204030204" pitchFamily="34" charset="0"/>
                <a:cs typeface="Franklin Gothic Book"/>
              </a:rPr>
              <a:t> vs. </a:t>
            </a:r>
            <a:r>
              <a:rPr lang="en-US" sz="2100" b="1" dirty="0" smtClean="0">
                <a:solidFill>
                  <a:schemeClr val="bg1">
                    <a:lumMod val="50000"/>
                  </a:schemeClr>
                </a:solidFill>
                <a:latin typeface="Calibri" panose="020F0502020204030204" pitchFamily="34" charset="0"/>
                <a:cs typeface="Franklin Gothic Book"/>
              </a:rPr>
              <a:t>weak (MD) </a:t>
            </a:r>
            <a:r>
              <a:rPr lang="en-US" sz="2100" dirty="0" smtClean="0">
                <a:solidFill>
                  <a:srgbClr val="000000"/>
                </a:solidFill>
                <a:latin typeface="Calibri" panose="020F0502020204030204" pitchFamily="34" charset="0"/>
                <a:cs typeface="Franklin Gothic Book"/>
              </a:rPr>
              <a:t>synoptic</a:t>
            </a:r>
          </a:p>
        </p:txBody>
      </p:sp>
      <p:sp>
        <p:nvSpPr>
          <p:cNvPr id="5" name="Slide Number Placeholder 4"/>
          <p:cNvSpPr>
            <a:spLocks noGrp="1"/>
          </p:cNvSpPr>
          <p:nvPr>
            <p:ph type="sldNum" sz="quarter" idx="12"/>
          </p:nvPr>
        </p:nvSpPr>
        <p:spPr/>
        <p:txBody>
          <a:bodyPr/>
          <a:lstStyle/>
          <a:p>
            <a:fld id="{5B7A610D-BFC3-1840-8C55-759F0A989E1B}" type="slidenum">
              <a:rPr lang="en-US" smtClean="0"/>
              <a:t>86</a:t>
            </a:fld>
            <a:endParaRPr lang="en-US"/>
          </a:p>
        </p:txBody>
      </p:sp>
    </p:spTree>
    <p:extLst>
      <p:ext uri="{BB962C8B-B14F-4D97-AF65-F5344CB8AC3E}">
        <p14:creationId xmlns:p14="http://schemas.microsoft.com/office/powerpoint/2010/main" val="349116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7" grpId="0" animBg="1"/>
      <p:bldP spid="23" grpId="0" animBg="1"/>
      <p:bldP spid="26" grpId="0"/>
      <p:bldP spid="30" grpId="0"/>
      <p:bldP spid="3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2C10E2-5BCC-D04B-A634-B42DBFA6F81C}" type="slidenum">
              <a:rPr lang="en-US" smtClean="0"/>
              <a:t>87</a:t>
            </a:fld>
            <a:endParaRPr lang="en-US"/>
          </a:p>
        </p:txBody>
      </p:sp>
      <p:sp>
        <p:nvSpPr>
          <p:cNvPr id="12" name="Title 1"/>
          <p:cNvSpPr>
            <a:spLocks noGrp="1"/>
          </p:cNvSpPr>
          <p:nvPr>
            <p:ph type="title"/>
          </p:nvPr>
        </p:nvSpPr>
        <p:spPr>
          <a:xfrm>
            <a:off x="457200" y="-246120"/>
            <a:ext cx="1665514" cy="1143000"/>
          </a:xfrm>
        </p:spPr>
        <p:txBody>
          <a:bodyPr/>
          <a:lstStyle/>
          <a:p>
            <a:pPr algn="l"/>
            <a:r>
              <a:rPr lang="en-US" b="1" dirty="0" smtClean="0"/>
              <a:t>Fig </a:t>
            </a:r>
            <a:r>
              <a:rPr lang="en-US" b="1" dirty="0"/>
              <a:t>1</a:t>
            </a:r>
          </a:p>
        </p:txBody>
      </p:sp>
      <p:pic>
        <p:nvPicPr>
          <p:cNvPr id="3" name="Picture 2" descr="fig1_v6_1700UTC.png"/>
          <p:cNvPicPr>
            <a:picLocks noChangeAspect="1"/>
          </p:cNvPicPr>
          <p:nvPr/>
        </p:nvPicPr>
        <p:blipFill rotWithShape="1">
          <a:blip r:embed="rId3">
            <a:extLst>
              <a:ext uri="{28A0092B-C50C-407E-A947-70E740481C1C}">
                <a14:useLocalDpi xmlns:a14="http://schemas.microsoft.com/office/drawing/2010/main" val="0"/>
              </a:ext>
            </a:extLst>
          </a:blip>
          <a:srcRect t="9859" b="1991"/>
          <a:stretch/>
        </p:blipFill>
        <p:spPr>
          <a:xfrm>
            <a:off x="1664372" y="0"/>
            <a:ext cx="5197235" cy="6871971"/>
          </a:xfrm>
          <a:prstGeom prst="rect">
            <a:avLst/>
          </a:prstGeom>
        </p:spPr>
      </p:pic>
      <p:sp>
        <p:nvSpPr>
          <p:cNvPr id="4" name="TextBox 3"/>
          <p:cNvSpPr txBox="1"/>
          <p:nvPr/>
        </p:nvSpPr>
        <p:spPr>
          <a:xfrm>
            <a:off x="301037" y="21637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4576471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22C10E2-5BCC-D04B-A634-B42DBFA6F81C}" type="slidenum">
              <a:rPr lang="en-US" smtClean="0"/>
              <a:t>88</a:t>
            </a:fld>
            <a:endParaRPr lang="en-US"/>
          </a:p>
        </p:txBody>
      </p:sp>
      <p:pic>
        <p:nvPicPr>
          <p:cNvPr id="3" name="Picture 2" descr="fig5_v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16" y="0"/>
            <a:ext cx="5219700" cy="6845300"/>
          </a:xfrm>
          <a:prstGeom prst="rect">
            <a:avLst/>
          </a:prstGeom>
        </p:spPr>
      </p:pic>
      <p:pic>
        <p:nvPicPr>
          <p:cNvPr id="7" name="Picture 6" descr="fig1_v6_1700UTC.png"/>
          <p:cNvPicPr>
            <a:picLocks noChangeAspect="1"/>
          </p:cNvPicPr>
          <p:nvPr/>
        </p:nvPicPr>
        <p:blipFill rotWithShape="1">
          <a:blip r:embed="rId4">
            <a:extLst>
              <a:ext uri="{28A0092B-C50C-407E-A947-70E740481C1C}">
                <a14:useLocalDpi xmlns:a14="http://schemas.microsoft.com/office/drawing/2010/main" val="0"/>
              </a:ext>
            </a:extLst>
          </a:blip>
          <a:srcRect l="9805" t="9859" r="3549" b="42102"/>
          <a:stretch/>
        </p:blipFill>
        <p:spPr>
          <a:xfrm>
            <a:off x="5541401" y="2833950"/>
            <a:ext cx="3602598" cy="2995986"/>
          </a:xfrm>
          <a:prstGeom prst="rect">
            <a:avLst/>
          </a:prstGeom>
        </p:spPr>
      </p:pic>
      <p:sp>
        <p:nvSpPr>
          <p:cNvPr id="5" name="Title 1"/>
          <p:cNvSpPr txBox="1">
            <a:spLocks/>
          </p:cNvSpPr>
          <p:nvPr/>
        </p:nvSpPr>
        <p:spPr>
          <a:xfrm>
            <a:off x="5541402" y="407870"/>
            <a:ext cx="3602598" cy="4458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Results</a:t>
            </a:r>
            <a:endParaRPr lang="en-US" b="1" dirty="0"/>
          </a:p>
        </p:txBody>
      </p:sp>
      <p:sp>
        <p:nvSpPr>
          <p:cNvPr id="8" name="Text Box 74"/>
          <p:cNvSpPr txBox="1">
            <a:spLocks noChangeArrowheads="1"/>
          </p:cNvSpPr>
          <p:nvPr/>
        </p:nvSpPr>
        <p:spPr bwMode="auto">
          <a:xfrm>
            <a:off x="5541401" y="982526"/>
            <a:ext cx="348392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500" dirty="0" smtClean="0">
                <a:solidFill>
                  <a:srgbClr val="000000"/>
                </a:solidFill>
                <a:latin typeface="Calibri"/>
                <a:cs typeface="Calibri"/>
              </a:rPr>
              <a:t>Onshore 100m </a:t>
            </a:r>
            <a:r>
              <a:rPr lang="en-US" sz="2500" dirty="0" smtClean="0">
                <a:solidFill>
                  <a:srgbClr val="0000FF"/>
                </a:solidFill>
                <a:latin typeface="Calibri"/>
                <a:cs typeface="Calibri"/>
              </a:rPr>
              <a:t>max blue convergence</a:t>
            </a:r>
            <a:r>
              <a:rPr lang="en-US" sz="2500" dirty="0" smtClean="0">
                <a:solidFill>
                  <a:srgbClr val="000000"/>
                </a:solidFill>
                <a:latin typeface="Calibri"/>
                <a:cs typeface="Calibri"/>
              </a:rPr>
              <a:t> aligned with inland weather radar sea breeze front</a:t>
            </a:r>
          </a:p>
        </p:txBody>
      </p:sp>
      <p:sp>
        <p:nvSpPr>
          <p:cNvPr id="9" name="Oval 8"/>
          <p:cNvSpPr/>
          <p:nvPr/>
        </p:nvSpPr>
        <p:spPr>
          <a:xfrm>
            <a:off x="3777226" y="752003"/>
            <a:ext cx="778387" cy="87851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2466367">
            <a:off x="3775988" y="3046463"/>
            <a:ext cx="468221"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950452" y="475226"/>
            <a:ext cx="1138903" cy="1286387"/>
          </a:xfrm>
          <a:custGeom>
            <a:avLst/>
            <a:gdLst>
              <a:gd name="connsiteX0" fmla="*/ 1138903 w 1138903"/>
              <a:gd name="connsiteY0" fmla="*/ 0 h 1286387"/>
              <a:gd name="connsiteX1" fmla="*/ 1089742 w 1138903"/>
              <a:gd name="connsiteY1" fmla="*/ 49161 h 1286387"/>
              <a:gd name="connsiteX2" fmla="*/ 1040580 w 1138903"/>
              <a:gd name="connsiteY2" fmla="*/ 114709 h 1286387"/>
              <a:gd name="connsiteX3" fmla="*/ 1016000 w 1138903"/>
              <a:gd name="connsiteY3" fmla="*/ 163871 h 1286387"/>
              <a:gd name="connsiteX4" fmla="*/ 991419 w 1138903"/>
              <a:gd name="connsiteY4" fmla="*/ 180258 h 1286387"/>
              <a:gd name="connsiteX5" fmla="*/ 958645 w 1138903"/>
              <a:gd name="connsiteY5" fmla="*/ 229419 h 1286387"/>
              <a:gd name="connsiteX6" fmla="*/ 942258 w 1138903"/>
              <a:gd name="connsiteY6" fmla="*/ 254000 h 1286387"/>
              <a:gd name="connsiteX7" fmla="*/ 934064 w 1138903"/>
              <a:gd name="connsiteY7" fmla="*/ 278580 h 1286387"/>
              <a:gd name="connsiteX8" fmla="*/ 884903 w 1138903"/>
              <a:gd name="connsiteY8" fmla="*/ 344129 h 1286387"/>
              <a:gd name="connsiteX9" fmla="*/ 860322 w 1138903"/>
              <a:gd name="connsiteY9" fmla="*/ 385097 h 1286387"/>
              <a:gd name="connsiteX10" fmla="*/ 827548 w 1138903"/>
              <a:gd name="connsiteY10" fmla="*/ 434258 h 1286387"/>
              <a:gd name="connsiteX11" fmla="*/ 819354 w 1138903"/>
              <a:gd name="connsiteY11" fmla="*/ 458839 h 1286387"/>
              <a:gd name="connsiteX12" fmla="*/ 786580 w 1138903"/>
              <a:gd name="connsiteY12" fmla="*/ 508000 h 1286387"/>
              <a:gd name="connsiteX13" fmla="*/ 762000 w 1138903"/>
              <a:gd name="connsiteY13" fmla="*/ 548968 h 1286387"/>
              <a:gd name="connsiteX14" fmla="*/ 753806 w 1138903"/>
              <a:gd name="connsiteY14" fmla="*/ 573548 h 1286387"/>
              <a:gd name="connsiteX15" fmla="*/ 737419 w 1138903"/>
              <a:gd name="connsiteY15" fmla="*/ 598129 h 1286387"/>
              <a:gd name="connsiteX16" fmla="*/ 729225 w 1138903"/>
              <a:gd name="connsiteY16" fmla="*/ 622709 h 1286387"/>
              <a:gd name="connsiteX17" fmla="*/ 704645 w 1138903"/>
              <a:gd name="connsiteY17" fmla="*/ 639097 h 1286387"/>
              <a:gd name="connsiteX18" fmla="*/ 647290 w 1138903"/>
              <a:gd name="connsiteY18" fmla="*/ 729226 h 1286387"/>
              <a:gd name="connsiteX19" fmla="*/ 614516 w 1138903"/>
              <a:gd name="connsiteY19" fmla="*/ 786580 h 1286387"/>
              <a:gd name="connsiteX20" fmla="*/ 581742 w 1138903"/>
              <a:gd name="connsiteY20" fmla="*/ 811161 h 1286387"/>
              <a:gd name="connsiteX21" fmla="*/ 557161 w 1138903"/>
              <a:gd name="connsiteY21" fmla="*/ 835742 h 1286387"/>
              <a:gd name="connsiteX22" fmla="*/ 508000 w 1138903"/>
              <a:gd name="connsiteY22" fmla="*/ 868516 h 1286387"/>
              <a:gd name="connsiteX23" fmla="*/ 442451 w 1138903"/>
              <a:gd name="connsiteY23" fmla="*/ 917677 h 1286387"/>
              <a:gd name="connsiteX24" fmla="*/ 417871 w 1138903"/>
              <a:gd name="connsiteY24" fmla="*/ 925871 h 1286387"/>
              <a:gd name="connsiteX25" fmla="*/ 344129 w 1138903"/>
              <a:gd name="connsiteY25" fmla="*/ 1007806 h 1286387"/>
              <a:gd name="connsiteX26" fmla="*/ 319548 w 1138903"/>
              <a:gd name="connsiteY26" fmla="*/ 1056968 h 1286387"/>
              <a:gd name="connsiteX27" fmla="*/ 286774 w 1138903"/>
              <a:gd name="connsiteY27" fmla="*/ 1081548 h 1286387"/>
              <a:gd name="connsiteX28" fmla="*/ 262193 w 1138903"/>
              <a:gd name="connsiteY28" fmla="*/ 1114322 h 1286387"/>
              <a:gd name="connsiteX29" fmla="*/ 229419 w 1138903"/>
              <a:gd name="connsiteY29" fmla="*/ 1122516 h 1286387"/>
              <a:gd name="connsiteX30" fmla="*/ 188451 w 1138903"/>
              <a:gd name="connsiteY30" fmla="*/ 1138903 h 1286387"/>
              <a:gd name="connsiteX31" fmla="*/ 106516 w 1138903"/>
              <a:gd name="connsiteY31" fmla="*/ 1163484 h 1286387"/>
              <a:gd name="connsiteX32" fmla="*/ 81935 w 1138903"/>
              <a:gd name="connsiteY32" fmla="*/ 1179871 h 1286387"/>
              <a:gd name="connsiteX33" fmla="*/ 65548 w 1138903"/>
              <a:gd name="connsiteY33" fmla="*/ 1204451 h 1286387"/>
              <a:gd name="connsiteX34" fmla="*/ 49161 w 1138903"/>
              <a:gd name="connsiteY34" fmla="*/ 1220839 h 1286387"/>
              <a:gd name="connsiteX35" fmla="*/ 0 w 1138903"/>
              <a:gd name="connsiteY35" fmla="*/ 1286387 h 12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8903" h="1286387">
                <a:moveTo>
                  <a:pt x="1138903" y="0"/>
                </a:moveTo>
                <a:cubicBezTo>
                  <a:pt x="1122516" y="16387"/>
                  <a:pt x="1104417" y="31225"/>
                  <a:pt x="1089742" y="49161"/>
                </a:cubicBezTo>
                <a:cubicBezTo>
                  <a:pt x="998126" y="161136"/>
                  <a:pt x="1120859" y="34434"/>
                  <a:pt x="1040580" y="114709"/>
                </a:cubicBezTo>
                <a:cubicBezTo>
                  <a:pt x="1033916" y="134701"/>
                  <a:pt x="1031884" y="147987"/>
                  <a:pt x="1016000" y="163871"/>
                </a:cubicBezTo>
                <a:cubicBezTo>
                  <a:pt x="1009037" y="170834"/>
                  <a:pt x="999613" y="174796"/>
                  <a:pt x="991419" y="180258"/>
                </a:cubicBezTo>
                <a:lnTo>
                  <a:pt x="958645" y="229419"/>
                </a:lnTo>
                <a:cubicBezTo>
                  <a:pt x="953183" y="237613"/>
                  <a:pt x="945372" y="244658"/>
                  <a:pt x="942258" y="254000"/>
                </a:cubicBezTo>
                <a:cubicBezTo>
                  <a:pt x="939527" y="262193"/>
                  <a:pt x="938508" y="271174"/>
                  <a:pt x="934064" y="278580"/>
                </a:cubicBezTo>
                <a:cubicBezTo>
                  <a:pt x="904947" y="327108"/>
                  <a:pt x="918913" y="242108"/>
                  <a:pt x="884903" y="344129"/>
                </a:cubicBezTo>
                <a:cubicBezTo>
                  <a:pt x="874266" y="376038"/>
                  <a:pt x="882816" y="362602"/>
                  <a:pt x="860322" y="385097"/>
                </a:cubicBezTo>
                <a:cubicBezTo>
                  <a:pt x="840842" y="443541"/>
                  <a:pt x="868464" y="372885"/>
                  <a:pt x="827548" y="434258"/>
                </a:cubicBezTo>
                <a:cubicBezTo>
                  <a:pt x="822757" y="441444"/>
                  <a:pt x="823548" y="451289"/>
                  <a:pt x="819354" y="458839"/>
                </a:cubicBezTo>
                <a:cubicBezTo>
                  <a:pt x="809789" y="476055"/>
                  <a:pt x="786580" y="508000"/>
                  <a:pt x="786580" y="508000"/>
                </a:cubicBezTo>
                <a:cubicBezTo>
                  <a:pt x="763373" y="577623"/>
                  <a:pt x="795738" y="492738"/>
                  <a:pt x="762000" y="548968"/>
                </a:cubicBezTo>
                <a:cubicBezTo>
                  <a:pt x="757556" y="556374"/>
                  <a:pt x="757668" y="565823"/>
                  <a:pt x="753806" y="573548"/>
                </a:cubicBezTo>
                <a:cubicBezTo>
                  <a:pt x="749402" y="582356"/>
                  <a:pt x="741823" y="589321"/>
                  <a:pt x="737419" y="598129"/>
                </a:cubicBezTo>
                <a:cubicBezTo>
                  <a:pt x="733557" y="605854"/>
                  <a:pt x="734620" y="615965"/>
                  <a:pt x="729225" y="622709"/>
                </a:cubicBezTo>
                <a:cubicBezTo>
                  <a:pt x="723073" y="630399"/>
                  <a:pt x="712838" y="633634"/>
                  <a:pt x="704645" y="639097"/>
                </a:cubicBezTo>
                <a:cubicBezTo>
                  <a:pt x="682118" y="672887"/>
                  <a:pt x="666575" y="694514"/>
                  <a:pt x="647290" y="729226"/>
                </a:cubicBezTo>
                <a:cubicBezTo>
                  <a:pt x="639256" y="743687"/>
                  <a:pt x="627393" y="773703"/>
                  <a:pt x="614516" y="786580"/>
                </a:cubicBezTo>
                <a:cubicBezTo>
                  <a:pt x="604860" y="796236"/>
                  <a:pt x="592110" y="802274"/>
                  <a:pt x="581742" y="811161"/>
                </a:cubicBezTo>
                <a:cubicBezTo>
                  <a:pt x="572944" y="818702"/>
                  <a:pt x="566308" y="828628"/>
                  <a:pt x="557161" y="835742"/>
                </a:cubicBezTo>
                <a:cubicBezTo>
                  <a:pt x="541615" y="847833"/>
                  <a:pt x="523379" y="856213"/>
                  <a:pt x="508000" y="868516"/>
                </a:cubicBezTo>
                <a:cubicBezTo>
                  <a:pt x="497947" y="876558"/>
                  <a:pt x="459845" y="908980"/>
                  <a:pt x="442451" y="917677"/>
                </a:cubicBezTo>
                <a:cubicBezTo>
                  <a:pt x="434726" y="921539"/>
                  <a:pt x="426064" y="923140"/>
                  <a:pt x="417871" y="925871"/>
                </a:cubicBezTo>
                <a:cubicBezTo>
                  <a:pt x="364537" y="979205"/>
                  <a:pt x="388968" y="951759"/>
                  <a:pt x="344129" y="1007806"/>
                </a:cubicBezTo>
                <a:cubicBezTo>
                  <a:pt x="337465" y="1027797"/>
                  <a:pt x="335431" y="1041085"/>
                  <a:pt x="319548" y="1056968"/>
                </a:cubicBezTo>
                <a:cubicBezTo>
                  <a:pt x="309892" y="1066624"/>
                  <a:pt x="296430" y="1071892"/>
                  <a:pt x="286774" y="1081548"/>
                </a:cubicBezTo>
                <a:cubicBezTo>
                  <a:pt x="277118" y="1091204"/>
                  <a:pt x="273305" y="1106385"/>
                  <a:pt x="262193" y="1114322"/>
                </a:cubicBezTo>
                <a:cubicBezTo>
                  <a:pt x="253030" y="1120867"/>
                  <a:pt x="240102" y="1118955"/>
                  <a:pt x="229419" y="1122516"/>
                </a:cubicBezTo>
                <a:cubicBezTo>
                  <a:pt x="215466" y="1127167"/>
                  <a:pt x="202273" y="1133877"/>
                  <a:pt x="188451" y="1138903"/>
                </a:cubicBezTo>
                <a:cubicBezTo>
                  <a:pt x="144567" y="1154861"/>
                  <a:pt x="145643" y="1153702"/>
                  <a:pt x="106516" y="1163484"/>
                </a:cubicBezTo>
                <a:cubicBezTo>
                  <a:pt x="98322" y="1168946"/>
                  <a:pt x="88898" y="1172908"/>
                  <a:pt x="81935" y="1179871"/>
                </a:cubicBezTo>
                <a:cubicBezTo>
                  <a:pt x="74972" y="1186834"/>
                  <a:pt x="71699" y="1196762"/>
                  <a:pt x="65548" y="1204451"/>
                </a:cubicBezTo>
                <a:cubicBezTo>
                  <a:pt x="60722" y="1210483"/>
                  <a:pt x="53796" y="1214659"/>
                  <a:pt x="49161" y="1220839"/>
                </a:cubicBezTo>
                <a:cubicBezTo>
                  <a:pt x="-6424" y="1294954"/>
                  <a:pt x="37580" y="1248807"/>
                  <a:pt x="0" y="1286387"/>
                </a:cubicBezTo>
              </a:path>
            </a:pathLst>
          </a:cu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606323" y="2613742"/>
            <a:ext cx="1483032" cy="1204452"/>
          </a:xfrm>
          <a:custGeom>
            <a:avLst/>
            <a:gdLst>
              <a:gd name="connsiteX0" fmla="*/ 1483032 w 1483032"/>
              <a:gd name="connsiteY0" fmla="*/ 0 h 1204452"/>
              <a:gd name="connsiteX1" fmla="*/ 1442064 w 1483032"/>
              <a:gd name="connsiteY1" fmla="*/ 8193 h 1204452"/>
              <a:gd name="connsiteX2" fmla="*/ 1392903 w 1483032"/>
              <a:gd name="connsiteY2" fmla="*/ 16387 h 1204452"/>
              <a:gd name="connsiteX3" fmla="*/ 1343742 w 1483032"/>
              <a:gd name="connsiteY3" fmla="*/ 32774 h 1204452"/>
              <a:gd name="connsiteX4" fmla="*/ 1327354 w 1483032"/>
              <a:gd name="connsiteY4" fmla="*/ 49161 h 1204452"/>
              <a:gd name="connsiteX5" fmla="*/ 1302774 w 1483032"/>
              <a:gd name="connsiteY5" fmla="*/ 65548 h 1204452"/>
              <a:gd name="connsiteX6" fmla="*/ 1261806 w 1483032"/>
              <a:gd name="connsiteY6" fmla="*/ 98323 h 1204452"/>
              <a:gd name="connsiteX7" fmla="*/ 1237225 w 1483032"/>
              <a:gd name="connsiteY7" fmla="*/ 122903 h 1204452"/>
              <a:gd name="connsiteX8" fmla="*/ 1220838 w 1483032"/>
              <a:gd name="connsiteY8" fmla="*/ 147484 h 1204452"/>
              <a:gd name="connsiteX9" fmla="*/ 1196258 w 1483032"/>
              <a:gd name="connsiteY9" fmla="*/ 163871 h 1204452"/>
              <a:gd name="connsiteX10" fmla="*/ 1163483 w 1483032"/>
              <a:gd name="connsiteY10" fmla="*/ 196645 h 1204452"/>
              <a:gd name="connsiteX11" fmla="*/ 1155290 w 1483032"/>
              <a:gd name="connsiteY11" fmla="*/ 221226 h 1204452"/>
              <a:gd name="connsiteX12" fmla="*/ 1130709 w 1483032"/>
              <a:gd name="connsiteY12" fmla="*/ 245806 h 1204452"/>
              <a:gd name="connsiteX13" fmla="*/ 1114322 w 1483032"/>
              <a:gd name="connsiteY13" fmla="*/ 270387 h 1204452"/>
              <a:gd name="connsiteX14" fmla="*/ 1081548 w 1483032"/>
              <a:gd name="connsiteY14" fmla="*/ 344129 h 1204452"/>
              <a:gd name="connsiteX15" fmla="*/ 1056967 w 1483032"/>
              <a:gd name="connsiteY15" fmla="*/ 385097 h 1204452"/>
              <a:gd name="connsiteX16" fmla="*/ 1024193 w 1483032"/>
              <a:gd name="connsiteY16" fmla="*/ 409677 h 1204452"/>
              <a:gd name="connsiteX17" fmla="*/ 1007806 w 1483032"/>
              <a:gd name="connsiteY17" fmla="*/ 434258 h 1204452"/>
              <a:gd name="connsiteX18" fmla="*/ 991419 w 1483032"/>
              <a:gd name="connsiteY18" fmla="*/ 467032 h 1204452"/>
              <a:gd name="connsiteX19" fmla="*/ 950451 w 1483032"/>
              <a:gd name="connsiteY19" fmla="*/ 516193 h 1204452"/>
              <a:gd name="connsiteX20" fmla="*/ 934064 w 1483032"/>
              <a:gd name="connsiteY20" fmla="*/ 557161 h 1204452"/>
              <a:gd name="connsiteX21" fmla="*/ 925871 w 1483032"/>
              <a:gd name="connsiteY21" fmla="*/ 589935 h 1204452"/>
              <a:gd name="connsiteX22" fmla="*/ 901290 w 1483032"/>
              <a:gd name="connsiteY22" fmla="*/ 622710 h 1204452"/>
              <a:gd name="connsiteX23" fmla="*/ 884903 w 1483032"/>
              <a:gd name="connsiteY23" fmla="*/ 671871 h 1204452"/>
              <a:gd name="connsiteX24" fmla="*/ 835742 w 1483032"/>
              <a:gd name="connsiteY24" fmla="*/ 721032 h 1204452"/>
              <a:gd name="connsiteX25" fmla="*/ 827548 w 1483032"/>
              <a:gd name="connsiteY25" fmla="*/ 745613 h 1204452"/>
              <a:gd name="connsiteX26" fmla="*/ 786580 w 1483032"/>
              <a:gd name="connsiteY26" fmla="*/ 802968 h 1204452"/>
              <a:gd name="connsiteX27" fmla="*/ 753806 w 1483032"/>
              <a:gd name="connsiteY27" fmla="*/ 852129 h 1204452"/>
              <a:gd name="connsiteX28" fmla="*/ 721032 w 1483032"/>
              <a:gd name="connsiteY28" fmla="*/ 893097 h 1204452"/>
              <a:gd name="connsiteX29" fmla="*/ 696451 w 1483032"/>
              <a:gd name="connsiteY29" fmla="*/ 934064 h 1204452"/>
              <a:gd name="connsiteX30" fmla="*/ 647290 w 1483032"/>
              <a:gd name="connsiteY30" fmla="*/ 958645 h 1204452"/>
              <a:gd name="connsiteX31" fmla="*/ 565354 w 1483032"/>
              <a:gd name="connsiteY31" fmla="*/ 1032387 h 1204452"/>
              <a:gd name="connsiteX32" fmla="*/ 499806 w 1483032"/>
              <a:gd name="connsiteY32" fmla="*/ 1081548 h 1204452"/>
              <a:gd name="connsiteX33" fmla="*/ 417871 w 1483032"/>
              <a:gd name="connsiteY33" fmla="*/ 1114323 h 1204452"/>
              <a:gd name="connsiteX34" fmla="*/ 344129 w 1483032"/>
              <a:gd name="connsiteY34" fmla="*/ 1138903 h 1204452"/>
              <a:gd name="connsiteX35" fmla="*/ 319548 w 1483032"/>
              <a:gd name="connsiteY35" fmla="*/ 1147097 h 1204452"/>
              <a:gd name="connsiteX36" fmla="*/ 204838 w 1483032"/>
              <a:gd name="connsiteY36" fmla="*/ 1163484 h 1204452"/>
              <a:gd name="connsiteX37" fmla="*/ 65548 w 1483032"/>
              <a:gd name="connsiteY37" fmla="*/ 1179871 h 1204452"/>
              <a:gd name="connsiteX38" fmla="*/ 8193 w 1483032"/>
              <a:gd name="connsiteY38" fmla="*/ 1196258 h 1204452"/>
              <a:gd name="connsiteX39" fmla="*/ 0 w 1483032"/>
              <a:gd name="connsiteY39" fmla="*/ 1204452 h 1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3032" h="1204452">
                <a:moveTo>
                  <a:pt x="1483032" y="0"/>
                </a:moveTo>
                <a:lnTo>
                  <a:pt x="1442064" y="8193"/>
                </a:lnTo>
                <a:cubicBezTo>
                  <a:pt x="1425719" y="11165"/>
                  <a:pt x="1409020" y="12358"/>
                  <a:pt x="1392903" y="16387"/>
                </a:cubicBezTo>
                <a:cubicBezTo>
                  <a:pt x="1376145" y="20576"/>
                  <a:pt x="1343742" y="32774"/>
                  <a:pt x="1343742" y="32774"/>
                </a:cubicBezTo>
                <a:cubicBezTo>
                  <a:pt x="1338279" y="38236"/>
                  <a:pt x="1333386" y="44335"/>
                  <a:pt x="1327354" y="49161"/>
                </a:cubicBezTo>
                <a:cubicBezTo>
                  <a:pt x="1319665" y="55312"/>
                  <a:pt x="1309737" y="58585"/>
                  <a:pt x="1302774" y="65548"/>
                </a:cubicBezTo>
                <a:cubicBezTo>
                  <a:pt x="1265713" y="102610"/>
                  <a:pt x="1309660" y="82371"/>
                  <a:pt x="1261806" y="98323"/>
                </a:cubicBezTo>
                <a:cubicBezTo>
                  <a:pt x="1253612" y="106516"/>
                  <a:pt x="1244643" y="114001"/>
                  <a:pt x="1237225" y="122903"/>
                </a:cubicBezTo>
                <a:cubicBezTo>
                  <a:pt x="1230921" y="130468"/>
                  <a:pt x="1227801" y="140521"/>
                  <a:pt x="1220838" y="147484"/>
                </a:cubicBezTo>
                <a:cubicBezTo>
                  <a:pt x="1213875" y="154447"/>
                  <a:pt x="1204451" y="158409"/>
                  <a:pt x="1196258" y="163871"/>
                </a:cubicBezTo>
                <a:cubicBezTo>
                  <a:pt x="1174407" y="229423"/>
                  <a:pt x="1207184" y="152944"/>
                  <a:pt x="1163483" y="196645"/>
                </a:cubicBezTo>
                <a:cubicBezTo>
                  <a:pt x="1157376" y="202752"/>
                  <a:pt x="1160081" y="214040"/>
                  <a:pt x="1155290" y="221226"/>
                </a:cubicBezTo>
                <a:cubicBezTo>
                  <a:pt x="1148862" y="230867"/>
                  <a:pt x="1138127" y="236904"/>
                  <a:pt x="1130709" y="245806"/>
                </a:cubicBezTo>
                <a:cubicBezTo>
                  <a:pt x="1124405" y="253371"/>
                  <a:pt x="1119784" y="262193"/>
                  <a:pt x="1114322" y="270387"/>
                </a:cubicBezTo>
                <a:cubicBezTo>
                  <a:pt x="1091568" y="338649"/>
                  <a:pt x="1109371" y="299612"/>
                  <a:pt x="1081548" y="344129"/>
                </a:cubicBezTo>
                <a:cubicBezTo>
                  <a:pt x="1073108" y="357634"/>
                  <a:pt x="1067454" y="373112"/>
                  <a:pt x="1056967" y="385097"/>
                </a:cubicBezTo>
                <a:cubicBezTo>
                  <a:pt x="1047975" y="395374"/>
                  <a:pt x="1035118" y="401484"/>
                  <a:pt x="1024193" y="409677"/>
                </a:cubicBezTo>
                <a:cubicBezTo>
                  <a:pt x="1018731" y="417871"/>
                  <a:pt x="1012692" y="425708"/>
                  <a:pt x="1007806" y="434258"/>
                </a:cubicBezTo>
                <a:cubicBezTo>
                  <a:pt x="1001746" y="444863"/>
                  <a:pt x="998518" y="457093"/>
                  <a:pt x="991419" y="467032"/>
                </a:cubicBezTo>
                <a:cubicBezTo>
                  <a:pt x="961220" y="509311"/>
                  <a:pt x="972123" y="472849"/>
                  <a:pt x="950451" y="516193"/>
                </a:cubicBezTo>
                <a:cubicBezTo>
                  <a:pt x="943873" y="529348"/>
                  <a:pt x="938715" y="543208"/>
                  <a:pt x="934064" y="557161"/>
                </a:cubicBezTo>
                <a:cubicBezTo>
                  <a:pt x="930503" y="567844"/>
                  <a:pt x="930907" y="579863"/>
                  <a:pt x="925871" y="589935"/>
                </a:cubicBezTo>
                <a:cubicBezTo>
                  <a:pt x="919764" y="602150"/>
                  <a:pt x="909484" y="611785"/>
                  <a:pt x="901290" y="622710"/>
                </a:cubicBezTo>
                <a:cubicBezTo>
                  <a:pt x="895828" y="639097"/>
                  <a:pt x="897117" y="659657"/>
                  <a:pt x="884903" y="671871"/>
                </a:cubicBezTo>
                <a:lnTo>
                  <a:pt x="835742" y="721032"/>
                </a:lnTo>
                <a:cubicBezTo>
                  <a:pt x="833011" y="729226"/>
                  <a:pt x="831411" y="737888"/>
                  <a:pt x="827548" y="745613"/>
                </a:cubicBezTo>
                <a:cubicBezTo>
                  <a:pt x="820890" y="758929"/>
                  <a:pt x="793072" y="793694"/>
                  <a:pt x="786580" y="802968"/>
                </a:cubicBezTo>
                <a:cubicBezTo>
                  <a:pt x="775286" y="819103"/>
                  <a:pt x="765390" y="836201"/>
                  <a:pt x="753806" y="852129"/>
                </a:cubicBezTo>
                <a:cubicBezTo>
                  <a:pt x="743520" y="866272"/>
                  <a:pt x="731061" y="878770"/>
                  <a:pt x="721032" y="893097"/>
                </a:cubicBezTo>
                <a:cubicBezTo>
                  <a:pt x="711899" y="906143"/>
                  <a:pt x="706815" y="921973"/>
                  <a:pt x="696451" y="934064"/>
                </a:cubicBezTo>
                <a:cubicBezTo>
                  <a:pt x="683742" y="948891"/>
                  <a:pt x="664499" y="952909"/>
                  <a:pt x="647290" y="958645"/>
                </a:cubicBezTo>
                <a:cubicBezTo>
                  <a:pt x="554244" y="1051691"/>
                  <a:pt x="622895" y="990539"/>
                  <a:pt x="565354" y="1032387"/>
                </a:cubicBezTo>
                <a:cubicBezTo>
                  <a:pt x="543266" y="1048451"/>
                  <a:pt x="525716" y="1072911"/>
                  <a:pt x="499806" y="1081548"/>
                </a:cubicBezTo>
                <a:cubicBezTo>
                  <a:pt x="455493" y="1096320"/>
                  <a:pt x="483164" y="1086340"/>
                  <a:pt x="417871" y="1114323"/>
                </a:cubicBezTo>
                <a:cubicBezTo>
                  <a:pt x="385969" y="1146223"/>
                  <a:pt x="413774" y="1124974"/>
                  <a:pt x="344129" y="1138903"/>
                </a:cubicBezTo>
                <a:cubicBezTo>
                  <a:pt x="335660" y="1140597"/>
                  <a:pt x="328053" y="1145596"/>
                  <a:pt x="319548" y="1147097"/>
                </a:cubicBezTo>
                <a:cubicBezTo>
                  <a:pt x="281511" y="1153809"/>
                  <a:pt x="204838" y="1163484"/>
                  <a:pt x="204838" y="1163484"/>
                </a:cubicBezTo>
                <a:cubicBezTo>
                  <a:pt x="138930" y="1185453"/>
                  <a:pt x="210894" y="1163722"/>
                  <a:pt x="65548" y="1179871"/>
                </a:cubicBezTo>
                <a:cubicBezTo>
                  <a:pt x="58795" y="1180621"/>
                  <a:pt x="17073" y="1191818"/>
                  <a:pt x="8193" y="1196258"/>
                </a:cubicBezTo>
                <a:cubicBezTo>
                  <a:pt x="4738" y="1197985"/>
                  <a:pt x="2731" y="1201721"/>
                  <a:pt x="0" y="1204452"/>
                </a:cubicBezTo>
              </a:path>
            </a:pathLst>
          </a:custGeom>
          <a:ln w="28575" cmpd="sng">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475226" y="4850581"/>
            <a:ext cx="983226" cy="967132"/>
          </a:xfrm>
          <a:custGeom>
            <a:avLst/>
            <a:gdLst>
              <a:gd name="connsiteX0" fmla="*/ 983226 w 983226"/>
              <a:gd name="connsiteY0" fmla="*/ 0 h 967132"/>
              <a:gd name="connsiteX1" fmla="*/ 975032 w 983226"/>
              <a:gd name="connsiteY1" fmla="*/ 155677 h 967132"/>
              <a:gd name="connsiteX2" fmla="*/ 950451 w 983226"/>
              <a:gd name="connsiteY2" fmla="*/ 180258 h 967132"/>
              <a:gd name="connsiteX3" fmla="*/ 934064 w 983226"/>
              <a:gd name="connsiteY3" fmla="*/ 213032 h 967132"/>
              <a:gd name="connsiteX4" fmla="*/ 917677 w 983226"/>
              <a:gd name="connsiteY4" fmla="*/ 237613 h 967132"/>
              <a:gd name="connsiteX5" fmla="*/ 876709 w 983226"/>
              <a:gd name="connsiteY5" fmla="*/ 303161 h 967132"/>
              <a:gd name="connsiteX6" fmla="*/ 827548 w 983226"/>
              <a:gd name="connsiteY6" fmla="*/ 335935 h 967132"/>
              <a:gd name="connsiteX7" fmla="*/ 770193 w 983226"/>
              <a:gd name="connsiteY7" fmla="*/ 376903 h 967132"/>
              <a:gd name="connsiteX8" fmla="*/ 729226 w 983226"/>
              <a:gd name="connsiteY8" fmla="*/ 393290 h 967132"/>
              <a:gd name="connsiteX9" fmla="*/ 663677 w 983226"/>
              <a:gd name="connsiteY9" fmla="*/ 417871 h 967132"/>
              <a:gd name="connsiteX10" fmla="*/ 622709 w 983226"/>
              <a:gd name="connsiteY10" fmla="*/ 450645 h 967132"/>
              <a:gd name="connsiteX11" fmla="*/ 540774 w 983226"/>
              <a:gd name="connsiteY11" fmla="*/ 565354 h 967132"/>
              <a:gd name="connsiteX12" fmla="*/ 491613 w 983226"/>
              <a:gd name="connsiteY12" fmla="*/ 598129 h 967132"/>
              <a:gd name="connsiteX13" fmla="*/ 434258 w 983226"/>
              <a:gd name="connsiteY13" fmla="*/ 639096 h 967132"/>
              <a:gd name="connsiteX14" fmla="*/ 409677 w 983226"/>
              <a:gd name="connsiteY14" fmla="*/ 655484 h 967132"/>
              <a:gd name="connsiteX15" fmla="*/ 344129 w 983226"/>
              <a:gd name="connsiteY15" fmla="*/ 712838 h 967132"/>
              <a:gd name="connsiteX16" fmla="*/ 303161 w 983226"/>
              <a:gd name="connsiteY16" fmla="*/ 762000 h 967132"/>
              <a:gd name="connsiteX17" fmla="*/ 286774 w 983226"/>
              <a:gd name="connsiteY17" fmla="*/ 786580 h 967132"/>
              <a:gd name="connsiteX18" fmla="*/ 278580 w 983226"/>
              <a:gd name="connsiteY18" fmla="*/ 811161 h 967132"/>
              <a:gd name="connsiteX19" fmla="*/ 221226 w 983226"/>
              <a:gd name="connsiteY19" fmla="*/ 868516 h 967132"/>
              <a:gd name="connsiteX20" fmla="*/ 196645 w 983226"/>
              <a:gd name="connsiteY20" fmla="*/ 893096 h 967132"/>
              <a:gd name="connsiteX21" fmla="*/ 131097 w 983226"/>
              <a:gd name="connsiteY21" fmla="*/ 917677 h 967132"/>
              <a:gd name="connsiteX22" fmla="*/ 81935 w 983226"/>
              <a:gd name="connsiteY22" fmla="*/ 934064 h 967132"/>
              <a:gd name="connsiteX23" fmla="*/ 57355 w 983226"/>
              <a:gd name="connsiteY23" fmla="*/ 942258 h 967132"/>
              <a:gd name="connsiteX24" fmla="*/ 8193 w 983226"/>
              <a:gd name="connsiteY24" fmla="*/ 966838 h 967132"/>
              <a:gd name="connsiteX25" fmla="*/ 0 w 983226"/>
              <a:gd name="connsiteY25" fmla="*/ 966838 h 96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3226" h="967132">
                <a:moveTo>
                  <a:pt x="983226" y="0"/>
                </a:moveTo>
                <a:cubicBezTo>
                  <a:pt x="980495" y="51892"/>
                  <a:pt x="984328" y="104551"/>
                  <a:pt x="975032" y="155677"/>
                </a:cubicBezTo>
                <a:cubicBezTo>
                  <a:pt x="972959" y="167078"/>
                  <a:pt x="957186" y="170829"/>
                  <a:pt x="950451" y="180258"/>
                </a:cubicBezTo>
                <a:cubicBezTo>
                  <a:pt x="943352" y="190197"/>
                  <a:pt x="940124" y="202427"/>
                  <a:pt x="934064" y="213032"/>
                </a:cubicBezTo>
                <a:cubicBezTo>
                  <a:pt x="929178" y="221582"/>
                  <a:pt x="922563" y="229063"/>
                  <a:pt x="917677" y="237613"/>
                </a:cubicBezTo>
                <a:cubicBezTo>
                  <a:pt x="903382" y="262629"/>
                  <a:pt x="899451" y="282946"/>
                  <a:pt x="876709" y="303161"/>
                </a:cubicBezTo>
                <a:cubicBezTo>
                  <a:pt x="861989" y="316245"/>
                  <a:pt x="843304" y="324118"/>
                  <a:pt x="827548" y="335935"/>
                </a:cubicBezTo>
                <a:cubicBezTo>
                  <a:pt x="820121" y="341505"/>
                  <a:pt x="782178" y="370911"/>
                  <a:pt x="770193" y="376903"/>
                </a:cubicBezTo>
                <a:cubicBezTo>
                  <a:pt x="757038" y="383480"/>
                  <a:pt x="742666" y="387317"/>
                  <a:pt x="729226" y="393290"/>
                </a:cubicBezTo>
                <a:cubicBezTo>
                  <a:pt x="674138" y="417773"/>
                  <a:pt x="719586" y="403893"/>
                  <a:pt x="663677" y="417871"/>
                </a:cubicBezTo>
                <a:cubicBezTo>
                  <a:pt x="647555" y="428619"/>
                  <a:pt x="634383" y="435080"/>
                  <a:pt x="622709" y="450645"/>
                </a:cubicBezTo>
                <a:cubicBezTo>
                  <a:pt x="594788" y="487872"/>
                  <a:pt x="574012" y="532114"/>
                  <a:pt x="540774" y="565354"/>
                </a:cubicBezTo>
                <a:cubicBezTo>
                  <a:pt x="490658" y="615473"/>
                  <a:pt x="570970" y="538611"/>
                  <a:pt x="491613" y="598129"/>
                </a:cubicBezTo>
                <a:cubicBezTo>
                  <a:pt x="429405" y="644785"/>
                  <a:pt x="486537" y="621671"/>
                  <a:pt x="434258" y="639096"/>
                </a:cubicBezTo>
                <a:cubicBezTo>
                  <a:pt x="426064" y="644559"/>
                  <a:pt x="417088" y="648999"/>
                  <a:pt x="409677" y="655484"/>
                </a:cubicBezTo>
                <a:cubicBezTo>
                  <a:pt x="332989" y="722586"/>
                  <a:pt x="399441" y="675963"/>
                  <a:pt x="344129" y="712838"/>
                </a:cubicBezTo>
                <a:cubicBezTo>
                  <a:pt x="303447" y="773862"/>
                  <a:pt x="355730" y="698918"/>
                  <a:pt x="303161" y="762000"/>
                </a:cubicBezTo>
                <a:cubicBezTo>
                  <a:pt x="296857" y="769565"/>
                  <a:pt x="291178" y="777772"/>
                  <a:pt x="286774" y="786580"/>
                </a:cubicBezTo>
                <a:cubicBezTo>
                  <a:pt x="282911" y="794305"/>
                  <a:pt x="283975" y="804417"/>
                  <a:pt x="278580" y="811161"/>
                </a:cubicBezTo>
                <a:cubicBezTo>
                  <a:pt x="261690" y="832274"/>
                  <a:pt x="240344" y="849398"/>
                  <a:pt x="221226" y="868516"/>
                </a:cubicBezTo>
                <a:cubicBezTo>
                  <a:pt x="213032" y="876710"/>
                  <a:pt x="207638" y="889432"/>
                  <a:pt x="196645" y="893096"/>
                </a:cubicBezTo>
                <a:cubicBezTo>
                  <a:pt x="123567" y="917456"/>
                  <a:pt x="238908" y="878473"/>
                  <a:pt x="131097" y="917677"/>
                </a:cubicBezTo>
                <a:cubicBezTo>
                  <a:pt x="114863" y="923580"/>
                  <a:pt x="98322" y="928601"/>
                  <a:pt x="81935" y="934064"/>
                </a:cubicBezTo>
                <a:cubicBezTo>
                  <a:pt x="73742" y="936795"/>
                  <a:pt x="64541" y="937467"/>
                  <a:pt x="57355" y="942258"/>
                </a:cubicBezTo>
                <a:cubicBezTo>
                  <a:pt x="33322" y="958279"/>
                  <a:pt x="35333" y="960054"/>
                  <a:pt x="8193" y="966838"/>
                </a:cubicBezTo>
                <a:cubicBezTo>
                  <a:pt x="5544" y="967500"/>
                  <a:pt x="2731" y="966838"/>
                  <a:pt x="0" y="966838"/>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1412061" y="6560841"/>
            <a:ext cx="1622323" cy="246221"/>
          </a:xfrm>
          <a:prstGeom prst="rect">
            <a:avLst/>
          </a:prstGeom>
          <a:noFill/>
        </p:spPr>
        <p:txBody>
          <a:bodyPr wrap="square" rtlCol="0">
            <a:spAutoFit/>
          </a:bodyPr>
          <a:lstStyle/>
          <a:p>
            <a:r>
              <a:rPr lang="en-US" sz="1000" i="1" dirty="0" smtClean="0">
                <a:solidFill>
                  <a:schemeClr val="bg1"/>
                </a:solidFill>
              </a:rPr>
              <a:t>Seroka et al. in prep.</a:t>
            </a:r>
            <a:endParaRPr lang="en-US" sz="1000" i="1" dirty="0">
              <a:solidFill>
                <a:schemeClr val="bg1"/>
              </a:solidFill>
            </a:endParaRPr>
          </a:p>
        </p:txBody>
      </p:sp>
      <p:sp>
        <p:nvSpPr>
          <p:cNvPr id="14" name="Title 1"/>
          <p:cNvSpPr txBox="1">
            <a:spLocks/>
          </p:cNvSpPr>
          <p:nvPr/>
        </p:nvSpPr>
        <p:spPr>
          <a:xfrm>
            <a:off x="7644580" y="0"/>
            <a:ext cx="1499419"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rPr>
              <a:t>Project 3</a:t>
            </a:r>
            <a:endParaRPr lang="en-US" sz="2400" b="1" dirty="0">
              <a:solidFill>
                <a:srgbClr val="FF0000"/>
              </a:solidFill>
            </a:endParaRPr>
          </a:p>
        </p:txBody>
      </p:sp>
      <p:sp>
        <p:nvSpPr>
          <p:cNvPr id="15" name="Oval 14"/>
          <p:cNvSpPr/>
          <p:nvPr/>
        </p:nvSpPr>
        <p:spPr>
          <a:xfrm rot="2466367">
            <a:off x="3635263" y="5064151"/>
            <a:ext cx="468221" cy="636937"/>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2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120"/>
            <a:ext cx="1665514" cy="1143000"/>
          </a:xfrm>
        </p:spPr>
        <p:txBody>
          <a:bodyPr/>
          <a:lstStyle/>
          <a:p>
            <a:pPr algn="l"/>
            <a:r>
              <a:rPr lang="en-US" b="1" dirty="0" smtClean="0"/>
              <a:t>Fig </a:t>
            </a:r>
            <a:r>
              <a:rPr lang="en-US" b="1" dirty="0"/>
              <a:t>2</a:t>
            </a:r>
          </a:p>
        </p:txBody>
      </p:sp>
      <p:sp>
        <p:nvSpPr>
          <p:cNvPr id="4" name="Title 1"/>
          <p:cNvSpPr txBox="1">
            <a:spLocks/>
          </p:cNvSpPr>
          <p:nvPr/>
        </p:nvSpPr>
        <p:spPr>
          <a:xfrm>
            <a:off x="207117" y="5521494"/>
            <a:ext cx="863490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b="1" dirty="0" smtClean="0"/>
          </a:p>
        </p:txBody>
      </p:sp>
      <p:pic>
        <p:nvPicPr>
          <p:cNvPr id="3" name="Picture 2" descr="fig2_v6_nanmeansst_v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023"/>
            <a:ext cx="9144000" cy="4572000"/>
          </a:xfrm>
          <a:prstGeom prst="rect">
            <a:avLst/>
          </a:prstGeom>
        </p:spPr>
      </p:pic>
      <p:sp>
        <p:nvSpPr>
          <p:cNvPr id="5" name="Slide Number Placeholder 4"/>
          <p:cNvSpPr>
            <a:spLocks noGrp="1"/>
          </p:cNvSpPr>
          <p:nvPr>
            <p:ph type="sldNum" sz="quarter" idx="12"/>
          </p:nvPr>
        </p:nvSpPr>
        <p:spPr/>
        <p:txBody>
          <a:bodyPr/>
          <a:lstStyle/>
          <a:p>
            <a:fld id="{5B7A610D-BFC3-1840-8C55-759F0A989E1B}" type="slidenum">
              <a:rPr lang="en-US" smtClean="0"/>
              <a:t>89</a:t>
            </a:fld>
            <a:endParaRPr lang="en-US"/>
          </a:p>
        </p:txBody>
      </p:sp>
    </p:spTree>
    <p:extLst>
      <p:ext uri="{BB962C8B-B14F-4D97-AF65-F5344CB8AC3E}">
        <p14:creationId xmlns:p14="http://schemas.microsoft.com/office/powerpoint/2010/main" val="35456405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9</a:t>
            </a:fld>
            <a:endParaRPr lang="en-US"/>
          </a:p>
        </p:txBody>
      </p:sp>
      <p:pic>
        <p:nvPicPr>
          <p:cNvPr id="3" name="Picture 2"/>
          <p:cNvPicPr>
            <a:picLocks noChangeAspect="1"/>
          </p:cNvPicPr>
          <p:nvPr/>
        </p:nvPicPr>
        <p:blipFill rotWithShape="1">
          <a:blip r:embed="rId2"/>
          <a:srcRect l="11268" t="17408" r="19822" b="9073"/>
          <a:stretch/>
        </p:blipFill>
        <p:spPr>
          <a:xfrm>
            <a:off x="5927794" y="1477588"/>
            <a:ext cx="2905568" cy="2516608"/>
          </a:xfrm>
          <a:prstGeom prst="rect">
            <a:avLst/>
          </a:prstGeom>
          <a:ln>
            <a:solidFill>
              <a:schemeClr val="tx1"/>
            </a:solidFill>
          </a:ln>
        </p:spPr>
      </p:pic>
      <p:sp>
        <p:nvSpPr>
          <p:cNvPr id="6" name="Title 1"/>
          <p:cNvSpPr>
            <a:spLocks noGrp="1"/>
          </p:cNvSpPr>
          <p:nvPr>
            <p:ph type="title"/>
          </p:nvPr>
        </p:nvSpPr>
        <p:spPr>
          <a:xfrm>
            <a:off x="-7144" y="76655"/>
            <a:ext cx="9144000" cy="1143000"/>
          </a:xfrm>
        </p:spPr>
        <p:txBody>
          <a:bodyPr/>
          <a:lstStyle/>
          <a:p>
            <a:r>
              <a:rPr lang="en-US" b="1" dirty="0" smtClean="0"/>
              <a:t>Experimental Design</a:t>
            </a:r>
            <a:endParaRPr lang="en-US" b="1" dirty="0"/>
          </a:p>
        </p:txBody>
      </p:sp>
      <p:sp>
        <p:nvSpPr>
          <p:cNvPr id="8" name="Content Placeholder 2"/>
          <p:cNvSpPr txBox="1">
            <a:spLocks/>
          </p:cNvSpPr>
          <p:nvPr/>
        </p:nvSpPr>
        <p:spPr>
          <a:xfrm>
            <a:off x="119803" y="1365909"/>
            <a:ext cx="6118629" cy="511616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2400" dirty="0" smtClean="0">
                <a:solidFill>
                  <a:srgbClr val="000000"/>
                </a:solidFill>
              </a:rPr>
              <a:t>Mid-Atlantic Bight (MAB) as testing grounds</a:t>
            </a:r>
          </a:p>
          <a:p>
            <a:pPr lvl="1">
              <a:spcBef>
                <a:spcPts val="600"/>
              </a:spcBef>
            </a:pPr>
            <a:r>
              <a:rPr lang="en-US" sz="2000" dirty="0" smtClean="0"/>
              <a:t>Highly </a:t>
            </a:r>
            <a:r>
              <a:rPr lang="en-US" sz="2000" dirty="0"/>
              <a:t>stratified </a:t>
            </a:r>
            <a:r>
              <a:rPr lang="en-US" sz="2000" dirty="0" smtClean="0"/>
              <a:t>summer ocean </a:t>
            </a:r>
            <a:r>
              <a:rPr lang="en-US" sz="2000" dirty="0"/>
              <a:t>over wide, </a:t>
            </a:r>
            <a:r>
              <a:rPr lang="en-US" sz="2000" dirty="0" smtClean="0"/>
              <a:t/>
            </a:r>
            <a:br>
              <a:rPr lang="en-US" sz="2000" dirty="0" smtClean="0"/>
            </a:br>
            <a:r>
              <a:rPr lang="en-US" sz="2000" dirty="0" smtClean="0"/>
              <a:t>shallow </a:t>
            </a:r>
            <a:r>
              <a:rPr lang="en-US" sz="2000" dirty="0"/>
              <a:t>continental </a:t>
            </a:r>
            <a:r>
              <a:rPr lang="en-US" sz="2000" dirty="0" smtClean="0"/>
              <a:t>shelf</a:t>
            </a:r>
            <a:endParaRPr lang="en-US" sz="2000" dirty="0"/>
          </a:p>
          <a:p>
            <a:pPr lvl="1">
              <a:spcBef>
                <a:spcPts val="600"/>
              </a:spcBef>
            </a:pPr>
            <a:r>
              <a:rPr lang="en-US" sz="2000" dirty="0" smtClean="0">
                <a:solidFill>
                  <a:srgbClr val="000000"/>
                </a:solidFill>
              </a:rPr>
              <a:t>TC, sea breeze, &amp; upwelling summer activity</a:t>
            </a:r>
          </a:p>
          <a:p>
            <a:pPr lvl="1">
              <a:spcBef>
                <a:spcPts val="600"/>
              </a:spcBef>
            </a:pPr>
            <a:r>
              <a:rPr lang="en-US" sz="2000" dirty="0" smtClean="0">
                <a:solidFill>
                  <a:srgbClr val="000000"/>
                </a:solidFill>
              </a:rPr>
              <a:t>Offshore wind energy development</a:t>
            </a:r>
          </a:p>
          <a:p>
            <a:pPr lvl="1">
              <a:spcBef>
                <a:spcPts val="600"/>
              </a:spcBef>
            </a:pPr>
            <a:r>
              <a:rPr lang="en-US" sz="2000" dirty="0" smtClean="0">
                <a:solidFill>
                  <a:srgbClr val="000000"/>
                </a:solidFill>
              </a:rPr>
              <a:t>Proximity to population centers</a:t>
            </a:r>
          </a:p>
          <a:p>
            <a:pPr>
              <a:spcBef>
                <a:spcPts val="2400"/>
              </a:spcBef>
            </a:pPr>
            <a:r>
              <a:rPr lang="en-US" sz="2400" dirty="0" smtClean="0">
                <a:solidFill>
                  <a:srgbClr val="000000"/>
                </a:solidFill>
              </a:rPr>
              <a:t>Integration of observations, modeling, </a:t>
            </a:r>
            <a:br>
              <a:rPr lang="en-US" sz="2400" dirty="0" smtClean="0">
                <a:solidFill>
                  <a:srgbClr val="000000"/>
                </a:solidFill>
              </a:rPr>
            </a:br>
            <a:r>
              <a:rPr lang="en-US" sz="2400" dirty="0" smtClean="0">
                <a:solidFill>
                  <a:srgbClr val="000000"/>
                </a:solidFill>
              </a:rPr>
              <a:t>and new techniques</a:t>
            </a:r>
          </a:p>
          <a:p>
            <a:pPr lvl="1">
              <a:spcBef>
                <a:spcPts val="600"/>
              </a:spcBef>
            </a:pPr>
            <a:r>
              <a:rPr lang="en-US" sz="2000" b="1" dirty="0">
                <a:solidFill>
                  <a:srgbClr val="000000"/>
                </a:solidFill>
              </a:rPr>
              <a:t>Observations</a:t>
            </a:r>
            <a:r>
              <a:rPr lang="en-US" sz="2000" dirty="0">
                <a:solidFill>
                  <a:srgbClr val="000000"/>
                </a:solidFill>
              </a:rPr>
              <a:t>: </a:t>
            </a:r>
            <a:r>
              <a:rPr lang="en-US" sz="2000" dirty="0" smtClean="0">
                <a:solidFill>
                  <a:srgbClr val="000000"/>
                </a:solidFill>
              </a:rPr>
              <a:t>underwater gliders, High Frequency (HF) radar, buoys, satellites, weather radar</a:t>
            </a:r>
            <a:endParaRPr lang="en-US" sz="2000" dirty="0"/>
          </a:p>
          <a:p>
            <a:pPr lvl="1">
              <a:spcBef>
                <a:spcPts val="600"/>
              </a:spcBef>
            </a:pPr>
            <a:r>
              <a:rPr lang="en-US" sz="2000" b="1" dirty="0" smtClean="0">
                <a:solidFill>
                  <a:srgbClr val="000000"/>
                </a:solidFill>
              </a:rPr>
              <a:t>Models</a:t>
            </a:r>
            <a:r>
              <a:rPr lang="en-US" sz="2000" dirty="0" smtClean="0">
                <a:solidFill>
                  <a:srgbClr val="000000"/>
                </a:solidFill>
              </a:rPr>
              <a:t>: Weather Research and Forecasting (WRF, advanced atmosphere), Regional Ocean Modeling System (ROMS, advanced ocean)</a:t>
            </a:r>
          </a:p>
          <a:p>
            <a:pPr lvl="1">
              <a:spcBef>
                <a:spcPts val="600"/>
              </a:spcBef>
            </a:pPr>
            <a:r>
              <a:rPr lang="en-US" sz="2000" b="1" dirty="0" smtClean="0">
                <a:solidFill>
                  <a:srgbClr val="000000"/>
                </a:solidFill>
              </a:rPr>
              <a:t>New analysis techniques</a:t>
            </a:r>
            <a:r>
              <a:rPr lang="en-US" sz="2000" dirty="0" smtClean="0">
                <a:solidFill>
                  <a:srgbClr val="000000"/>
                </a:solidFill>
              </a:rPr>
              <a:t>: Lagrangian Coherent Structures (LCS)</a:t>
            </a:r>
          </a:p>
          <a:p>
            <a:pPr lvl="1">
              <a:spcBef>
                <a:spcPts val="600"/>
              </a:spcBef>
            </a:pPr>
            <a:endParaRPr lang="en-US" sz="2000" dirty="0"/>
          </a:p>
        </p:txBody>
      </p:sp>
      <p:sp>
        <p:nvSpPr>
          <p:cNvPr id="9" name="TextBox 8"/>
          <p:cNvSpPr txBox="1"/>
          <p:nvPr/>
        </p:nvSpPr>
        <p:spPr>
          <a:xfrm>
            <a:off x="7833749" y="3778752"/>
            <a:ext cx="999613" cy="215444"/>
          </a:xfrm>
          <a:prstGeom prst="rect">
            <a:avLst/>
          </a:prstGeom>
          <a:noFill/>
        </p:spPr>
        <p:txBody>
          <a:bodyPr wrap="square" rtlCol="0">
            <a:spAutoFit/>
          </a:bodyPr>
          <a:lstStyle/>
          <a:p>
            <a:pPr algn="r"/>
            <a:r>
              <a:rPr lang="en-US" sz="800" i="1" dirty="0" err="1" smtClean="0"/>
              <a:t>Kleisner</a:t>
            </a:r>
            <a:r>
              <a:rPr lang="en-US" sz="800" i="1" dirty="0" smtClean="0"/>
              <a:t> et al 2016</a:t>
            </a:r>
            <a:endParaRPr lang="en-US" sz="800" i="1" dirty="0"/>
          </a:p>
        </p:txBody>
      </p:sp>
    </p:spTree>
    <p:extLst>
      <p:ext uri="{BB962C8B-B14F-4D97-AF65-F5344CB8AC3E}">
        <p14:creationId xmlns:p14="http://schemas.microsoft.com/office/powerpoint/2010/main" val="3470649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4_v3_1700UTC.png"/>
          <p:cNvPicPr>
            <a:picLocks noChangeAspect="1"/>
          </p:cNvPicPr>
          <p:nvPr/>
        </p:nvPicPr>
        <p:blipFill rotWithShape="1">
          <a:blip r:embed="rId3">
            <a:extLst>
              <a:ext uri="{28A0092B-C50C-407E-A947-70E740481C1C}">
                <a14:useLocalDpi xmlns:a14="http://schemas.microsoft.com/office/drawing/2010/main" val="0"/>
              </a:ext>
            </a:extLst>
          </a:blip>
          <a:srcRect t="11182" b="1991"/>
          <a:stretch/>
        </p:blipFill>
        <p:spPr>
          <a:xfrm>
            <a:off x="824712" y="0"/>
            <a:ext cx="7898524" cy="6858000"/>
          </a:xfrm>
          <a:prstGeom prst="rect">
            <a:avLst/>
          </a:prstGeom>
        </p:spPr>
      </p:pic>
      <p:sp>
        <p:nvSpPr>
          <p:cNvPr id="2" name="Slide Number Placeholder 1"/>
          <p:cNvSpPr>
            <a:spLocks noGrp="1"/>
          </p:cNvSpPr>
          <p:nvPr>
            <p:ph type="sldNum" sz="quarter" idx="12"/>
          </p:nvPr>
        </p:nvSpPr>
        <p:spPr/>
        <p:txBody>
          <a:bodyPr/>
          <a:lstStyle/>
          <a:p>
            <a:fld id="{222C10E2-5BCC-D04B-A634-B42DBFA6F81C}" type="slidenum">
              <a:rPr lang="en-US" smtClean="0"/>
              <a:t>90</a:t>
            </a:fld>
            <a:endParaRPr lang="en-US"/>
          </a:p>
        </p:txBody>
      </p:sp>
      <p:sp>
        <p:nvSpPr>
          <p:cNvPr id="14" name="Title 1"/>
          <p:cNvSpPr>
            <a:spLocks noGrp="1"/>
          </p:cNvSpPr>
          <p:nvPr>
            <p:ph type="title"/>
          </p:nvPr>
        </p:nvSpPr>
        <p:spPr>
          <a:xfrm>
            <a:off x="0" y="-246120"/>
            <a:ext cx="1665514" cy="1143000"/>
          </a:xfrm>
        </p:spPr>
        <p:txBody>
          <a:bodyPr/>
          <a:lstStyle/>
          <a:p>
            <a:pPr algn="l"/>
            <a:r>
              <a:rPr lang="en-US" b="1" dirty="0" smtClean="0"/>
              <a:t>Fig 3</a:t>
            </a:r>
            <a:endParaRPr lang="en-US" b="1" dirty="0"/>
          </a:p>
        </p:txBody>
      </p:sp>
    </p:spTree>
    <p:extLst>
      <p:ext uri="{BB962C8B-B14F-4D97-AF65-F5344CB8AC3E}">
        <p14:creationId xmlns:p14="http://schemas.microsoft.com/office/powerpoint/2010/main" val="420943825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46120"/>
            <a:ext cx="3502123" cy="1143000"/>
          </a:xfrm>
        </p:spPr>
        <p:txBody>
          <a:bodyPr>
            <a:normAutofit/>
          </a:bodyPr>
          <a:lstStyle/>
          <a:p>
            <a:pPr algn="l"/>
            <a:r>
              <a:rPr lang="en-US" b="1" dirty="0" smtClean="0"/>
              <a:t>Fig 4</a:t>
            </a:r>
            <a:endParaRPr lang="en-US" b="1" dirty="0"/>
          </a:p>
        </p:txBody>
      </p:sp>
      <p:pic>
        <p:nvPicPr>
          <p:cNvPr id="4" name="Picture 3" descr="fig3_totalavg_mea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26" y="896880"/>
            <a:ext cx="8229600" cy="5486400"/>
          </a:xfrm>
          <a:prstGeom prst="rect">
            <a:avLst/>
          </a:prstGeom>
        </p:spPr>
      </p:pic>
      <p:sp>
        <p:nvSpPr>
          <p:cNvPr id="3" name="Slide Number Placeholder 2"/>
          <p:cNvSpPr>
            <a:spLocks noGrp="1"/>
          </p:cNvSpPr>
          <p:nvPr>
            <p:ph type="sldNum" sz="quarter" idx="12"/>
          </p:nvPr>
        </p:nvSpPr>
        <p:spPr/>
        <p:txBody>
          <a:bodyPr/>
          <a:lstStyle/>
          <a:p>
            <a:fld id="{5B7A610D-BFC3-1840-8C55-759F0A989E1B}" type="slidenum">
              <a:rPr lang="en-US" smtClean="0"/>
              <a:t>91</a:t>
            </a:fld>
            <a:endParaRPr lang="en-US"/>
          </a:p>
        </p:txBody>
      </p:sp>
    </p:spTree>
    <p:extLst>
      <p:ext uri="{BB962C8B-B14F-4D97-AF65-F5344CB8AC3E}">
        <p14:creationId xmlns:p14="http://schemas.microsoft.com/office/powerpoint/2010/main" val="182089391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3891"/>
            <a:ext cx="2061180" cy="660773"/>
          </a:xfrm>
        </p:spPr>
        <p:txBody>
          <a:bodyPr>
            <a:normAutofit fontScale="90000"/>
          </a:bodyPr>
          <a:lstStyle/>
          <a:p>
            <a:pPr algn="l"/>
            <a:r>
              <a:rPr lang="en-US" b="1" dirty="0" smtClean="0"/>
              <a:t>Fig</a:t>
            </a:r>
            <a:r>
              <a:rPr lang="en-US" b="1" dirty="0"/>
              <a:t> </a:t>
            </a:r>
            <a:r>
              <a:rPr lang="en-US" b="1" dirty="0" smtClean="0"/>
              <a:t>10</a:t>
            </a:r>
            <a:endParaRPr lang="en-US" b="1" dirty="0"/>
          </a:p>
        </p:txBody>
      </p:sp>
      <p:sp>
        <p:nvSpPr>
          <p:cNvPr id="3" name="TextBox 2"/>
          <p:cNvSpPr txBox="1"/>
          <p:nvPr/>
        </p:nvSpPr>
        <p:spPr>
          <a:xfrm>
            <a:off x="406722" y="704166"/>
            <a:ext cx="8234061" cy="4247317"/>
          </a:xfrm>
          <a:prstGeom prst="rect">
            <a:avLst/>
          </a:prstGeom>
          <a:noFill/>
        </p:spPr>
        <p:txBody>
          <a:bodyPr wrap="square" rtlCol="0">
            <a:spAutoFit/>
          </a:bodyPr>
          <a:lstStyle/>
          <a:p>
            <a:r>
              <a:rPr lang="en-US" i="1" dirty="0" smtClean="0"/>
              <a:t>How did we calculate </a:t>
            </a:r>
            <a:r>
              <a:rPr lang="en-US" i="1" dirty="0" err="1" smtClean="0"/>
              <a:t>Rotunno</a:t>
            </a:r>
            <a:r>
              <a:rPr lang="en-US" i="1" dirty="0" smtClean="0"/>
              <a:t> and Simpson lines?</a:t>
            </a:r>
          </a:p>
          <a:p>
            <a:endParaRPr lang="en-US" dirty="0"/>
          </a:p>
          <a:p>
            <a:r>
              <a:rPr lang="en-US" b="1" dirty="0" err="1" smtClean="0"/>
              <a:t>Rotunno</a:t>
            </a:r>
            <a:r>
              <a:rPr lang="en-US" b="1" dirty="0" smtClean="0"/>
              <a:t> 1983</a:t>
            </a:r>
          </a:p>
          <a:p>
            <a:r>
              <a:rPr lang="en-US" dirty="0" smtClean="0"/>
              <a:t>From linear theory of motion, horizontal extent of the sea breeze</a:t>
            </a:r>
          </a:p>
          <a:p>
            <a:r>
              <a:rPr lang="en-US" dirty="0" smtClean="0"/>
              <a:t>For</a:t>
            </a:r>
            <a:r>
              <a:rPr lang="en-US" i="1" dirty="0" smtClean="0"/>
              <a:t> f</a:t>
            </a:r>
            <a:r>
              <a:rPr lang="en-US" dirty="0" smtClean="0"/>
              <a:t>&gt;</a:t>
            </a:r>
            <a:r>
              <a:rPr lang="en-US" i="1" dirty="0" err="1" smtClean="0"/>
              <a:t>ω</a:t>
            </a:r>
            <a:r>
              <a:rPr lang="en-US" i="1" dirty="0" smtClean="0"/>
              <a:t> (latitudes&gt;30°): 		</a:t>
            </a:r>
            <a:r>
              <a:rPr lang="en-US" b="1" i="1" dirty="0" err="1" smtClean="0"/>
              <a:t>Nh</a:t>
            </a:r>
            <a:r>
              <a:rPr lang="en-US" b="1" dirty="0" smtClean="0"/>
              <a:t>(</a:t>
            </a:r>
            <a:r>
              <a:rPr lang="en-US" b="1" i="1" dirty="0" smtClean="0"/>
              <a:t>f</a:t>
            </a:r>
            <a:r>
              <a:rPr lang="en-US" b="1" baseline="30000" dirty="0" smtClean="0"/>
              <a:t>2</a:t>
            </a:r>
            <a:r>
              <a:rPr lang="en-US" b="1" dirty="0" smtClean="0"/>
              <a:t> – </a:t>
            </a:r>
            <a:r>
              <a:rPr lang="en-US" b="1" i="1" dirty="0" smtClean="0"/>
              <a:t>ω</a:t>
            </a:r>
            <a:r>
              <a:rPr lang="en-US" b="1" baseline="30000" dirty="0" smtClean="0"/>
              <a:t>2</a:t>
            </a:r>
            <a:r>
              <a:rPr lang="en-US" b="1" dirty="0" smtClean="0"/>
              <a:t>)</a:t>
            </a:r>
            <a:r>
              <a:rPr lang="en-US" b="1" baseline="30000" dirty="0" smtClean="0"/>
              <a:t>-1/2</a:t>
            </a:r>
            <a:endParaRPr lang="en-US" b="1" dirty="0"/>
          </a:p>
          <a:p>
            <a:endParaRPr lang="en-US" dirty="0"/>
          </a:p>
          <a:p>
            <a:r>
              <a:rPr lang="en-US" dirty="0" smtClean="0"/>
              <a:t>where </a:t>
            </a:r>
            <a:r>
              <a:rPr lang="en-US" i="1" dirty="0" smtClean="0"/>
              <a:t>f </a:t>
            </a:r>
            <a:r>
              <a:rPr lang="en-US" dirty="0" smtClean="0"/>
              <a:t>= 2</a:t>
            </a:r>
            <a:r>
              <a:rPr lang="en-US" i="1" dirty="0" smtClean="0"/>
              <a:t>Ω</a:t>
            </a:r>
            <a:r>
              <a:rPr lang="en-US" dirty="0" smtClean="0"/>
              <a:t>sin</a:t>
            </a:r>
            <a:r>
              <a:rPr lang="en-US" i="1" dirty="0" smtClean="0"/>
              <a:t>ϕ</a:t>
            </a:r>
            <a:r>
              <a:rPr lang="en-US" dirty="0" smtClean="0"/>
              <a:t> </a:t>
            </a:r>
            <a:r>
              <a:rPr lang="en-US" dirty="0" err="1" smtClean="0"/>
              <a:t>Coriolis</a:t>
            </a:r>
            <a:r>
              <a:rPr lang="en-US" dirty="0" smtClean="0"/>
              <a:t> frequency, </a:t>
            </a:r>
            <a:r>
              <a:rPr lang="en-US" i="1" dirty="0" err="1" smtClean="0"/>
              <a:t>ω</a:t>
            </a:r>
            <a:r>
              <a:rPr lang="en-US" i="1" dirty="0" smtClean="0"/>
              <a:t> </a:t>
            </a:r>
            <a:r>
              <a:rPr lang="en-US" dirty="0" smtClean="0"/>
              <a:t>= 2π day</a:t>
            </a:r>
            <a:r>
              <a:rPr lang="en-US" baseline="30000" dirty="0" smtClean="0"/>
              <a:t>-1</a:t>
            </a:r>
            <a:r>
              <a:rPr lang="en-US" dirty="0" smtClean="0"/>
              <a:t> frequency of diurnal heating of land, </a:t>
            </a:r>
            <a:r>
              <a:rPr lang="en-US" i="1" dirty="0" smtClean="0"/>
              <a:t>N</a:t>
            </a:r>
            <a:r>
              <a:rPr lang="en-US" dirty="0" smtClean="0"/>
              <a:t> = [(</a:t>
            </a:r>
            <a:r>
              <a:rPr lang="en-US" i="1" dirty="0" smtClean="0"/>
              <a:t>g</a:t>
            </a:r>
            <a:r>
              <a:rPr lang="en-US" dirty="0" smtClean="0"/>
              <a:t>/θ</a:t>
            </a:r>
            <a:r>
              <a:rPr lang="en-US" baseline="-25000" dirty="0" smtClean="0"/>
              <a:t>0</a:t>
            </a:r>
            <a:r>
              <a:rPr lang="en-US" dirty="0"/>
              <a:t>)(</a:t>
            </a:r>
            <a:r>
              <a:rPr lang="en-US" dirty="0" smtClean="0"/>
              <a:t>∂</a:t>
            </a:r>
            <a:r>
              <a:rPr lang="en-US" dirty="0" err="1" smtClean="0"/>
              <a:t>θ</a:t>
            </a:r>
            <a:r>
              <a:rPr lang="en-US" dirty="0" smtClean="0"/>
              <a:t>/∂</a:t>
            </a:r>
            <a:r>
              <a:rPr lang="en-US" i="1" dirty="0" smtClean="0"/>
              <a:t>z</a:t>
            </a:r>
            <a:r>
              <a:rPr lang="en-US" dirty="0" smtClean="0"/>
              <a:t>)]</a:t>
            </a:r>
            <a:r>
              <a:rPr lang="en-US" baseline="30000" dirty="0" smtClean="0"/>
              <a:t>1/2</a:t>
            </a:r>
            <a:r>
              <a:rPr lang="en-US" dirty="0" smtClean="0"/>
              <a:t> the Brunt-</a:t>
            </a:r>
            <a:r>
              <a:rPr lang="en-US" dirty="0" err="1" smtClean="0"/>
              <a:t>Vaisala</a:t>
            </a:r>
            <a:r>
              <a:rPr lang="en-US" dirty="0" smtClean="0"/>
              <a:t> frequency (stratification), and </a:t>
            </a:r>
            <a:r>
              <a:rPr lang="en-US" i="1" dirty="0" smtClean="0"/>
              <a:t>h </a:t>
            </a:r>
            <a:r>
              <a:rPr lang="en-US" dirty="0" smtClean="0"/>
              <a:t>= vertical scale of the heating.</a:t>
            </a:r>
            <a:r>
              <a:rPr lang="en-US" i="1" dirty="0" smtClean="0"/>
              <a:t> </a:t>
            </a:r>
            <a:endParaRPr lang="en-US" i="1" baseline="30000" dirty="0" smtClean="0"/>
          </a:p>
          <a:p>
            <a:r>
              <a:rPr lang="en-US" b="1" i="1" dirty="0" smtClean="0"/>
              <a:t>					N		</a:t>
            </a:r>
            <a:r>
              <a:rPr lang="en-US" b="1" i="1" dirty="0"/>
              <a:t> </a:t>
            </a:r>
            <a:r>
              <a:rPr lang="en-US" b="1" i="1" dirty="0" smtClean="0"/>
              <a:t>     h	</a:t>
            </a:r>
            <a:r>
              <a:rPr lang="en-US" b="1" i="1" dirty="0"/>
              <a:t>	</a:t>
            </a:r>
            <a:r>
              <a:rPr lang="en-US" b="1" dirty="0"/>
              <a:t>[</a:t>
            </a:r>
            <a:r>
              <a:rPr lang="en-US" b="1" dirty="0" smtClean="0"/>
              <a:t>	</a:t>
            </a:r>
            <a:r>
              <a:rPr lang="en-US" b="1" i="1" dirty="0" smtClean="0"/>
              <a:t>f</a:t>
            </a:r>
            <a:r>
              <a:rPr lang="en-US" b="1" baseline="30000" dirty="0" smtClean="0"/>
              <a:t>2</a:t>
            </a:r>
            <a:r>
              <a:rPr lang="en-US" b="1" dirty="0" smtClean="0"/>
              <a:t> 	       – 	 </a:t>
            </a:r>
            <a:r>
              <a:rPr lang="en-US" b="1" i="1" dirty="0" smtClean="0"/>
              <a:t>ω</a:t>
            </a:r>
            <a:r>
              <a:rPr lang="en-US" b="1" baseline="30000" dirty="0" smtClean="0"/>
              <a:t>2		   </a:t>
            </a:r>
            <a:r>
              <a:rPr lang="en-US" b="1" dirty="0" smtClean="0"/>
              <a:t>]</a:t>
            </a:r>
            <a:r>
              <a:rPr lang="en-US" b="1" baseline="30000" dirty="0" smtClean="0"/>
              <a:t>-</a:t>
            </a:r>
            <a:r>
              <a:rPr lang="en-US" b="1" baseline="30000" dirty="0"/>
              <a:t>1/</a:t>
            </a:r>
            <a:r>
              <a:rPr lang="en-US" b="1" baseline="30000" dirty="0" smtClean="0"/>
              <a:t>2</a:t>
            </a:r>
            <a:r>
              <a:rPr lang="en-US" b="1" dirty="0" smtClean="0"/>
              <a:t> </a:t>
            </a:r>
            <a:endParaRPr lang="en-US" i="1" baseline="30000" dirty="0"/>
          </a:p>
          <a:p>
            <a:r>
              <a:rPr lang="en-US" b="1" i="1" dirty="0" err="1"/>
              <a:t>Nh</a:t>
            </a:r>
            <a:r>
              <a:rPr lang="en-US" b="1" dirty="0"/>
              <a:t>(</a:t>
            </a:r>
            <a:r>
              <a:rPr lang="en-US" b="1" i="1" dirty="0"/>
              <a:t>f</a:t>
            </a:r>
            <a:r>
              <a:rPr lang="en-US" b="1" baseline="30000" dirty="0"/>
              <a:t>2</a:t>
            </a:r>
            <a:r>
              <a:rPr lang="en-US" b="1" dirty="0"/>
              <a:t> – </a:t>
            </a:r>
            <a:r>
              <a:rPr lang="en-US" b="1" i="1" dirty="0"/>
              <a:t>ω</a:t>
            </a:r>
            <a:r>
              <a:rPr lang="en-US" b="1" baseline="30000" dirty="0"/>
              <a:t>2</a:t>
            </a:r>
            <a:r>
              <a:rPr lang="en-US" b="1" dirty="0"/>
              <a:t>)</a:t>
            </a:r>
            <a:r>
              <a:rPr lang="en-US" b="1" baseline="30000" dirty="0"/>
              <a:t>-1/</a:t>
            </a:r>
            <a:r>
              <a:rPr lang="en-US" b="1" baseline="30000" dirty="0" smtClean="0"/>
              <a:t>2</a:t>
            </a:r>
            <a:r>
              <a:rPr lang="en-US" b="1" dirty="0" smtClean="0"/>
              <a:t> = </a:t>
            </a:r>
            <a:r>
              <a:rPr lang="en-US" b="1" dirty="0"/>
              <a:t>[(</a:t>
            </a:r>
            <a:r>
              <a:rPr lang="en-US" b="1" i="1" dirty="0"/>
              <a:t>g</a:t>
            </a:r>
            <a:r>
              <a:rPr lang="en-US" b="1" dirty="0"/>
              <a:t>/θ</a:t>
            </a:r>
            <a:r>
              <a:rPr lang="en-US" b="1" baseline="-25000" dirty="0"/>
              <a:t>0</a:t>
            </a:r>
            <a:r>
              <a:rPr lang="en-US" b="1" dirty="0"/>
              <a:t>)(∂</a:t>
            </a:r>
            <a:r>
              <a:rPr lang="en-US" b="1" dirty="0" err="1"/>
              <a:t>θ</a:t>
            </a:r>
            <a:r>
              <a:rPr lang="en-US" b="1" dirty="0"/>
              <a:t>/∂</a:t>
            </a:r>
            <a:r>
              <a:rPr lang="en-US" b="1" i="1" dirty="0"/>
              <a:t>z</a:t>
            </a:r>
            <a:r>
              <a:rPr lang="en-US" b="1" dirty="0"/>
              <a:t>)]</a:t>
            </a:r>
            <a:r>
              <a:rPr lang="en-US" b="1" baseline="30000" dirty="0"/>
              <a:t>1/2</a:t>
            </a:r>
            <a:r>
              <a:rPr lang="en-US" b="1" dirty="0"/>
              <a:t> </a:t>
            </a:r>
            <a:r>
              <a:rPr lang="en-US" b="1" dirty="0" smtClean="0"/>
              <a:t>* 350m * [(2π/64800 s)</a:t>
            </a:r>
            <a:r>
              <a:rPr lang="en-US" b="1" baseline="30000" dirty="0" smtClean="0"/>
              <a:t>2</a:t>
            </a:r>
            <a:r>
              <a:rPr lang="en-US" b="1" dirty="0" smtClean="0"/>
              <a:t> –</a:t>
            </a:r>
            <a:r>
              <a:rPr lang="en-US" b="1" dirty="0"/>
              <a:t> </a:t>
            </a:r>
            <a:r>
              <a:rPr lang="en-US" b="1" dirty="0" smtClean="0"/>
              <a:t>(</a:t>
            </a:r>
            <a:r>
              <a:rPr lang="en-US" b="1" dirty="0"/>
              <a:t>2π</a:t>
            </a:r>
            <a:r>
              <a:rPr lang="en-US" b="1" dirty="0" smtClean="0"/>
              <a:t>/86400 </a:t>
            </a:r>
            <a:r>
              <a:rPr lang="en-US" b="1" dirty="0"/>
              <a:t>s)</a:t>
            </a:r>
            <a:r>
              <a:rPr lang="en-US" b="1" baseline="30000" dirty="0" smtClean="0"/>
              <a:t>2</a:t>
            </a:r>
            <a:r>
              <a:rPr lang="en-US" b="1" dirty="0" smtClean="0"/>
              <a:t>]</a:t>
            </a:r>
            <a:r>
              <a:rPr lang="en-US" b="1" baseline="30000" dirty="0" smtClean="0"/>
              <a:t>-1/2</a:t>
            </a:r>
            <a:r>
              <a:rPr lang="en-US" b="1" dirty="0" smtClean="0"/>
              <a:t> </a:t>
            </a:r>
          </a:p>
          <a:p>
            <a:r>
              <a:rPr lang="en-US" b="1" baseline="30000" dirty="0">
                <a:solidFill>
                  <a:srgbClr val="FF0000"/>
                </a:solidFill>
              </a:rPr>
              <a:t> </a:t>
            </a:r>
            <a:r>
              <a:rPr lang="en-US" b="1" dirty="0" smtClean="0">
                <a:solidFill>
                  <a:srgbClr val="FF0000"/>
                </a:solidFill>
              </a:rPr>
              <a:t>    </a:t>
            </a:r>
            <a:r>
              <a:rPr lang="en-US" b="1" dirty="0" smtClean="0">
                <a:solidFill>
                  <a:srgbClr val="000000"/>
                </a:solidFill>
              </a:rPr>
              <a:t>=</a:t>
            </a:r>
            <a:r>
              <a:rPr lang="en-US" b="1" dirty="0" smtClean="0">
                <a:solidFill>
                  <a:srgbClr val="FF0000"/>
                </a:solidFill>
              </a:rPr>
              <a:t> </a:t>
            </a:r>
            <a:r>
              <a:rPr lang="en-US" b="1" dirty="0" smtClean="0"/>
              <a:t>[(</a:t>
            </a:r>
            <a:r>
              <a:rPr lang="en-US" b="1" i="1" dirty="0" smtClean="0"/>
              <a:t>9.81</a:t>
            </a:r>
            <a:r>
              <a:rPr lang="en-US" b="1" dirty="0" smtClean="0"/>
              <a:t>/300K)(10K/1000m)</a:t>
            </a:r>
            <a:r>
              <a:rPr lang="en-US" b="1" dirty="0"/>
              <a:t>]</a:t>
            </a:r>
            <a:r>
              <a:rPr lang="en-US" b="1" baseline="30000" dirty="0"/>
              <a:t>1/2</a:t>
            </a:r>
            <a:r>
              <a:rPr lang="en-US" b="1" dirty="0"/>
              <a:t> * 350m * </a:t>
            </a:r>
            <a:r>
              <a:rPr lang="en-US" b="1" dirty="0" smtClean="0"/>
              <a:t>[(</a:t>
            </a:r>
            <a:r>
              <a:rPr lang="en-US" b="1" dirty="0"/>
              <a:t>2π/64800 s)</a:t>
            </a:r>
            <a:r>
              <a:rPr lang="en-US" b="1" baseline="30000" dirty="0"/>
              <a:t>2</a:t>
            </a:r>
            <a:r>
              <a:rPr lang="en-US" b="1" dirty="0"/>
              <a:t> – (2π/86400 s)</a:t>
            </a:r>
            <a:r>
              <a:rPr lang="en-US" b="1" baseline="30000" dirty="0"/>
              <a:t>2</a:t>
            </a:r>
            <a:r>
              <a:rPr lang="en-US" b="1" dirty="0"/>
              <a:t>]</a:t>
            </a:r>
            <a:r>
              <a:rPr lang="en-US" b="1" baseline="30000" dirty="0"/>
              <a:t>-1/2</a:t>
            </a:r>
            <a:r>
              <a:rPr lang="en-US" b="1" dirty="0"/>
              <a:t> </a:t>
            </a:r>
            <a:endParaRPr lang="en-US" b="1" dirty="0" smtClean="0"/>
          </a:p>
          <a:p>
            <a:r>
              <a:rPr lang="en-US" b="1" dirty="0" smtClean="0">
                <a:solidFill>
                  <a:srgbClr val="000000"/>
                </a:solidFill>
              </a:rPr>
              <a:t>						=</a:t>
            </a:r>
            <a:r>
              <a:rPr lang="en-US" b="1" dirty="0" smtClean="0">
                <a:solidFill>
                  <a:srgbClr val="FF0000"/>
                </a:solidFill>
              </a:rPr>
              <a:t>100 km</a:t>
            </a:r>
          </a:p>
          <a:p>
            <a:endParaRPr lang="en-US" i="1" dirty="0"/>
          </a:p>
          <a:p>
            <a:endParaRPr lang="en-US" dirty="0"/>
          </a:p>
        </p:txBody>
      </p:sp>
      <p:sp>
        <p:nvSpPr>
          <p:cNvPr id="2" name="Slide Number Placeholder 1"/>
          <p:cNvSpPr>
            <a:spLocks noGrp="1"/>
          </p:cNvSpPr>
          <p:nvPr>
            <p:ph type="sldNum" sz="quarter" idx="12"/>
          </p:nvPr>
        </p:nvSpPr>
        <p:spPr/>
        <p:txBody>
          <a:bodyPr/>
          <a:lstStyle/>
          <a:p>
            <a:fld id="{5B7A610D-BFC3-1840-8C55-759F0A989E1B}" type="slidenum">
              <a:rPr lang="en-US" smtClean="0"/>
              <a:t>92</a:t>
            </a:fld>
            <a:endParaRPr lang="en-US"/>
          </a:p>
        </p:txBody>
      </p:sp>
    </p:spTree>
    <p:extLst>
      <p:ext uri="{BB962C8B-B14F-4D97-AF65-F5344CB8AC3E}">
        <p14:creationId xmlns:p14="http://schemas.microsoft.com/office/powerpoint/2010/main" val="858781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799682" y="5848343"/>
            <a:ext cx="1918475" cy="646331"/>
          </a:xfrm>
          <a:prstGeom prst="rect">
            <a:avLst/>
          </a:prstGeom>
          <a:noFill/>
          <a:ln>
            <a:noFill/>
          </a:ln>
        </p:spPr>
        <p:txBody>
          <a:bodyPr wrap="square" rtlCol="0">
            <a:spAutoFit/>
          </a:bodyPr>
          <a:lstStyle/>
          <a:p>
            <a:pPr algn="ctr"/>
            <a:r>
              <a:rPr lang="en-US" dirty="0" smtClean="0"/>
              <a:t>h: vertical scale </a:t>
            </a:r>
            <a:br>
              <a:rPr lang="en-US" dirty="0" smtClean="0"/>
            </a:br>
            <a:r>
              <a:rPr lang="en-US" dirty="0" smtClean="0"/>
              <a:t>of heating</a:t>
            </a:r>
            <a:endParaRPr lang="en-US" dirty="0"/>
          </a:p>
        </p:txBody>
      </p:sp>
      <p:sp>
        <p:nvSpPr>
          <p:cNvPr id="20" name="TextBox 19"/>
          <p:cNvSpPr txBox="1"/>
          <p:nvPr/>
        </p:nvSpPr>
        <p:spPr>
          <a:xfrm>
            <a:off x="425205" y="5028900"/>
            <a:ext cx="1918475" cy="369332"/>
          </a:xfrm>
          <a:prstGeom prst="rect">
            <a:avLst/>
          </a:prstGeom>
          <a:noFill/>
          <a:ln>
            <a:noFill/>
          </a:ln>
        </p:spPr>
        <p:txBody>
          <a:bodyPr wrap="square" rtlCol="0">
            <a:spAutoFit/>
          </a:bodyPr>
          <a:lstStyle/>
          <a:p>
            <a:pPr algn="ctr"/>
            <a:r>
              <a:rPr lang="en-US" dirty="0" err="1"/>
              <a:t>Nh</a:t>
            </a:r>
            <a:r>
              <a:rPr lang="en-US" dirty="0"/>
              <a:t>(f</a:t>
            </a:r>
            <a:r>
              <a:rPr lang="en-US" baseline="30000" dirty="0"/>
              <a:t>2</a:t>
            </a:r>
            <a:r>
              <a:rPr lang="en-US" dirty="0"/>
              <a:t> – ω</a:t>
            </a:r>
            <a:r>
              <a:rPr lang="en-US" baseline="30000" dirty="0"/>
              <a:t>2</a:t>
            </a:r>
            <a:r>
              <a:rPr lang="en-US" dirty="0"/>
              <a:t>)</a:t>
            </a:r>
            <a:r>
              <a:rPr lang="en-US" baseline="30000" dirty="0"/>
              <a:t>-1/2</a:t>
            </a:r>
            <a:endParaRPr lang="en-US" dirty="0"/>
          </a:p>
        </p:txBody>
      </p:sp>
      <p:sp>
        <p:nvSpPr>
          <p:cNvPr id="22" name="TextBox 21"/>
          <p:cNvSpPr txBox="1"/>
          <p:nvPr/>
        </p:nvSpPr>
        <p:spPr>
          <a:xfrm>
            <a:off x="2654878" y="5030031"/>
            <a:ext cx="1918475" cy="369332"/>
          </a:xfrm>
          <a:prstGeom prst="rect">
            <a:avLst/>
          </a:prstGeom>
          <a:noFill/>
          <a:ln>
            <a:noFill/>
          </a:ln>
        </p:spPr>
        <p:txBody>
          <a:bodyPr wrap="square" rtlCol="0">
            <a:spAutoFit/>
          </a:bodyPr>
          <a:lstStyle/>
          <a:p>
            <a:pPr algn="ctr"/>
            <a:r>
              <a:rPr lang="en-US" dirty="0" err="1"/>
              <a:t>Nh</a:t>
            </a:r>
            <a:r>
              <a:rPr lang="en-US" dirty="0"/>
              <a:t>(f</a:t>
            </a:r>
            <a:r>
              <a:rPr lang="en-US" baseline="30000" dirty="0"/>
              <a:t>2</a:t>
            </a:r>
            <a:r>
              <a:rPr lang="en-US" dirty="0"/>
              <a:t> – ω</a:t>
            </a:r>
            <a:r>
              <a:rPr lang="en-US" baseline="30000" dirty="0"/>
              <a:t>2</a:t>
            </a:r>
            <a:r>
              <a:rPr lang="en-US" dirty="0"/>
              <a:t>)</a:t>
            </a:r>
            <a:r>
              <a:rPr lang="en-US" baseline="30000" dirty="0"/>
              <a:t>-1/2</a:t>
            </a:r>
            <a:endParaRPr lang="en-US" dirty="0"/>
          </a:p>
        </p:txBody>
      </p:sp>
      <p:sp>
        <p:nvSpPr>
          <p:cNvPr id="27" name="TextBox 26"/>
          <p:cNvSpPr txBox="1"/>
          <p:nvPr/>
        </p:nvSpPr>
        <p:spPr>
          <a:xfrm>
            <a:off x="4637042" y="5302357"/>
            <a:ext cx="1918475" cy="646331"/>
          </a:xfrm>
          <a:prstGeom prst="rect">
            <a:avLst/>
          </a:prstGeom>
          <a:noFill/>
          <a:ln>
            <a:noFill/>
          </a:ln>
        </p:spPr>
        <p:txBody>
          <a:bodyPr wrap="square" rtlCol="0">
            <a:spAutoFit/>
          </a:bodyPr>
          <a:lstStyle/>
          <a:p>
            <a:pPr algn="ctr"/>
            <a:r>
              <a:rPr lang="en-US" dirty="0" smtClean="0"/>
              <a:t>h: return </a:t>
            </a:r>
            <a:br>
              <a:rPr lang="en-US" dirty="0" smtClean="0"/>
            </a:br>
            <a:r>
              <a:rPr lang="en-US" dirty="0" smtClean="0"/>
              <a:t>flow</a:t>
            </a:r>
            <a:endParaRPr lang="en-US" dirty="0"/>
          </a:p>
        </p:txBody>
      </p:sp>
      <p:sp>
        <p:nvSpPr>
          <p:cNvPr id="3" name="TextBox 2"/>
          <p:cNvSpPr txBox="1"/>
          <p:nvPr/>
        </p:nvSpPr>
        <p:spPr>
          <a:xfrm>
            <a:off x="406722" y="702754"/>
            <a:ext cx="8234061" cy="4247317"/>
          </a:xfrm>
          <a:prstGeom prst="rect">
            <a:avLst/>
          </a:prstGeom>
          <a:noFill/>
        </p:spPr>
        <p:txBody>
          <a:bodyPr wrap="square" rtlCol="0">
            <a:spAutoFit/>
          </a:bodyPr>
          <a:lstStyle/>
          <a:p>
            <a:r>
              <a:rPr lang="en-US" b="1" dirty="0" err="1" smtClean="0"/>
              <a:t>Rotunno</a:t>
            </a:r>
            <a:r>
              <a:rPr lang="en-US" b="1" dirty="0" smtClean="0"/>
              <a:t> 1983</a:t>
            </a:r>
          </a:p>
          <a:p>
            <a:r>
              <a:rPr lang="en-US" i="1" dirty="0"/>
              <a:t>Elliptically-shaped pattern of flow in vertical plane centered on coast, having an aspect ratio (vertical/horizontal scale</a:t>
            </a:r>
            <a:r>
              <a:rPr lang="en-US" i="1" dirty="0" smtClean="0"/>
              <a:t>):</a:t>
            </a:r>
            <a:br>
              <a:rPr lang="en-US" i="1" dirty="0" smtClean="0"/>
            </a:br>
            <a:r>
              <a:rPr lang="en-US" i="1" dirty="0" smtClean="0"/>
              <a:t>			 		</a:t>
            </a:r>
            <a:r>
              <a:rPr lang="en-US" b="1" i="1" dirty="0"/>
              <a:t>(f</a:t>
            </a:r>
            <a:r>
              <a:rPr lang="en-US" b="1" i="1" baseline="30000" dirty="0"/>
              <a:t>2</a:t>
            </a:r>
            <a:r>
              <a:rPr lang="en-US" b="1" i="1" dirty="0"/>
              <a:t> – ω</a:t>
            </a:r>
            <a:r>
              <a:rPr lang="en-US" b="1" i="1" baseline="30000" dirty="0"/>
              <a:t>2</a:t>
            </a:r>
            <a:r>
              <a:rPr lang="en-US" b="1" i="1" dirty="0"/>
              <a:t>)</a:t>
            </a:r>
            <a:r>
              <a:rPr lang="en-US" b="1" i="1" baseline="30000" dirty="0"/>
              <a:t>1/2</a:t>
            </a:r>
            <a:r>
              <a:rPr lang="en-US" b="1" i="1" dirty="0"/>
              <a:t>N</a:t>
            </a:r>
            <a:r>
              <a:rPr lang="en-US" b="1" i="1" baseline="30000" dirty="0"/>
              <a:t>-</a:t>
            </a:r>
            <a:r>
              <a:rPr lang="en-US" b="1" i="1" baseline="30000" dirty="0" smtClean="0"/>
              <a:t>1 					</a:t>
            </a:r>
            <a:r>
              <a:rPr lang="en-US" dirty="0" smtClean="0"/>
              <a:t>For</a:t>
            </a:r>
            <a:r>
              <a:rPr lang="en-US" i="1" dirty="0" smtClean="0"/>
              <a:t> </a:t>
            </a:r>
            <a:r>
              <a:rPr lang="en-US" i="1" dirty="0"/>
              <a:t>f</a:t>
            </a:r>
            <a:r>
              <a:rPr lang="en-US" dirty="0"/>
              <a:t>&gt;</a:t>
            </a:r>
            <a:r>
              <a:rPr lang="en-US" i="1" dirty="0" err="1"/>
              <a:t>ω</a:t>
            </a:r>
            <a:r>
              <a:rPr lang="en-US" i="1" dirty="0"/>
              <a:t> (latitudes&gt;30°)</a:t>
            </a:r>
            <a:endParaRPr lang="en-US" b="1" i="1" dirty="0" smtClean="0"/>
          </a:p>
          <a:p>
            <a:endParaRPr lang="en-US" dirty="0" smtClean="0"/>
          </a:p>
          <a:p>
            <a:r>
              <a:rPr lang="en-US" dirty="0" smtClean="0"/>
              <a:t>where </a:t>
            </a:r>
            <a:r>
              <a:rPr lang="en-US" i="1" dirty="0" smtClean="0"/>
              <a:t>f </a:t>
            </a:r>
            <a:r>
              <a:rPr lang="en-US" dirty="0" smtClean="0"/>
              <a:t>= 2</a:t>
            </a:r>
            <a:r>
              <a:rPr lang="en-US" i="1" dirty="0" smtClean="0"/>
              <a:t>Ω</a:t>
            </a:r>
            <a:r>
              <a:rPr lang="en-US" dirty="0" smtClean="0"/>
              <a:t>sin</a:t>
            </a:r>
            <a:r>
              <a:rPr lang="en-US" i="1" dirty="0" smtClean="0"/>
              <a:t>ϕ</a:t>
            </a:r>
            <a:r>
              <a:rPr lang="en-US" dirty="0" smtClean="0"/>
              <a:t> </a:t>
            </a:r>
            <a:r>
              <a:rPr lang="en-US" dirty="0" err="1" smtClean="0"/>
              <a:t>Coriolis</a:t>
            </a:r>
            <a:r>
              <a:rPr lang="en-US" dirty="0" smtClean="0"/>
              <a:t> frequency, </a:t>
            </a:r>
            <a:r>
              <a:rPr lang="en-US" i="1" dirty="0" err="1" smtClean="0"/>
              <a:t>ω</a:t>
            </a:r>
            <a:r>
              <a:rPr lang="en-US" i="1" dirty="0" smtClean="0"/>
              <a:t> </a:t>
            </a:r>
            <a:r>
              <a:rPr lang="en-US" dirty="0" smtClean="0"/>
              <a:t>= 2π day</a:t>
            </a:r>
            <a:r>
              <a:rPr lang="en-US" baseline="30000" dirty="0" smtClean="0"/>
              <a:t>-1</a:t>
            </a:r>
            <a:r>
              <a:rPr lang="en-US" dirty="0" smtClean="0"/>
              <a:t> frequency of diurnal heating of land, </a:t>
            </a:r>
            <a:r>
              <a:rPr lang="en-US" i="1" dirty="0" smtClean="0"/>
              <a:t>N</a:t>
            </a:r>
            <a:r>
              <a:rPr lang="en-US" dirty="0" smtClean="0"/>
              <a:t> = [(</a:t>
            </a:r>
            <a:r>
              <a:rPr lang="en-US" i="1" dirty="0" smtClean="0"/>
              <a:t>g</a:t>
            </a:r>
            <a:r>
              <a:rPr lang="en-US" dirty="0" smtClean="0"/>
              <a:t>/θ</a:t>
            </a:r>
            <a:r>
              <a:rPr lang="en-US" baseline="-25000" dirty="0" smtClean="0"/>
              <a:t>0</a:t>
            </a:r>
            <a:r>
              <a:rPr lang="en-US" dirty="0" smtClean="0"/>
              <a:t>)(∂</a:t>
            </a:r>
            <a:r>
              <a:rPr lang="en-US" dirty="0" err="1" smtClean="0"/>
              <a:t>θ</a:t>
            </a:r>
            <a:r>
              <a:rPr lang="en-US" dirty="0" smtClean="0"/>
              <a:t>/∂</a:t>
            </a:r>
            <a:r>
              <a:rPr lang="en-US" i="1" dirty="0" smtClean="0"/>
              <a:t>z</a:t>
            </a:r>
            <a:r>
              <a:rPr lang="en-US" dirty="0" smtClean="0"/>
              <a:t>)]</a:t>
            </a:r>
            <a:r>
              <a:rPr lang="en-US" baseline="30000" dirty="0" smtClean="0"/>
              <a:t>1/2</a:t>
            </a:r>
            <a:r>
              <a:rPr lang="en-US" dirty="0" smtClean="0"/>
              <a:t> the Brunt-</a:t>
            </a:r>
            <a:r>
              <a:rPr lang="en-US" dirty="0" err="1" smtClean="0"/>
              <a:t>Vaisala</a:t>
            </a:r>
            <a:r>
              <a:rPr lang="en-US" dirty="0" smtClean="0"/>
              <a:t> frequency (stratification).</a:t>
            </a:r>
            <a:br>
              <a:rPr lang="en-US" dirty="0" smtClean="0"/>
            </a:br>
            <a:r>
              <a:rPr lang="en-US" i="1" dirty="0" smtClean="0"/>
              <a:t> </a:t>
            </a:r>
            <a:endParaRPr lang="en-US" i="1" baseline="30000" dirty="0" smtClean="0"/>
          </a:p>
          <a:p>
            <a:r>
              <a:rPr lang="en-US" b="1" i="1" dirty="0" smtClean="0"/>
              <a:t>			 </a:t>
            </a:r>
            <a:r>
              <a:rPr lang="en-US" b="1" dirty="0" smtClean="0"/>
              <a:t>[	    </a:t>
            </a:r>
            <a:r>
              <a:rPr lang="en-US" b="1" i="1" dirty="0" smtClean="0"/>
              <a:t>f</a:t>
            </a:r>
            <a:r>
              <a:rPr lang="en-US" b="1" baseline="30000" dirty="0" smtClean="0"/>
              <a:t>2</a:t>
            </a:r>
            <a:r>
              <a:rPr lang="en-US" b="1" dirty="0" smtClean="0"/>
              <a:t> 	           – 	     </a:t>
            </a:r>
            <a:r>
              <a:rPr lang="en-US" b="1" i="1" dirty="0" smtClean="0"/>
              <a:t>ω</a:t>
            </a:r>
            <a:r>
              <a:rPr lang="en-US" b="1" baseline="30000" dirty="0" smtClean="0"/>
              <a:t>2	</a:t>
            </a:r>
            <a:r>
              <a:rPr lang="en-US" b="1" baseline="30000" dirty="0"/>
              <a:t> </a:t>
            </a:r>
            <a:r>
              <a:rPr lang="en-US" b="1" dirty="0" smtClean="0"/>
              <a:t>   ]</a:t>
            </a:r>
            <a:r>
              <a:rPr lang="en-US" b="1" baseline="30000" dirty="0" smtClean="0"/>
              <a:t>1/2</a:t>
            </a:r>
            <a:r>
              <a:rPr lang="en-US" b="1" dirty="0" smtClean="0"/>
              <a:t> * 		</a:t>
            </a:r>
            <a:r>
              <a:rPr lang="en-US" b="1" i="1" dirty="0" smtClean="0"/>
              <a:t>N</a:t>
            </a:r>
            <a:r>
              <a:rPr lang="en-US" b="1" baseline="30000" dirty="0" smtClean="0"/>
              <a:t>-1</a:t>
            </a:r>
            <a:endParaRPr lang="en-US" i="1" baseline="30000" dirty="0" smtClean="0"/>
          </a:p>
          <a:p>
            <a:r>
              <a:rPr lang="en-US" b="1" i="1" dirty="0"/>
              <a:t>(f</a:t>
            </a:r>
            <a:r>
              <a:rPr lang="en-US" b="1" i="1" baseline="30000" dirty="0"/>
              <a:t>2</a:t>
            </a:r>
            <a:r>
              <a:rPr lang="en-US" b="1" i="1" dirty="0"/>
              <a:t> – ω</a:t>
            </a:r>
            <a:r>
              <a:rPr lang="en-US" b="1" i="1" baseline="30000" dirty="0"/>
              <a:t>2</a:t>
            </a:r>
            <a:r>
              <a:rPr lang="en-US" b="1" i="1" dirty="0"/>
              <a:t>)</a:t>
            </a:r>
            <a:r>
              <a:rPr lang="en-US" b="1" i="1" baseline="30000" dirty="0"/>
              <a:t>1/2</a:t>
            </a:r>
            <a:r>
              <a:rPr lang="en-US" b="1" i="1" dirty="0"/>
              <a:t>N</a:t>
            </a:r>
            <a:r>
              <a:rPr lang="en-US" b="1" i="1" baseline="30000" dirty="0"/>
              <a:t>-1 </a:t>
            </a:r>
            <a:r>
              <a:rPr lang="en-US" b="1" dirty="0" smtClean="0"/>
              <a:t>= [(2π/64800 s)</a:t>
            </a:r>
            <a:r>
              <a:rPr lang="en-US" b="1" baseline="30000" dirty="0" smtClean="0"/>
              <a:t>2</a:t>
            </a:r>
            <a:r>
              <a:rPr lang="en-US" b="1" dirty="0" smtClean="0"/>
              <a:t> – (2π/86400 s)</a:t>
            </a:r>
            <a:r>
              <a:rPr lang="en-US" b="1" baseline="30000" dirty="0" smtClean="0"/>
              <a:t>2</a:t>
            </a:r>
            <a:r>
              <a:rPr lang="en-US" b="1" dirty="0" smtClean="0"/>
              <a:t>]</a:t>
            </a:r>
            <a:r>
              <a:rPr lang="en-US" b="1" baseline="30000" dirty="0" smtClean="0"/>
              <a:t>1/2</a:t>
            </a:r>
            <a:r>
              <a:rPr lang="en-US" b="1" dirty="0" smtClean="0"/>
              <a:t> * {[</a:t>
            </a:r>
            <a:r>
              <a:rPr lang="en-US" b="1" dirty="0"/>
              <a:t>(</a:t>
            </a:r>
            <a:r>
              <a:rPr lang="en-US" b="1" i="1" dirty="0"/>
              <a:t>g</a:t>
            </a:r>
            <a:r>
              <a:rPr lang="en-US" b="1" dirty="0"/>
              <a:t>/θ</a:t>
            </a:r>
            <a:r>
              <a:rPr lang="en-US" b="1" baseline="-25000" dirty="0"/>
              <a:t>0</a:t>
            </a:r>
            <a:r>
              <a:rPr lang="en-US" b="1" dirty="0"/>
              <a:t>)(∂</a:t>
            </a:r>
            <a:r>
              <a:rPr lang="en-US" b="1" dirty="0" err="1"/>
              <a:t>θ</a:t>
            </a:r>
            <a:r>
              <a:rPr lang="en-US" b="1" dirty="0"/>
              <a:t>/∂</a:t>
            </a:r>
            <a:r>
              <a:rPr lang="en-US" b="1" i="1" dirty="0"/>
              <a:t>z</a:t>
            </a:r>
            <a:r>
              <a:rPr lang="en-US" b="1" dirty="0"/>
              <a:t>)</a:t>
            </a:r>
            <a:r>
              <a:rPr lang="en-US" b="1" dirty="0" smtClean="0"/>
              <a:t>]</a:t>
            </a:r>
            <a:r>
              <a:rPr lang="en-US" b="1" baseline="30000" dirty="0" smtClean="0"/>
              <a:t>1/2</a:t>
            </a:r>
            <a:r>
              <a:rPr lang="en-US" b="1" dirty="0" smtClean="0"/>
              <a:t>}</a:t>
            </a:r>
            <a:r>
              <a:rPr lang="en-US" b="1" baseline="30000" dirty="0" smtClean="0"/>
              <a:t>-1</a:t>
            </a:r>
            <a:r>
              <a:rPr lang="en-US" b="1" dirty="0" smtClean="0"/>
              <a:t>  </a:t>
            </a:r>
          </a:p>
          <a:p>
            <a:r>
              <a:rPr lang="en-US" b="1" baseline="30000" dirty="0" smtClean="0">
                <a:solidFill>
                  <a:srgbClr val="FF0000"/>
                </a:solidFill>
              </a:rPr>
              <a:t> </a:t>
            </a:r>
            <a:r>
              <a:rPr lang="en-US" b="1" dirty="0" smtClean="0">
                <a:solidFill>
                  <a:srgbClr val="FF0000"/>
                </a:solidFill>
              </a:rPr>
              <a:t>    		       </a:t>
            </a:r>
            <a:r>
              <a:rPr lang="en-US" b="1" dirty="0" smtClean="0">
                <a:solidFill>
                  <a:srgbClr val="000000"/>
                </a:solidFill>
              </a:rPr>
              <a:t>=</a:t>
            </a:r>
            <a:r>
              <a:rPr lang="en-US" b="1" dirty="0" smtClean="0">
                <a:solidFill>
                  <a:srgbClr val="FF0000"/>
                </a:solidFill>
              </a:rPr>
              <a:t> </a:t>
            </a:r>
            <a:r>
              <a:rPr lang="en-US" b="1" dirty="0" smtClean="0">
                <a:solidFill>
                  <a:srgbClr val="000000"/>
                </a:solidFill>
              </a:rPr>
              <a:t>[</a:t>
            </a:r>
            <a:r>
              <a:rPr lang="en-US" b="1" dirty="0" smtClean="0"/>
              <a:t>(2π/64800 s)</a:t>
            </a:r>
            <a:r>
              <a:rPr lang="en-US" b="1" baseline="30000" dirty="0" smtClean="0"/>
              <a:t>2</a:t>
            </a:r>
            <a:r>
              <a:rPr lang="en-US" b="1" dirty="0" smtClean="0"/>
              <a:t> – (2π/86400 s)</a:t>
            </a:r>
            <a:r>
              <a:rPr lang="en-US" b="1" baseline="30000" dirty="0" smtClean="0"/>
              <a:t>2</a:t>
            </a:r>
            <a:r>
              <a:rPr lang="en-US" b="1" dirty="0" smtClean="0"/>
              <a:t>]</a:t>
            </a:r>
            <a:r>
              <a:rPr lang="en-US" b="1" baseline="30000" dirty="0" smtClean="0"/>
              <a:t>1/2</a:t>
            </a:r>
            <a:r>
              <a:rPr lang="en-US" b="1" dirty="0" smtClean="0"/>
              <a:t> * [</a:t>
            </a:r>
            <a:r>
              <a:rPr lang="en-US" b="1" dirty="0"/>
              <a:t>(</a:t>
            </a:r>
            <a:r>
              <a:rPr lang="en-US" b="1" i="1" dirty="0"/>
              <a:t>9.81</a:t>
            </a:r>
            <a:r>
              <a:rPr lang="en-US" b="1" dirty="0"/>
              <a:t>/300K)(10K/1000m)</a:t>
            </a:r>
            <a:r>
              <a:rPr lang="en-US" b="1" dirty="0" smtClean="0"/>
              <a:t>]</a:t>
            </a:r>
            <a:r>
              <a:rPr lang="en-US" b="1" baseline="30000" dirty="0" smtClean="0"/>
              <a:t>-1/</a:t>
            </a:r>
            <a:r>
              <a:rPr lang="en-US" b="1" baseline="30000" dirty="0"/>
              <a:t>2</a:t>
            </a:r>
            <a:endParaRPr lang="en-US" b="1" dirty="0" smtClean="0"/>
          </a:p>
          <a:p>
            <a:r>
              <a:rPr lang="en-US" b="1" dirty="0" smtClean="0">
                <a:solidFill>
                  <a:srgbClr val="000000"/>
                </a:solidFill>
              </a:rPr>
              <a:t>							  = </a:t>
            </a:r>
            <a:r>
              <a:rPr lang="en-US" b="1" dirty="0" smtClean="0">
                <a:solidFill>
                  <a:srgbClr val="FF0000"/>
                </a:solidFill>
              </a:rPr>
              <a:t>0.00355 </a:t>
            </a:r>
            <a:r>
              <a:rPr lang="en-US" b="1" i="1" dirty="0" smtClean="0">
                <a:solidFill>
                  <a:srgbClr val="FF0000"/>
                </a:solidFill>
              </a:rPr>
              <a:t>vertical/horizontal scale</a:t>
            </a:r>
            <a:br>
              <a:rPr lang="en-US" b="1" i="1" dirty="0" smtClean="0">
                <a:solidFill>
                  <a:srgbClr val="FF0000"/>
                </a:solidFill>
              </a:rPr>
            </a:br>
            <a:r>
              <a:rPr lang="en-US" i="1" dirty="0" smtClean="0"/>
              <a:t>Check answer:						</a:t>
            </a:r>
            <a:r>
              <a:rPr lang="en-US" b="1" i="1" dirty="0" smtClean="0">
                <a:solidFill>
                  <a:srgbClr val="FF0000"/>
                </a:solidFill>
              </a:rPr>
              <a:t>for our sea breeze circulation</a:t>
            </a:r>
          </a:p>
          <a:p>
            <a:r>
              <a:rPr lang="en-US" b="1" i="1" dirty="0" smtClean="0"/>
              <a:t>h</a:t>
            </a:r>
            <a:r>
              <a:rPr lang="en-US" b="1" dirty="0" smtClean="0"/>
              <a:t>/</a:t>
            </a:r>
            <a:r>
              <a:rPr lang="en-US" b="1" i="1" dirty="0" err="1"/>
              <a:t>Nh</a:t>
            </a:r>
            <a:r>
              <a:rPr lang="en-US" b="1" dirty="0"/>
              <a:t>(</a:t>
            </a:r>
            <a:r>
              <a:rPr lang="en-US" b="1" i="1" dirty="0"/>
              <a:t>f</a:t>
            </a:r>
            <a:r>
              <a:rPr lang="en-US" b="1" baseline="30000" dirty="0"/>
              <a:t>2</a:t>
            </a:r>
            <a:r>
              <a:rPr lang="en-US" b="1" dirty="0"/>
              <a:t> – </a:t>
            </a:r>
            <a:r>
              <a:rPr lang="en-US" b="1" i="1" dirty="0"/>
              <a:t>ω</a:t>
            </a:r>
            <a:r>
              <a:rPr lang="en-US" b="1" baseline="30000" dirty="0"/>
              <a:t>2</a:t>
            </a:r>
            <a:r>
              <a:rPr lang="en-US" b="1" dirty="0"/>
              <a:t>)</a:t>
            </a:r>
            <a:r>
              <a:rPr lang="en-US" b="1" baseline="30000" dirty="0"/>
              <a:t>-1/</a:t>
            </a:r>
            <a:r>
              <a:rPr lang="en-US" b="1" baseline="30000" dirty="0" smtClean="0"/>
              <a:t>2</a:t>
            </a:r>
            <a:r>
              <a:rPr lang="en-US" b="1" dirty="0" smtClean="0"/>
              <a:t> = 350m/100,000m = 0.0035</a:t>
            </a:r>
            <a:r>
              <a:rPr lang="en-US" b="1" dirty="0" smtClean="0">
                <a:latin typeface="Zapf Dingbats"/>
                <a:ea typeface="Zapf Dingbats"/>
                <a:cs typeface="Zapf Dingbats"/>
                <a:sym typeface="Zapf Dingbats"/>
              </a:rPr>
              <a:t>✔</a:t>
            </a:r>
            <a:endParaRPr lang="en-US" b="1" dirty="0" smtClean="0"/>
          </a:p>
          <a:p>
            <a:endParaRPr lang="en-US" i="1" dirty="0" smtClean="0"/>
          </a:p>
        </p:txBody>
      </p:sp>
      <p:sp>
        <p:nvSpPr>
          <p:cNvPr id="2" name="Oval 1"/>
          <p:cNvSpPr/>
          <p:nvPr/>
        </p:nvSpPr>
        <p:spPr>
          <a:xfrm>
            <a:off x="204930" y="5519812"/>
            <a:ext cx="4594752" cy="841323"/>
          </a:xfrm>
          <a:prstGeom prst="ellipse">
            <a:avLst/>
          </a:prstGeom>
          <a:noFill/>
          <a:ln w="38100" cmpd="sng">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32122" y="6401572"/>
            <a:ext cx="2370183" cy="0"/>
          </a:xfrm>
          <a:prstGeom prst="line">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02305" y="6401572"/>
            <a:ext cx="2297377"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49422" y="6321440"/>
            <a:ext cx="897918" cy="369332"/>
          </a:xfrm>
          <a:prstGeom prst="rect">
            <a:avLst/>
          </a:prstGeom>
          <a:noFill/>
        </p:spPr>
        <p:txBody>
          <a:bodyPr wrap="square" rtlCol="0">
            <a:spAutoFit/>
          </a:bodyPr>
          <a:lstStyle/>
          <a:p>
            <a:pPr algn="ctr"/>
            <a:r>
              <a:rPr lang="en-US" dirty="0" smtClean="0">
                <a:solidFill>
                  <a:schemeClr val="bg2">
                    <a:lumMod val="50000"/>
                  </a:schemeClr>
                </a:solidFill>
              </a:rPr>
              <a:t>land</a:t>
            </a:r>
            <a:endParaRPr lang="en-US" dirty="0">
              <a:solidFill>
                <a:schemeClr val="bg2">
                  <a:lumMod val="50000"/>
                </a:schemeClr>
              </a:solidFill>
            </a:endParaRPr>
          </a:p>
        </p:txBody>
      </p:sp>
      <p:sp>
        <p:nvSpPr>
          <p:cNvPr id="14" name="TextBox 13"/>
          <p:cNvSpPr txBox="1"/>
          <p:nvPr/>
        </p:nvSpPr>
        <p:spPr>
          <a:xfrm>
            <a:off x="3683349" y="6328762"/>
            <a:ext cx="897918" cy="369332"/>
          </a:xfrm>
          <a:prstGeom prst="rect">
            <a:avLst/>
          </a:prstGeom>
          <a:noFill/>
        </p:spPr>
        <p:txBody>
          <a:bodyPr wrap="square" rtlCol="0">
            <a:spAutoFit/>
          </a:bodyPr>
          <a:lstStyle/>
          <a:p>
            <a:pPr algn="ctr"/>
            <a:r>
              <a:rPr lang="en-US" dirty="0" smtClean="0">
                <a:solidFill>
                  <a:srgbClr val="0000FF"/>
                </a:solidFill>
              </a:rPr>
              <a:t>water</a:t>
            </a:r>
            <a:endParaRPr lang="en-US" dirty="0">
              <a:solidFill>
                <a:srgbClr val="0000FF"/>
              </a:solidFill>
            </a:endParaRPr>
          </a:p>
        </p:txBody>
      </p:sp>
      <p:cxnSp>
        <p:nvCxnSpPr>
          <p:cNvPr id="16" name="Straight Arrow Connector 15"/>
          <p:cNvCxnSpPr/>
          <p:nvPr/>
        </p:nvCxnSpPr>
        <p:spPr>
          <a:xfrm>
            <a:off x="4976574" y="5884705"/>
            <a:ext cx="9162" cy="47643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51488" y="5398232"/>
            <a:ext cx="2290583"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379495" y="5636972"/>
            <a:ext cx="18605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413329" y="6255036"/>
            <a:ext cx="28312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833453" y="5843077"/>
            <a:ext cx="1601" cy="1456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182607" y="5884580"/>
            <a:ext cx="1" cy="12048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6549023" y="4997762"/>
            <a:ext cx="2229584" cy="1754327"/>
          </a:xfrm>
          <a:prstGeom prst="rect">
            <a:avLst/>
          </a:prstGeom>
          <a:ln w="28575" cmpd="sng">
            <a:solidFill>
              <a:schemeClr val="tx1"/>
            </a:solidFill>
          </a:ln>
        </p:spPr>
        <p:txBody>
          <a:bodyPr wrap="none">
            <a:spAutoFit/>
          </a:bodyPr>
          <a:lstStyle/>
          <a:p>
            <a:pPr algn="ctr"/>
            <a:r>
              <a:rPr lang="en-US" b="1" dirty="0" smtClean="0"/>
              <a:t>Aspect ratio </a:t>
            </a:r>
            <a:br>
              <a:rPr lang="en-US" b="1" dirty="0" smtClean="0"/>
            </a:br>
            <a:r>
              <a:rPr lang="en-US" b="1" dirty="0" smtClean="0"/>
              <a:t>(vertical/horizontal)</a:t>
            </a:r>
            <a:r>
              <a:rPr lang="en-US" dirty="0" smtClean="0"/>
              <a:t>=</a:t>
            </a:r>
            <a:br>
              <a:rPr lang="en-US" dirty="0" smtClean="0"/>
            </a:br>
            <a:endParaRPr lang="en-US" dirty="0" smtClean="0"/>
          </a:p>
          <a:p>
            <a:pPr algn="ctr"/>
            <a:r>
              <a:rPr lang="en-US" dirty="0" smtClean="0"/>
              <a:t>h/</a:t>
            </a:r>
            <a:r>
              <a:rPr lang="en-US" dirty="0" err="1"/>
              <a:t>Nh</a:t>
            </a:r>
            <a:r>
              <a:rPr lang="en-US" dirty="0"/>
              <a:t>(f</a:t>
            </a:r>
            <a:r>
              <a:rPr lang="en-US" baseline="30000" dirty="0"/>
              <a:t>2</a:t>
            </a:r>
            <a:r>
              <a:rPr lang="en-US" dirty="0"/>
              <a:t> – ω</a:t>
            </a:r>
            <a:r>
              <a:rPr lang="en-US" baseline="30000" dirty="0"/>
              <a:t>2</a:t>
            </a:r>
            <a:r>
              <a:rPr lang="en-US" dirty="0"/>
              <a:t>)</a:t>
            </a:r>
            <a:r>
              <a:rPr lang="en-US" baseline="30000" dirty="0"/>
              <a:t>-1/</a:t>
            </a:r>
            <a:r>
              <a:rPr lang="en-US" baseline="30000" dirty="0" smtClean="0"/>
              <a:t>2</a:t>
            </a:r>
            <a:r>
              <a:rPr lang="en-US" dirty="0" smtClean="0"/>
              <a:t>=</a:t>
            </a:r>
            <a:br>
              <a:rPr lang="en-US" dirty="0" smtClean="0"/>
            </a:br>
            <a:r>
              <a:rPr lang="en-US" dirty="0" smtClean="0"/>
              <a:t/>
            </a:r>
            <a:br>
              <a:rPr lang="en-US" dirty="0" smtClean="0"/>
            </a:br>
            <a:r>
              <a:rPr lang="en-US" dirty="0" smtClean="0"/>
              <a:t>(</a:t>
            </a:r>
            <a:r>
              <a:rPr lang="en-US" i="1" dirty="0" smtClean="0"/>
              <a:t>f</a:t>
            </a:r>
            <a:r>
              <a:rPr lang="en-US" baseline="30000" dirty="0" smtClean="0"/>
              <a:t>2</a:t>
            </a:r>
            <a:r>
              <a:rPr lang="en-US" dirty="0" smtClean="0"/>
              <a:t> </a:t>
            </a:r>
            <a:r>
              <a:rPr lang="en-US" dirty="0"/>
              <a:t>– </a:t>
            </a:r>
            <a:r>
              <a:rPr lang="en-US" i="1" dirty="0"/>
              <a:t>ω</a:t>
            </a:r>
            <a:r>
              <a:rPr lang="en-US" baseline="30000" dirty="0"/>
              <a:t>2</a:t>
            </a:r>
            <a:r>
              <a:rPr lang="en-US" dirty="0"/>
              <a:t>)</a:t>
            </a:r>
            <a:r>
              <a:rPr lang="en-US" baseline="30000" dirty="0"/>
              <a:t>1/2</a:t>
            </a:r>
            <a:r>
              <a:rPr lang="en-US" i="1" dirty="0"/>
              <a:t>N</a:t>
            </a:r>
            <a:r>
              <a:rPr lang="en-US" baseline="30000" dirty="0"/>
              <a:t>-1</a:t>
            </a:r>
            <a:endParaRPr lang="en-US" dirty="0"/>
          </a:p>
        </p:txBody>
      </p:sp>
      <p:cxnSp>
        <p:nvCxnSpPr>
          <p:cNvPr id="21" name="Straight Arrow Connector 20"/>
          <p:cNvCxnSpPr/>
          <p:nvPr/>
        </p:nvCxnSpPr>
        <p:spPr>
          <a:xfrm flipH="1">
            <a:off x="2476340" y="5398232"/>
            <a:ext cx="2290583"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971993" y="5457500"/>
            <a:ext cx="9162" cy="47643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826588" y="5640281"/>
            <a:ext cx="3368634" cy="616814"/>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294800" y="5760876"/>
            <a:ext cx="2427546" cy="361841"/>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387586" y="5758747"/>
            <a:ext cx="18605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2400507" y="6122717"/>
            <a:ext cx="28312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1304090" y="5842863"/>
            <a:ext cx="1601" cy="14562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3709866" y="5888443"/>
            <a:ext cx="1" cy="12048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B7A610D-BFC3-1840-8C55-759F0A989E1B}" type="slidenum">
              <a:rPr lang="en-US" smtClean="0"/>
              <a:t>93</a:t>
            </a:fld>
            <a:endParaRPr lang="en-US"/>
          </a:p>
        </p:txBody>
      </p:sp>
      <p:sp>
        <p:nvSpPr>
          <p:cNvPr id="35" name="Title 1"/>
          <p:cNvSpPr txBox="1">
            <a:spLocks/>
          </p:cNvSpPr>
          <p:nvPr/>
        </p:nvSpPr>
        <p:spPr>
          <a:xfrm>
            <a:off x="6269888" y="0"/>
            <a:ext cx="2874112"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3: Results</a:t>
            </a:r>
            <a:endParaRPr lang="en-US" sz="2400" b="1" dirty="0"/>
          </a:p>
        </p:txBody>
      </p:sp>
    </p:spTree>
    <p:extLst>
      <p:ext uri="{BB962C8B-B14F-4D97-AF65-F5344CB8AC3E}">
        <p14:creationId xmlns:p14="http://schemas.microsoft.com/office/powerpoint/2010/main" val="1978176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3891"/>
            <a:ext cx="2061180" cy="660773"/>
          </a:xfrm>
        </p:spPr>
        <p:txBody>
          <a:bodyPr>
            <a:normAutofit fontScale="90000"/>
          </a:bodyPr>
          <a:lstStyle/>
          <a:p>
            <a:pPr algn="l"/>
            <a:r>
              <a:rPr lang="en-US" b="1" dirty="0" smtClean="0"/>
              <a:t>Fig</a:t>
            </a:r>
            <a:r>
              <a:rPr lang="en-US" b="1" dirty="0"/>
              <a:t> </a:t>
            </a:r>
            <a:r>
              <a:rPr lang="en-US" b="1" dirty="0" smtClean="0"/>
              <a:t>10</a:t>
            </a:r>
            <a:endParaRPr lang="en-US" b="1" dirty="0"/>
          </a:p>
        </p:txBody>
      </p:sp>
      <p:sp>
        <p:nvSpPr>
          <p:cNvPr id="3" name="TextBox 2"/>
          <p:cNvSpPr txBox="1"/>
          <p:nvPr/>
        </p:nvSpPr>
        <p:spPr>
          <a:xfrm>
            <a:off x="406722" y="1012619"/>
            <a:ext cx="8234061" cy="5262980"/>
          </a:xfrm>
          <a:prstGeom prst="rect">
            <a:avLst/>
          </a:prstGeom>
          <a:noFill/>
        </p:spPr>
        <p:txBody>
          <a:bodyPr wrap="square" rtlCol="0">
            <a:spAutoFit/>
          </a:bodyPr>
          <a:lstStyle/>
          <a:p>
            <a:r>
              <a:rPr lang="en-US" i="1" dirty="0" smtClean="0"/>
              <a:t>How did we calculate </a:t>
            </a:r>
            <a:r>
              <a:rPr lang="en-US" i="1" dirty="0" err="1" smtClean="0"/>
              <a:t>Rotunno</a:t>
            </a:r>
            <a:r>
              <a:rPr lang="en-US" i="1" dirty="0" smtClean="0"/>
              <a:t> and Simpson lines?</a:t>
            </a:r>
          </a:p>
          <a:p>
            <a:endParaRPr lang="en-US" dirty="0"/>
          </a:p>
          <a:p>
            <a:r>
              <a:rPr lang="en-US" b="1" dirty="0"/>
              <a:t>Simpson et al. 1977</a:t>
            </a:r>
          </a:p>
          <a:p>
            <a:r>
              <a:rPr lang="en-US" dirty="0" smtClean="0"/>
              <a:t>The rate of advance of the inland sea breeze front can be expressed as:</a:t>
            </a:r>
            <a:endParaRPr lang="en-US" dirty="0"/>
          </a:p>
          <a:p>
            <a:r>
              <a:rPr lang="en-US" i="1" dirty="0"/>
              <a:t>		</a:t>
            </a:r>
            <a:r>
              <a:rPr lang="en-US" i="1" dirty="0" smtClean="0">
                <a:solidFill>
                  <a:schemeClr val="bg1">
                    <a:lumMod val="50000"/>
                  </a:schemeClr>
                </a:solidFill>
              </a:rPr>
              <a:t>u = </a:t>
            </a:r>
            <a:r>
              <a:rPr lang="en-US" dirty="0" smtClean="0">
                <a:solidFill>
                  <a:schemeClr val="bg1">
                    <a:lumMod val="50000"/>
                  </a:schemeClr>
                </a:solidFill>
              </a:rPr>
              <a:t>{ [ </a:t>
            </a:r>
            <a:r>
              <a:rPr lang="en-US" dirty="0" err="1" smtClean="0">
                <a:solidFill>
                  <a:schemeClr val="bg1">
                    <a:lumMod val="50000"/>
                  </a:schemeClr>
                </a:solidFill>
              </a:rPr>
              <a:t>θ</a:t>
            </a:r>
            <a:r>
              <a:rPr lang="en-US" baseline="-25000" dirty="0" err="1" smtClean="0">
                <a:solidFill>
                  <a:schemeClr val="bg1">
                    <a:lumMod val="50000"/>
                  </a:schemeClr>
                </a:solidFill>
              </a:rPr>
              <a:t>L</a:t>
            </a:r>
            <a:r>
              <a:rPr lang="en-US" dirty="0" smtClean="0">
                <a:solidFill>
                  <a:schemeClr val="bg1">
                    <a:lumMod val="50000"/>
                  </a:schemeClr>
                </a:solidFill>
              </a:rPr>
              <a:t>(</a:t>
            </a:r>
            <a:r>
              <a:rPr lang="en-US" i="1" dirty="0" smtClean="0">
                <a:solidFill>
                  <a:schemeClr val="bg1">
                    <a:lumMod val="50000"/>
                  </a:schemeClr>
                </a:solidFill>
              </a:rPr>
              <a:t>t</a:t>
            </a:r>
            <a:r>
              <a:rPr lang="en-US" dirty="0" smtClean="0">
                <a:solidFill>
                  <a:schemeClr val="bg1">
                    <a:lumMod val="50000"/>
                  </a:schemeClr>
                </a:solidFill>
              </a:rPr>
              <a:t>) - </a:t>
            </a:r>
            <a:r>
              <a:rPr lang="en-US" dirty="0" err="1" smtClean="0">
                <a:solidFill>
                  <a:schemeClr val="bg1">
                    <a:lumMod val="50000"/>
                  </a:schemeClr>
                </a:solidFill>
              </a:rPr>
              <a:t>θ</a:t>
            </a:r>
            <a:r>
              <a:rPr lang="en-US" baseline="-25000" dirty="0" err="1">
                <a:solidFill>
                  <a:schemeClr val="bg1">
                    <a:lumMod val="50000"/>
                  </a:schemeClr>
                </a:solidFill>
              </a:rPr>
              <a:t>S</a:t>
            </a:r>
            <a:r>
              <a:rPr lang="en-US" dirty="0" smtClean="0">
                <a:solidFill>
                  <a:schemeClr val="bg1">
                    <a:lumMod val="50000"/>
                  </a:schemeClr>
                </a:solidFill>
              </a:rPr>
              <a:t>(</a:t>
            </a:r>
            <a:r>
              <a:rPr lang="en-US" i="1" dirty="0">
                <a:solidFill>
                  <a:schemeClr val="bg1">
                    <a:lumMod val="50000"/>
                  </a:schemeClr>
                </a:solidFill>
              </a:rPr>
              <a:t>t</a:t>
            </a:r>
            <a:r>
              <a:rPr lang="en-US" dirty="0" smtClean="0">
                <a:solidFill>
                  <a:schemeClr val="bg1">
                    <a:lumMod val="50000"/>
                  </a:schemeClr>
                </a:solidFill>
              </a:rPr>
              <a:t>) ] </a:t>
            </a:r>
            <a:r>
              <a:rPr lang="en-US" i="1" dirty="0" smtClean="0">
                <a:solidFill>
                  <a:schemeClr val="bg1">
                    <a:lumMod val="50000"/>
                  </a:schemeClr>
                </a:solidFill>
              </a:rPr>
              <a:t>g h</a:t>
            </a:r>
            <a:r>
              <a:rPr lang="en-US" dirty="0" smtClean="0">
                <a:solidFill>
                  <a:schemeClr val="bg1">
                    <a:lumMod val="50000"/>
                  </a:schemeClr>
                </a:solidFill>
              </a:rPr>
              <a:t>(</a:t>
            </a:r>
            <a:r>
              <a:rPr lang="en-US" i="1" dirty="0" err="1" smtClean="0">
                <a:solidFill>
                  <a:schemeClr val="bg1">
                    <a:lumMod val="50000"/>
                  </a:schemeClr>
                </a:solidFill>
              </a:rPr>
              <a:t>t</a:t>
            </a:r>
            <a:r>
              <a:rPr lang="en-US" dirty="0" err="1" smtClean="0">
                <a:solidFill>
                  <a:schemeClr val="bg1">
                    <a:lumMod val="50000"/>
                  </a:schemeClr>
                </a:solidFill>
              </a:rPr>
              <a:t>,</a:t>
            </a:r>
            <a:r>
              <a:rPr lang="en-US" i="1" dirty="0" err="1" smtClean="0">
                <a:solidFill>
                  <a:schemeClr val="bg1">
                    <a:lumMod val="50000"/>
                  </a:schemeClr>
                </a:solidFill>
              </a:rPr>
              <a:t>x</a:t>
            </a:r>
            <a:r>
              <a:rPr lang="en-US" dirty="0" smtClean="0">
                <a:solidFill>
                  <a:schemeClr val="bg1">
                    <a:lumMod val="50000"/>
                  </a:schemeClr>
                </a:solidFill>
              </a:rPr>
              <a:t>) / 2θ }</a:t>
            </a:r>
            <a:r>
              <a:rPr lang="en-US" baseline="30000" dirty="0" smtClean="0">
                <a:solidFill>
                  <a:schemeClr val="bg1">
                    <a:lumMod val="50000"/>
                  </a:schemeClr>
                </a:solidFill>
              </a:rPr>
              <a:t>1/</a:t>
            </a:r>
            <a:r>
              <a:rPr lang="en-US" baseline="30000" dirty="0" smtClean="0">
                <a:solidFill>
                  <a:srgbClr val="7F7F7F"/>
                </a:solidFill>
              </a:rPr>
              <a:t>2 </a:t>
            </a:r>
            <a:r>
              <a:rPr lang="en-US" dirty="0" smtClean="0">
                <a:solidFill>
                  <a:srgbClr val="7F7F7F"/>
                </a:solidFill>
                <a:sym typeface="Wingdings"/>
              </a:rPr>
              <a:t></a:t>
            </a:r>
            <a:r>
              <a:rPr lang="en-US" i="1" dirty="0" smtClean="0">
                <a:solidFill>
                  <a:srgbClr val="7F7F7F"/>
                </a:solidFill>
                <a:sym typeface="Wingdings"/>
              </a:rPr>
              <a:t>simplified to:</a:t>
            </a:r>
            <a:endParaRPr lang="en-US" i="1" dirty="0" smtClean="0">
              <a:solidFill>
                <a:srgbClr val="7F7F7F"/>
              </a:solidFill>
            </a:endParaRPr>
          </a:p>
          <a:p>
            <a:r>
              <a:rPr lang="en-US" i="1" dirty="0" smtClean="0"/>
              <a:t>		</a:t>
            </a:r>
            <a:r>
              <a:rPr lang="en-US" b="1" i="1" dirty="0" smtClean="0"/>
              <a:t>u </a:t>
            </a:r>
            <a:r>
              <a:rPr lang="en-US" b="1" i="1" dirty="0"/>
              <a:t>= </a:t>
            </a:r>
            <a:r>
              <a:rPr lang="en-US" b="1" dirty="0"/>
              <a:t>{ [ </a:t>
            </a:r>
            <a:r>
              <a:rPr lang="en-US" b="1" i="1" dirty="0" err="1" smtClean="0"/>
              <a:t>T</a:t>
            </a:r>
            <a:r>
              <a:rPr lang="en-US" b="1" baseline="-25000" dirty="0" err="1" smtClean="0"/>
              <a:t>Land</a:t>
            </a:r>
            <a:r>
              <a:rPr lang="en-US" b="1" baseline="-25000" dirty="0" smtClean="0"/>
              <a:t> </a:t>
            </a:r>
            <a:r>
              <a:rPr lang="en-US" b="1" dirty="0" smtClean="0"/>
              <a:t>- </a:t>
            </a:r>
            <a:r>
              <a:rPr lang="en-US" b="1" i="1" dirty="0" err="1" smtClean="0"/>
              <a:t>T</a:t>
            </a:r>
            <a:r>
              <a:rPr lang="en-US" b="1" baseline="-25000" dirty="0" err="1" smtClean="0"/>
              <a:t>Sea</a:t>
            </a:r>
            <a:r>
              <a:rPr lang="en-US" b="1" dirty="0" smtClean="0"/>
              <a:t> </a:t>
            </a:r>
            <a:r>
              <a:rPr lang="en-US" b="1" dirty="0"/>
              <a:t>] </a:t>
            </a:r>
            <a:r>
              <a:rPr lang="en-US" b="1" i="1" dirty="0"/>
              <a:t>g h</a:t>
            </a:r>
            <a:r>
              <a:rPr lang="en-US" b="1" dirty="0" smtClean="0"/>
              <a:t> </a:t>
            </a:r>
            <a:r>
              <a:rPr lang="en-US" b="1" dirty="0"/>
              <a:t>/ </a:t>
            </a:r>
            <a:r>
              <a:rPr lang="en-US" b="1" dirty="0" smtClean="0"/>
              <a:t>2</a:t>
            </a:r>
            <a:r>
              <a:rPr lang="en-US" b="1" i="1" dirty="0" smtClean="0"/>
              <a:t>T</a:t>
            </a:r>
            <a:r>
              <a:rPr lang="en-US" b="1" dirty="0" smtClean="0"/>
              <a:t> </a:t>
            </a:r>
            <a:r>
              <a:rPr lang="en-US" b="1" dirty="0"/>
              <a:t>}</a:t>
            </a:r>
            <a:r>
              <a:rPr lang="en-US" b="1" baseline="30000" dirty="0"/>
              <a:t>1/</a:t>
            </a:r>
            <a:r>
              <a:rPr lang="en-US" b="1" baseline="30000" dirty="0" smtClean="0"/>
              <a:t>2</a:t>
            </a:r>
            <a:endParaRPr lang="en-US" b="1" baseline="30000" dirty="0"/>
          </a:p>
          <a:p>
            <a:endParaRPr lang="en-US" dirty="0"/>
          </a:p>
          <a:p>
            <a:r>
              <a:rPr lang="en-US" dirty="0"/>
              <a:t>w</a:t>
            </a:r>
            <a:r>
              <a:rPr lang="en-US" dirty="0" smtClean="0"/>
              <a:t>here </a:t>
            </a:r>
            <a:r>
              <a:rPr lang="en-US" i="1" dirty="0" err="1" smtClean="0"/>
              <a:t>T</a:t>
            </a:r>
            <a:r>
              <a:rPr lang="en-US" baseline="-25000" dirty="0" err="1" smtClean="0"/>
              <a:t>land</a:t>
            </a:r>
            <a:r>
              <a:rPr lang="en-US" baseline="-25000" dirty="0" smtClean="0"/>
              <a:t> </a:t>
            </a:r>
            <a:r>
              <a:rPr lang="en-US" dirty="0" smtClean="0"/>
              <a:t>is land temperature (K), </a:t>
            </a:r>
            <a:r>
              <a:rPr lang="en-US" i="1" dirty="0" err="1" smtClean="0"/>
              <a:t>T</a:t>
            </a:r>
            <a:r>
              <a:rPr lang="en-US" baseline="-25000" dirty="0" err="1" smtClean="0"/>
              <a:t>sea</a:t>
            </a:r>
            <a:r>
              <a:rPr lang="en-US" baseline="-25000" dirty="0" smtClean="0"/>
              <a:t> </a:t>
            </a:r>
            <a:r>
              <a:rPr lang="en-US" dirty="0" smtClean="0"/>
              <a:t>is sea </a:t>
            </a:r>
            <a:r>
              <a:rPr lang="en-US" dirty="0"/>
              <a:t>temperature </a:t>
            </a:r>
            <a:r>
              <a:rPr lang="en-US" dirty="0" smtClean="0"/>
              <a:t>(</a:t>
            </a:r>
            <a:r>
              <a:rPr lang="en-US" dirty="0"/>
              <a:t>K</a:t>
            </a:r>
            <a:r>
              <a:rPr lang="en-US" dirty="0" smtClean="0"/>
              <a:t>), </a:t>
            </a:r>
            <a:r>
              <a:rPr lang="en-US" i="1" dirty="0" smtClean="0"/>
              <a:t>g </a:t>
            </a:r>
            <a:r>
              <a:rPr lang="en-US" dirty="0" smtClean="0"/>
              <a:t>is gravity, </a:t>
            </a:r>
            <a:r>
              <a:rPr lang="en-US" i="1" dirty="0"/>
              <a:t>h </a:t>
            </a:r>
            <a:r>
              <a:rPr lang="en-US" dirty="0" smtClean="0"/>
              <a:t>is </a:t>
            </a:r>
            <a:r>
              <a:rPr lang="en-US" dirty="0"/>
              <a:t>vertical scale of the </a:t>
            </a:r>
            <a:r>
              <a:rPr lang="en-US" dirty="0" smtClean="0"/>
              <a:t>heating, and T</a:t>
            </a:r>
            <a:r>
              <a:rPr lang="en-US" i="1" dirty="0"/>
              <a:t> </a:t>
            </a:r>
            <a:r>
              <a:rPr lang="en-US" dirty="0" smtClean="0"/>
              <a:t>is a reference temperature ~300K. </a:t>
            </a:r>
          </a:p>
          <a:p>
            <a:endParaRPr lang="en-US" i="1" baseline="30000" dirty="0" smtClean="0"/>
          </a:p>
          <a:p>
            <a:endParaRPr lang="en-US" i="1" baseline="30000" dirty="0"/>
          </a:p>
          <a:p>
            <a:r>
              <a:rPr lang="en-US" b="1" i="1" dirty="0"/>
              <a:t>u = </a:t>
            </a:r>
            <a:r>
              <a:rPr lang="en-US" b="1" dirty="0"/>
              <a:t>{ [ </a:t>
            </a:r>
            <a:r>
              <a:rPr lang="en-US" b="1" i="1" dirty="0" err="1"/>
              <a:t>T</a:t>
            </a:r>
            <a:r>
              <a:rPr lang="en-US" b="1" baseline="-25000" dirty="0" err="1"/>
              <a:t>Land</a:t>
            </a:r>
            <a:r>
              <a:rPr lang="en-US" b="1" baseline="-25000" dirty="0"/>
              <a:t> </a:t>
            </a:r>
            <a:r>
              <a:rPr lang="en-US" b="1" dirty="0"/>
              <a:t>- </a:t>
            </a:r>
            <a:r>
              <a:rPr lang="en-US" b="1" i="1" dirty="0" err="1"/>
              <a:t>T</a:t>
            </a:r>
            <a:r>
              <a:rPr lang="en-US" b="1" baseline="-25000" dirty="0" err="1"/>
              <a:t>Sea</a:t>
            </a:r>
            <a:r>
              <a:rPr lang="en-US" b="1" dirty="0"/>
              <a:t> ] </a:t>
            </a:r>
            <a:r>
              <a:rPr lang="en-US" b="1" i="1" dirty="0"/>
              <a:t>g </a:t>
            </a:r>
            <a:r>
              <a:rPr lang="en-US" b="1" i="1" dirty="0" smtClean="0"/>
              <a:t>	  h</a:t>
            </a:r>
            <a:r>
              <a:rPr lang="en-US" b="1" dirty="0" smtClean="0"/>
              <a:t> 	  / 2* </a:t>
            </a:r>
            <a:r>
              <a:rPr lang="en-US" b="1" i="1" dirty="0" smtClean="0"/>
              <a:t>T</a:t>
            </a:r>
            <a:r>
              <a:rPr lang="en-US" b="1" dirty="0" smtClean="0"/>
              <a:t> 	 }</a:t>
            </a:r>
            <a:r>
              <a:rPr lang="en-US" b="1" baseline="30000" dirty="0"/>
              <a:t>1/</a:t>
            </a:r>
            <a:r>
              <a:rPr lang="en-US" b="1" baseline="30000" dirty="0" smtClean="0"/>
              <a:t>2</a:t>
            </a:r>
          </a:p>
          <a:p>
            <a:r>
              <a:rPr lang="en-US" b="1" i="1" dirty="0"/>
              <a:t> </a:t>
            </a:r>
            <a:r>
              <a:rPr lang="en-US" b="1" i="1" dirty="0" smtClean="0"/>
              <a:t>  = </a:t>
            </a:r>
            <a:r>
              <a:rPr lang="en-US" b="1" dirty="0"/>
              <a:t>{ [ </a:t>
            </a:r>
            <a:r>
              <a:rPr lang="en-US" b="1" i="1" dirty="0" err="1"/>
              <a:t>T</a:t>
            </a:r>
            <a:r>
              <a:rPr lang="en-US" b="1" baseline="-25000" dirty="0" err="1"/>
              <a:t>Land</a:t>
            </a:r>
            <a:r>
              <a:rPr lang="en-US" b="1" baseline="-25000" dirty="0"/>
              <a:t> </a:t>
            </a:r>
            <a:r>
              <a:rPr lang="en-US" b="1" dirty="0"/>
              <a:t>- </a:t>
            </a:r>
            <a:r>
              <a:rPr lang="en-US" b="1" i="1" dirty="0" err="1"/>
              <a:t>T</a:t>
            </a:r>
            <a:r>
              <a:rPr lang="en-US" b="1" baseline="-25000" dirty="0" err="1"/>
              <a:t>Sea</a:t>
            </a:r>
            <a:r>
              <a:rPr lang="en-US" b="1" dirty="0"/>
              <a:t> ] </a:t>
            </a:r>
            <a:r>
              <a:rPr lang="en-US" b="1" i="1" dirty="0" smtClean="0"/>
              <a:t>9.81* 350m</a:t>
            </a:r>
            <a:r>
              <a:rPr lang="en-US" b="1" dirty="0" smtClean="0"/>
              <a:t> </a:t>
            </a:r>
            <a:r>
              <a:rPr lang="en-US" b="1" dirty="0"/>
              <a:t>/ </a:t>
            </a:r>
            <a:r>
              <a:rPr lang="en-US" b="1" dirty="0" smtClean="0"/>
              <a:t>2</a:t>
            </a:r>
            <a:r>
              <a:rPr lang="en-US" b="1" i="1" dirty="0" smtClean="0"/>
              <a:t>*300K</a:t>
            </a:r>
            <a:r>
              <a:rPr lang="en-US" b="1" dirty="0" smtClean="0"/>
              <a:t> </a:t>
            </a:r>
            <a:r>
              <a:rPr lang="en-US" b="1" dirty="0"/>
              <a:t>}</a:t>
            </a:r>
            <a:r>
              <a:rPr lang="en-US" b="1" baseline="30000" dirty="0"/>
              <a:t>1/2</a:t>
            </a:r>
          </a:p>
          <a:p>
            <a:r>
              <a:rPr lang="en-US" b="1" i="1" dirty="0" smtClean="0"/>
              <a:t> </a:t>
            </a:r>
            <a:r>
              <a:rPr lang="en-US" b="1" i="1" dirty="0">
                <a:solidFill>
                  <a:srgbClr val="FF0000"/>
                </a:solidFill>
              </a:rPr>
              <a:t>-</a:t>
            </a:r>
            <a:r>
              <a:rPr lang="en-US" b="1" i="1" dirty="0" err="1" smtClean="0">
                <a:solidFill>
                  <a:srgbClr val="FF0000"/>
                </a:solidFill>
              </a:rPr>
              <a:t>T</a:t>
            </a:r>
            <a:r>
              <a:rPr lang="en-US" b="1" i="1" baseline="-25000" dirty="0" err="1" smtClean="0">
                <a:solidFill>
                  <a:srgbClr val="FF0000"/>
                </a:solidFill>
              </a:rPr>
              <a:t>land</a:t>
            </a:r>
            <a:r>
              <a:rPr lang="en-US" b="1" i="1" dirty="0" smtClean="0">
                <a:solidFill>
                  <a:srgbClr val="FF0000"/>
                </a:solidFill>
              </a:rPr>
              <a:t> , </a:t>
            </a:r>
            <a:r>
              <a:rPr lang="en-US" b="1" i="1" dirty="0" err="1" smtClean="0">
                <a:solidFill>
                  <a:srgbClr val="FF0000"/>
                </a:solidFill>
              </a:rPr>
              <a:t>T</a:t>
            </a:r>
            <a:r>
              <a:rPr lang="en-US" b="1" i="1" baseline="-25000" dirty="0" err="1" smtClean="0">
                <a:solidFill>
                  <a:srgbClr val="FF0000"/>
                </a:solidFill>
              </a:rPr>
              <a:t>sea</a:t>
            </a:r>
            <a:r>
              <a:rPr lang="en-US" b="1" i="1" baseline="-25000" dirty="0" smtClean="0">
                <a:solidFill>
                  <a:srgbClr val="FF0000"/>
                </a:solidFill>
              </a:rPr>
              <a:t>  </a:t>
            </a:r>
            <a:r>
              <a:rPr lang="en-US" b="1" i="1" dirty="0" smtClean="0">
                <a:solidFill>
                  <a:srgbClr val="FF0000"/>
                </a:solidFill>
              </a:rPr>
              <a:t>based on average temperatures under 3 weak synoptic cases (2 non-upwelling, 1 upwelling)- “unaffected” by synoptic flow</a:t>
            </a:r>
            <a:endParaRPr lang="en-US" i="1" dirty="0" smtClean="0">
              <a:solidFill>
                <a:srgbClr val="FF0000"/>
              </a:solidFill>
            </a:endParaRPr>
          </a:p>
          <a:p>
            <a:endParaRPr lang="en-US" i="1" baseline="30000" dirty="0"/>
          </a:p>
          <a:p>
            <a:endParaRPr lang="en-US" baseline="30000" dirty="0"/>
          </a:p>
          <a:p>
            <a:endParaRPr lang="en-US" dirty="0" smtClean="0"/>
          </a:p>
          <a:p>
            <a:endParaRPr lang="en-US" dirty="0"/>
          </a:p>
          <a:p>
            <a:endParaRPr lang="en-US" dirty="0"/>
          </a:p>
        </p:txBody>
      </p:sp>
      <p:sp>
        <p:nvSpPr>
          <p:cNvPr id="2" name="Slide Number Placeholder 1"/>
          <p:cNvSpPr>
            <a:spLocks noGrp="1"/>
          </p:cNvSpPr>
          <p:nvPr>
            <p:ph type="sldNum" sz="quarter" idx="12"/>
          </p:nvPr>
        </p:nvSpPr>
        <p:spPr/>
        <p:txBody>
          <a:bodyPr/>
          <a:lstStyle/>
          <a:p>
            <a:fld id="{5B7A610D-BFC3-1840-8C55-759F0A989E1B}" type="slidenum">
              <a:rPr lang="en-US" smtClean="0"/>
              <a:t>94</a:t>
            </a:fld>
            <a:endParaRPr lang="en-US"/>
          </a:p>
        </p:txBody>
      </p:sp>
    </p:spTree>
    <p:extLst>
      <p:ext uri="{BB962C8B-B14F-4D97-AF65-F5344CB8AC3E}">
        <p14:creationId xmlns:p14="http://schemas.microsoft.com/office/powerpoint/2010/main" val="160163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98" y="457200"/>
            <a:ext cx="8229600" cy="6400800"/>
          </a:xfrm>
          <a:prstGeom prst="rect">
            <a:avLst/>
          </a:prstGeom>
        </p:spPr>
      </p:pic>
      <p:sp>
        <p:nvSpPr>
          <p:cNvPr id="8" name="Title 1"/>
          <p:cNvSpPr txBox="1">
            <a:spLocks/>
          </p:cNvSpPr>
          <p:nvPr/>
        </p:nvSpPr>
        <p:spPr>
          <a:xfrm>
            <a:off x="0" y="33891"/>
            <a:ext cx="2061180" cy="660773"/>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Fig 11</a:t>
            </a:r>
            <a:endParaRPr lang="en-US" b="1" dirty="0"/>
          </a:p>
        </p:txBody>
      </p:sp>
      <p:sp>
        <p:nvSpPr>
          <p:cNvPr id="2" name="Slide Number Placeholder 1"/>
          <p:cNvSpPr>
            <a:spLocks noGrp="1"/>
          </p:cNvSpPr>
          <p:nvPr>
            <p:ph type="sldNum" sz="quarter" idx="12"/>
          </p:nvPr>
        </p:nvSpPr>
        <p:spPr/>
        <p:txBody>
          <a:bodyPr/>
          <a:lstStyle/>
          <a:p>
            <a:fld id="{5B7A610D-BFC3-1840-8C55-759F0A989E1B}" type="slidenum">
              <a:rPr lang="en-US" smtClean="0"/>
              <a:t>95</a:t>
            </a:fld>
            <a:endParaRPr lang="en-US"/>
          </a:p>
        </p:txBody>
      </p:sp>
    </p:spTree>
    <p:extLst>
      <p:ext uri="{BB962C8B-B14F-4D97-AF65-F5344CB8AC3E}">
        <p14:creationId xmlns:p14="http://schemas.microsoft.com/office/powerpoint/2010/main" val="285180537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2_log3000_v3.png"/>
          <p:cNvPicPr>
            <a:picLocks noChangeAspect="1"/>
          </p:cNvPicPr>
          <p:nvPr/>
        </p:nvPicPr>
        <p:blipFill rotWithShape="1">
          <a:blip r:embed="rId2">
            <a:extLst>
              <a:ext uri="{28A0092B-C50C-407E-A947-70E740481C1C}">
                <a14:useLocalDpi xmlns:a14="http://schemas.microsoft.com/office/drawing/2010/main" val="0"/>
              </a:ext>
            </a:extLst>
          </a:blip>
          <a:srcRect l="1498" r="8460"/>
          <a:stretch/>
        </p:blipFill>
        <p:spPr>
          <a:xfrm>
            <a:off x="123297" y="457200"/>
            <a:ext cx="7410138" cy="6400800"/>
          </a:xfrm>
          <a:prstGeom prst="rect">
            <a:avLst/>
          </a:prstGeom>
        </p:spPr>
      </p:pic>
      <p:sp>
        <p:nvSpPr>
          <p:cNvPr id="2" name="Slide Number Placeholder 1"/>
          <p:cNvSpPr>
            <a:spLocks noGrp="1"/>
          </p:cNvSpPr>
          <p:nvPr>
            <p:ph type="sldNum" sz="quarter" idx="12"/>
          </p:nvPr>
        </p:nvSpPr>
        <p:spPr/>
        <p:txBody>
          <a:bodyPr/>
          <a:lstStyle/>
          <a:p>
            <a:fld id="{5B7A610D-BFC3-1840-8C55-759F0A989E1B}" type="slidenum">
              <a:rPr lang="en-US" smtClean="0"/>
              <a:t>96</a:t>
            </a:fld>
            <a:endParaRPr lang="en-US"/>
          </a:p>
        </p:txBody>
      </p:sp>
      <p:sp>
        <p:nvSpPr>
          <p:cNvPr id="6" name="Title 1"/>
          <p:cNvSpPr txBox="1">
            <a:spLocks/>
          </p:cNvSpPr>
          <p:nvPr/>
        </p:nvSpPr>
        <p:spPr>
          <a:xfrm>
            <a:off x="6269888" y="0"/>
            <a:ext cx="2874112" cy="44587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Project 3: Results</a:t>
            </a:r>
            <a:endParaRPr lang="en-US" sz="2400" b="1" dirty="0"/>
          </a:p>
        </p:txBody>
      </p:sp>
    </p:spTree>
    <p:extLst>
      <p:ext uri="{BB962C8B-B14F-4D97-AF65-F5344CB8AC3E}">
        <p14:creationId xmlns:p14="http://schemas.microsoft.com/office/powerpoint/2010/main" val="398919602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97</a:t>
            </a:fld>
            <a:endParaRPr lang="en-US"/>
          </a:p>
        </p:txBody>
      </p:sp>
      <p:sp>
        <p:nvSpPr>
          <p:cNvPr id="6" name="Title 1"/>
          <p:cNvSpPr>
            <a:spLocks noGrp="1"/>
          </p:cNvSpPr>
          <p:nvPr>
            <p:ph type="title"/>
          </p:nvPr>
        </p:nvSpPr>
        <p:spPr>
          <a:xfrm>
            <a:off x="0" y="12328"/>
            <a:ext cx="7841677" cy="910933"/>
          </a:xfrm>
        </p:spPr>
        <p:txBody>
          <a:bodyPr/>
          <a:lstStyle/>
          <a:p>
            <a:r>
              <a:rPr lang="en-US" b="1" dirty="0" smtClean="0"/>
              <a:t>Future Work</a:t>
            </a:r>
          </a:p>
        </p:txBody>
      </p:sp>
      <p:sp>
        <p:nvSpPr>
          <p:cNvPr id="8" name="Content Placeholder 2"/>
          <p:cNvSpPr txBox="1">
            <a:spLocks/>
          </p:cNvSpPr>
          <p:nvPr/>
        </p:nvSpPr>
        <p:spPr>
          <a:xfrm>
            <a:off x="236497" y="813714"/>
            <a:ext cx="8842375" cy="6044286"/>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rgbClr val="FF0000"/>
                </a:solidFill>
              </a:rPr>
              <a:t>Project 1:</a:t>
            </a:r>
          </a:p>
          <a:p>
            <a:pPr lvl="1"/>
            <a:r>
              <a:rPr lang="en-US" sz="2000" dirty="0" smtClean="0">
                <a:solidFill>
                  <a:srgbClr val="000000"/>
                </a:solidFill>
              </a:rPr>
              <a:t>TC coastal ocean </a:t>
            </a:r>
            <a:r>
              <a:rPr lang="en-US" sz="2000" dirty="0">
                <a:solidFill>
                  <a:srgbClr val="000000"/>
                </a:solidFill>
              </a:rPr>
              <a:t>modeling improvements </a:t>
            </a:r>
            <a:r>
              <a:rPr lang="en-US" sz="1600" dirty="0">
                <a:solidFill>
                  <a:srgbClr val="A6A6A6"/>
                </a:solidFill>
              </a:rPr>
              <a:t>(consistent w </a:t>
            </a:r>
            <a:r>
              <a:rPr lang="en-US" sz="1600" dirty="0" err="1">
                <a:solidFill>
                  <a:srgbClr val="A6A6A6"/>
                </a:solidFill>
              </a:rPr>
              <a:t>Halliwell</a:t>
            </a:r>
            <a:r>
              <a:rPr lang="en-US" sz="1600" dirty="0">
                <a:solidFill>
                  <a:srgbClr val="A6A6A6"/>
                </a:solidFill>
              </a:rPr>
              <a:t> et al </a:t>
            </a:r>
            <a:r>
              <a:rPr lang="en-US" sz="1600" dirty="0" smtClean="0">
                <a:solidFill>
                  <a:srgbClr val="A6A6A6"/>
                </a:solidFill>
              </a:rPr>
              <a:t>2011)</a:t>
            </a:r>
            <a:r>
              <a:rPr lang="en-US" sz="2000" dirty="0" smtClean="0">
                <a:solidFill>
                  <a:srgbClr val="000000"/>
                </a:solidFill>
              </a:rPr>
              <a:t>:</a:t>
            </a:r>
          </a:p>
          <a:p>
            <a:pPr marL="1257300" lvl="2" indent="-342900">
              <a:buFont typeface="+mj-lt"/>
              <a:buAutoNum type="arabicPeriod"/>
            </a:pPr>
            <a:r>
              <a:rPr lang="en-US" sz="1900" dirty="0" smtClean="0">
                <a:solidFill>
                  <a:srgbClr val="000000"/>
                </a:solidFill>
              </a:rPr>
              <a:t>Better initialization to resolve sharp thermocline</a:t>
            </a:r>
          </a:p>
          <a:p>
            <a:pPr marL="1257300" lvl="2" indent="-342900">
              <a:buFont typeface="+mj-lt"/>
              <a:buAutoNum type="arabicPeriod"/>
            </a:pPr>
            <a:r>
              <a:rPr lang="en-US" sz="1900" dirty="0" smtClean="0">
                <a:solidFill>
                  <a:srgbClr val="000000"/>
                </a:solidFill>
              </a:rPr>
              <a:t>Better mixing physics to widen and deepen thermocline</a:t>
            </a:r>
          </a:p>
          <a:p>
            <a:pPr marL="1257300" lvl="2" indent="-342900">
              <a:buFont typeface="+mj-lt"/>
              <a:buAutoNum type="arabicPeriod"/>
            </a:pPr>
            <a:r>
              <a:rPr lang="en-US" sz="1900" dirty="0" smtClean="0">
                <a:solidFill>
                  <a:srgbClr val="000000"/>
                </a:solidFill>
              </a:rPr>
              <a:t>More accurate wind forcing and air-sea flux coefficients</a:t>
            </a:r>
          </a:p>
          <a:p>
            <a:pPr marL="1257300" lvl="2" indent="-342900">
              <a:buFont typeface="+mj-lt"/>
              <a:buAutoNum type="arabicPeriod"/>
            </a:pPr>
            <a:r>
              <a:rPr lang="en-US" sz="1900" dirty="0" smtClean="0">
                <a:solidFill>
                  <a:srgbClr val="000000"/>
                </a:solidFill>
              </a:rPr>
              <a:t>Fully-coupled, validated ocean-atmosphere-wave model</a:t>
            </a:r>
          </a:p>
          <a:p>
            <a:r>
              <a:rPr lang="en-US" sz="2400" b="1" dirty="0" smtClean="0">
                <a:solidFill>
                  <a:srgbClr val="0000FF"/>
                </a:solidFill>
              </a:rPr>
              <a:t>Project 2:</a:t>
            </a:r>
            <a:endParaRPr lang="en-US" sz="2400" b="1" dirty="0">
              <a:solidFill>
                <a:srgbClr val="0000FF"/>
              </a:solidFill>
            </a:endParaRPr>
          </a:p>
          <a:p>
            <a:pPr lvl="1"/>
            <a:r>
              <a:rPr lang="en-US" sz="2000" dirty="0" smtClean="0">
                <a:solidFill>
                  <a:srgbClr val="000000"/>
                </a:solidFill>
              </a:rPr>
              <a:t>Explore causes of cooling variability: pre-existing eddies/structures?</a:t>
            </a:r>
          </a:p>
          <a:p>
            <a:pPr lvl="1"/>
            <a:r>
              <a:rPr lang="en-US" sz="2000" dirty="0" smtClean="0">
                <a:solidFill>
                  <a:srgbClr val="000000"/>
                </a:solidFill>
              </a:rPr>
              <a:t>Along-shelf variability in dominant forces and mixing/advection</a:t>
            </a:r>
          </a:p>
          <a:p>
            <a:pPr lvl="1"/>
            <a:r>
              <a:rPr lang="en-US" sz="2000" dirty="0" smtClean="0">
                <a:solidFill>
                  <a:srgbClr val="000000"/>
                </a:solidFill>
              </a:rPr>
              <a:t>Direct comparison </a:t>
            </a:r>
            <a:r>
              <a:rPr lang="en-US" sz="2000" dirty="0" err="1" smtClean="0">
                <a:solidFill>
                  <a:srgbClr val="000000"/>
                </a:solidFill>
              </a:rPr>
              <a:t>betw</a:t>
            </a:r>
            <a:r>
              <a:rPr lang="en-US" sz="2000" dirty="0" smtClean="0">
                <a:solidFill>
                  <a:srgbClr val="000000"/>
                </a:solidFill>
              </a:rPr>
              <a:t>. shallow &amp; deep water (don’t use depth-</a:t>
            </a:r>
            <a:r>
              <a:rPr lang="en-US" sz="2000" dirty="0" err="1" smtClean="0">
                <a:solidFill>
                  <a:srgbClr val="000000"/>
                </a:solidFill>
              </a:rPr>
              <a:t>avg</a:t>
            </a:r>
            <a:r>
              <a:rPr lang="en-US" sz="2000" dirty="0" smtClean="0">
                <a:solidFill>
                  <a:srgbClr val="000000"/>
                </a:solidFill>
              </a:rPr>
              <a:t> forces)</a:t>
            </a:r>
          </a:p>
          <a:p>
            <a:pPr lvl="1"/>
            <a:r>
              <a:rPr lang="en-US" sz="2000" dirty="0" smtClean="0">
                <a:solidFill>
                  <a:srgbClr val="000000"/>
                </a:solidFill>
              </a:rPr>
              <a:t>Cause of maximum cooling in Hudson Canyon?</a:t>
            </a:r>
          </a:p>
          <a:p>
            <a:pPr lvl="1"/>
            <a:r>
              <a:rPr lang="en-US" sz="2000" dirty="0" smtClean="0">
                <a:solidFill>
                  <a:srgbClr val="000000"/>
                </a:solidFill>
              </a:rPr>
              <a:t>Baroclinic coastal processes 9 other MAB storms?</a:t>
            </a:r>
          </a:p>
          <a:p>
            <a:pPr lvl="1"/>
            <a:r>
              <a:rPr lang="en-US" sz="2000" dirty="0" smtClean="0">
                <a:solidFill>
                  <a:srgbClr val="000000"/>
                </a:solidFill>
              </a:rPr>
              <a:t>Intensity impact studies</a:t>
            </a:r>
          </a:p>
          <a:p>
            <a:pPr lvl="1"/>
            <a:r>
              <a:rPr lang="en-US" sz="2000" dirty="0" smtClean="0">
                <a:solidFill>
                  <a:srgbClr val="000000"/>
                </a:solidFill>
              </a:rPr>
              <a:t>Data denial studies for glider assimilation value</a:t>
            </a:r>
          </a:p>
          <a:p>
            <a:r>
              <a:rPr lang="en-US" sz="2400" b="1" dirty="0">
                <a:solidFill>
                  <a:srgbClr val="FF0000"/>
                </a:solidFill>
              </a:rPr>
              <a:t>Project </a:t>
            </a:r>
            <a:r>
              <a:rPr lang="en-US" sz="2400" b="1" dirty="0" smtClean="0">
                <a:solidFill>
                  <a:srgbClr val="FF0000"/>
                </a:solidFill>
              </a:rPr>
              <a:t>3:</a:t>
            </a:r>
            <a:endParaRPr lang="en-US" sz="2400" b="1" dirty="0">
              <a:solidFill>
                <a:srgbClr val="FF0000"/>
              </a:solidFill>
            </a:endParaRPr>
          </a:p>
          <a:p>
            <a:pPr lvl="1"/>
            <a:r>
              <a:rPr lang="en-US" sz="2000" dirty="0" smtClean="0">
                <a:solidFill>
                  <a:srgbClr val="000000"/>
                </a:solidFill>
              </a:rPr>
              <a:t>Sea breeze climatology (upwelling, sea breeze types)</a:t>
            </a:r>
          </a:p>
          <a:p>
            <a:pPr lvl="1"/>
            <a:r>
              <a:rPr lang="en-US" sz="2000" dirty="0" smtClean="0">
                <a:solidFill>
                  <a:srgbClr val="000000"/>
                </a:solidFill>
              </a:rPr>
              <a:t>Offshore front in synoptic sea breeze with upwelling?</a:t>
            </a:r>
          </a:p>
          <a:p>
            <a:pPr lvl="1"/>
            <a:r>
              <a:rPr lang="en-US" sz="2000" dirty="0" smtClean="0">
                <a:solidFill>
                  <a:srgbClr val="000000"/>
                </a:solidFill>
              </a:rPr>
              <a:t>Wind shear, turbulence (Large Eddy Simulations?) of each sea breeze type</a:t>
            </a:r>
          </a:p>
          <a:p>
            <a:pPr lvl="1"/>
            <a:r>
              <a:rPr lang="en-US" sz="2000" dirty="0" smtClean="0">
                <a:solidFill>
                  <a:srgbClr val="000000"/>
                </a:solidFill>
              </a:rPr>
              <a:t>LCS on HF radar surface ocean currents: offshore divergence?</a:t>
            </a:r>
          </a:p>
          <a:p>
            <a:r>
              <a:rPr lang="en-US" sz="2400" dirty="0" smtClean="0">
                <a:solidFill>
                  <a:srgbClr val="000000"/>
                </a:solidFill>
              </a:rPr>
              <a:t>Investigate competing factors of baroclinic atmospheric energy strengthening vs.  baroclinic coastal ocean cooling weakening processes for TCs, extratropical cyclones, e.g. Sandy </a:t>
            </a:r>
            <a:r>
              <a:rPr lang="en-US" sz="1900" dirty="0" smtClean="0">
                <a:solidFill>
                  <a:schemeClr val="bg1">
                    <a:lumMod val="65000"/>
                  </a:schemeClr>
                </a:solidFill>
              </a:rPr>
              <a:t>(</a:t>
            </a:r>
            <a:r>
              <a:rPr lang="en-US" sz="1900" dirty="0" err="1" smtClean="0">
                <a:solidFill>
                  <a:schemeClr val="bg1">
                    <a:lumMod val="65000"/>
                  </a:schemeClr>
                </a:solidFill>
              </a:rPr>
              <a:t>Galaraneau</a:t>
            </a:r>
            <a:r>
              <a:rPr lang="en-US" sz="1900" dirty="0" smtClean="0">
                <a:solidFill>
                  <a:schemeClr val="bg1">
                    <a:lumMod val="65000"/>
                  </a:schemeClr>
                </a:solidFill>
              </a:rPr>
              <a:t> et al 2013)</a:t>
            </a:r>
            <a:endParaRPr lang="en-US" sz="2400" dirty="0" smtClean="0">
              <a:solidFill>
                <a:schemeClr val="bg1">
                  <a:lumMod val="65000"/>
                </a:schemeClr>
              </a:solidFill>
            </a:endParaRPr>
          </a:p>
          <a:p>
            <a:pPr lvl="1"/>
            <a:endParaRPr lang="en-US" sz="2000" dirty="0" smtClean="0">
              <a:solidFill>
                <a:srgbClr val="000000"/>
              </a:solidFill>
            </a:endParaRPr>
          </a:p>
          <a:p>
            <a:pPr lvl="1"/>
            <a:endParaRPr lang="en-US" sz="1600" dirty="0" smtClean="0">
              <a:solidFill>
                <a:srgbClr val="000000"/>
              </a:solidFill>
            </a:endParaRPr>
          </a:p>
          <a:p>
            <a:pPr lvl="1"/>
            <a:endParaRPr lang="en-US" sz="1600" dirty="0" smtClean="0">
              <a:solidFill>
                <a:srgbClr val="000000"/>
              </a:solidFill>
            </a:endParaRPr>
          </a:p>
          <a:p>
            <a:pPr lvl="1"/>
            <a:endParaRPr lang="en-US" sz="2000" dirty="0"/>
          </a:p>
        </p:txBody>
      </p:sp>
    </p:spTree>
    <p:extLst>
      <p:ext uri="{BB962C8B-B14F-4D97-AF65-F5344CB8AC3E}">
        <p14:creationId xmlns:p14="http://schemas.microsoft.com/office/powerpoint/2010/main" val="1361960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98</a:t>
            </a:fld>
            <a:endParaRPr lang="en-US"/>
          </a:p>
        </p:txBody>
      </p:sp>
      <p:sp>
        <p:nvSpPr>
          <p:cNvPr id="6" name="Title 1"/>
          <p:cNvSpPr>
            <a:spLocks noGrp="1"/>
          </p:cNvSpPr>
          <p:nvPr>
            <p:ph type="title"/>
          </p:nvPr>
        </p:nvSpPr>
        <p:spPr>
          <a:xfrm>
            <a:off x="457200" y="2155900"/>
            <a:ext cx="8229600" cy="1143000"/>
          </a:xfrm>
        </p:spPr>
        <p:txBody>
          <a:bodyPr/>
          <a:lstStyle/>
          <a:p>
            <a:r>
              <a:rPr lang="en-US" b="1" dirty="0" smtClean="0"/>
              <a:t>Post-defense</a:t>
            </a:r>
          </a:p>
        </p:txBody>
      </p:sp>
    </p:spTree>
    <p:extLst>
      <p:ext uri="{BB962C8B-B14F-4D97-AF65-F5344CB8AC3E}">
        <p14:creationId xmlns:p14="http://schemas.microsoft.com/office/powerpoint/2010/main" val="108703369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B7A610D-BFC3-1840-8C55-759F0A989E1B}" type="slidenum">
              <a:rPr lang="en-US" smtClean="0"/>
              <a:t>99</a:t>
            </a:fld>
            <a:endParaRPr lang="en-US"/>
          </a:p>
        </p:txBody>
      </p:sp>
      <p:sp>
        <p:nvSpPr>
          <p:cNvPr id="2" name="Title 1"/>
          <p:cNvSpPr>
            <a:spLocks noGrp="1"/>
          </p:cNvSpPr>
          <p:nvPr>
            <p:ph type="title"/>
          </p:nvPr>
        </p:nvSpPr>
        <p:spPr>
          <a:xfrm>
            <a:off x="5653549" y="376939"/>
            <a:ext cx="2843161" cy="675814"/>
          </a:xfrm>
        </p:spPr>
        <p:txBody>
          <a:bodyPr>
            <a:normAutofit fontScale="90000"/>
          </a:bodyPr>
          <a:lstStyle/>
          <a:p>
            <a:r>
              <a:rPr lang="en-US" b="1" dirty="0" smtClean="0"/>
              <a:t>Rich Dunk’s edits</a:t>
            </a:r>
            <a:endParaRPr lang="en-US" b="1" dirty="0"/>
          </a:p>
        </p:txBody>
      </p:sp>
      <p:pic>
        <p:nvPicPr>
          <p:cNvPr id="5" name="Picture 4" descr="Dunk edit l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4173" y="1091144"/>
            <a:ext cx="6434667" cy="4826000"/>
          </a:xfrm>
          <a:prstGeom prst="rect">
            <a:avLst/>
          </a:prstGeom>
        </p:spPr>
      </p:pic>
      <p:sp>
        <p:nvSpPr>
          <p:cNvPr id="3" name="TextBox 2"/>
          <p:cNvSpPr txBox="1"/>
          <p:nvPr/>
        </p:nvSpPr>
        <p:spPr>
          <a:xfrm>
            <a:off x="5769896" y="1999226"/>
            <a:ext cx="2916904" cy="3416320"/>
          </a:xfrm>
          <a:prstGeom prst="rect">
            <a:avLst/>
          </a:prstGeom>
          <a:noFill/>
        </p:spPr>
        <p:txBody>
          <a:bodyPr wrap="square" rtlCol="0">
            <a:spAutoFit/>
          </a:bodyPr>
          <a:lstStyle/>
          <a:p>
            <a:r>
              <a:rPr lang="en-US" dirty="0" smtClean="0"/>
              <a:t>Major edits in picture to left and locations marked in printed thesis </a:t>
            </a:r>
          </a:p>
          <a:p>
            <a:endParaRPr lang="en-US" i="1" dirty="0" smtClean="0"/>
          </a:p>
          <a:p>
            <a:r>
              <a:rPr lang="en-US" i="1" dirty="0" smtClean="0"/>
              <a:t>Other minor edits:</a:t>
            </a:r>
          </a:p>
          <a:p>
            <a:pPr marL="285750" indent="-285750">
              <a:buFont typeface="Arial"/>
              <a:buChar char="•"/>
            </a:pPr>
            <a:r>
              <a:rPr lang="en-US" dirty="0" smtClean="0"/>
              <a:t>p. 104: changed to “in contrast to”…</a:t>
            </a:r>
          </a:p>
          <a:p>
            <a:pPr marL="285750" indent="-285750">
              <a:buFont typeface="Arial"/>
              <a:buChar char="•"/>
            </a:pPr>
            <a:r>
              <a:rPr lang="en-US" dirty="0" smtClean="0"/>
              <a:t>p. 114: changed &gt; to &lt;500m</a:t>
            </a:r>
          </a:p>
          <a:p>
            <a:pPr marL="285750" indent="-285750">
              <a:buFont typeface="Arial"/>
              <a:buChar char="•"/>
            </a:pPr>
            <a:r>
              <a:rPr lang="en-US" dirty="0"/>
              <a:t>p</a:t>
            </a:r>
            <a:r>
              <a:rPr lang="en-US" dirty="0" smtClean="0"/>
              <a:t>. 128: added “development” to end of 1</a:t>
            </a:r>
            <a:r>
              <a:rPr lang="en-US" baseline="30000" dirty="0" smtClean="0"/>
              <a:t>st</a:t>
            </a:r>
            <a:r>
              <a:rPr lang="en-US" dirty="0" smtClean="0"/>
              <a:t> paragraph</a:t>
            </a:r>
            <a:endParaRPr lang="en-US" dirty="0"/>
          </a:p>
        </p:txBody>
      </p:sp>
    </p:spTree>
    <p:extLst>
      <p:ext uri="{BB962C8B-B14F-4D97-AF65-F5344CB8AC3E}">
        <p14:creationId xmlns:p14="http://schemas.microsoft.com/office/powerpoint/2010/main" val="14232487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4434</TotalTime>
  <Words>6471</Words>
  <Application>Microsoft Macintosh PowerPoint</Application>
  <PresentationFormat>On-screen Show (4:3)</PresentationFormat>
  <Paragraphs>1132</Paragraphs>
  <Slides>101</Slides>
  <Notes>68</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Stratified Coastal Ocean  Interactions with Hurricanes and the Sea Breeze in the U.S. Mid-Atlantic</vt:lpstr>
      <vt:lpstr>Earth’s northern mid-latitude sea surface temperatures (SSTs) undergo large seasonal cycles. </vt:lpstr>
      <vt:lpstr>The U.S. Mid-Atlantic summer ocean is one of the most stratified in the world.</vt:lpstr>
      <vt:lpstr>The surface layer is wind-driven, resulting in 2-layer circulations: </vt:lpstr>
      <vt:lpstr>These 2-layer ocean circulations interact with important summer weather processes: tropical cyclones (TCs) and sea breezes.</vt:lpstr>
      <vt:lpstr>More research about these 2-layer circulations is needed to better predict these processes.</vt:lpstr>
      <vt:lpstr>Thesis questions theme around interaction between summer stratified ocean and TCs/sea breezes:</vt:lpstr>
      <vt:lpstr>Outline</vt:lpstr>
      <vt:lpstr>Experimental Design</vt:lpstr>
      <vt:lpstr>Project 1</vt:lpstr>
      <vt:lpstr>Motivation</vt:lpstr>
      <vt:lpstr>PowerPoint Presentation</vt:lpstr>
      <vt:lpstr>PowerPoint Presentation</vt:lpstr>
      <vt:lpstr>PowerPoint Presentation</vt:lpstr>
      <vt:lpstr>Methods</vt:lpstr>
      <vt:lpstr>PowerPoint Presentation</vt:lpstr>
      <vt:lpstr>PowerPoint Presentation</vt:lpstr>
      <vt:lpstr>Summary</vt:lpstr>
      <vt:lpstr>PowerPoint Presentation</vt:lpstr>
      <vt:lpstr>Motivation</vt:lpstr>
      <vt:lpstr>Motivation</vt:lpstr>
      <vt:lpstr>AOEC Cooling Identified in 11 MAB,  1 Yellow Sea storm</vt:lpstr>
      <vt:lpstr>Methods</vt:lpstr>
      <vt:lpstr>PowerPoint Presentation</vt:lpstr>
      <vt:lpstr>PowerPoint Presentation</vt:lpstr>
      <vt:lpstr>PowerPoint Presentation</vt:lpstr>
      <vt:lpstr>PowerPoint Presentation</vt:lpstr>
      <vt:lpstr>Summary</vt:lpstr>
      <vt:lpstr>Project 3</vt:lpstr>
      <vt:lpstr>Motivation</vt:lpstr>
      <vt:lpstr>Methods</vt:lpstr>
      <vt:lpstr>PowerPoint Presentation</vt:lpstr>
      <vt:lpstr>PowerPoint Presentation</vt:lpstr>
      <vt:lpstr>PowerPoint Presentation</vt:lpstr>
      <vt:lpstr>PowerPoint Presentation</vt:lpstr>
      <vt:lpstr>PowerPoint Presentation</vt:lpstr>
      <vt:lpstr>PowerPoint Presentation</vt:lpstr>
      <vt:lpstr>Summary</vt:lpstr>
      <vt:lpstr>Conclusions</vt:lpstr>
      <vt:lpstr>Future Work</vt:lpstr>
      <vt:lpstr>Acknowledgements</vt:lpstr>
      <vt:lpstr>Thank you!</vt:lpstr>
      <vt:lpstr>Extra slides</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vt:lpstr>
      <vt:lpstr>Introduction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PowerPoint Presentation</vt:lpstr>
      <vt:lpstr>PowerPoint Presentation</vt:lpstr>
      <vt:lpstr>PowerPoint Presentation</vt:lpstr>
      <vt:lpstr>PowerPoint Presentation</vt:lpstr>
      <vt:lpstr>Motivation</vt:lpstr>
      <vt:lpstr>Methods</vt:lpstr>
      <vt:lpstr>Fig 1</vt:lpstr>
      <vt:lpstr>PowerPoint Presentation</vt:lpstr>
      <vt:lpstr>Fig 2</vt:lpstr>
      <vt:lpstr>Fig 3</vt:lpstr>
      <vt:lpstr>Fig 4</vt:lpstr>
      <vt:lpstr>Fig 10</vt:lpstr>
      <vt:lpstr>PowerPoint Presentation</vt:lpstr>
      <vt:lpstr>Fig 10</vt:lpstr>
      <vt:lpstr>PowerPoint Presentation</vt:lpstr>
      <vt:lpstr>PowerPoint Presentation</vt:lpstr>
      <vt:lpstr>Future Work</vt:lpstr>
      <vt:lpstr>Post-defense</vt:lpstr>
      <vt:lpstr>Rich Dunk’s edits</vt:lpstr>
      <vt:lpstr>Josh Kohut’s edits</vt:lpstr>
      <vt:lpstr>Publishing last 2 projects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Seroka</dc:creator>
  <cp:lastModifiedBy>Greg Seroka</cp:lastModifiedBy>
  <cp:revision>855</cp:revision>
  <dcterms:created xsi:type="dcterms:W3CDTF">2016-09-18T18:19:26Z</dcterms:created>
  <dcterms:modified xsi:type="dcterms:W3CDTF">2016-09-26T23:54:38Z</dcterms:modified>
</cp:coreProperties>
</file>