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891" r:id="rId2"/>
    <p:sldId id="908" r:id="rId3"/>
    <p:sldId id="905" r:id="rId4"/>
    <p:sldId id="909" r:id="rId5"/>
    <p:sldId id="906" r:id="rId6"/>
    <p:sldId id="910" r:id="rId7"/>
    <p:sldId id="922" r:id="rId8"/>
    <p:sldId id="884" r:id="rId9"/>
    <p:sldId id="885" r:id="rId10"/>
    <p:sldId id="918" r:id="rId11"/>
    <p:sldId id="919" r:id="rId12"/>
    <p:sldId id="920" r:id="rId13"/>
    <p:sldId id="941" r:id="rId14"/>
    <p:sldId id="924" r:id="rId15"/>
    <p:sldId id="925" r:id="rId16"/>
    <p:sldId id="926" r:id="rId17"/>
    <p:sldId id="927" r:id="rId18"/>
    <p:sldId id="928" r:id="rId19"/>
    <p:sldId id="946" r:id="rId20"/>
    <p:sldId id="921" r:id="rId21"/>
    <p:sldId id="929" r:id="rId22"/>
    <p:sldId id="930" r:id="rId23"/>
    <p:sldId id="931" r:id="rId24"/>
    <p:sldId id="932" r:id="rId25"/>
    <p:sldId id="933" r:id="rId26"/>
    <p:sldId id="934" r:id="rId27"/>
    <p:sldId id="943" r:id="rId28"/>
    <p:sldId id="945" r:id="rId29"/>
    <p:sldId id="939" r:id="rId30"/>
    <p:sldId id="944" r:id="rId31"/>
    <p:sldId id="937" r:id="rId32"/>
    <p:sldId id="938" r:id="rId33"/>
    <p:sldId id="942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9FF"/>
    <a:srgbClr val="01A8D5"/>
    <a:srgbClr val="44A4FF"/>
    <a:srgbClr val="C500C5"/>
    <a:srgbClr val="FF0000"/>
    <a:srgbClr val="000066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4" autoAdjust="0"/>
    <p:restoredTop sz="94660"/>
  </p:normalViewPr>
  <p:slideViewPr>
    <p:cSldViewPr snapToGrid="0">
      <p:cViewPr varScale="1">
        <p:scale>
          <a:sx n="177" d="100"/>
          <a:sy n="177" d="100"/>
        </p:scale>
        <p:origin x="-9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37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3A8B4C-7A80-FD4A-A684-34ADCAEAF4CD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jpe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wmf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489200" y="28527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3195638" y="29987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673100" y="238125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682875" y="127000"/>
            <a:ext cx="4397375" cy="8096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84233" y="1697564"/>
            <a:ext cx="4191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U.S. IOOS </a:t>
            </a:r>
            <a:r>
              <a:rPr lang="en-US" sz="3200" b="1" i="1" u="sng" dirty="0" smtClean="0">
                <a:solidFill>
                  <a:schemeClr val="bg1"/>
                </a:solidFill>
              </a:rPr>
              <a:t>and CINAR</a:t>
            </a:r>
            <a:r>
              <a:rPr lang="en-US" sz="3200" b="1" dirty="0" smtClean="0">
                <a:solidFill>
                  <a:schemeClr val="bg1"/>
                </a:solidFill>
              </a:rPr>
              <a:t> Respond to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Hurricanes </a:t>
            </a:r>
            <a:r>
              <a:rPr lang="en-US" sz="3200" b="1" dirty="0" smtClean="0">
                <a:solidFill>
                  <a:schemeClr val="bg1"/>
                </a:solidFill>
              </a:rPr>
              <a:t>Irene, Sandy, </a:t>
            </a:r>
            <a:r>
              <a:rPr lang="en-US" sz="3200" b="1" i="1" u="sng" dirty="0" smtClean="0">
                <a:solidFill>
                  <a:srgbClr val="FFFFFF"/>
                </a:solidFill>
              </a:rPr>
              <a:t>Arthur &amp; Beyond</a:t>
            </a:r>
            <a:endParaRPr lang="en-US" sz="3200" b="1" i="1" u="sng" dirty="0">
              <a:solidFill>
                <a:srgbClr val="FFFFFF"/>
              </a:solidFill>
            </a:endParaRP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047998" y="38348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Arthur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1365" y="4284134"/>
            <a:ext cx="4472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Travis Miles, Greg </a:t>
            </a:r>
            <a:r>
              <a:rPr lang="en-US" sz="2400" dirty="0" err="1" smtClean="0">
                <a:solidFill>
                  <a:srgbClr val="FFFFFF"/>
                </a:solidFill>
              </a:rPr>
              <a:t>Seroka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Robert Forney, Scott Glenn, Hugh Roarty, Laura </a:t>
            </a:r>
            <a:r>
              <a:rPr lang="en-US" sz="2400" dirty="0" err="1" smtClean="0">
                <a:solidFill>
                  <a:srgbClr val="FFFFFF"/>
                </a:solidFill>
              </a:rPr>
              <a:t>Palamara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Josh </a:t>
            </a:r>
            <a:r>
              <a:rPr lang="en-US" sz="2400" dirty="0" err="1" smtClean="0">
                <a:solidFill>
                  <a:srgbClr val="FFFFFF"/>
                </a:solidFill>
              </a:rPr>
              <a:t>Kohut</a:t>
            </a:r>
            <a:r>
              <a:rPr lang="en-US" sz="2400" dirty="0" smtClean="0">
                <a:solidFill>
                  <a:srgbClr val="FFFFFF"/>
                </a:solidFill>
              </a:rPr>
              <a:t>, Oscar Schofield,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Yi </a:t>
            </a:r>
            <a:r>
              <a:rPr lang="en-US" sz="2400" dirty="0" err="1" smtClean="0">
                <a:solidFill>
                  <a:srgbClr val="FFFFFF"/>
                </a:solidFill>
              </a:rPr>
              <a:t>Xu</a:t>
            </a:r>
            <a:r>
              <a:rPr lang="en-US" sz="2400" dirty="0" smtClean="0">
                <a:solidFill>
                  <a:srgbClr val="FFFFFF"/>
                </a:solidFill>
              </a:rPr>
              <a:t> and </a:t>
            </a:r>
            <a:r>
              <a:rPr lang="en-US" sz="2400" dirty="0" err="1" smtClean="0">
                <a:solidFill>
                  <a:srgbClr val="FFFFFF"/>
                </a:solidFill>
              </a:rPr>
              <a:t>Fei</a:t>
            </a:r>
            <a:r>
              <a:rPr lang="en-US" sz="2400" dirty="0" smtClean="0">
                <a:solidFill>
                  <a:srgbClr val="FFFFFF"/>
                </a:solidFill>
              </a:rPr>
              <a:t> Yu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633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06362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Irene Track August 26-29 2011</a:t>
            </a: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</p:spTree>
    <p:extLst>
      <p:ext uri="{BB962C8B-B14F-4D97-AF65-F5344CB8AC3E}">
        <p14:creationId xmlns:p14="http://schemas.microsoft.com/office/powerpoint/2010/main" val="55181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b="1" u="sng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Rutgers</a:t>
            </a: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Temperature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975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Rutgers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smtClean="0">
                <a:solidFill>
                  <a:srgbClr val="000000"/>
                </a:solidFill>
              </a:rPr>
              <a:t>WHEN?</a:t>
            </a:r>
            <a:r>
              <a:rPr lang="en-US" altLang="en-US" sz="2000" b="1" smtClean="0">
                <a:solidFill>
                  <a:srgbClr val="000000"/>
                </a:solidFill>
              </a:rPr>
              <a:t> </a:t>
            </a:r>
            <a:r>
              <a:rPr lang="en-US" altLang="en-US" sz="2000" smtClean="0">
                <a:solidFill>
                  <a:srgbClr val="000000"/>
                </a:solidFill>
              </a:rPr>
              <a:t> Rutgers Glider Temperature</a:t>
            </a:r>
          </a:p>
          <a:p>
            <a:r>
              <a:rPr lang="en-US" altLang="en-US" sz="200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1797050" y="4838700"/>
            <a:ext cx="66675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</p:spTree>
    <p:extLst>
      <p:ext uri="{BB962C8B-B14F-4D97-AF65-F5344CB8AC3E}">
        <p14:creationId xmlns:p14="http://schemas.microsoft.com/office/powerpoint/2010/main" val="77501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35052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99586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9144000" cy="1983036"/>
          </a:xfrm>
          <a:prstGeom prst="rect">
            <a:avLst/>
          </a:prstGeom>
        </p:spPr>
      </p:pic>
      <p:pic>
        <p:nvPicPr>
          <p:cNvPr id="6" name="Picture 5" descr="RUWRFwarm98_TSK_timeseries_v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1193800"/>
            <a:ext cx="3048000" cy="2286000"/>
          </a:xfrm>
          <a:prstGeom prst="rect">
            <a:avLst/>
          </a:prstGeom>
        </p:spPr>
      </p:pic>
      <p:pic>
        <p:nvPicPr>
          <p:cNvPr id="7" name="Picture 6" descr="RUWRFwarm96_TSK_timeseries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81100"/>
            <a:ext cx="3048000" cy="2286000"/>
          </a:xfrm>
          <a:prstGeom prst="rect">
            <a:avLst/>
          </a:prstGeom>
        </p:spPr>
      </p:pic>
      <p:pic>
        <p:nvPicPr>
          <p:cNvPr id="8" name="Picture 7" descr="RUWRFwarm97_TSK_timeseries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99" y="1193800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Modeled </a:t>
            </a:r>
            <a:r>
              <a:rPr lang="en-US" sz="2400" b="1" dirty="0" err="1" smtClean="0"/>
              <a:t>Deepwater</a:t>
            </a:r>
            <a:r>
              <a:rPr lang="en-US" sz="2400" b="1" dirty="0" smtClean="0"/>
              <a:t> Cooling </a:t>
            </a:r>
            <a:r>
              <a:rPr lang="en-US" sz="2400" b="1" dirty="0"/>
              <a:t>P</a:t>
            </a:r>
            <a:r>
              <a:rPr lang="en-US" sz="2400" b="1" dirty="0" smtClean="0"/>
              <a:t>rocesses in Hurricane Irene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901700"/>
            <a:ext cx="150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Air-Sea Only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00500" y="952500"/>
            <a:ext cx="12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1-D Mixing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7800" y="927100"/>
            <a:ext cx="236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 PWP (Upwelling)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477000" y="4508500"/>
            <a:ext cx="977900" cy="1498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5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buoy_Iren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9" b="50822"/>
          <a:stretch/>
        </p:blipFill>
        <p:spPr>
          <a:xfrm>
            <a:off x="1316926" y="1908682"/>
            <a:ext cx="6388100" cy="1298768"/>
          </a:xfrm>
          <a:prstGeom prst="rect">
            <a:avLst/>
          </a:prstGeom>
        </p:spPr>
      </p:pic>
      <p:pic>
        <p:nvPicPr>
          <p:cNvPr id="3" name="Picture 2" descr="Screen Shot 2015-10-20 at 8.3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0900"/>
            <a:ext cx="9144000" cy="1586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Observed Cooling in Hurricane Irene</a:t>
            </a:r>
            <a:endParaRPr lang="en-US" sz="2400" b="1" dirty="0"/>
          </a:p>
        </p:txBody>
      </p:sp>
      <p:sp>
        <p:nvSpPr>
          <p:cNvPr id="5" name="Oval 4"/>
          <p:cNvSpPr/>
          <p:nvPr/>
        </p:nvSpPr>
        <p:spPr>
          <a:xfrm>
            <a:off x="7162800" y="5092700"/>
            <a:ext cx="9779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Nature_buoy_Iren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02" b="25185"/>
          <a:stretch/>
        </p:blipFill>
        <p:spPr>
          <a:xfrm>
            <a:off x="1318645" y="581218"/>
            <a:ext cx="6388100" cy="1369560"/>
          </a:xfrm>
          <a:prstGeom prst="rect">
            <a:avLst/>
          </a:prstGeom>
        </p:spPr>
      </p:pic>
      <p:pic>
        <p:nvPicPr>
          <p:cNvPr id="7" name="Picture 6" descr="Nature_buoy_Iren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" b="75095"/>
          <a:stretch/>
        </p:blipFill>
        <p:spPr>
          <a:xfrm>
            <a:off x="1318644" y="3193101"/>
            <a:ext cx="6388100" cy="1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9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5-10-17 11.40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20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Historical Hurricanes Crossing the MAB in </a:t>
            </a:r>
            <a:r>
              <a:rPr lang="en-US" sz="2400" b="1" dirty="0"/>
              <a:t>S</a:t>
            </a:r>
            <a:r>
              <a:rPr lang="en-US" sz="2400" b="1" dirty="0" smtClean="0"/>
              <a:t>tratified </a:t>
            </a:r>
            <a:r>
              <a:rPr lang="en-US" sz="2400" b="1" dirty="0"/>
              <a:t>S</a:t>
            </a:r>
            <a:r>
              <a:rPr lang="en-US" sz="2400" b="1" dirty="0" smtClean="0"/>
              <a:t>eason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3856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0 at 8.3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Historical Hurricanes Crossing the MAB in </a:t>
            </a:r>
            <a:r>
              <a:rPr lang="en-US" sz="2400" b="1" dirty="0"/>
              <a:t>S</a:t>
            </a:r>
            <a:r>
              <a:rPr lang="en-US" sz="2400" b="1" dirty="0" smtClean="0"/>
              <a:t>tratified Season</a:t>
            </a:r>
          </a:p>
          <a:p>
            <a:pPr algn="ctr"/>
            <a:r>
              <a:rPr lang="en-US" sz="2400" b="1" dirty="0" smtClean="0"/>
              <a:t>Observed Ahead-of-Eye Cooling</a:t>
            </a:r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7137400" y="1739900"/>
            <a:ext cx="1104900" cy="4076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4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 Typho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40941"/>
            <a:ext cx="6057900" cy="3620543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305" y="456995"/>
            <a:ext cx="3618895" cy="2144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 descr="Screen shot 2012-05-15 at 6.21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399" y="353482"/>
            <a:ext cx="4331751" cy="21753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Historical Typhoons Crossing the Yellow Sea in </a:t>
            </a:r>
            <a:r>
              <a:rPr lang="en-US" sz="2000" b="1" dirty="0"/>
              <a:t>S</a:t>
            </a:r>
            <a:r>
              <a:rPr lang="en-US" sz="2000" b="1" dirty="0" smtClean="0"/>
              <a:t>tratified </a:t>
            </a:r>
            <a:r>
              <a:rPr lang="en-US" sz="2000" b="1" dirty="0"/>
              <a:t>S</a:t>
            </a:r>
            <a:r>
              <a:rPr lang="en-US" sz="2000" b="1" dirty="0" smtClean="0"/>
              <a:t>eason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8486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4864100" y="622300"/>
            <a:ext cx="3512329" cy="24653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Mufia</a:t>
            </a:r>
            <a:r>
              <a:rPr lang="en-US" sz="2800" dirty="0" smtClean="0"/>
              <a:t> - Total Cooling Observed by Satellite </a:t>
            </a:r>
          </a:p>
        </p:txBody>
      </p:sp>
      <p:pic>
        <p:nvPicPr>
          <p:cNvPr id="9" name="Picture 8" descr="Screen Shot 2015-10-20 at 9.5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2921000"/>
            <a:ext cx="4445000" cy="3073400"/>
          </a:xfrm>
          <a:prstGeom prst="rect">
            <a:avLst/>
          </a:prstGeom>
        </p:spPr>
      </p:pic>
      <p:pic>
        <p:nvPicPr>
          <p:cNvPr id="10" name="Picture 9" descr="Screen Shot 2015-10-20 at 9.54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87700"/>
            <a:ext cx="4457700" cy="3022600"/>
          </a:xfrm>
          <a:prstGeom prst="rect">
            <a:avLst/>
          </a:prstGeom>
        </p:spPr>
      </p:pic>
      <p:pic>
        <p:nvPicPr>
          <p:cNvPr id="11" name="Picture 10" descr="Screen Shot 2015-10-20 at 9.54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82600"/>
            <a:ext cx="4445000" cy="2959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6600" y="1435100"/>
            <a:ext cx="86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efore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2800" y="4076700"/>
            <a:ext cx="68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90600" y="4279900"/>
            <a:ext cx="123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2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7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2700"/>
            <a:ext cx="9144000" cy="1043609"/>
          </a:xfrm>
          <a:prstGeom prst="rect">
            <a:avLst/>
          </a:prstGeom>
        </p:spPr>
      </p:pic>
      <p:pic>
        <p:nvPicPr>
          <p:cNvPr id="6" name="Picture 5" descr="Muifa_buoy_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4822" r="18750" b="22971"/>
          <a:stretch/>
        </p:blipFill>
        <p:spPr>
          <a:xfrm>
            <a:off x="0" y="2476500"/>
            <a:ext cx="9059332" cy="2387600"/>
          </a:xfrm>
          <a:prstGeom prst="rect">
            <a:avLst/>
          </a:prstGeom>
        </p:spPr>
      </p:pic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5600700" y="127000"/>
            <a:ext cx="3347229" cy="2349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48190" y="241300"/>
            <a:ext cx="36977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Mufia</a:t>
            </a:r>
            <a:r>
              <a:rPr lang="en-US" sz="2800" dirty="0" smtClean="0"/>
              <a:t>: </a:t>
            </a:r>
          </a:p>
          <a:p>
            <a:pPr algn="ctr"/>
            <a:r>
              <a:rPr lang="en-US" sz="2800" dirty="0" smtClean="0"/>
              <a:t>Ahead-of-Eye Cooling </a:t>
            </a:r>
          </a:p>
          <a:p>
            <a:pPr algn="ctr"/>
            <a:r>
              <a:rPr lang="en-US" sz="2800" dirty="0" smtClean="0"/>
              <a:t>observed by</a:t>
            </a:r>
          </a:p>
          <a:p>
            <a:pPr algn="ctr"/>
            <a:r>
              <a:rPr lang="en-US" sz="2800" dirty="0" smtClean="0"/>
              <a:t>Coastal Buoy</a:t>
            </a:r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7302500" y="5524500"/>
            <a:ext cx="749300" cy="482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7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345" b="1523"/>
          <a:stretch/>
        </p:blipFill>
        <p:spPr>
          <a:xfrm>
            <a:off x="-1437991" y="1451960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3797299" y="1449297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19500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Hurricane Irene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26-29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19500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Super-Typhoon </a:t>
            </a:r>
            <a:r>
              <a:rPr lang="en-US" dirty="0" err="1" smtClean="0">
                <a:solidFill>
                  <a:schemeClr val="bg1"/>
                </a:solidFill>
              </a:rPr>
              <a:t>Muifa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 July - 9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Hurricane Irene &amp; Super-Typhoon </a:t>
            </a:r>
            <a:r>
              <a:rPr lang="en-US" sz="2800" b="1" dirty="0" err="1" smtClean="0"/>
              <a:t>Muifa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algn="ctr"/>
            <a:r>
              <a:rPr lang="en-US" sz="2400" dirty="0" smtClean="0"/>
              <a:t>What do these 2 storms have in common?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953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76513"/>
            <a:ext cx="548640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-14287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Strong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Coastal Response</a:t>
            </a:r>
            <a:endParaRPr lang="en-US" sz="80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intensity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0" y="3719513"/>
            <a:ext cx="3810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Hurricane Sandy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October 29, 2012</a:t>
            </a:r>
          </a:p>
          <a:p>
            <a:pPr algn="ctr"/>
            <a:endParaRPr lang="en-US" altLang="en-US" sz="800" smtClean="0">
              <a:solidFill>
                <a:srgbClr val="000000"/>
              </a:solidFill>
            </a:endParaRP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NOAA/NHC Damage: 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#2 with &gt;$60 Billion.</a:t>
            </a:r>
          </a:p>
          <a:p>
            <a:pPr algn="ctr"/>
            <a:endParaRPr lang="en-US" altLang="en-US" sz="800" smtClean="0">
              <a:solidFill>
                <a:srgbClr val="000000"/>
              </a:solidFill>
            </a:endParaRP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Track Accurate;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Intensity Under-predicted.</a:t>
            </a:r>
          </a:p>
        </p:txBody>
      </p:sp>
      <p:sp>
        <p:nvSpPr>
          <p:cNvPr id="31749" name="Left Arrow 4"/>
          <p:cNvSpPr>
            <a:spLocks noChangeArrowheads="1"/>
          </p:cNvSpPr>
          <p:nvPr/>
        </p:nvSpPr>
        <p:spPr bwMode="auto">
          <a:xfrm>
            <a:off x="5486400" y="138113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1750" name="Left Arrow 9"/>
          <p:cNvSpPr>
            <a:spLocks noChangeArrowheads="1"/>
          </p:cNvSpPr>
          <p:nvPr/>
        </p:nvSpPr>
        <p:spPr bwMode="auto">
          <a:xfrm flipH="1">
            <a:off x="3200400" y="3871913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1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Screen Shot 2012-11-13 at 9.59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2169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/>
              <a:t>First Warning for Hurricane Sandy:</a:t>
            </a:r>
          </a:p>
          <a:p>
            <a:pPr algn="ctr"/>
            <a:r>
              <a:rPr lang="en-US" sz="3600"/>
              <a:t>Monday, Oct 22, 1-week prior to landfall</a:t>
            </a:r>
          </a:p>
        </p:txBody>
      </p:sp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2743200" y="5724525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 dirty="0">
                <a:solidFill>
                  <a:srgbClr val="FF0000"/>
                </a:solidFill>
              </a:rPr>
              <a:t>IOOS Response: Prepare the Network</a:t>
            </a:r>
          </a:p>
        </p:txBody>
      </p:sp>
    </p:spTree>
    <p:extLst>
      <p:ext uri="{BB962C8B-B14F-4D97-AF65-F5344CB8AC3E}">
        <p14:creationId xmlns:p14="http://schemas.microsoft.com/office/powerpoint/2010/main" val="330650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aquadopp beam mapp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8"/>
          <a:stretch>
            <a:fillRect/>
          </a:stretch>
        </p:blipFill>
        <p:spPr bwMode="auto">
          <a:xfrm>
            <a:off x="3613150" y="2568685"/>
            <a:ext cx="1673225" cy="354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IMG_30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4" b="21387"/>
          <a:stretch>
            <a:fillRect/>
          </a:stretch>
        </p:blipFill>
        <p:spPr bwMode="auto">
          <a:xfrm>
            <a:off x="238125" y="574675"/>
            <a:ext cx="4191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Logo_butt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2" y="784225"/>
            <a:ext cx="1544638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049" y="555625"/>
            <a:ext cx="2950951" cy="201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555875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sediment_track_ru2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4485" r="8075" b="5621"/>
          <a:stretch/>
        </p:blipFill>
        <p:spPr bwMode="auto">
          <a:xfrm>
            <a:off x="5403331" y="3127376"/>
            <a:ext cx="3740669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glider_AQ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30" y="3366558"/>
            <a:ext cx="3032810" cy="27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Prepare and Launch the Storm Glider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7648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sandy1027a_cone_codar_glid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/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2 Days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1341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8210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sandy1028b_rada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1 Day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6451600" y="47117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5092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sandy1029c_M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Morning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6040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3570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andy1029f_landf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/>
        </p:blipFill>
        <p:spPr bwMode="auto">
          <a:xfrm>
            <a:off x="-1" y="0"/>
            <a:ext cx="914400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Landfall (20:00 Local)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0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1872095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6466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530850" cy="3111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730500"/>
            <a:ext cx="46736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2700"/>
            <a:ext cx="3657600" cy="276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r="2"/>
          <a:stretch>
            <a:fillRect/>
          </a:stretch>
        </p:blipFill>
        <p:spPr bwMode="auto">
          <a:xfrm>
            <a:off x="0" y="3111500"/>
            <a:ext cx="4495800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Box 1"/>
          <p:cNvSpPr txBox="1">
            <a:spLocks noChangeArrowheads="1"/>
          </p:cNvSpPr>
          <p:nvPr/>
        </p:nvSpPr>
        <p:spPr bwMode="auto">
          <a:xfrm>
            <a:off x="304800" y="63500"/>
            <a:ext cx="4791075" cy="1077913"/>
          </a:xfrm>
          <a:prstGeom prst="rect">
            <a:avLst/>
          </a:prstGeom>
          <a:solidFill>
            <a:schemeClr val="bg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smtClean="0">
                <a:solidFill>
                  <a:srgbClr val="FFFFFF"/>
                </a:solidFill>
              </a:rPr>
              <a:t>Sandy’s </a:t>
            </a:r>
          </a:p>
          <a:p>
            <a:r>
              <a:rPr lang="en-US" altLang="en-US" sz="3200" b="1" smtClean="0">
                <a:solidFill>
                  <a:srgbClr val="FFFFFF"/>
                </a:solidFill>
              </a:rPr>
              <a:t>Under-predicted Impact</a:t>
            </a:r>
          </a:p>
        </p:txBody>
      </p:sp>
    </p:spTree>
    <p:extLst>
      <p:ext uri="{BB962C8B-B14F-4D97-AF65-F5344CB8AC3E}">
        <p14:creationId xmlns:p14="http://schemas.microsoft.com/office/powerpoint/2010/main" val="273997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8"/>
          <p:cNvGrpSpPr>
            <a:grpSpLocks/>
          </p:cNvGrpSpPr>
          <p:nvPr/>
        </p:nvGrpSpPr>
        <p:grpSpPr bwMode="auto">
          <a:xfrm>
            <a:off x="152401" y="937228"/>
            <a:ext cx="3853461" cy="2761647"/>
            <a:chOff x="647700" y="762000"/>
            <a:chExt cx="7937500" cy="4838700"/>
          </a:xfrm>
        </p:grpSpPr>
        <p:pic>
          <p:nvPicPr>
            <p:cNvPr id="51207" name="Picture 6" descr="mts_sandy_tem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3" r="6166" b="6073"/>
            <a:stretch>
              <a:fillRect/>
            </a:stretch>
          </p:blipFill>
          <p:spPr bwMode="auto">
            <a:xfrm>
              <a:off x="647700" y="762000"/>
              <a:ext cx="7937500" cy="483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 flipH="1">
              <a:off x="3954992" y="1324640"/>
              <a:ext cx="8269" cy="3364116"/>
            </a:xfrm>
            <a:prstGeom prst="line">
              <a:avLst/>
            </a:prstGeom>
            <a:ln w="60325"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5410200" y="1324640"/>
              <a:ext cx="0" cy="3375837"/>
            </a:xfrm>
            <a:prstGeom prst="line">
              <a:avLst/>
            </a:prstGeom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03" name="Picture 4" descr="mts_srf_bott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11029"/>
          <a:stretch>
            <a:fillRect/>
          </a:stretch>
        </p:blipFill>
        <p:spPr bwMode="auto">
          <a:xfrm>
            <a:off x="250826" y="3433658"/>
            <a:ext cx="3178174" cy="263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731386" y="3725361"/>
            <a:ext cx="14864" cy="1672139"/>
          </a:xfrm>
          <a:prstGeom prst="line">
            <a:avLst/>
          </a:prstGeom>
          <a:ln w="60325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428875" y="3682558"/>
            <a:ext cx="9526" cy="1714942"/>
          </a:xfrm>
          <a:prstGeom prst="line">
            <a:avLst/>
          </a:prstGeom>
          <a:ln w="603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Glider Observations of Subsurface </a:t>
            </a:r>
            <a:r>
              <a:rPr lang="en-US" sz="2800" b="1" dirty="0"/>
              <a:t>R</a:t>
            </a:r>
            <a:r>
              <a:rPr lang="en-US" sz="2800" b="1" dirty="0" smtClean="0"/>
              <a:t>esponse</a:t>
            </a:r>
            <a:endParaRPr lang="en-US" sz="2800" b="1" dirty="0"/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4189233" y="920750"/>
            <a:ext cx="4954767" cy="5289549"/>
            <a:chOff x="4415542" y="1"/>
            <a:chExt cx="4578249" cy="5200864"/>
          </a:xfrm>
        </p:grpSpPr>
        <p:pic>
          <p:nvPicPr>
            <p:cNvPr id="15" name="Picture 7" descr="mts_detide_alon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542" y="1"/>
              <a:ext cx="4578249" cy="3017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 descr="mts_detide_cros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4"/>
            <a:stretch>
              <a:fillRect/>
            </a:stretch>
          </p:blipFill>
          <p:spPr bwMode="auto">
            <a:xfrm>
              <a:off x="4415542" y="2348151"/>
              <a:ext cx="4578249" cy="2852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7" name="Straight Connector 16"/>
          <p:cNvCxnSpPr/>
          <p:nvPr/>
        </p:nvCxnSpPr>
        <p:spPr>
          <a:xfrm>
            <a:off x="6318250" y="1317625"/>
            <a:ext cx="15875" cy="4127500"/>
          </a:xfrm>
          <a:prstGeom prst="line">
            <a:avLst/>
          </a:prstGeom>
          <a:ln w="60325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27875" y="1335550"/>
            <a:ext cx="12701" cy="4125450"/>
          </a:xfrm>
          <a:prstGeom prst="line">
            <a:avLst/>
          </a:prstGeom>
          <a:ln w="603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10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97"/>
          <a:stretch/>
        </p:blipFill>
        <p:spPr bwMode="auto">
          <a:xfrm>
            <a:off x="4978400" y="745066"/>
            <a:ext cx="4165600" cy="49445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9"/>
          <a:stretch/>
        </p:blipFill>
        <p:spPr bwMode="auto">
          <a:xfrm>
            <a:off x="0" y="897466"/>
            <a:ext cx="5215467" cy="5791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Glider - ROMS Comparison: Suspended Sediment, Backscatter &amp; Transport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9145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40000"/>
            <a:ext cx="731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 2 million people ordered to “flee the storm’s path”.</a:t>
            </a:r>
          </a:p>
          <a:p>
            <a:endParaRPr lang="en-US" dirty="0"/>
          </a:p>
          <a:p>
            <a:r>
              <a:rPr lang="en-US" dirty="0" smtClean="0"/>
              <a:t>President Obama: Shaping up to be a “historic hurricane” and urged residents to “be prepared for the worst”. “Don’t wait. Don’t delay.”</a:t>
            </a:r>
          </a:p>
          <a:p>
            <a:endParaRPr lang="en-US" dirty="0"/>
          </a:p>
          <a:p>
            <a:r>
              <a:rPr lang="en-US" dirty="0" smtClean="0"/>
              <a:t>New Jersey Governor Christie:  Ordered evacuation of 1 million people  - “Get the hell off the beach”. “Do not waste any more time working on your tan”.</a:t>
            </a:r>
          </a:p>
          <a:p>
            <a:endParaRPr lang="en-US" dirty="0"/>
          </a:p>
          <a:p>
            <a:r>
              <a:rPr lang="en-US" dirty="0" smtClean="0"/>
              <a:t>New York Mayor Blumberg: “Staying behind is dangerous, staying behind is foolish, and </a:t>
            </a:r>
            <a:r>
              <a:rPr lang="en-US" dirty="0" smtClean="0"/>
              <a:t>it’s </a:t>
            </a:r>
            <a:r>
              <a:rPr lang="en-US" dirty="0" smtClean="0"/>
              <a:t>against the law”.  “The time to leave is right now”. The </a:t>
            </a:r>
            <a:r>
              <a:rPr lang="en-US" dirty="0"/>
              <a:t>bridges, streets and subways were nearly empty ahead of a nearly unprecedented mass transit shutdown.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1" y="-1"/>
            <a:ext cx="1790700" cy="6957697"/>
          </a:xfrm>
          <a:prstGeom prst="rect">
            <a:avLst/>
          </a:prstGeom>
        </p:spPr>
      </p:pic>
      <p:pic>
        <p:nvPicPr>
          <p:cNvPr id="7" name="Picture 6" descr="Screen Shot 2015-10-17 at 7.33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25" y="0"/>
            <a:ext cx="4467225" cy="2552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101" y="3683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Pre-Irene Storm Warnings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2573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tnmiles:Documents:MATLAB:ROMS:travis:Thesis_Sed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1" y="186267"/>
            <a:ext cx="6649402" cy="56389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3386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ROMS Total Suspended Sediment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8102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tnmiles:Documents:MATLAB:ROMS:travis:Thesis_Sed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97" y="1032827"/>
            <a:ext cx="5475605" cy="479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cintosh HD:Users:tnmiles:Desktop:Projects:WRFROMS_Process:Thesis_thickness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6"/>
          <a:stretch/>
        </p:blipFill>
        <p:spPr bwMode="auto">
          <a:xfrm>
            <a:off x="1388528" y="-1"/>
            <a:ext cx="6773333" cy="61298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386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ROMS Total Change in Bed Thickness</a:t>
            </a:r>
            <a:endParaRPr lang="en-US" sz="28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367867" y="1862666"/>
            <a:ext cx="745066" cy="16934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436534" y="2844800"/>
            <a:ext cx="795866" cy="10668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99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Strong Stratification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Coastal Response</a:t>
            </a: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Mixing cooled surface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Sediment Transport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6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06 at 11.0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058" y="-25141"/>
            <a:ext cx="11564024" cy="6239674"/>
          </a:xfrm>
          <a:prstGeom prst="rect">
            <a:avLst/>
          </a:prstGeom>
        </p:spPr>
      </p:pic>
      <p:pic>
        <p:nvPicPr>
          <p:cNvPr id="6" name="Picture 5" descr="Cinar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6" y="926514"/>
            <a:ext cx="1998133" cy="1018811"/>
          </a:xfrm>
          <a:prstGeom prst="rect">
            <a:avLst/>
          </a:prstGeom>
        </p:spPr>
      </p:pic>
      <p:pic>
        <p:nvPicPr>
          <p:cNvPr id="9" name="Picture 8" descr="2014-10-05 11.27.5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4938"/>
          <a:stretch/>
        </p:blipFill>
        <p:spPr>
          <a:xfrm>
            <a:off x="6536266" y="1922665"/>
            <a:ext cx="2319867" cy="2123204"/>
          </a:xfrm>
          <a:prstGeom prst="rect">
            <a:avLst/>
          </a:prstGeom>
        </p:spPr>
      </p:pic>
      <p:pic>
        <p:nvPicPr>
          <p:cNvPr id="10" name="Picture 9" descr="Screen Shot 2014-08-29 at 5.01.2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4" y="420509"/>
            <a:ext cx="1794933" cy="1236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6934" y="2269067"/>
            <a:ext cx="24830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</a:rPr>
              <a:t>Storm Glider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CTD, </a:t>
            </a:r>
            <a:r>
              <a:rPr lang="en-US" sz="2000" b="1" dirty="0" err="1" smtClean="0">
                <a:solidFill>
                  <a:srgbClr val="FFFF00"/>
                </a:solidFill>
              </a:rPr>
              <a:t>ECOpuck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Optode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Aquadopp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Accelerometer,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Power Bay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4000" y="541867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UMaine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8933" y="982134"/>
            <a:ext cx="78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GMRI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7467" y="3505200"/>
            <a:ext cx="13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U</a:t>
            </a:r>
            <a:r>
              <a:rPr lang="en-US" dirty="0" err="1" smtClean="0">
                <a:solidFill>
                  <a:schemeClr val="bg1"/>
                </a:solidFill>
              </a:rPr>
              <a:t>Maryland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3200" y="2692401"/>
            <a:ext cx="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Rutgers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7867" y="2150533"/>
            <a:ext cx="81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WHOI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NOA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51" y="0"/>
            <a:ext cx="948582" cy="9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miami_hera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/>
          <a:stretch>
            <a:fillRect/>
          </a:stretch>
        </p:blipFill>
        <p:spPr bwMode="auto">
          <a:xfrm>
            <a:off x="0" y="1798638"/>
            <a:ext cx="7440613" cy="4398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y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23813"/>
            <a:ext cx="4281487" cy="431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48641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Post-Irene Analysis:</a:t>
            </a:r>
            <a:endParaRPr lang="en-US" sz="32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Track accurately forecast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days in advance.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Intensity (wind speed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), and the resulting impacts, were over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-predicted.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7600" y="4335463"/>
            <a:ext cx="16764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Need to close the Intensity Science Gap!</a:t>
            </a:r>
          </a:p>
        </p:txBody>
      </p:sp>
    </p:spTree>
    <p:extLst>
      <p:ext uri="{BB962C8B-B14F-4D97-AF65-F5344CB8AC3E}">
        <p14:creationId xmlns:p14="http://schemas.microsoft.com/office/powerpoint/2010/main" val="24574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7 at 7.40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68300"/>
            <a:ext cx="5127571" cy="572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2933700"/>
            <a:ext cx="3962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Post-</a:t>
            </a:r>
            <a:r>
              <a:rPr lang="en-US" sz="2400" b="1" dirty="0" err="1" smtClean="0"/>
              <a:t>Muifa</a:t>
            </a:r>
            <a:r>
              <a:rPr lang="en-US" sz="2400" b="1" dirty="0" smtClean="0"/>
              <a:t> Blog entry:</a:t>
            </a:r>
          </a:p>
          <a:p>
            <a:r>
              <a:rPr lang="en-US" dirty="0" smtClean="0"/>
              <a:t>As </a:t>
            </a:r>
            <a:r>
              <a:rPr lang="en-US" dirty="0" err="1"/>
              <a:t>Muifa</a:t>
            </a:r>
            <a:r>
              <a:rPr lang="en-US" dirty="0"/>
              <a:t> moved toward us over the week, at first it looked like we were literally going to take a direct hit from a category 4 </a:t>
            </a:r>
            <a:r>
              <a:rPr lang="en-US" dirty="0" smtClean="0"/>
              <a:t>typhoon … gradually </a:t>
            </a:r>
            <a:r>
              <a:rPr lang="en-US" dirty="0"/>
              <a:t>was downgraded to a 2, it started to seem like no big </a:t>
            </a:r>
            <a:r>
              <a:rPr lang="en-US" dirty="0" smtClean="0"/>
              <a:t>deal … </a:t>
            </a:r>
            <a:r>
              <a:rPr lang="en-US" dirty="0"/>
              <a:t>Basically we started out worried and got less and less so as it moved toward us and were mostly </a:t>
            </a:r>
            <a:r>
              <a:rPr lang="en-US" u="sng" dirty="0"/>
              <a:t>grateful for the 4-day </a:t>
            </a:r>
            <a:r>
              <a:rPr lang="en-US" u="sng" dirty="0" smtClean="0"/>
              <a:t>weekend</a:t>
            </a:r>
            <a:r>
              <a:rPr lang="en-US" dirty="0" smtClean="0"/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32400" y="0"/>
            <a:ext cx="3670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Pre-</a:t>
            </a:r>
            <a:r>
              <a:rPr lang="en-US" sz="2400" b="1" dirty="0" err="1" smtClean="0"/>
              <a:t>Muifa</a:t>
            </a:r>
            <a:r>
              <a:rPr lang="en-US" sz="2400" b="1" dirty="0" smtClean="0"/>
              <a:t> preparation:</a:t>
            </a:r>
            <a:endParaRPr lang="en-US" sz="2400" b="1" dirty="0"/>
          </a:p>
          <a:p>
            <a:r>
              <a:rPr lang="en-US" dirty="0" smtClean="0"/>
              <a:t>SHANGHAI </a:t>
            </a:r>
            <a:r>
              <a:rPr lang="en-US" dirty="0"/>
              <a:t>Aug 6 (Reuters) - Chinese authorities evacuated more than 200,000 residents from eastern Zhejiang province and cancelled more than 200 flights, as the region braced itself for a typhoon that </a:t>
            </a:r>
            <a:r>
              <a:rPr lang="en-US" u="sng" dirty="0"/>
              <a:t>could be the worst in the area in years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78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472981"/>
              </p:ext>
            </p:extLst>
          </p:nvPr>
        </p:nvGraphicFramePr>
        <p:xfrm>
          <a:off x="0" y="50800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rawing" r:id="rId3" imgW="2857500" imgH="1569720" progId="WPDraw30.Drawing">
                  <p:embed/>
                </p:oleObj>
              </mc:Choice>
              <mc:Fallback>
                <p:oleObj name="Drawing" r:id="rId3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800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55372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333399">
                    <a:lumMod val="75000"/>
                  </a:srgbClr>
                </a:solidFill>
              </a:rPr>
              <a:t>Production Suite Review: December 4, 2012</a:t>
            </a:r>
          </a:p>
        </p:txBody>
      </p:sp>
      <p:sp>
        <p:nvSpPr>
          <p:cNvPr id="20483" name="TextBox 9"/>
          <p:cNvSpPr txBox="1">
            <a:spLocks noChangeArrowheads="1"/>
          </p:cNvSpPr>
          <p:nvPr/>
        </p:nvSpPr>
        <p:spPr bwMode="auto">
          <a:xfrm>
            <a:off x="0" y="19050"/>
            <a:ext cx="914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 smtClean="0">
                <a:latin typeface="Arial"/>
                <a:cs typeface="Arial"/>
              </a:rPr>
              <a:t>National Hurricane Center: </a:t>
            </a:r>
            <a:r>
              <a:rPr lang="en-US" altLang="en-US" sz="2800" b="1" u="sng" dirty="0" smtClean="0">
                <a:latin typeface="Arial"/>
                <a:cs typeface="Arial"/>
              </a:rPr>
              <a:t>Track</a:t>
            </a:r>
            <a:r>
              <a:rPr lang="en-US" altLang="en-US" sz="2800" b="1" dirty="0" smtClean="0">
                <a:latin typeface="Arial"/>
                <a:cs typeface="Arial"/>
              </a:rPr>
              <a:t>  and </a:t>
            </a:r>
            <a:r>
              <a:rPr lang="en-US" altLang="en-US" sz="2800" b="1" u="sng" dirty="0" smtClean="0">
                <a:latin typeface="Arial"/>
                <a:cs typeface="Arial"/>
              </a:rPr>
              <a:t>Intensity</a:t>
            </a:r>
            <a:r>
              <a:rPr lang="en-US" altLang="en-US" sz="2800" b="1" dirty="0" smtClean="0">
                <a:latin typeface="Arial"/>
                <a:cs typeface="Arial"/>
              </a:rPr>
              <a:t> Error</a:t>
            </a:r>
          </a:p>
        </p:txBody>
      </p:sp>
      <p:pic>
        <p:nvPicPr>
          <p:cNvPr id="20484" name="Picture 3" descr="Screen Shot 2013-03-11 at 3.08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592138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0" y="4097338"/>
            <a:ext cx="472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Forecast </a:t>
            </a:r>
            <a:r>
              <a:rPr lang="en-US" altLang="en-US" b="1" u="sng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Error: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Steady improvement over 2 decades.</a:t>
            </a:r>
          </a:p>
        </p:txBody>
      </p:sp>
      <p:pic>
        <p:nvPicPr>
          <p:cNvPr id="20486" name="Picture 6" descr="Screen Shot 2013-03-11 at 3.26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2138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1"/>
          <p:cNvSpPr>
            <a:spLocks noChangeArrowheads="1"/>
          </p:cNvSpPr>
          <p:nvPr/>
        </p:nvSpPr>
        <p:spPr bwMode="auto">
          <a:xfrm>
            <a:off x="4572000" y="4089400"/>
            <a:ext cx="441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Forecast </a:t>
            </a:r>
            <a:r>
              <a:rPr lang="en-US" altLang="en-US" b="1" u="sng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Error: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“long-term trend is flat”,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“little skill”.</a:t>
            </a:r>
          </a:p>
        </p:txBody>
      </p:sp>
    </p:spTree>
    <p:extLst>
      <p:ext uri="{BB962C8B-B14F-4D97-AF65-F5344CB8AC3E}">
        <p14:creationId xmlns:p14="http://schemas.microsoft.com/office/powerpoint/2010/main" val="288819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Impact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0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690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403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Operations Center @ Rutgers</a:t>
            </a:r>
          </a:p>
        </p:txBody>
      </p:sp>
    </p:spTree>
    <p:extLst>
      <p:ext uri="{BB962C8B-B14F-4D97-AF65-F5344CB8AC3E}">
        <p14:creationId xmlns:p14="http://schemas.microsoft.com/office/powerpoint/2010/main" val="223327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16783</TotalTime>
  <Words>888</Words>
  <Application>Microsoft Macintosh PowerPoint</Application>
  <PresentationFormat>On-screen Show (4:3)</PresentationFormat>
  <Paragraphs>184</Paragraphs>
  <Slides>33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Greg Seroka</cp:lastModifiedBy>
  <cp:revision>516</cp:revision>
  <dcterms:created xsi:type="dcterms:W3CDTF">2011-10-07T14:39:24Z</dcterms:created>
  <dcterms:modified xsi:type="dcterms:W3CDTF">2015-10-27T20:05:00Z</dcterms:modified>
</cp:coreProperties>
</file>