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70" r:id="rId2"/>
    <p:sldId id="290" r:id="rId3"/>
    <p:sldId id="292" r:id="rId4"/>
    <p:sldId id="293" r:id="rId5"/>
    <p:sldId id="294" r:id="rId6"/>
    <p:sldId id="296" r:id="rId7"/>
    <p:sldId id="297" r:id="rId8"/>
    <p:sldId id="299" r:id="rId9"/>
    <p:sldId id="300" r:id="rId10"/>
    <p:sldId id="305" r:id="rId11"/>
    <p:sldId id="306" r:id="rId12"/>
    <p:sldId id="307" r:id="rId13"/>
    <p:sldId id="308" r:id="rId14"/>
    <p:sldId id="309" r:id="rId15"/>
    <p:sldId id="310" r:id="rId16"/>
    <p:sldId id="311" r:id="rId17"/>
    <p:sldId id="312" r:id="rId18"/>
    <p:sldId id="313" r:id="rId19"/>
    <p:sldId id="314" r:id="rId20"/>
    <p:sldId id="298" r:id="rId21"/>
    <p:sldId id="302" r:id="rId22"/>
    <p:sldId id="303" r:id="rId23"/>
    <p:sldId id="304" r:id="rId24"/>
    <p:sldId id="320" r:id="rId25"/>
    <p:sldId id="321" r:id="rId26"/>
    <p:sldId id="322" r:id="rId27"/>
    <p:sldId id="323" r:id="rId28"/>
    <p:sldId id="324" r:id="rId29"/>
    <p:sldId id="325" r:id="rId30"/>
    <p:sldId id="277" r:id="rId31"/>
    <p:sldId id="278" r:id="rId32"/>
    <p:sldId id="318" r:id="rId33"/>
    <p:sldId id="285" r:id="rId34"/>
    <p:sldId id="286" r:id="rId35"/>
    <p:sldId id="287" r:id="rId36"/>
    <p:sldId id="288" r:id="rId37"/>
    <p:sldId id="319" r:id="rId38"/>
    <p:sldId id="316" r:id="rId39"/>
    <p:sldId id="317"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31" autoAdjust="0"/>
  </p:normalViewPr>
  <p:slideViewPr>
    <p:cSldViewPr snapToGrid="0" snapToObjects="1">
      <p:cViewPr>
        <p:scale>
          <a:sx n="125" d="100"/>
          <a:sy n="125" d="100"/>
        </p:scale>
        <p:origin x="-2648" y="-6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20OSX:Users:seroka:Research:seabr_upwelling:Chapter2:2014-hourly-loads_PJM.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20OSX:Users:seroka:Research:seabr_upwelling:Chapter2:2014-hourly-loads_PJM.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20OSX:Users:seroka:Research:seabr_upwelling:Chapter2:2014-hourly-loads_PJM.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000" dirty="0"/>
              <a:t>2013-14 PJM</a:t>
            </a:r>
            <a:r>
              <a:rPr lang="en-US" sz="2000" baseline="0" dirty="0"/>
              <a:t> Mid-Atl. Daily Max Load</a:t>
            </a:r>
            <a:endParaRPr lang="en-US" sz="2000" dirty="0"/>
          </a:p>
        </c:rich>
      </c:tx>
      <c:layout/>
      <c:overlay val="0"/>
    </c:title>
    <c:autoTitleDeleted val="0"/>
    <c:plotArea>
      <c:layout/>
      <c:lineChart>
        <c:grouping val="standard"/>
        <c:varyColors val="0"/>
        <c:ser>
          <c:idx val="1"/>
          <c:order val="1"/>
          <c:tx>
            <c:v>2014</c:v>
          </c:tx>
          <c:spPr>
            <a:ln w="19050">
              <a:solidFill>
                <a:schemeClr val="tx1">
                  <a:lumMod val="65000"/>
                  <a:lumOff val="35000"/>
                </a:schemeClr>
              </a:solidFill>
            </a:ln>
          </c:spPr>
          <c:marker>
            <c:symbol val="none"/>
          </c:marker>
          <c:cat>
            <c:strRef>
              <c:f>MIDATL!$A$2:$A$337</c:f>
              <c:strCache>
                <c:ptCount val="336"/>
                <c:pt idx="0">
                  <c:v>1/1/2014</c:v>
                </c:pt>
                <c:pt idx="1">
                  <c:v>1/2/2014</c:v>
                </c:pt>
                <c:pt idx="2">
                  <c:v>1/3/2014</c:v>
                </c:pt>
                <c:pt idx="3">
                  <c:v>1/4/2014</c:v>
                </c:pt>
                <c:pt idx="4">
                  <c:v>1/5/2014</c:v>
                </c:pt>
                <c:pt idx="5">
                  <c:v>1/6/2014</c:v>
                </c:pt>
                <c:pt idx="6">
                  <c:v>1/7/2014</c:v>
                </c:pt>
                <c:pt idx="7">
                  <c:v>1/8/2014</c:v>
                </c:pt>
                <c:pt idx="8">
                  <c:v>1/9/2014</c:v>
                </c:pt>
                <c:pt idx="9">
                  <c:v>1/10/2014</c:v>
                </c:pt>
                <c:pt idx="10">
                  <c:v>1/11/2014</c:v>
                </c:pt>
                <c:pt idx="11">
                  <c:v>1/12/2014</c:v>
                </c:pt>
                <c:pt idx="12">
                  <c:v>1/13/2014</c:v>
                </c:pt>
                <c:pt idx="13">
                  <c:v>1/14/2014</c:v>
                </c:pt>
                <c:pt idx="14">
                  <c:v>1/15/2014</c:v>
                </c:pt>
                <c:pt idx="15">
                  <c:v>1/16/2014</c:v>
                </c:pt>
                <c:pt idx="16">
                  <c:v>1/17/2014</c:v>
                </c:pt>
                <c:pt idx="17">
                  <c:v>1/18/2014</c:v>
                </c:pt>
                <c:pt idx="18">
                  <c:v>1/19/2014</c:v>
                </c:pt>
                <c:pt idx="19">
                  <c:v>1/20/2014</c:v>
                </c:pt>
                <c:pt idx="20">
                  <c:v>1/21/2014</c:v>
                </c:pt>
                <c:pt idx="21">
                  <c:v>1/22/2014</c:v>
                </c:pt>
                <c:pt idx="22">
                  <c:v>1/23/2014</c:v>
                </c:pt>
                <c:pt idx="23">
                  <c:v>1/24/2014</c:v>
                </c:pt>
                <c:pt idx="24">
                  <c:v>1/25/2014</c:v>
                </c:pt>
                <c:pt idx="25">
                  <c:v>1/26/2014</c:v>
                </c:pt>
                <c:pt idx="26">
                  <c:v>1/27/2014</c:v>
                </c:pt>
                <c:pt idx="27">
                  <c:v>1/28/2014</c:v>
                </c:pt>
                <c:pt idx="28">
                  <c:v>1/29/2014</c:v>
                </c:pt>
                <c:pt idx="29">
                  <c:v>1/30/2014</c:v>
                </c:pt>
                <c:pt idx="30">
                  <c:v>1/31/2014</c:v>
                </c:pt>
                <c:pt idx="31">
                  <c:v>2/1/2014</c:v>
                </c:pt>
                <c:pt idx="32">
                  <c:v>2/2/2014</c:v>
                </c:pt>
                <c:pt idx="33">
                  <c:v>2/3/2014</c:v>
                </c:pt>
                <c:pt idx="34">
                  <c:v>2/4/2014</c:v>
                </c:pt>
                <c:pt idx="35">
                  <c:v>2/5/2014</c:v>
                </c:pt>
                <c:pt idx="36">
                  <c:v>2/6/2014</c:v>
                </c:pt>
                <c:pt idx="37">
                  <c:v>2/7/2014</c:v>
                </c:pt>
                <c:pt idx="38">
                  <c:v>2/8/2014</c:v>
                </c:pt>
                <c:pt idx="39">
                  <c:v>2/9/2014</c:v>
                </c:pt>
                <c:pt idx="40">
                  <c:v>2/10/2014</c:v>
                </c:pt>
                <c:pt idx="41">
                  <c:v>2/11/2014</c:v>
                </c:pt>
                <c:pt idx="42">
                  <c:v>2/12/2014</c:v>
                </c:pt>
                <c:pt idx="43">
                  <c:v>2/13/2014</c:v>
                </c:pt>
                <c:pt idx="44">
                  <c:v>2/14/2014</c:v>
                </c:pt>
                <c:pt idx="45">
                  <c:v>2/15/2014</c:v>
                </c:pt>
                <c:pt idx="46">
                  <c:v>2/16/2014</c:v>
                </c:pt>
                <c:pt idx="47">
                  <c:v>2/17/2014</c:v>
                </c:pt>
                <c:pt idx="48">
                  <c:v>2/18/2014</c:v>
                </c:pt>
                <c:pt idx="49">
                  <c:v>2/19/2014</c:v>
                </c:pt>
                <c:pt idx="50">
                  <c:v>2/20/2014</c:v>
                </c:pt>
                <c:pt idx="51">
                  <c:v>2/21/2014</c:v>
                </c:pt>
                <c:pt idx="52">
                  <c:v>2/22/2014</c:v>
                </c:pt>
                <c:pt idx="53">
                  <c:v>2/23/2014</c:v>
                </c:pt>
                <c:pt idx="54">
                  <c:v>2/24/2014</c:v>
                </c:pt>
                <c:pt idx="55">
                  <c:v>2/25/2014</c:v>
                </c:pt>
                <c:pt idx="56">
                  <c:v>2/26/2014</c:v>
                </c:pt>
                <c:pt idx="57">
                  <c:v>2/27/2014</c:v>
                </c:pt>
                <c:pt idx="58">
                  <c:v>2/28/2014</c:v>
                </c:pt>
                <c:pt idx="59">
                  <c:v>3/1/2014</c:v>
                </c:pt>
                <c:pt idx="60">
                  <c:v>3/2/2014</c:v>
                </c:pt>
                <c:pt idx="61">
                  <c:v>3/3/2014</c:v>
                </c:pt>
                <c:pt idx="62">
                  <c:v>3/4/2014</c:v>
                </c:pt>
                <c:pt idx="63">
                  <c:v>3/5/2014</c:v>
                </c:pt>
                <c:pt idx="64">
                  <c:v>3/6/2014</c:v>
                </c:pt>
                <c:pt idx="65">
                  <c:v>3/7/2014</c:v>
                </c:pt>
                <c:pt idx="66">
                  <c:v>3/8/2014</c:v>
                </c:pt>
                <c:pt idx="67">
                  <c:v>3/9/2014</c:v>
                </c:pt>
                <c:pt idx="68">
                  <c:v>3/10/2014</c:v>
                </c:pt>
                <c:pt idx="69">
                  <c:v>3/11/2014</c:v>
                </c:pt>
                <c:pt idx="70">
                  <c:v>3/12/2014</c:v>
                </c:pt>
                <c:pt idx="71">
                  <c:v>3/13/2014</c:v>
                </c:pt>
                <c:pt idx="72">
                  <c:v>3/14/2014</c:v>
                </c:pt>
                <c:pt idx="73">
                  <c:v>3/15/2014</c:v>
                </c:pt>
                <c:pt idx="74">
                  <c:v>3/16/2014</c:v>
                </c:pt>
                <c:pt idx="75">
                  <c:v>3/17/2014</c:v>
                </c:pt>
                <c:pt idx="76">
                  <c:v>3/18/2014</c:v>
                </c:pt>
                <c:pt idx="77">
                  <c:v>3/19/2014</c:v>
                </c:pt>
                <c:pt idx="78">
                  <c:v>3/20/2014</c:v>
                </c:pt>
                <c:pt idx="79">
                  <c:v>3/21/2014</c:v>
                </c:pt>
                <c:pt idx="80">
                  <c:v>3/22/2014</c:v>
                </c:pt>
                <c:pt idx="81">
                  <c:v>3/23/2014</c:v>
                </c:pt>
                <c:pt idx="82">
                  <c:v>3/24/2014</c:v>
                </c:pt>
                <c:pt idx="83">
                  <c:v>3/25/2014</c:v>
                </c:pt>
                <c:pt idx="84">
                  <c:v>3/26/2014</c:v>
                </c:pt>
                <c:pt idx="85">
                  <c:v>3/27/2014</c:v>
                </c:pt>
                <c:pt idx="86">
                  <c:v>3/28/2014</c:v>
                </c:pt>
                <c:pt idx="87">
                  <c:v>3/29/2014</c:v>
                </c:pt>
                <c:pt idx="88">
                  <c:v>3/30/2014</c:v>
                </c:pt>
                <c:pt idx="89">
                  <c:v>3/31/2014</c:v>
                </c:pt>
                <c:pt idx="90">
                  <c:v>4/1/2014</c:v>
                </c:pt>
                <c:pt idx="91">
                  <c:v>4/2/2014</c:v>
                </c:pt>
                <c:pt idx="92">
                  <c:v>4/3/2014</c:v>
                </c:pt>
                <c:pt idx="93">
                  <c:v>4/4/2014</c:v>
                </c:pt>
                <c:pt idx="94">
                  <c:v>4/5/2014</c:v>
                </c:pt>
                <c:pt idx="95">
                  <c:v>4/6/2014</c:v>
                </c:pt>
                <c:pt idx="96">
                  <c:v>4/7/2014</c:v>
                </c:pt>
                <c:pt idx="97">
                  <c:v>4/8/2014</c:v>
                </c:pt>
                <c:pt idx="98">
                  <c:v>4/9/2014</c:v>
                </c:pt>
                <c:pt idx="99">
                  <c:v>4/10/2014</c:v>
                </c:pt>
                <c:pt idx="100">
                  <c:v>4/11/2014</c:v>
                </c:pt>
                <c:pt idx="101">
                  <c:v>4/12/2014</c:v>
                </c:pt>
                <c:pt idx="102">
                  <c:v>4/13/2014</c:v>
                </c:pt>
                <c:pt idx="103">
                  <c:v>4/14/2014</c:v>
                </c:pt>
                <c:pt idx="104">
                  <c:v>4/15/2014</c:v>
                </c:pt>
                <c:pt idx="105">
                  <c:v>4/16/2014</c:v>
                </c:pt>
                <c:pt idx="106">
                  <c:v>4/17/2014</c:v>
                </c:pt>
                <c:pt idx="107">
                  <c:v>4/18/2014</c:v>
                </c:pt>
                <c:pt idx="108">
                  <c:v>4/19/2014</c:v>
                </c:pt>
                <c:pt idx="109">
                  <c:v>4/20/2014</c:v>
                </c:pt>
                <c:pt idx="110">
                  <c:v>4/21/2014</c:v>
                </c:pt>
                <c:pt idx="111">
                  <c:v>4/22/2014</c:v>
                </c:pt>
                <c:pt idx="112">
                  <c:v>4/23/2014</c:v>
                </c:pt>
                <c:pt idx="113">
                  <c:v>4/24/2014</c:v>
                </c:pt>
                <c:pt idx="114">
                  <c:v>4/25/2014</c:v>
                </c:pt>
                <c:pt idx="115">
                  <c:v>4/26/2014</c:v>
                </c:pt>
                <c:pt idx="116">
                  <c:v>4/27/2014</c:v>
                </c:pt>
                <c:pt idx="117">
                  <c:v>4/28/2014</c:v>
                </c:pt>
                <c:pt idx="118">
                  <c:v>4/29/2014</c:v>
                </c:pt>
                <c:pt idx="119">
                  <c:v>4/30/2014</c:v>
                </c:pt>
                <c:pt idx="120">
                  <c:v>5/1/2014</c:v>
                </c:pt>
                <c:pt idx="121">
                  <c:v>5/2/2014</c:v>
                </c:pt>
                <c:pt idx="122">
                  <c:v>5/3/2014</c:v>
                </c:pt>
                <c:pt idx="123">
                  <c:v>5/4/2014</c:v>
                </c:pt>
                <c:pt idx="124">
                  <c:v>5/5/2014</c:v>
                </c:pt>
                <c:pt idx="125">
                  <c:v>5/6/2014</c:v>
                </c:pt>
                <c:pt idx="126">
                  <c:v>5/7/2014</c:v>
                </c:pt>
                <c:pt idx="127">
                  <c:v>5/8/2014</c:v>
                </c:pt>
                <c:pt idx="128">
                  <c:v>5/9/2014</c:v>
                </c:pt>
                <c:pt idx="129">
                  <c:v>5/10/2014</c:v>
                </c:pt>
                <c:pt idx="130">
                  <c:v>5/11/2014</c:v>
                </c:pt>
                <c:pt idx="131">
                  <c:v>5/12/2014</c:v>
                </c:pt>
                <c:pt idx="132">
                  <c:v>5/13/2014</c:v>
                </c:pt>
                <c:pt idx="133">
                  <c:v>5/14/2014</c:v>
                </c:pt>
                <c:pt idx="134">
                  <c:v>5/15/2014</c:v>
                </c:pt>
                <c:pt idx="135">
                  <c:v>5/16/2014</c:v>
                </c:pt>
                <c:pt idx="136">
                  <c:v>5/17/2014</c:v>
                </c:pt>
                <c:pt idx="137">
                  <c:v>5/18/2014</c:v>
                </c:pt>
                <c:pt idx="138">
                  <c:v>5/19/2014</c:v>
                </c:pt>
                <c:pt idx="139">
                  <c:v>5/20/2014</c:v>
                </c:pt>
                <c:pt idx="140">
                  <c:v>5/21/2014</c:v>
                </c:pt>
                <c:pt idx="141">
                  <c:v>5/22/2014</c:v>
                </c:pt>
                <c:pt idx="142">
                  <c:v>5/23/2014</c:v>
                </c:pt>
                <c:pt idx="143">
                  <c:v>5/24/2014</c:v>
                </c:pt>
                <c:pt idx="144">
                  <c:v>5/25/2014</c:v>
                </c:pt>
                <c:pt idx="145">
                  <c:v>5/26/2014</c:v>
                </c:pt>
                <c:pt idx="146">
                  <c:v>5/27/2014</c:v>
                </c:pt>
                <c:pt idx="147">
                  <c:v>5/28/2014</c:v>
                </c:pt>
                <c:pt idx="148">
                  <c:v>5/29/2014</c:v>
                </c:pt>
                <c:pt idx="149">
                  <c:v>5/30/2014</c:v>
                </c:pt>
                <c:pt idx="150">
                  <c:v>5/31/2014</c:v>
                </c:pt>
                <c:pt idx="151">
                  <c:v>6/1/2014</c:v>
                </c:pt>
                <c:pt idx="152">
                  <c:v>6/2/2014</c:v>
                </c:pt>
                <c:pt idx="153">
                  <c:v>6/3/2014</c:v>
                </c:pt>
                <c:pt idx="154">
                  <c:v>6/4/2014</c:v>
                </c:pt>
                <c:pt idx="155">
                  <c:v>6/5/2014</c:v>
                </c:pt>
                <c:pt idx="156">
                  <c:v>6/6/2014</c:v>
                </c:pt>
                <c:pt idx="157">
                  <c:v>6/7/2014</c:v>
                </c:pt>
                <c:pt idx="158">
                  <c:v>6/8/2014</c:v>
                </c:pt>
                <c:pt idx="159">
                  <c:v>6/9/2014</c:v>
                </c:pt>
                <c:pt idx="160">
                  <c:v>6/10/2014</c:v>
                </c:pt>
                <c:pt idx="161">
                  <c:v>6/11/2014</c:v>
                </c:pt>
                <c:pt idx="162">
                  <c:v>6/12/2014</c:v>
                </c:pt>
                <c:pt idx="163">
                  <c:v>6/13/2014</c:v>
                </c:pt>
                <c:pt idx="164">
                  <c:v>6/14/2014</c:v>
                </c:pt>
                <c:pt idx="165">
                  <c:v>6/15/2014</c:v>
                </c:pt>
                <c:pt idx="166">
                  <c:v>6/16/2014</c:v>
                </c:pt>
                <c:pt idx="167">
                  <c:v>6/17/2014</c:v>
                </c:pt>
                <c:pt idx="168">
                  <c:v>6/18/2014</c:v>
                </c:pt>
                <c:pt idx="169">
                  <c:v>6/19/2014</c:v>
                </c:pt>
                <c:pt idx="170">
                  <c:v>6/20/2014</c:v>
                </c:pt>
                <c:pt idx="171">
                  <c:v>6/21/2014</c:v>
                </c:pt>
                <c:pt idx="172">
                  <c:v>6/22/2014</c:v>
                </c:pt>
                <c:pt idx="173">
                  <c:v>6/23/2014</c:v>
                </c:pt>
                <c:pt idx="174">
                  <c:v>6/24/2014</c:v>
                </c:pt>
                <c:pt idx="175">
                  <c:v>6/25/2014</c:v>
                </c:pt>
                <c:pt idx="176">
                  <c:v>6/26/2014</c:v>
                </c:pt>
                <c:pt idx="177">
                  <c:v>6/27/2014</c:v>
                </c:pt>
                <c:pt idx="178">
                  <c:v>6/28/2014</c:v>
                </c:pt>
                <c:pt idx="179">
                  <c:v>6/29/2014</c:v>
                </c:pt>
                <c:pt idx="180">
                  <c:v>6/30/2014</c:v>
                </c:pt>
                <c:pt idx="181">
                  <c:v>7/1/2014</c:v>
                </c:pt>
                <c:pt idx="182">
                  <c:v>7/2/2014</c:v>
                </c:pt>
                <c:pt idx="183">
                  <c:v>7/3/2014</c:v>
                </c:pt>
                <c:pt idx="184">
                  <c:v>7/4/2014</c:v>
                </c:pt>
                <c:pt idx="185">
                  <c:v>7/5/2014</c:v>
                </c:pt>
                <c:pt idx="186">
                  <c:v>7/6/2014</c:v>
                </c:pt>
                <c:pt idx="187">
                  <c:v>7/7/2014</c:v>
                </c:pt>
                <c:pt idx="188">
                  <c:v>7/8/2014</c:v>
                </c:pt>
                <c:pt idx="189">
                  <c:v>7/9/2014</c:v>
                </c:pt>
                <c:pt idx="190">
                  <c:v>7/10/2014</c:v>
                </c:pt>
                <c:pt idx="191">
                  <c:v>7/11/2014</c:v>
                </c:pt>
                <c:pt idx="192">
                  <c:v>7/12/2014</c:v>
                </c:pt>
                <c:pt idx="193">
                  <c:v>7/13/2014</c:v>
                </c:pt>
                <c:pt idx="194">
                  <c:v>7/14/2014</c:v>
                </c:pt>
                <c:pt idx="195">
                  <c:v>7/15/2014</c:v>
                </c:pt>
                <c:pt idx="196">
                  <c:v>7/16/2014</c:v>
                </c:pt>
                <c:pt idx="197">
                  <c:v>7/17/2014</c:v>
                </c:pt>
                <c:pt idx="198">
                  <c:v>7/18/2014</c:v>
                </c:pt>
                <c:pt idx="199">
                  <c:v>7/19/2014</c:v>
                </c:pt>
                <c:pt idx="200">
                  <c:v>7/20/2014</c:v>
                </c:pt>
                <c:pt idx="201">
                  <c:v>7/21/2014</c:v>
                </c:pt>
                <c:pt idx="202">
                  <c:v>7/22/2014</c:v>
                </c:pt>
                <c:pt idx="203">
                  <c:v>7/23/2014</c:v>
                </c:pt>
                <c:pt idx="204">
                  <c:v>7/24/2014</c:v>
                </c:pt>
                <c:pt idx="205">
                  <c:v>7/25/2014</c:v>
                </c:pt>
                <c:pt idx="206">
                  <c:v>7/26/2014</c:v>
                </c:pt>
                <c:pt idx="207">
                  <c:v>7/27/2014</c:v>
                </c:pt>
                <c:pt idx="208">
                  <c:v>7/28/2014</c:v>
                </c:pt>
                <c:pt idx="209">
                  <c:v>7/29/2014</c:v>
                </c:pt>
                <c:pt idx="210">
                  <c:v>7/30/2014</c:v>
                </c:pt>
                <c:pt idx="211">
                  <c:v>7/31/2014</c:v>
                </c:pt>
                <c:pt idx="212">
                  <c:v>8/1/2014</c:v>
                </c:pt>
                <c:pt idx="213">
                  <c:v>8/2/2014</c:v>
                </c:pt>
                <c:pt idx="214">
                  <c:v>8/3/2014</c:v>
                </c:pt>
                <c:pt idx="215">
                  <c:v>8/4/2014</c:v>
                </c:pt>
                <c:pt idx="216">
                  <c:v>8/5/2014</c:v>
                </c:pt>
                <c:pt idx="217">
                  <c:v>8/6/2014</c:v>
                </c:pt>
                <c:pt idx="218">
                  <c:v>8/7/2014</c:v>
                </c:pt>
                <c:pt idx="219">
                  <c:v>8/8/2014</c:v>
                </c:pt>
                <c:pt idx="220">
                  <c:v>8/9/2014</c:v>
                </c:pt>
                <c:pt idx="221">
                  <c:v>8/10/2014</c:v>
                </c:pt>
                <c:pt idx="222">
                  <c:v>8/11/2014</c:v>
                </c:pt>
                <c:pt idx="223">
                  <c:v>8/12/2014</c:v>
                </c:pt>
                <c:pt idx="224">
                  <c:v>8/13/2014</c:v>
                </c:pt>
                <c:pt idx="225">
                  <c:v>8/14/2014</c:v>
                </c:pt>
                <c:pt idx="226">
                  <c:v>8/15/2014</c:v>
                </c:pt>
                <c:pt idx="227">
                  <c:v>8/16/2014</c:v>
                </c:pt>
                <c:pt idx="228">
                  <c:v>8/17/2014</c:v>
                </c:pt>
                <c:pt idx="229">
                  <c:v>8/18/2014</c:v>
                </c:pt>
                <c:pt idx="230">
                  <c:v>8/19/2014</c:v>
                </c:pt>
                <c:pt idx="231">
                  <c:v>8/20/2014</c:v>
                </c:pt>
                <c:pt idx="232">
                  <c:v>8/21/2014</c:v>
                </c:pt>
                <c:pt idx="233">
                  <c:v>8/22/2014</c:v>
                </c:pt>
                <c:pt idx="234">
                  <c:v>8/23/2014</c:v>
                </c:pt>
                <c:pt idx="235">
                  <c:v>8/24/2014</c:v>
                </c:pt>
                <c:pt idx="236">
                  <c:v>8/25/2014</c:v>
                </c:pt>
                <c:pt idx="237">
                  <c:v>8/26/2014</c:v>
                </c:pt>
                <c:pt idx="238">
                  <c:v>8/27/2014</c:v>
                </c:pt>
                <c:pt idx="239">
                  <c:v>8/28/2014</c:v>
                </c:pt>
                <c:pt idx="240">
                  <c:v>8/29/2014</c:v>
                </c:pt>
                <c:pt idx="241">
                  <c:v>8/30/2014</c:v>
                </c:pt>
                <c:pt idx="242">
                  <c:v>8/31/2014</c:v>
                </c:pt>
                <c:pt idx="243">
                  <c:v>9/1/2014</c:v>
                </c:pt>
                <c:pt idx="244">
                  <c:v>9/2/2014</c:v>
                </c:pt>
                <c:pt idx="245">
                  <c:v>9/3/2014</c:v>
                </c:pt>
                <c:pt idx="246">
                  <c:v>9/4/2014</c:v>
                </c:pt>
                <c:pt idx="247">
                  <c:v>9/5/2014</c:v>
                </c:pt>
                <c:pt idx="248">
                  <c:v>9/6/2014</c:v>
                </c:pt>
                <c:pt idx="249">
                  <c:v>9/7/2014</c:v>
                </c:pt>
                <c:pt idx="250">
                  <c:v>9/8/2014</c:v>
                </c:pt>
                <c:pt idx="251">
                  <c:v>9/9/2014</c:v>
                </c:pt>
                <c:pt idx="252">
                  <c:v>9/10/2014</c:v>
                </c:pt>
                <c:pt idx="253">
                  <c:v>9/11/2014</c:v>
                </c:pt>
                <c:pt idx="254">
                  <c:v>9/12/2014</c:v>
                </c:pt>
                <c:pt idx="255">
                  <c:v>9/13/2014</c:v>
                </c:pt>
                <c:pt idx="256">
                  <c:v>9/14/2014</c:v>
                </c:pt>
                <c:pt idx="257">
                  <c:v>9/15/2014</c:v>
                </c:pt>
                <c:pt idx="258">
                  <c:v>9/16/2014</c:v>
                </c:pt>
                <c:pt idx="259">
                  <c:v>9/17/2014</c:v>
                </c:pt>
                <c:pt idx="260">
                  <c:v>9/18/2014</c:v>
                </c:pt>
                <c:pt idx="261">
                  <c:v>9/19/2014</c:v>
                </c:pt>
                <c:pt idx="262">
                  <c:v>9/20/2014</c:v>
                </c:pt>
                <c:pt idx="263">
                  <c:v>9/21/2014</c:v>
                </c:pt>
                <c:pt idx="264">
                  <c:v>9/22/2014</c:v>
                </c:pt>
                <c:pt idx="265">
                  <c:v>9/23/2014</c:v>
                </c:pt>
                <c:pt idx="266">
                  <c:v>9/24/2014</c:v>
                </c:pt>
                <c:pt idx="267">
                  <c:v>9/25/2014</c:v>
                </c:pt>
                <c:pt idx="268">
                  <c:v>9/26/2014</c:v>
                </c:pt>
                <c:pt idx="269">
                  <c:v>9/27/2014</c:v>
                </c:pt>
                <c:pt idx="270">
                  <c:v>9/28/2014</c:v>
                </c:pt>
                <c:pt idx="271">
                  <c:v>9/29/2014</c:v>
                </c:pt>
                <c:pt idx="272">
                  <c:v>9/30/2014</c:v>
                </c:pt>
                <c:pt idx="273">
                  <c:v>10/1/2014</c:v>
                </c:pt>
                <c:pt idx="274">
                  <c:v>10/2/2014</c:v>
                </c:pt>
                <c:pt idx="275">
                  <c:v>10/3/2014</c:v>
                </c:pt>
                <c:pt idx="276">
                  <c:v>10/4/2014</c:v>
                </c:pt>
                <c:pt idx="277">
                  <c:v>10/5/2014</c:v>
                </c:pt>
                <c:pt idx="278">
                  <c:v>10/6/2014</c:v>
                </c:pt>
                <c:pt idx="279">
                  <c:v>10/7/2014</c:v>
                </c:pt>
                <c:pt idx="280">
                  <c:v>10/8/2014</c:v>
                </c:pt>
                <c:pt idx="281">
                  <c:v>10/9/2014</c:v>
                </c:pt>
                <c:pt idx="282">
                  <c:v>10/10/2014</c:v>
                </c:pt>
                <c:pt idx="283">
                  <c:v>10/11/2014</c:v>
                </c:pt>
                <c:pt idx="284">
                  <c:v>10/12/2014</c:v>
                </c:pt>
                <c:pt idx="285">
                  <c:v>10/13/2014</c:v>
                </c:pt>
                <c:pt idx="286">
                  <c:v>10/14/2014</c:v>
                </c:pt>
                <c:pt idx="287">
                  <c:v>10/15/2014</c:v>
                </c:pt>
                <c:pt idx="288">
                  <c:v>10/16/2014</c:v>
                </c:pt>
                <c:pt idx="289">
                  <c:v>10/17/2014</c:v>
                </c:pt>
                <c:pt idx="290">
                  <c:v>10/18/2014</c:v>
                </c:pt>
                <c:pt idx="291">
                  <c:v>10/19/2014</c:v>
                </c:pt>
                <c:pt idx="292">
                  <c:v>10/20/2014</c:v>
                </c:pt>
                <c:pt idx="293">
                  <c:v>10/21/2014</c:v>
                </c:pt>
                <c:pt idx="294">
                  <c:v>10/22/2014</c:v>
                </c:pt>
                <c:pt idx="295">
                  <c:v>10/23/2014</c:v>
                </c:pt>
                <c:pt idx="296">
                  <c:v>10/24/2014</c:v>
                </c:pt>
                <c:pt idx="297">
                  <c:v>10/25/2014</c:v>
                </c:pt>
                <c:pt idx="298">
                  <c:v>10/26/2014</c:v>
                </c:pt>
                <c:pt idx="299">
                  <c:v>10/27/2014</c:v>
                </c:pt>
                <c:pt idx="300">
                  <c:v>10/28/2014</c:v>
                </c:pt>
                <c:pt idx="301">
                  <c:v>10/29/2014</c:v>
                </c:pt>
                <c:pt idx="302">
                  <c:v>10/30/2014</c:v>
                </c:pt>
                <c:pt idx="303">
                  <c:v>10/31/2014</c:v>
                </c:pt>
                <c:pt idx="304">
                  <c:v>11/1/2014</c:v>
                </c:pt>
                <c:pt idx="305">
                  <c:v>11/2/2014</c:v>
                </c:pt>
                <c:pt idx="306">
                  <c:v>11/3/2014</c:v>
                </c:pt>
                <c:pt idx="307">
                  <c:v>11/4/2014</c:v>
                </c:pt>
                <c:pt idx="308">
                  <c:v>11/5/2014</c:v>
                </c:pt>
                <c:pt idx="309">
                  <c:v>11/6/2014</c:v>
                </c:pt>
                <c:pt idx="310">
                  <c:v>11/7/2014</c:v>
                </c:pt>
                <c:pt idx="311">
                  <c:v>11/8/2014</c:v>
                </c:pt>
                <c:pt idx="312">
                  <c:v>11/9/2014</c:v>
                </c:pt>
                <c:pt idx="313">
                  <c:v>11/10/2014</c:v>
                </c:pt>
                <c:pt idx="314">
                  <c:v>11/11/2014</c:v>
                </c:pt>
                <c:pt idx="315">
                  <c:v>11/12/2014</c:v>
                </c:pt>
                <c:pt idx="316">
                  <c:v>11/13/2014</c:v>
                </c:pt>
                <c:pt idx="317">
                  <c:v>11/14/2014</c:v>
                </c:pt>
                <c:pt idx="318">
                  <c:v>11/15/2014</c:v>
                </c:pt>
                <c:pt idx="319">
                  <c:v>11/16/2014</c:v>
                </c:pt>
                <c:pt idx="320">
                  <c:v>11/17/2014</c:v>
                </c:pt>
                <c:pt idx="321">
                  <c:v>11/18/2014</c:v>
                </c:pt>
                <c:pt idx="322">
                  <c:v>11/19/2014</c:v>
                </c:pt>
                <c:pt idx="323">
                  <c:v>11/20/2014</c:v>
                </c:pt>
                <c:pt idx="324">
                  <c:v>11/21/2014</c:v>
                </c:pt>
                <c:pt idx="325">
                  <c:v>11/22/2014</c:v>
                </c:pt>
                <c:pt idx="326">
                  <c:v>11/23/2014</c:v>
                </c:pt>
                <c:pt idx="327">
                  <c:v>11/24/2014</c:v>
                </c:pt>
                <c:pt idx="328">
                  <c:v>11/25/2014</c:v>
                </c:pt>
                <c:pt idx="329">
                  <c:v>11/26/2014</c:v>
                </c:pt>
                <c:pt idx="330">
                  <c:v>11/27/2014</c:v>
                </c:pt>
                <c:pt idx="331">
                  <c:v>11/28/2014</c:v>
                </c:pt>
                <c:pt idx="332">
                  <c:v>11/29/2014</c:v>
                </c:pt>
                <c:pt idx="333">
                  <c:v>11/30/2014</c:v>
                </c:pt>
                <c:pt idx="334">
                  <c:v>12/1/2014</c:v>
                </c:pt>
                <c:pt idx="335">
                  <c:v>12/2/2014</c:v>
                </c:pt>
              </c:strCache>
            </c:strRef>
          </c:cat>
          <c:val>
            <c:numRef>
              <c:f>MIDATL!$AE$2:$AE$337</c:f>
              <c:numCache>
                <c:formatCode>General</c:formatCode>
                <c:ptCount val="336"/>
                <c:pt idx="0">
                  <c:v>36454.721</c:v>
                </c:pt>
                <c:pt idx="1">
                  <c:v>42080.896</c:v>
                </c:pt>
                <c:pt idx="2">
                  <c:v>45253.336</c:v>
                </c:pt>
                <c:pt idx="3">
                  <c:v>40485.63</c:v>
                </c:pt>
                <c:pt idx="4">
                  <c:v>38785.79599999999</c:v>
                </c:pt>
                <c:pt idx="5">
                  <c:v>42305.44</c:v>
                </c:pt>
                <c:pt idx="6">
                  <c:v>49919.79</c:v>
                </c:pt>
                <c:pt idx="7">
                  <c:v>46792.504</c:v>
                </c:pt>
                <c:pt idx="8">
                  <c:v>41793.034</c:v>
                </c:pt>
                <c:pt idx="9">
                  <c:v>39828.426</c:v>
                </c:pt>
                <c:pt idx="10">
                  <c:v>33237.571</c:v>
                </c:pt>
                <c:pt idx="11">
                  <c:v>35134.683</c:v>
                </c:pt>
                <c:pt idx="12">
                  <c:v>37462.815</c:v>
                </c:pt>
                <c:pt idx="13">
                  <c:v>36548.339</c:v>
                </c:pt>
                <c:pt idx="14">
                  <c:v>37001.657</c:v>
                </c:pt>
                <c:pt idx="15">
                  <c:v>38846.097</c:v>
                </c:pt>
                <c:pt idx="16">
                  <c:v>38261.323</c:v>
                </c:pt>
                <c:pt idx="17">
                  <c:v>38198.506</c:v>
                </c:pt>
                <c:pt idx="18">
                  <c:v>36402.304</c:v>
                </c:pt>
                <c:pt idx="19">
                  <c:v>37751.493</c:v>
                </c:pt>
                <c:pt idx="20">
                  <c:v>44823.971</c:v>
                </c:pt>
                <c:pt idx="21">
                  <c:v>47665.882</c:v>
                </c:pt>
                <c:pt idx="22">
                  <c:v>46245.937</c:v>
                </c:pt>
                <c:pt idx="23">
                  <c:v>46159.419</c:v>
                </c:pt>
                <c:pt idx="24">
                  <c:v>41505.27</c:v>
                </c:pt>
                <c:pt idx="25">
                  <c:v>41444.929</c:v>
                </c:pt>
                <c:pt idx="26">
                  <c:v>43067.113</c:v>
                </c:pt>
                <c:pt idx="27">
                  <c:v>47040.007</c:v>
                </c:pt>
                <c:pt idx="28">
                  <c:v>46241.251</c:v>
                </c:pt>
                <c:pt idx="29">
                  <c:v>46727.615</c:v>
                </c:pt>
                <c:pt idx="30">
                  <c:v>41322.317</c:v>
                </c:pt>
                <c:pt idx="31">
                  <c:v>34663.187</c:v>
                </c:pt>
                <c:pt idx="32">
                  <c:v>33472.539</c:v>
                </c:pt>
                <c:pt idx="33">
                  <c:v>40374.479</c:v>
                </c:pt>
                <c:pt idx="34">
                  <c:v>40663.639</c:v>
                </c:pt>
                <c:pt idx="35">
                  <c:v>38910.628</c:v>
                </c:pt>
                <c:pt idx="36">
                  <c:v>40480.784</c:v>
                </c:pt>
                <c:pt idx="37">
                  <c:v>40025.384</c:v>
                </c:pt>
                <c:pt idx="38">
                  <c:v>38332.683</c:v>
                </c:pt>
                <c:pt idx="39">
                  <c:v>39959.446</c:v>
                </c:pt>
                <c:pt idx="40">
                  <c:v>42793.814</c:v>
                </c:pt>
                <c:pt idx="41">
                  <c:v>43602.227</c:v>
                </c:pt>
                <c:pt idx="42">
                  <c:v>44780.758</c:v>
                </c:pt>
                <c:pt idx="43">
                  <c:v>40308.25</c:v>
                </c:pt>
                <c:pt idx="44">
                  <c:v>37352.287</c:v>
                </c:pt>
                <c:pt idx="45">
                  <c:v>38251.686</c:v>
                </c:pt>
                <c:pt idx="46">
                  <c:v>38506.109</c:v>
                </c:pt>
                <c:pt idx="47">
                  <c:v>40796.414</c:v>
                </c:pt>
                <c:pt idx="48">
                  <c:v>39104.723</c:v>
                </c:pt>
                <c:pt idx="49">
                  <c:v>37348.537</c:v>
                </c:pt>
                <c:pt idx="50">
                  <c:v>36603.347</c:v>
                </c:pt>
                <c:pt idx="51">
                  <c:v>35255.783</c:v>
                </c:pt>
                <c:pt idx="52">
                  <c:v>31835.033</c:v>
                </c:pt>
                <c:pt idx="53">
                  <c:v>32163.988</c:v>
                </c:pt>
                <c:pt idx="54">
                  <c:v>39047.205</c:v>
                </c:pt>
                <c:pt idx="55">
                  <c:v>40640.685</c:v>
                </c:pt>
                <c:pt idx="56">
                  <c:v>41560.911</c:v>
                </c:pt>
                <c:pt idx="57">
                  <c:v>42521.144</c:v>
                </c:pt>
                <c:pt idx="58">
                  <c:v>44333.71</c:v>
                </c:pt>
                <c:pt idx="59">
                  <c:v>37743.546</c:v>
                </c:pt>
                <c:pt idx="60">
                  <c:v>36464.452</c:v>
                </c:pt>
                <c:pt idx="61">
                  <c:v>44433.408</c:v>
                </c:pt>
                <c:pt idx="62">
                  <c:v>43529.234</c:v>
                </c:pt>
                <c:pt idx="63">
                  <c:v>40343.79399999999</c:v>
                </c:pt>
                <c:pt idx="64">
                  <c:v>40854.475</c:v>
                </c:pt>
                <c:pt idx="65">
                  <c:v>38865.887</c:v>
                </c:pt>
                <c:pt idx="66">
                  <c:v>31917.883</c:v>
                </c:pt>
                <c:pt idx="67">
                  <c:v>33572.386</c:v>
                </c:pt>
                <c:pt idx="68">
                  <c:v>35253.469</c:v>
                </c:pt>
                <c:pt idx="69">
                  <c:v>33824.417</c:v>
                </c:pt>
                <c:pt idx="70">
                  <c:v>33780.219</c:v>
                </c:pt>
                <c:pt idx="71">
                  <c:v>40495.239</c:v>
                </c:pt>
                <c:pt idx="72">
                  <c:v>39668.946</c:v>
                </c:pt>
                <c:pt idx="73">
                  <c:v>30203.116</c:v>
                </c:pt>
                <c:pt idx="74">
                  <c:v>35147.762</c:v>
                </c:pt>
                <c:pt idx="75">
                  <c:v>39127.079</c:v>
                </c:pt>
                <c:pt idx="76">
                  <c:v>38056.89</c:v>
                </c:pt>
                <c:pt idx="77">
                  <c:v>36268.188</c:v>
                </c:pt>
                <c:pt idx="78">
                  <c:v>34260.246</c:v>
                </c:pt>
                <c:pt idx="79">
                  <c:v>34771.541</c:v>
                </c:pt>
                <c:pt idx="80">
                  <c:v>30376.014</c:v>
                </c:pt>
                <c:pt idx="81">
                  <c:v>33864.065</c:v>
                </c:pt>
                <c:pt idx="82">
                  <c:v>38914.241</c:v>
                </c:pt>
                <c:pt idx="83">
                  <c:v>38837.384</c:v>
                </c:pt>
                <c:pt idx="84">
                  <c:v>39134.218</c:v>
                </c:pt>
                <c:pt idx="85">
                  <c:v>39799.006</c:v>
                </c:pt>
                <c:pt idx="86">
                  <c:v>34426.479</c:v>
                </c:pt>
                <c:pt idx="87">
                  <c:v>30895.855</c:v>
                </c:pt>
                <c:pt idx="88">
                  <c:v>34250.111</c:v>
                </c:pt>
                <c:pt idx="89">
                  <c:v>35009.078</c:v>
                </c:pt>
                <c:pt idx="90">
                  <c:v>33707.29</c:v>
                </c:pt>
                <c:pt idx="91">
                  <c:v>32687.754</c:v>
                </c:pt>
                <c:pt idx="92">
                  <c:v>31375.537</c:v>
                </c:pt>
                <c:pt idx="93">
                  <c:v>32323.449</c:v>
                </c:pt>
                <c:pt idx="94">
                  <c:v>29847.292</c:v>
                </c:pt>
                <c:pt idx="95">
                  <c:v>29756.892</c:v>
                </c:pt>
                <c:pt idx="96">
                  <c:v>34143.621</c:v>
                </c:pt>
                <c:pt idx="97">
                  <c:v>31521.333</c:v>
                </c:pt>
                <c:pt idx="98">
                  <c:v>31636.33</c:v>
                </c:pt>
                <c:pt idx="99">
                  <c:v>31791.86</c:v>
                </c:pt>
                <c:pt idx="100">
                  <c:v>29632.738</c:v>
                </c:pt>
                <c:pt idx="101">
                  <c:v>27450.755</c:v>
                </c:pt>
                <c:pt idx="102">
                  <c:v>29285.41</c:v>
                </c:pt>
                <c:pt idx="103">
                  <c:v>31575.876</c:v>
                </c:pt>
                <c:pt idx="104">
                  <c:v>31620.357</c:v>
                </c:pt>
                <c:pt idx="105">
                  <c:v>33378.472</c:v>
                </c:pt>
                <c:pt idx="106">
                  <c:v>32789.914</c:v>
                </c:pt>
                <c:pt idx="107">
                  <c:v>30407.044</c:v>
                </c:pt>
                <c:pt idx="108">
                  <c:v>27385.305</c:v>
                </c:pt>
                <c:pt idx="109">
                  <c:v>26713.825</c:v>
                </c:pt>
                <c:pt idx="110">
                  <c:v>30332.046</c:v>
                </c:pt>
                <c:pt idx="111">
                  <c:v>30563.333</c:v>
                </c:pt>
                <c:pt idx="112">
                  <c:v>31379.413</c:v>
                </c:pt>
                <c:pt idx="113">
                  <c:v>30658.714</c:v>
                </c:pt>
                <c:pt idx="114">
                  <c:v>29890.839</c:v>
                </c:pt>
                <c:pt idx="115">
                  <c:v>27093.561</c:v>
                </c:pt>
                <c:pt idx="116">
                  <c:v>27823.826</c:v>
                </c:pt>
                <c:pt idx="117">
                  <c:v>30334.131</c:v>
                </c:pt>
                <c:pt idx="118">
                  <c:v>32891.388</c:v>
                </c:pt>
                <c:pt idx="119">
                  <c:v>33123.301</c:v>
                </c:pt>
                <c:pt idx="120">
                  <c:v>31337.436</c:v>
                </c:pt>
                <c:pt idx="121">
                  <c:v>29482.32</c:v>
                </c:pt>
                <c:pt idx="122">
                  <c:v>27151.342</c:v>
                </c:pt>
                <c:pt idx="123">
                  <c:v>27909.594</c:v>
                </c:pt>
                <c:pt idx="124">
                  <c:v>29842.662</c:v>
                </c:pt>
                <c:pt idx="125">
                  <c:v>30202.969</c:v>
                </c:pt>
                <c:pt idx="126">
                  <c:v>30279.325</c:v>
                </c:pt>
                <c:pt idx="127">
                  <c:v>31345.264</c:v>
                </c:pt>
                <c:pt idx="128">
                  <c:v>30486.338</c:v>
                </c:pt>
                <c:pt idx="129">
                  <c:v>28921.101</c:v>
                </c:pt>
                <c:pt idx="130">
                  <c:v>29559.59</c:v>
                </c:pt>
                <c:pt idx="131">
                  <c:v>36418.133</c:v>
                </c:pt>
                <c:pt idx="132">
                  <c:v>35916.663</c:v>
                </c:pt>
                <c:pt idx="133">
                  <c:v>31674.117</c:v>
                </c:pt>
                <c:pt idx="134">
                  <c:v>34484.341</c:v>
                </c:pt>
                <c:pt idx="135">
                  <c:v>32125.636</c:v>
                </c:pt>
                <c:pt idx="136">
                  <c:v>26712.877</c:v>
                </c:pt>
                <c:pt idx="137">
                  <c:v>27176.466</c:v>
                </c:pt>
                <c:pt idx="138">
                  <c:v>30024.825</c:v>
                </c:pt>
                <c:pt idx="139">
                  <c:v>31653.133</c:v>
                </c:pt>
                <c:pt idx="140">
                  <c:v>31818.895</c:v>
                </c:pt>
                <c:pt idx="141">
                  <c:v>34112.714</c:v>
                </c:pt>
                <c:pt idx="142">
                  <c:v>31155.075</c:v>
                </c:pt>
                <c:pt idx="143">
                  <c:v>27413.783</c:v>
                </c:pt>
                <c:pt idx="144">
                  <c:v>28585.271</c:v>
                </c:pt>
                <c:pt idx="145">
                  <c:v>33389.463</c:v>
                </c:pt>
                <c:pt idx="146">
                  <c:v>41389.444</c:v>
                </c:pt>
                <c:pt idx="147">
                  <c:v>34696.653</c:v>
                </c:pt>
                <c:pt idx="148">
                  <c:v>29930.185</c:v>
                </c:pt>
                <c:pt idx="149">
                  <c:v>30977.625</c:v>
                </c:pt>
                <c:pt idx="150">
                  <c:v>28263.495</c:v>
                </c:pt>
                <c:pt idx="151">
                  <c:v>29449.913</c:v>
                </c:pt>
                <c:pt idx="152">
                  <c:v>36341.693</c:v>
                </c:pt>
                <c:pt idx="153">
                  <c:v>41279.652</c:v>
                </c:pt>
                <c:pt idx="154">
                  <c:v>41126.023</c:v>
                </c:pt>
                <c:pt idx="155">
                  <c:v>35529.371</c:v>
                </c:pt>
                <c:pt idx="156">
                  <c:v>34475.038</c:v>
                </c:pt>
                <c:pt idx="157">
                  <c:v>34327.143</c:v>
                </c:pt>
                <c:pt idx="158">
                  <c:v>35285.658</c:v>
                </c:pt>
                <c:pt idx="159">
                  <c:v>38503.88</c:v>
                </c:pt>
                <c:pt idx="160">
                  <c:v>41463.489</c:v>
                </c:pt>
                <c:pt idx="161">
                  <c:v>36289.66</c:v>
                </c:pt>
                <c:pt idx="162">
                  <c:v>34814.548</c:v>
                </c:pt>
                <c:pt idx="163">
                  <c:v>39885.965</c:v>
                </c:pt>
                <c:pt idx="164">
                  <c:v>30897.651</c:v>
                </c:pt>
                <c:pt idx="165">
                  <c:v>33054.156</c:v>
                </c:pt>
                <c:pt idx="166">
                  <c:v>44010.211</c:v>
                </c:pt>
                <c:pt idx="167">
                  <c:v>50989.919</c:v>
                </c:pt>
                <c:pt idx="168">
                  <c:v>52327.059</c:v>
                </c:pt>
                <c:pt idx="169">
                  <c:v>40809.723</c:v>
                </c:pt>
                <c:pt idx="170">
                  <c:v>39122.29199999999</c:v>
                </c:pt>
                <c:pt idx="171">
                  <c:v>32334.526</c:v>
                </c:pt>
                <c:pt idx="172">
                  <c:v>34599.596</c:v>
                </c:pt>
                <c:pt idx="173">
                  <c:v>41229.971</c:v>
                </c:pt>
                <c:pt idx="174">
                  <c:v>44481.023</c:v>
                </c:pt>
                <c:pt idx="175">
                  <c:v>48446.603</c:v>
                </c:pt>
                <c:pt idx="176">
                  <c:v>46631.49</c:v>
                </c:pt>
                <c:pt idx="177">
                  <c:v>43703.694</c:v>
                </c:pt>
                <c:pt idx="178">
                  <c:v>40330.76</c:v>
                </c:pt>
                <c:pt idx="179">
                  <c:v>39734.347</c:v>
                </c:pt>
                <c:pt idx="180">
                  <c:v>47294.162</c:v>
                </c:pt>
                <c:pt idx="181">
                  <c:v>52372.068</c:v>
                </c:pt>
                <c:pt idx="182">
                  <c:v>54947.754</c:v>
                </c:pt>
                <c:pt idx="183">
                  <c:v>51370.734</c:v>
                </c:pt>
                <c:pt idx="184">
                  <c:v>32168.515</c:v>
                </c:pt>
                <c:pt idx="185">
                  <c:v>34379.787</c:v>
                </c:pt>
                <c:pt idx="186">
                  <c:v>38168.589</c:v>
                </c:pt>
                <c:pt idx="187">
                  <c:v>50910.034</c:v>
                </c:pt>
                <c:pt idx="188">
                  <c:v>53534.98</c:v>
                </c:pt>
                <c:pt idx="189">
                  <c:v>48347.471</c:v>
                </c:pt>
                <c:pt idx="190">
                  <c:v>44980.001</c:v>
                </c:pt>
                <c:pt idx="191">
                  <c:v>45429.686</c:v>
                </c:pt>
                <c:pt idx="192">
                  <c:v>43281.662</c:v>
                </c:pt>
                <c:pt idx="193">
                  <c:v>44896.088</c:v>
                </c:pt>
                <c:pt idx="194">
                  <c:v>49049.974</c:v>
                </c:pt>
                <c:pt idx="195">
                  <c:v>46693.077</c:v>
                </c:pt>
                <c:pt idx="196">
                  <c:v>42377.189</c:v>
                </c:pt>
                <c:pt idx="197">
                  <c:v>40783.989</c:v>
                </c:pt>
                <c:pt idx="198">
                  <c:v>40074.717</c:v>
                </c:pt>
                <c:pt idx="199">
                  <c:v>34708.95</c:v>
                </c:pt>
                <c:pt idx="200">
                  <c:v>36036.905</c:v>
                </c:pt>
                <c:pt idx="201">
                  <c:v>43903.162</c:v>
                </c:pt>
                <c:pt idx="202">
                  <c:v>48325.995</c:v>
                </c:pt>
                <c:pt idx="203">
                  <c:v>53149.009</c:v>
                </c:pt>
                <c:pt idx="204">
                  <c:v>41558.659</c:v>
                </c:pt>
                <c:pt idx="205">
                  <c:v>41237.382</c:v>
                </c:pt>
                <c:pt idx="206">
                  <c:v>38236.675</c:v>
                </c:pt>
                <c:pt idx="207">
                  <c:v>44054.715</c:v>
                </c:pt>
                <c:pt idx="208">
                  <c:v>42728.756</c:v>
                </c:pt>
                <c:pt idx="209">
                  <c:v>35801.757</c:v>
                </c:pt>
                <c:pt idx="210">
                  <c:v>37744.905</c:v>
                </c:pt>
                <c:pt idx="211">
                  <c:v>41730.816</c:v>
                </c:pt>
                <c:pt idx="212">
                  <c:v>40890.879</c:v>
                </c:pt>
                <c:pt idx="213">
                  <c:v>33785.625</c:v>
                </c:pt>
                <c:pt idx="214">
                  <c:v>34399.608</c:v>
                </c:pt>
                <c:pt idx="215">
                  <c:v>44360.563</c:v>
                </c:pt>
                <c:pt idx="216">
                  <c:v>47372.198</c:v>
                </c:pt>
                <c:pt idx="217">
                  <c:v>42399.428</c:v>
                </c:pt>
                <c:pt idx="218">
                  <c:v>41429.594</c:v>
                </c:pt>
                <c:pt idx="219">
                  <c:v>39571.039</c:v>
                </c:pt>
                <c:pt idx="220">
                  <c:v>37858.948</c:v>
                </c:pt>
                <c:pt idx="221">
                  <c:v>39844.555</c:v>
                </c:pt>
                <c:pt idx="222">
                  <c:v>42365.713</c:v>
                </c:pt>
                <c:pt idx="223">
                  <c:v>38490.076</c:v>
                </c:pt>
                <c:pt idx="224">
                  <c:v>42141.13</c:v>
                </c:pt>
                <c:pt idx="225">
                  <c:v>37607.459</c:v>
                </c:pt>
                <c:pt idx="226">
                  <c:v>34109.563</c:v>
                </c:pt>
                <c:pt idx="227">
                  <c:v>33179.513</c:v>
                </c:pt>
                <c:pt idx="228">
                  <c:v>36251.882</c:v>
                </c:pt>
                <c:pt idx="229">
                  <c:v>40445.374</c:v>
                </c:pt>
                <c:pt idx="230">
                  <c:v>42740.837</c:v>
                </c:pt>
                <c:pt idx="231">
                  <c:v>43947.583</c:v>
                </c:pt>
                <c:pt idx="232">
                  <c:v>44489.45</c:v>
                </c:pt>
                <c:pt idx="233">
                  <c:v>38840.1</c:v>
                </c:pt>
                <c:pt idx="234">
                  <c:v>31780.482</c:v>
                </c:pt>
                <c:pt idx="235">
                  <c:v>34411.236</c:v>
                </c:pt>
                <c:pt idx="236">
                  <c:v>42043.276</c:v>
                </c:pt>
                <c:pt idx="237">
                  <c:v>45351.081</c:v>
                </c:pt>
                <c:pt idx="238">
                  <c:v>49021.49</c:v>
                </c:pt>
                <c:pt idx="239">
                  <c:v>41526.432</c:v>
                </c:pt>
                <c:pt idx="240">
                  <c:v>37055.681</c:v>
                </c:pt>
                <c:pt idx="241">
                  <c:v>34032.686</c:v>
                </c:pt>
                <c:pt idx="242">
                  <c:v>42594.79</c:v>
                </c:pt>
                <c:pt idx="243">
                  <c:v>45575.447</c:v>
                </c:pt>
                <c:pt idx="244">
                  <c:v>52372.563</c:v>
                </c:pt>
                <c:pt idx="245">
                  <c:v>45607.69</c:v>
                </c:pt>
                <c:pt idx="246">
                  <c:v>47390.79399999999</c:v>
                </c:pt>
                <c:pt idx="247">
                  <c:v>48792.357</c:v>
                </c:pt>
                <c:pt idx="248">
                  <c:v>48007.331</c:v>
                </c:pt>
                <c:pt idx="249">
                  <c:v>35505.904</c:v>
                </c:pt>
                <c:pt idx="250">
                  <c:v>34898.479</c:v>
                </c:pt>
                <c:pt idx="251">
                  <c:v>34858.756</c:v>
                </c:pt>
                <c:pt idx="252">
                  <c:v>37858.236</c:v>
                </c:pt>
                <c:pt idx="253">
                  <c:v>42749.469</c:v>
                </c:pt>
                <c:pt idx="254">
                  <c:v>35714.031</c:v>
                </c:pt>
                <c:pt idx="255">
                  <c:v>29065.576</c:v>
                </c:pt>
                <c:pt idx="256">
                  <c:v>28712.365</c:v>
                </c:pt>
                <c:pt idx="257">
                  <c:v>31909.803</c:v>
                </c:pt>
                <c:pt idx="258">
                  <c:v>32102.733</c:v>
                </c:pt>
                <c:pt idx="259">
                  <c:v>31968.831</c:v>
                </c:pt>
                <c:pt idx="260">
                  <c:v>32179.326</c:v>
                </c:pt>
                <c:pt idx="261">
                  <c:v>30479.793</c:v>
                </c:pt>
                <c:pt idx="262">
                  <c:v>30268.063</c:v>
                </c:pt>
                <c:pt idx="263">
                  <c:v>33741.199</c:v>
                </c:pt>
                <c:pt idx="264">
                  <c:v>31709.501</c:v>
                </c:pt>
                <c:pt idx="265">
                  <c:v>31607.749</c:v>
                </c:pt>
                <c:pt idx="266">
                  <c:v>31520.215</c:v>
                </c:pt>
                <c:pt idx="267">
                  <c:v>31337.477</c:v>
                </c:pt>
                <c:pt idx="268">
                  <c:v>31293.027</c:v>
                </c:pt>
                <c:pt idx="269">
                  <c:v>30756.719</c:v>
                </c:pt>
                <c:pt idx="270">
                  <c:v>32746.764</c:v>
                </c:pt>
                <c:pt idx="271">
                  <c:v>34324.22</c:v>
                </c:pt>
                <c:pt idx="272">
                  <c:v>34260.065</c:v>
                </c:pt>
                <c:pt idx="273">
                  <c:v>33023.93</c:v>
                </c:pt>
                <c:pt idx="274">
                  <c:v>32457.006</c:v>
                </c:pt>
                <c:pt idx="275">
                  <c:v>30975.331</c:v>
                </c:pt>
                <c:pt idx="276">
                  <c:v>27940.065</c:v>
                </c:pt>
                <c:pt idx="277">
                  <c:v>28476.334</c:v>
                </c:pt>
                <c:pt idx="278">
                  <c:v>31596.388</c:v>
                </c:pt>
                <c:pt idx="279">
                  <c:v>31958.386</c:v>
                </c:pt>
                <c:pt idx="280">
                  <c:v>31983.841</c:v>
                </c:pt>
                <c:pt idx="281">
                  <c:v>31516.023</c:v>
                </c:pt>
                <c:pt idx="282">
                  <c:v>29961.246</c:v>
                </c:pt>
                <c:pt idx="283">
                  <c:v>28039.989</c:v>
                </c:pt>
                <c:pt idx="284">
                  <c:v>28245.459</c:v>
                </c:pt>
                <c:pt idx="285">
                  <c:v>31907.926</c:v>
                </c:pt>
                <c:pt idx="286">
                  <c:v>34059.601</c:v>
                </c:pt>
                <c:pt idx="287">
                  <c:v>34571.861</c:v>
                </c:pt>
                <c:pt idx="288">
                  <c:v>32175.85</c:v>
                </c:pt>
                <c:pt idx="289">
                  <c:v>30531.751</c:v>
                </c:pt>
                <c:pt idx="290">
                  <c:v>27668.238</c:v>
                </c:pt>
                <c:pt idx="291">
                  <c:v>29186.463</c:v>
                </c:pt>
                <c:pt idx="292">
                  <c:v>31987.992</c:v>
                </c:pt>
                <c:pt idx="293">
                  <c:v>31676.671</c:v>
                </c:pt>
                <c:pt idx="294">
                  <c:v>32388.713</c:v>
                </c:pt>
                <c:pt idx="295">
                  <c:v>32181.367</c:v>
                </c:pt>
                <c:pt idx="296">
                  <c:v>29838.433</c:v>
                </c:pt>
                <c:pt idx="297">
                  <c:v>27717.339</c:v>
                </c:pt>
                <c:pt idx="298">
                  <c:v>28615.1</c:v>
                </c:pt>
                <c:pt idx="299">
                  <c:v>31407.744</c:v>
                </c:pt>
                <c:pt idx="300">
                  <c:v>31901.58</c:v>
                </c:pt>
                <c:pt idx="301">
                  <c:v>31405.313</c:v>
                </c:pt>
                <c:pt idx="302">
                  <c:v>31648.186</c:v>
                </c:pt>
                <c:pt idx="303">
                  <c:v>31196.978</c:v>
                </c:pt>
                <c:pt idx="304">
                  <c:v>30283.158</c:v>
                </c:pt>
                <c:pt idx="305">
                  <c:v>31988.756</c:v>
                </c:pt>
                <c:pt idx="306">
                  <c:v>33490.795</c:v>
                </c:pt>
                <c:pt idx="307">
                  <c:v>32246.195</c:v>
                </c:pt>
                <c:pt idx="308">
                  <c:v>32496.363</c:v>
                </c:pt>
                <c:pt idx="309">
                  <c:v>33159.997</c:v>
                </c:pt>
                <c:pt idx="310">
                  <c:v>33258.645</c:v>
                </c:pt>
                <c:pt idx="311">
                  <c:v>30692.659</c:v>
                </c:pt>
                <c:pt idx="312">
                  <c:v>30531.794</c:v>
                </c:pt>
                <c:pt idx="313">
                  <c:v>32908.926</c:v>
                </c:pt>
                <c:pt idx="314">
                  <c:v>32639.091</c:v>
                </c:pt>
                <c:pt idx="315">
                  <c:v>32498.056</c:v>
                </c:pt>
                <c:pt idx="316">
                  <c:v>35613.49</c:v>
                </c:pt>
                <c:pt idx="317">
                  <c:v>35989.664</c:v>
                </c:pt>
                <c:pt idx="318">
                  <c:v>33396.373</c:v>
                </c:pt>
                <c:pt idx="319">
                  <c:v>33648.697</c:v>
                </c:pt>
                <c:pt idx="320">
                  <c:v>36056.698</c:v>
                </c:pt>
                <c:pt idx="321">
                  <c:v>41288.038</c:v>
                </c:pt>
                <c:pt idx="322">
                  <c:v>40338.054</c:v>
                </c:pt>
                <c:pt idx="323">
                  <c:v>37391.88</c:v>
                </c:pt>
                <c:pt idx="324">
                  <c:v>38783.996</c:v>
                </c:pt>
                <c:pt idx="325">
                  <c:v>34646.334</c:v>
                </c:pt>
                <c:pt idx="326">
                  <c:v>32287.582</c:v>
                </c:pt>
                <c:pt idx="327">
                  <c:v>33208.162</c:v>
                </c:pt>
                <c:pt idx="328">
                  <c:v>33669.635</c:v>
                </c:pt>
                <c:pt idx="329">
                  <c:v>38226.297</c:v>
                </c:pt>
                <c:pt idx="330">
                  <c:v>32015.828</c:v>
                </c:pt>
                <c:pt idx="331">
                  <c:v>35963.779</c:v>
                </c:pt>
                <c:pt idx="332">
                  <c:v>34705.488</c:v>
                </c:pt>
                <c:pt idx="333">
                  <c:v>32653.833</c:v>
                </c:pt>
                <c:pt idx="334">
                  <c:v>34337.442</c:v>
                </c:pt>
                <c:pt idx="335">
                  <c:v>25607.649</c:v>
                </c:pt>
              </c:numCache>
            </c:numRef>
          </c:val>
          <c:smooth val="0"/>
        </c:ser>
        <c:ser>
          <c:idx val="0"/>
          <c:order val="0"/>
          <c:tx>
            <c:v>2013</c:v>
          </c:tx>
          <c:spPr>
            <a:ln w="19050">
              <a:solidFill>
                <a:schemeClr val="tx1">
                  <a:lumMod val="65000"/>
                  <a:lumOff val="35000"/>
                </a:schemeClr>
              </a:solidFill>
            </a:ln>
          </c:spPr>
          <c:marker>
            <c:symbol val="none"/>
          </c:marker>
          <c:cat>
            <c:strRef>
              <c:f>'[2013-hourly-loads_PJM.xls]MIDATL'!$A$2:$A$366</c:f>
              <c:strCache>
                <c:ptCount val="365"/>
                <c:pt idx="0">
                  <c:v>1/1/2013</c:v>
                </c:pt>
                <c:pt idx="1">
                  <c:v>1/2/2013</c:v>
                </c:pt>
                <c:pt idx="2">
                  <c:v>1/3/2013</c:v>
                </c:pt>
                <c:pt idx="3">
                  <c:v>1/4/2013</c:v>
                </c:pt>
                <c:pt idx="4">
                  <c:v>1/5/2013</c:v>
                </c:pt>
                <c:pt idx="5">
                  <c:v>1/6/2013</c:v>
                </c:pt>
                <c:pt idx="6">
                  <c:v>1/7/2013</c:v>
                </c:pt>
                <c:pt idx="7">
                  <c:v>1/8/2013</c:v>
                </c:pt>
                <c:pt idx="8">
                  <c:v>1/9/2013</c:v>
                </c:pt>
                <c:pt idx="9">
                  <c:v>1/10/2013</c:v>
                </c:pt>
                <c:pt idx="10">
                  <c:v>1/11/2013</c:v>
                </c:pt>
                <c:pt idx="11">
                  <c:v>1/12/2013</c:v>
                </c:pt>
                <c:pt idx="12">
                  <c:v>1/13/2013</c:v>
                </c:pt>
                <c:pt idx="13">
                  <c:v>1/14/2013</c:v>
                </c:pt>
                <c:pt idx="14">
                  <c:v>1/15/2013</c:v>
                </c:pt>
                <c:pt idx="15">
                  <c:v>1/16/2013</c:v>
                </c:pt>
                <c:pt idx="16">
                  <c:v>1/17/2013</c:v>
                </c:pt>
                <c:pt idx="17">
                  <c:v>1/18/2013</c:v>
                </c:pt>
                <c:pt idx="18">
                  <c:v>1/19/2013</c:v>
                </c:pt>
                <c:pt idx="19">
                  <c:v>1/20/2013</c:v>
                </c:pt>
                <c:pt idx="20">
                  <c:v>1/21/2013</c:v>
                </c:pt>
                <c:pt idx="21">
                  <c:v>1/22/2013</c:v>
                </c:pt>
                <c:pt idx="22">
                  <c:v>1/23/2013</c:v>
                </c:pt>
                <c:pt idx="23">
                  <c:v>1/24/2013</c:v>
                </c:pt>
                <c:pt idx="24">
                  <c:v>1/25/2013</c:v>
                </c:pt>
                <c:pt idx="25">
                  <c:v>1/26/2013</c:v>
                </c:pt>
                <c:pt idx="26">
                  <c:v>1/27/2013</c:v>
                </c:pt>
                <c:pt idx="27">
                  <c:v>1/28/2013</c:v>
                </c:pt>
                <c:pt idx="28">
                  <c:v>1/29/2013</c:v>
                </c:pt>
                <c:pt idx="29">
                  <c:v>1/30/2013</c:v>
                </c:pt>
                <c:pt idx="30">
                  <c:v>1/31/2013</c:v>
                </c:pt>
                <c:pt idx="31">
                  <c:v>2/1/2013</c:v>
                </c:pt>
                <c:pt idx="32">
                  <c:v>2/2/2013</c:v>
                </c:pt>
                <c:pt idx="33">
                  <c:v>2/3/2013</c:v>
                </c:pt>
                <c:pt idx="34">
                  <c:v>2/4/2013</c:v>
                </c:pt>
                <c:pt idx="35">
                  <c:v>2/5/2013</c:v>
                </c:pt>
                <c:pt idx="36">
                  <c:v>2/6/2013</c:v>
                </c:pt>
                <c:pt idx="37">
                  <c:v>2/7/2013</c:v>
                </c:pt>
                <c:pt idx="38">
                  <c:v>2/8/2013</c:v>
                </c:pt>
                <c:pt idx="39">
                  <c:v>2/9/2013</c:v>
                </c:pt>
                <c:pt idx="40">
                  <c:v>2/10/2013</c:v>
                </c:pt>
                <c:pt idx="41">
                  <c:v>2/11/2013</c:v>
                </c:pt>
                <c:pt idx="42">
                  <c:v>2/12/2013</c:v>
                </c:pt>
                <c:pt idx="43">
                  <c:v>2/13/2013</c:v>
                </c:pt>
                <c:pt idx="44">
                  <c:v>2/14/2013</c:v>
                </c:pt>
                <c:pt idx="45">
                  <c:v>2/15/2013</c:v>
                </c:pt>
                <c:pt idx="46">
                  <c:v>2/16/2013</c:v>
                </c:pt>
                <c:pt idx="47">
                  <c:v>2/17/2013</c:v>
                </c:pt>
                <c:pt idx="48">
                  <c:v>2/18/2013</c:v>
                </c:pt>
                <c:pt idx="49">
                  <c:v>2/19/2013</c:v>
                </c:pt>
                <c:pt idx="50">
                  <c:v>2/20/2013</c:v>
                </c:pt>
                <c:pt idx="51">
                  <c:v>2/21/2013</c:v>
                </c:pt>
                <c:pt idx="52">
                  <c:v>2/22/2013</c:v>
                </c:pt>
                <c:pt idx="53">
                  <c:v>2/23/2013</c:v>
                </c:pt>
                <c:pt idx="54">
                  <c:v>2/24/2013</c:v>
                </c:pt>
                <c:pt idx="55">
                  <c:v>2/25/2013</c:v>
                </c:pt>
                <c:pt idx="56">
                  <c:v>2/26/2013</c:v>
                </c:pt>
                <c:pt idx="57">
                  <c:v>2/27/2013</c:v>
                </c:pt>
                <c:pt idx="58">
                  <c:v>2/28/2013</c:v>
                </c:pt>
                <c:pt idx="59">
                  <c:v>3/1/2013</c:v>
                </c:pt>
                <c:pt idx="60">
                  <c:v>3/2/2013</c:v>
                </c:pt>
                <c:pt idx="61">
                  <c:v>3/3/2013</c:v>
                </c:pt>
                <c:pt idx="62">
                  <c:v>3/4/2013</c:v>
                </c:pt>
                <c:pt idx="63">
                  <c:v>3/5/2013</c:v>
                </c:pt>
                <c:pt idx="64">
                  <c:v>3/6/2013</c:v>
                </c:pt>
                <c:pt idx="65">
                  <c:v>3/7/2013</c:v>
                </c:pt>
                <c:pt idx="66">
                  <c:v>3/8/2013</c:v>
                </c:pt>
                <c:pt idx="67">
                  <c:v>3/9/2013</c:v>
                </c:pt>
                <c:pt idx="68">
                  <c:v>3/10/2013</c:v>
                </c:pt>
                <c:pt idx="69">
                  <c:v>3/11/2013</c:v>
                </c:pt>
                <c:pt idx="70">
                  <c:v>3/12/2013</c:v>
                </c:pt>
                <c:pt idx="71">
                  <c:v>3/13/2013</c:v>
                </c:pt>
                <c:pt idx="72">
                  <c:v>3/14/2013</c:v>
                </c:pt>
                <c:pt idx="73">
                  <c:v>3/15/2013</c:v>
                </c:pt>
                <c:pt idx="74">
                  <c:v>3/16/2013</c:v>
                </c:pt>
                <c:pt idx="75">
                  <c:v>3/17/2013</c:v>
                </c:pt>
                <c:pt idx="76">
                  <c:v>3/18/2013</c:v>
                </c:pt>
                <c:pt idx="77">
                  <c:v>3/19/2013</c:v>
                </c:pt>
                <c:pt idx="78">
                  <c:v>3/20/2013</c:v>
                </c:pt>
                <c:pt idx="79">
                  <c:v>3/21/2013</c:v>
                </c:pt>
                <c:pt idx="80">
                  <c:v>3/22/2013</c:v>
                </c:pt>
                <c:pt idx="81">
                  <c:v>3/23/2013</c:v>
                </c:pt>
                <c:pt idx="82">
                  <c:v>3/24/2013</c:v>
                </c:pt>
                <c:pt idx="83">
                  <c:v>3/25/2013</c:v>
                </c:pt>
                <c:pt idx="84">
                  <c:v>3/26/2013</c:v>
                </c:pt>
                <c:pt idx="85">
                  <c:v>3/27/2013</c:v>
                </c:pt>
                <c:pt idx="86">
                  <c:v>3/28/2013</c:v>
                </c:pt>
                <c:pt idx="87">
                  <c:v>3/29/2013</c:v>
                </c:pt>
                <c:pt idx="88">
                  <c:v>3/30/2013</c:v>
                </c:pt>
                <c:pt idx="89">
                  <c:v>3/31/2013</c:v>
                </c:pt>
                <c:pt idx="90">
                  <c:v>4/1/2013</c:v>
                </c:pt>
                <c:pt idx="91">
                  <c:v>4/2/2013</c:v>
                </c:pt>
                <c:pt idx="92">
                  <c:v>4/3/2013</c:v>
                </c:pt>
                <c:pt idx="93">
                  <c:v>4/4/2013</c:v>
                </c:pt>
                <c:pt idx="94">
                  <c:v>4/5/2013</c:v>
                </c:pt>
                <c:pt idx="95">
                  <c:v>4/6/2013</c:v>
                </c:pt>
                <c:pt idx="96">
                  <c:v>4/7/2013</c:v>
                </c:pt>
                <c:pt idx="97">
                  <c:v>4/8/2013</c:v>
                </c:pt>
                <c:pt idx="98">
                  <c:v>4/9/2013</c:v>
                </c:pt>
                <c:pt idx="99">
                  <c:v>4/10/2013</c:v>
                </c:pt>
                <c:pt idx="100">
                  <c:v>4/11/2013</c:v>
                </c:pt>
                <c:pt idx="101">
                  <c:v>4/12/2013</c:v>
                </c:pt>
                <c:pt idx="102">
                  <c:v>4/13/2013</c:v>
                </c:pt>
                <c:pt idx="103">
                  <c:v>4/14/2013</c:v>
                </c:pt>
                <c:pt idx="104">
                  <c:v>4/15/2013</c:v>
                </c:pt>
                <c:pt idx="105">
                  <c:v>4/16/2013</c:v>
                </c:pt>
                <c:pt idx="106">
                  <c:v>4/17/2013</c:v>
                </c:pt>
                <c:pt idx="107">
                  <c:v>4/18/2013</c:v>
                </c:pt>
                <c:pt idx="108">
                  <c:v>4/19/2013</c:v>
                </c:pt>
                <c:pt idx="109">
                  <c:v>4/20/2013</c:v>
                </c:pt>
                <c:pt idx="110">
                  <c:v>4/21/2013</c:v>
                </c:pt>
                <c:pt idx="111">
                  <c:v>4/22/2013</c:v>
                </c:pt>
                <c:pt idx="112">
                  <c:v>4/23/2013</c:v>
                </c:pt>
                <c:pt idx="113">
                  <c:v>4/24/2013</c:v>
                </c:pt>
                <c:pt idx="114">
                  <c:v>4/25/2013</c:v>
                </c:pt>
                <c:pt idx="115">
                  <c:v>4/26/2013</c:v>
                </c:pt>
                <c:pt idx="116">
                  <c:v>4/27/2013</c:v>
                </c:pt>
                <c:pt idx="117">
                  <c:v>4/28/2013</c:v>
                </c:pt>
                <c:pt idx="118">
                  <c:v>4/29/2013</c:v>
                </c:pt>
                <c:pt idx="119">
                  <c:v>4/30/2013</c:v>
                </c:pt>
                <c:pt idx="120">
                  <c:v>5/1/2013</c:v>
                </c:pt>
                <c:pt idx="121">
                  <c:v>5/2/2013</c:v>
                </c:pt>
                <c:pt idx="122">
                  <c:v>5/3/2013</c:v>
                </c:pt>
                <c:pt idx="123">
                  <c:v>5/4/2013</c:v>
                </c:pt>
                <c:pt idx="124">
                  <c:v>5/5/2013</c:v>
                </c:pt>
                <c:pt idx="125">
                  <c:v>5/6/2013</c:v>
                </c:pt>
                <c:pt idx="126">
                  <c:v>5/7/2013</c:v>
                </c:pt>
                <c:pt idx="127">
                  <c:v>5/8/2013</c:v>
                </c:pt>
                <c:pt idx="128">
                  <c:v>5/9/2013</c:v>
                </c:pt>
                <c:pt idx="129">
                  <c:v>5/10/2013</c:v>
                </c:pt>
                <c:pt idx="130">
                  <c:v>5/11/2013</c:v>
                </c:pt>
                <c:pt idx="131">
                  <c:v>5/12/2013</c:v>
                </c:pt>
                <c:pt idx="132">
                  <c:v>5/13/2013</c:v>
                </c:pt>
                <c:pt idx="133">
                  <c:v>5/14/2013</c:v>
                </c:pt>
                <c:pt idx="134">
                  <c:v>5/15/2013</c:v>
                </c:pt>
                <c:pt idx="135">
                  <c:v>5/16/2013</c:v>
                </c:pt>
                <c:pt idx="136">
                  <c:v>5/17/2013</c:v>
                </c:pt>
                <c:pt idx="137">
                  <c:v>5/18/2013</c:v>
                </c:pt>
                <c:pt idx="138">
                  <c:v>5/19/2013</c:v>
                </c:pt>
                <c:pt idx="139">
                  <c:v>5/20/2013</c:v>
                </c:pt>
                <c:pt idx="140">
                  <c:v>5/21/2013</c:v>
                </c:pt>
                <c:pt idx="141">
                  <c:v>5/22/2013</c:v>
                </c:pt>
                <c:pt idx="142">
                  <c:v>5/23/2013</c:v>
                </c:pt>
                <c:pt idx="143">
                  <c:v>5/24/2013</c:v>
                </c:pt>
                <c:pt idx="144">
                  <c:v>5/25/2013</c:v>
                </c:pt>
                <c:pt idx="145">
                  <c:v>5/26/2013</c:v>
                </c:pt>
                <c:pt idx="146">
                  <c:v>5/27/2013</c:v>
                </c:pt>
                <c:pt idx="147">
                  <c:v>5/28/2013</c:v>
                </c:pt>
                <c:pt idx="148">
                  <c:v>5/29/2013</c:v>
                </c:pt>
                <c:pt idx="149">
                  <c:v>5/30/2013</c:v>
                </c:pt>
                <c:pt idx="150">
                  <c:v>5/31/2013</c:v>
                </c:pt>
                <c:pt idx="151">
                  <c:v>6/1/2013</c:v>
                </c:pt>
                <c:pt idx="152">
                  <c:v>6/2/2013</c:v>
                </c:pt>
                <c:pt idx="153">
                  <c:v>6/3/2013</c:v>
                </c:pt>
                <c:pt idx="154">
                  <c:v>6/4/2013</c:v>
                </c:pt>
                <c:pt idx="155">
                  <c:v>6/5/2013</c:v>
                </c:pt>
                <c:pt idx="156">
                  <c:v>6/6/2013</c:v>
                </c:pt>
                <c:pt idx="157">
                  <c:v>6/7/2013</c:v>
                </c:pt>
                <c:pt idx="158">
                  <c:v>6/8/2013</c:v>
                </c:pt>
                <c:pt idx="159">
                  <c:v>6/9/2013</c:v>
                </c:pt>
                <c:pt idx="160">
                  <c:v>6/10/2013</c:v>
                </c:pt>
                <c:pt idx="161">
                  <c:v>6/11/2013</c:v>
                </c:pt>
                <c:pt idx="162">
                  <c:v>6/12/2013</c:v>
                </c:pt>
                <c:pt idx="163">
                  <c:v>6/13/2013</c:v>
                </c:pt>
                <c:pt idx="164">
                  <c:v>6/14/2013</c:v>
                </c:pt>
                <c:pt idx="165">
                  <c:v>6/15/2013</c:v>
                </c:pt>
                <c:pt idx="166">
                  <c:v>6/16/2013</c:v>
                </c:pt>
                <c:pt idx="167">
                  <c:v>6/17/2013</c:v>
                </c:pt>
                <c:pt idx="168">
                  <c:v>6/18/2013</c:v>
                </c:pt>
                <c:pt idx="169">
                  <c:v>6/19/2013</c:v>
                </c:pt>
                <c:pt idx="170">
                  <c:v>6/20/2013</c:v>
                </c:pt>
                <c:pt idx="171">
                  <c:v>6/21/2013</c:v>
                </c:pt>
                <c:pt idx="172">
                  <c:v>6/22/2013</c:v>
                </c:pt>
                <c:pt idx="173">
                  <c:v>6/23/2013</c:v>
                </c:pt>
                <c:pt idx="174">
                  <c:v>6/24/2013</c:v>
                </c:pt>
                <c:pt idx="175">
                  <c:v>6/25/2013</c:v>
                </c:pt>
                <c:pt idx="176">
                  <c:v>6/26/2013</c:v>
                </c:pt>
                <c:pt idx="177">
                  <c:v>6/27/2013</c:v>
                </c:pt>
                <c:pt idx="178">
                  <c:v>6/28/2013</c:v>
                </c:pt>
                <c:pt idx="179">
                  <c:v>6/29/2013</c:v>
                </c:pt>
                <c:pt idx="180">
                  <c:v>6/30/2013</c:v>
                </c:pt>
                <c:pt idx="181">
                  <c:v>7/1/2013</c:v>
                </c:pt>
                <c:pt idx="182">
                  <c:v>7/2/2013</c:v>
                </c:pt>
                <c:pt idx="183">
                  <c:v>7/3/2013</c:v>
                </c:pt>
                <c:pt idx="184">
                  <c:v>7/4/2013</c:v>
                </c:pt>
                <c:pt idx="185">
                  <c:v>7/5/2013</c:v>
                </c:pt>
                <c:pt idx="186">
                  <c:v>7/6/2013</c:v>
                </c:pt>
                <c:pt idx="187">
                  <c:v>7/7/2013</c:v>
                </c:pt>
                <c:pt idx="188">
                  <c:v>7/8/2013</c:v>
                </c:pt>
                <c:pt idx="189">
                  <c:v>7/9/2013</c:v>
                </c:pt>
                <c:pt idx="190">
                  <c:v>7/10/2013</c:v>
                </c:pt>
                <c:pt idx="191">
                  <c:v>7/11/2013</c:v>
                </c:pt>
                <c:pt idx="192">
                  <c:v>7/12/2013</c:v>
                </c:pt>
                <c:pt idx="193">
                  <c:v>7/13/2013</c:v>
                </c:pt>
                <c:pt idx="194">
                  <c:v>7/14/2013</c:v>
                </c:pt>
                <c:pt idx="195">
                  <c:v>7/15/2013</c:v>
                </c:pt>
                <c:pt idx="196">
                  <c:v>7/16/2013</c:v>
                </c:pt>
                <c:pt idx="197">
                  <c:v>7/17/2013</c:v>
                </c:pt>
                <c:pt idx="198">
                  <c:v>7/18/2013</c:v>
                </c:pt>
                <c:pt idx="199">
                  <c:v>7/19/2013</c:v>
                </c:pt>
                <c:pt idx="200">
                  <c:v>7/20/2013</c:v>
                </c:pt>
                <c:pt idx="201">
                  <c:v>7/21/2013</c:v>
                </c:pt>
                <c:pt idx="202">
                  <c:v>7/22/2013</c:v>
                </c:pt>
                <c:pt idx="203">
                  <c:v>7/23/2013</c:v>
                </c:pt>
                <c:pt idx="204">
                  <c:v>7/24/2013</c:v>
                </c:pt>
                <c:pt idx="205">
                  <c:v>7/25/2013</c:v>
                </c:pt>
                <c:pt idx="206">
                  <c:v>7/26/2013</c:v>
                </c:pt>
                <c:pt idx="207">
                  <c:v>7/27/2013</c:v>
                </c:pt>
                <c:pt idx="208">
                  <c:v>7/28/2013</c:v>
                </c:pt>
                <c:pt idx="209">
                  <c:v>7/29/2013</c:v>
                </c:pt>
                <c:pt idx="210">
                  <c:v>7/30/2013</c:v>
                </c:pt>
                <c:pt idx="211">
                  <c:v>7/31/2013</c:v>
                </c:pt>
                <c:pt idx="212">
                  <c:v>8/1/2013</c:v>
                </c:pt>
                <c:pt idx="213">
                  <c:v>8/2/2013</c:v>
                </c:pt>
                <c:pt idx="214">
                  <c:v>8/3/2013</c:v>
                </c:pt>
                <c:pt idx="215">
                  <c:v>8/4/2013</c:v>
                </c:pt>
                <c:pt idx="216">
                  <c:v>8/5/2013</c:v>
                </c:pt>
                <c:pt idx="217">
                  <c:v>8/6/2013</c:v>
                </c:pt>
                <c:pt idx="218">
                  <c:v>8/7/2013</c:v>
                </c:pt>
                <c:pt idx="219">
                  <c:v>8/8/2013</c:v>
                </c:pt>
                <c:pt idx="220">
                  <c:v>8/9/2013</c:v>
                </c:pt>
                <c:pt idx="221">
                  <c:v>8/10/2013</c:v>
                </c:pt>
                <c:pt idx="222">
                  <c:v>8/11/2013</c:v>
                </c:pt>
                <c:pt idx="223">
                  <c:v>8/12/2013</c:v>
                </c:pt>
                <c:pt idx="224">
                  <c:v>8/13/2013</c:v>
                </c:pt>
                <c:pt idx="225">
                  <c:v>8/14/2013</c:v>
                </c:pt>
                <c:pt idx="226">
                  <c:v>8/15/2013</c:v>
                </c:pt>
                <c:pt idx="227">
                  <c:v>8/16/2013</c:v>
                </c:pt>
                <c:pt idx="228">
                  <c:v>8/17/2013</c:v>
                </c:pt>
                <c:pt idx="229">
                  <c:v>8/18/2013</c:v>
                </c:pt>
                <c:pt idx="230">
                  <c:v>8/19/2013</c:v>
                </c:pt>
                <c:pt idx="231">
                  <c:v>8/20/2013</c:v>
                </c:pt>
                <c:pt idx="232">
                  <c:v>8/21/2013</c:v>
                </c:pt>
                <c:pt idx="233">
                  <c:v>8/22/2013</c:v>
                </c:pt>
                <c:pt idx="234">
                  <c:v>8/23/2013</c:v>
                </c:pt>
                <c:pt idx="235">
                  <c:v>8/24/2013</c:v>
                </c:pt>
                <c:pt idx="236">
                  <c:v>8/25/2013</c:v>
                </c:pt>
                <c:pt idx="237">
                  <c:v>8/26/2013</c:v>
                </c:pt>
                <c:pt idx="238">
                  <c:v>8/27/2013</c:v>
                </c:pt>
                <c:pt idx="239">
                  <c:v>8/28/2013</c:v>
                </c:pt>
                <c:pt idx="240">
                  <c:v>8/29/2013</c:v>
                </c:pt>
                <c:pt idx="241">
                  <c:v>8/30/2013</c:v>
                </c:pt>
                <c:pt idx="242">
                  <c:v>8/31/2013</c:v>
                </c:pt>
                <c:pt idx="243">
                  <c:v>9/1/2013</c:v>
                </c:pt>
                <c:pt idx="244">
                  <c:v>9/2/2013</c:v>
                </c:pt>
                <c:pt idx="245">
                  <c:v>9/3/2013</c:v>
                </c:pt>
                <c:pt idx="246">
                  <c:v>9/4/2013</c:v>
                </c:pt>
                <c:pt idx="247">
                  <c:v>9/5/2013</c:v>
                </c:pt>
                <c:pt idx="248">
                  <c:v>9/6/2013</c:v>
                </c:pt>
                <c:pt idx="249">
                  <c:v>9/7/2013</c:v>
                </c:pt>
                <c:pt idx="250">
                  <c:v>9/8/2013</c:v>
                </c:pt>
                <c:pt idx="251">
                  <c:v>9/9/2013</c:v>
                </c:pt>
                <c:pt idx="252">
                  <c:v>9/10/2013</c:v>
                </c:pt>
                <c:pt idx="253">
                  <c:v>9/11/2013</c:v>
                </c:pt>
                <c:pt idx="254">
                  <c:v>9/12/2013</c:v>
                </c:pt>
                <c:pt idx="255">
                  <c:v>9/13/2013</c:v>
                </c:pt>
                <c:pt idx="256">
                  <c:v>9/14/2013</c:v>
                </c:pt>
                <c:pt idx="257">
                  <c:v>9/15/2013</c:v>
                </c:pt>
                <c:pt idx="258">
                  <c:v>9/16/2013</c:v>
                </c:pt>
                <c:pt idx="259">
                  <c:v>9/17/2013</c:v>
                </c:pt>
                <c:pt idx="260">
                  <c:v>9/18/2013</c:v>
                </c:pt>
                <c:pt idx="261">
                  <c:v>9/19/2013</c:v>
                </c:pt>
                <c:pt idx="262">
                  <c:v>9/20/2013</c:v>
                </c:pt>
                <c:pt idx="263">
                  <c:v>9/21/2013</c:v>
                </c:pt>
                <c:pt idx="264">
                  <c:v>9/22/2013</c:v>
                </c:pt>
                <c:pt idx="265">
                  <c:v>9/23/2013</c:v>
                </c:pt>
                <c:pt idx="266">
                  <c:v>9/24/2013</c:v>
                </c:pt>
                <c:pt idx="267">
                  <c:v>9/25/2013</c:v>
                </c:pt>
                <c:pt idx="268">
                  <c:v>9/26/2013</c:v>
                </c:pt>
                <c:pt idx="269">
                  <c:v>9/27/2013</c:v>
                </c:pt>
                <c:pt idx="270">
                  <c:v>9/28/2013</c:v>
                </c:pt>
                <c:pt idx="271">
                  <c:v>9/29/2013</c:v>
                </c:pt>
                <c:pt idx="272">
                  <c:v>9/30/2013</c:v>
                </c:pt>
                <c:pt idx="273">
                  <c:v>10/1/2013</c:v>
                </c:pt>
                <c:pt idx="274">
                  <c:v>10/2/2013</c:v>
                </c:pt>
                <c:pt idx="275">
                  <c:v>10/3/2013</c:v>
                </c:pt>
                <c:pt idx="276">
                  <c:v>10/4/2013</c:v>
                </c:pt>
                <c:pt idx="277">
                  <c:v>10/5/2013</c:v>
                </c:pt>
                <c:pt idx="278">
                  <c:v>10/6/2013</c:v>
                </c:pt>
                <c:pt idx="279">
                  <c:v>10/7/2013</c:v>
                </c:pt>
                <c:pt idx="280">
                  <c:v>10/8/2013</c:v>
                </c:pt>
                <c:pt idx="281">
                  <c:v>10/9/2013</c:v>
                </c:pt>
                <c:pt idx="282">
                  <c:v>10/10/2013</c:v>
                </c:pt>
                <c:pt idx="283">
                  <c:v>10/11/2013</c:v>
                </c:pt>
                <c:pt idx="284">
                  <c:v>10/12/2013</c:v>
                </c:pt>
                <c:pt idx="285">
                  <c:v>10/13/2013</c:v>
                </c:pt>
                <c:pt idx="286">
                  <c:v>10/14/2013</c:v>
                </c:pt>
                <c:pt idx="287">
                  <c:v>10/15/2013</c:v>
                </c:pt>
                <c:pt idx="288">
                  <c:v>10/16/2013</c:v>
                </c:pt>
                <c:pt idx="289">
                  <c:v>10/17/2013</c:v>
                </c:pt>
                <c:pt idx="290">
                  <c:v>10/18/2013</c:v>
                </c:pt>
                <c:pt idx="291">
                  <c:v>10/19/2013</c:v>
                </c:pt>
                <c:pt idx="292">
                  <c:v>10/20/2013</c:v>
                </c:pt>
                <c:pt idx="293">
                  <c:v>10/21/2013</c:v>
                </c:pt>
                <c:pt idx="294">
                  <c:v>10/22/2013</c:v>
                </c:pt>
                <c:pt idx="295">
                  <c:v>10/23/2013</c:v>
                </c:pt>
                <c:pt idx="296">
                  <c:v>10/24/2013</c:v>
                </c:pt>
                <c:pt idx="297">
                  <c:v>10/25/2013</c:v>
                </c:pt>
                <c:pt idx="298">
                  <c:v>10/26/2013</c:v>
                </c:pt>
                <c:pt idx="299">
                  <c:v>10/27/2013</c:v>
                </c:pt>
                <c:pt idx="300">
                  <c:v>10/28/2013</c:v>
                </c:pt>
                <c:pt idx="301">
                  <c:v>10/29/2013</c:v>
                </c:pt>
                <c:pt idx="302">
                  <c:v>10/30/2013</c:v>
                </c:pt>
                <c:pt idx="303">
                  <c:v>10/31/2013</c:v>
                </c:pt>
                <c:pt idx="304">
                  <c:v>11/1/2013</c:v>
                </c:pt>
                <c:pt idx="305">
                  <c:v>11/2/2013</c:v>
                </c:pt>
                <c:pt idx="306">
                  <c:v>11/3/2013</c:v>
                </c:pt>
                <c:pt idx="307">
                  <c:v>11/4/2013</c:v>
                </c:pt>
                <c:pt idx="308">
                  <c:v>11/5/2013</c:v>
                </c:pt>
                <c:pt idx="309">
                  <c:v>11/6/2013</c:v>
                </c:pt>
                <c:pt idx="310">
                  <c:v>11/7/2013</c:v>
                </c:pt>
                <c:pt idx="311">
                  <c:v>11/8/2013</c:v>
                </c:pt>
                <c:pt idx="312">
                  <c:v>11/9/2013</c:v>
                </c:pt>
                <c:pt idx="313">
                  <c:v>11/10/2013</c:v>
                </c:pt>
                <c:pt idx="314">
                  <c:v>11/11/2013</c:v>
                </c:pt>
                <c:pt idx="315">
                  <c:v>11/12/2013</c:v>
                </c:pt>
                <c:pt idx="316">
                  <c:v>11/13/2013</c:v>
                </c:pt>
                <c:pt idx="317">
                  <c:v>11/14/2013</c:v>
                </c:pt>
                <c:pt idx="318">
                  <c:v>11/15/2013</c:v>
                </c:pt>
                <c:pt idx="319">
                  <c:v>11/16/2013</c:v>
                </c:pt>
                <c:pt idx="320">
                  <c:v>11/17/2013</c:v>
                </c:pt>
                <c:pt idx="321">
                  <c:v>11/18/2013</c:v>
                </c:pt>
                <c:pt idx="322">
                  <c:v>11/19/2013</c:v>
                </c:pt>
                <c:pt idx="323">
                  <c:v>11/20/2013</c:v>
                </c:pt>
                <c:pt idx="324">
                  <c:v>11/21/2013</c:v>
                </c:pt>
                <c:pt idx="325">
                  <c:v>11/22/2013</c:v>
                </c:pt>
                <c:pt idx="326">
                  <c:v>11/23/2013</c:v>
                </c:pt>
                <c:pt idx="327">
                  <c:v>11/24/2013</c:v>
                </c:pt>
                <c:pt idx="328">
                  <c:v>11/25/2013</c:v>
                </c:pt>
                <c:pt idx="329">
                  <c:v>11/26/2013</c:v>
                </c:pt>
                <c:pt idx="330">
                  <c:v>11/27/2013</c:v>
                </c:pt>
                <c:pt idx="331">
                  <c:v>11/28/2013</c:v>
                </c:pt>
                <c:pt idx="332">
                  <c:v>11/29/2013</c:v>
                </c:pt>
                <c:pt idx="333">
                  <c:v>11/30/2013</c:v>
                </c:pt>
                <c:pt idx="334">
                  <c:v>12/1/2013</c:v>
                </c:pt>
                <c:pt idx="335">
                  <c:v>12/2/2013</c:v>
                </c:pt>
                <c:pt idx="336">
                  <c:v>12/3/2013</c:v>
                </c:pt>
                <c:pt idx="337">
                  <c:v>12/4/2013</c:v>
                </c:pt>
                <c:pt idx="338">
                  <c:v>12/5/2013</c:v>
                </c:pt>
                <c:pt idx="339">
                  <c:v>12/6/2013</c:v>
                </c:pt>
                <c:pt idx="340">
                  <c:v>12/7/2013</c:v>
                </c:pt>
                <c:pt idx="341">
                  <c:v>12/8/2013</c:v>
                </c:pt>
                <c:pt idx="342">
                  <c:v>12/9/2013</c:v>
                </c:pt>
                <c:pt idx="343">
                  <c:v>12/10/2013</c:v>
                </c:pt>
                <c:pt idx="344">
                  <c:v>12/11/2013</c:v>
                </c:pt>
                <c:pt idx="345">
                  <c:v>12/12/2013</c:v>
                </c:pt>
                <c:pt idx="346">
                  <c:v>12/13/2013</c:v>
                </c:pt>
                <c:pt idx="347">
                  <c:v>12/14/2013</c:v>
                </c:pt>
                <c:pt idx="348">
                  <c:v>12/15/2013</c:v>
                </c:pt>
                <c:pt idx="349">
                  <c:v>12/16/2013</c:v>
                </c:pt>
                <c:pt idx="350">
                  <c:v>12/17/2013</c:v>
                </c:pt>
                <c:pt idx="351">
                  <c:v>12/18/2013</c:v>
                </c:pt>
                <c:pt idx="352">
                  <c:v>12/19/2013</c:v>
                </c:pt>
                <c:pt idx="353">
                  <c:v>12/20/2013</c:v>
                </c:pt>
                <c:pt idx="354">
                  <c:v>12/21/2013</c:v>
                </c:pt>
                <c:pt idx="355">
                  <c:v>12/22/2013</c:v>
                </c:pt>
                <c:pt idx="356">
                  <c:v>12/23/2013</c:v>
                </c:pt>
                <c:pt idx="357">
                  <c:v>12/24/2013</c:v>
                </c:pt>
                <c:pt idx="358">
                  <c:v>12/25/2013</c:v>
                </c:pt>
                <c:pt idx="359">
                  <c:v>12/26/2013</c:v>
                </c:pt>
                <c:pt idx="360">
                  <c:v>12/27/2013</c:v>
                </c:pt>
                <c:pt idx="361">
                  <c:v>12/28/2013</c:v>
                </c:pt>
                <c:pt idx="362">
                  <c:v>12/29/2013</c:v>
                </c:pt>
                <c:pt idx="363">
                  <c:v>12/30/2013</c:v>
                </c:pt>
                <c:pt idx="364">
                  <c:v>12/31/2013</c:v>
                </c:pt>
              </c:strCache>
            </c:strRef>
          </c:cat>
          <c:val>
            <c:numRef>
              <c:f>'[2013-hourly-loads_PJM.xls]MIDATL'!$AE$2:$AE$366</c:f>
              <c:numCache>
                <c:formatCode>General</c:formatCode>
                <c:ptCount val="365"/>
                <c:pt idx="0">
                  <c:v>35892.865</c:v>
                </c:pt>
                <c:pt idx="1">
                  <c:v>41197.79599999999</c:v>
                </c:pt>
                <c:pt idx="2">
                  <c:v>41137.895</c:v>
                </c:pt>
                <c:pt idx="3">
                  <c:v>39046.364</c:v>
                </c:pt>
                <c:pt idx="4">
                  <c:v>35903.92</c:v>
                </c:pt>
                <c:pt idx="5">
                  <c:v>34620.5</c:v>
                </c:pt>
                <c:pt idx="6">
                  <c:v>38054.459</c:v>
                </c:pt>
                <c:pt idx="7">
                  <c:v>37822.336</c:v>
                </c:pt>
                <c:pt idx="8">
                  <c:v>37413.498</c:v>
                </c:pt>
                <c:pt idx="9">
                  <c:v>36472.135</c:v>
                </c:pt>
                <c:pt idx="10">
                  <c:v>36528.636</c:v>
                </c:pt>
                <c:pt idx="11">
                  <c:v>32004.197</c:v>
                </c:pt>
                <c:pt idx="12">
                  <c:v>32645.188</c:v>
                </c:pt>
                <c:pt idx="13">
                  <c:v>35178.101</c:v>
                </c:pt>
                <c:pt idx="14">
                  <c:v>37847.321</c:v>
                </c:pt>
                <c:pt idx="15">
                  <c:v>38811.977</c:v>
                </c:pt>
                <c:pt idx="16">
                  <c:v>37964.328</c:v>
                </c:pt>
                <c:pt idx="17">
                  <c:v>39064.61</c:v>
                </c:pt>
                <c:pt idx="18">
                  <c:v>33377.573</c:v>
                </c:pt>
                <c:pt idx="19">
                  <c:v>33523.098</c:v>
                </c:pt>
                <c:pt idx="20">
                  <c:v>39344.608</c:v>
                </c:pt>
                <c:pt idx="21">
                  <c:v>45528.58</c:v>
                </c:pt>
                <c:pt idx="22">
                  <c:v>45381.23</c:v>
                </c:pt>
                <c:pt idx="23">
                  <c:v>44986.427</c:v>
                </c:pt>
                <c:pt idx="24">
                  <c:v>44522.554</c:v>
                </c:pt>
                <c:pt idx="25">
                  <c:v>39659.678</c:v>
                </c:pt>
                <c:pt idx="26">
                  <c:v>38551.598</c:v>
                </c:pt>
                <c:pt idx="27">
                  <c:v>40596.893</c:v>
                </c:pt>
                <c:pt idx="28">
                  <c:v>35845.139</c:v>
                </c:pt>
                <c:pt idx="29">
                  <c:v>34577.619</c:v>
                </c:pt>
                <c:pt idx="30">
                  <c:v>38508.028</c:v>
                </c:pt>
                <c:pt idx="31">
                  <c:v>41804.565</c:v>
                </c:pt>
                <c:pt idx="32">
                  <c:v>39349.387</c:v>
                </c:pt>
                <c:pt idx="33">
                  <c:v>37593.843</c:v>
                </c:pt>
                <c:pt idx="34">
                  <c:v>41484.019</c:v>
                </c:pt>
                <c:pt idx="35">
                  <c:v>40246.255</c:v>
                </c:pt>
                <c:pt idx="36">
                  <c:v>39146.117</c:v>
                </c:pt>
                <c:pt idx="37">
                  <c:v>39957.737</c:v>
                </c:pt>
                <c:pt idx="38">
                  <c:v>38847.152</c:v>
                </c:pt>
                <c:pt idx="39">
                  <c:v>37318.488</c:v>
                </c:pt>
                <c:pt idx="40">
                  <c:v>36259.009</c:v>
                </c:pt>
                <c:pt idx="41">
                  <c:v>37176.917</c:v>
                </c:pt>
                <c:pt idx="42">
                  <c:v>36551.719</c:v>
                </c:pt>
                <c:pt idx="43">
                  <c:v>37730.882</c:v>
                </c:pt>
                <c:pt idx="44">
                  <c:v>36617.881</c:v>
                </c:pt>
                <c:pt idx="45">
                  <c:v>35494.588</c:v>
                </c:pt>
                <c:pt idx="46">
                  <c:v>35390.485</c:v>
                </c:pt>
                <c:pt idx="47">
                  <c:v>39175.402</c:v>
                </c:pt>
                <c:pt idx="48">
                  <c:v>39095.44</c:v>
                </c:pt>
                <c:pt idx="49">
                  <c:v>38278.063</c:v>
                </c:pt>
                <c:pt idx="50">
                  <c:v>41549.428</c:v>
                </c:pt>
                <c:pt idx="51">
                  <c:v>40184.666</c:v>
                </c:pt>
                <c:pt idx="52">
                  <c:v>38862.405</c:v>
                </c:pt>
                <c:pt idx="53">
                  <c:v>34105.502</c:v>
                </c:pt>
                <c:pt idx="54">
                  <c:v>35224.97</c:v>
                </c:pt>
                <c:pt idx="55">
                  <c:v>36953.371</c:v>
                </c:pt>
                <c:pt idx="56">
                  <c:v>38784.394</c:v>
                </c:pt>
                <c:pt idx="57">
                  <c:v>35691.911</c:v>
                </c:pt>
                <c:pt idx="58">
                  <c:v>36527.824</c:v>
                </c:pt>
                <c:pt idx="59">
                  <c:v>36283.634</c:v>
                </c:pt>
                <c:pt idx="60">
                  <c:v>34862.203</c:v>
                </c:pt>
                <c:pt idx="61">
                  <c:v>36358.687</c:v>
                </c:pt>
                <c:pt idx="62">
                  <c:v>38528.901</c:v>
                </c:pt>
                <c:pt idx="63">
                  <c:v>36855.975</c:v>
                </c:pt>
                <c:pt idx="64">
                  <c:v>39228.715</c:v>
                </c:pt>
                <c:pt idx="65">
                  <c:v>36768.357</c:v>
                </c:pt>
                <c:pt idx="66">
                  <c:v>36459.504</c:v>
                </c:pt>
                <c:pt idx="67">
                  <c:v>30824.114</c:v>
                </c:pt>
                <c:pt idx="68">
                  <c:v>31222.544</c:v>
                </c:pt>
                <c:pt idx="69">
                  <c:v>33196.475</c:v>
                </c:pt>
                <c:pt idx="70">
                  <c:v>33442.662</c:v>
                </c:pt>
                <c:pt idx="71">
                  <c:v>35041.542</c:v>
                </c:pt>
                <c:pt idx="72">
                  <c:v>36888.816</c:v>
                </c:pt>
                <c:pt idx="73">
                  <c:v>36860.814</c:v>
                </c:pt>
                <c:pt idx="74">
                  <c:v>32836.795</c:v>
                </c:pt>
                <c:pt idx="75">
                  <c:v>34134.416</c:v>
                </c:pt>
                <c:pt idx="76">
                  <c:v>38545.737</c:v>
                </c:pt>
                <c:pt idx="77">
                  <c:v>35956.924</c:v>
                </c:pt>
                <c:pt idx="78">
                  <c:v>35959.259</c:v>
                </c:pt>
                <c:pt idx="79">
                  <c:v>37714.758</c:v>
                </c:pt>
                <c:pt idx="80">
                  <c:v>37661.75</c:v>
                </c:pt>
                <c:pt idx="81">
                  <c:v>31945.57</c:v>
                </c:pt>
                <c:pt idx="82">
                  <c:v>32889.59</c:v>
                </c:pt>
                <c:pt idx="83">
                  <c:v>36870.659</c:v>
                </c:pt>
                <c:pt idx="84">
                  <c:v>35557.268</c:v>
                </c:pt>
                <c:pt idx="85">
                  <c:v>34372.925</c:v>
                </c:pt>
                <c:pt idx="86">
                  <c:v>33913.356</c:v>
                </c:pt>
                <c:pt idx="87">
                  <c:v>30983.144</c:v>
                </c:pt>
                <c:pt idx="88">
                  <c:v>28901.232</c:v>
                </c:pt>
                <c:pt idx="89">
                  <c:v>29062.435</c:v>
                </c:pt>
                <c:pt idx="90">
                  <c:v>33061.286</c:v>
                </c:pt>
                <c:pt idx="91">
                  <c:v>34977.314</c:v>
                </c:pt>
                <c:pt idx="92">
                  <c:v>35360.583</c:v>
                </c:pt>
                <c:pt idx="93">
                  <c:v>35961.076</c:v>
                </c:pt>
                <c:pt idx="94">
                  <c:v>33070.84</c:v>
                </c:pt>
                <c:pt idx="95">
                  <c:v>29337.277</c:v>
                </c:pt>
                <c:pt idx="96">
                  <c:v>29085.361</c:v>
                </c:pt>
                <c:pt idx="97">
                  <c:v>31354.447</c:v>
                </c:pt>
                <c:pt idx="98">
                  <c:v>33336.234</c:v>
                </c:pt>
                <c:pt idx="99">
                  <c:v>34807.015</c:v>
                </c:pt>
                <c:pt idx="100">
                  <c:v>32696.615</c:v>
                </c:pt>
                <c:pt idx="101">
                  <c:v>31594.903</c:v>
                </c:pt>
                <c:pt idx="102">
                  <c:v>27840.459</c:v>
                </c:pt>
                <c:pt idx="103">
                  <c:v>28908.202</c:v>
                </c:pt>
                <c:pt idx="104">
                  <c:v>31165.319</c:v>
                </c:pt>
                <c:pt idx="105">
                  <c:v>31473.604</c:v>
                </c:pt>
                <c:pt idx="106">
                  <c:v>31205.925</c:v>
                </c:pt>
                <c:pt idx="107">
                  <c:v>31336.631</c:v>
                </c:pt>
                <c:pt idx="108">
                  <c:v>31234.942</c:v>
                </c:pt>
                <c:pt idx="109">
                  <c:v>27697.316</c:v>
                </c:pt>
                <c:pt idx="110">
                  <c:v>29146.437</c:v>
                </c:pt>
                <c:pt idx="111">
                  <c:v>31837.93</c:v>
                </c:pt>
                <c:pt idx="112">
                  <c:v>31572.297</c:v>
                </c:pt>
                <c:pt idx="113">
                  <c:v>31217.882</c:v>
                </c:pt>
                <c:pt idx="114">
                  <c:v>30519.434</c:v>
                </c:pt>
                <c:pt idx="115">
                  <c:v>29275.769</c:v>
                </c:pt>
                <c:pt idx="116">
                  <c:v>27115.668</c:v>
                </c:pt>
                <c:pt idx="117">
                  <c:v>27985.93</c:v>
                </c:pt>
                <c:pt idx="118">
                  <c:v>31150.581</c:v>
                </c:pt>
                <c:pt idx="119">
                  <c:v>30515.251</c:v>
                </c:pt>
                <c:pt idx="120">
                  <c:v>30185.06</c:v>
                </c:pt>
                <c:pt idx="121">
                  <c:v>30444.97</c:v>
                </c:pt>
                <c:pt idx="122">
                  <c:v>28862.141</c:v>
                </c:pt>
                <c:pt idx="123">
                  <c:v>26766.575</c:v>
                </c:pt>
                <c:pt idx="124">
                  <c:v>27578.522</c:v>
                </c:pt>
                <c:pt idx="125">
                  <c:v>30647.264</c:v>
                </c:pt>
                <c:pt idx="126">
                  <c:v>31100.785</c:v>
                </c:pt>
                <c:pt idx="127">
                  <c:v>30773.277</c:v>
                </c:pt>
                <c:pt idx="128">
                  <c:v>31026.159</c:v>
                </c:pt>
                <c:pt idx="129">
                  <c:v>32779.282</c:v>
                </c:pt>
                <c:pt idx="130">
                  <c:v>29162.211</c:v>
                </c:pt>
                <c:pt idx="131">
                  <c:v>27001.209</c:v>
                </c:pt>
                <c:pt idx="132">
                  <c:v>30390.039</c:v>
                </c:pt>
                <c:pt idx="133">
                  <c:v>30259.688</c:v>
                </c:pt>
                <c:pt idx="134">
                  <c:v>31647.546</c:v>
                </c:pt>
                <c:pt idx="135">
                  <c:v>34087.788</c:v>
                </c:pt>
                <c:pt idx="136">
                  <c:v>32507.444</c:v>
                </c:pt>
                <c:pt idx="137">
                  <c:v>27542.391</c:v>
                </c:pt>
                <c:pt idx="138">
                  <c:v>28845.23</c:v>
                </c:pt>
                <c:pt idx="139">
                  <c:v>35296.579</c:v>
                </c:pt>
                <c:pt idx="140">
                  <c:v>41318.343</c:v>
                </c:pt>
                <c:pt idx="141">
                  <c:v>43649.811</c:v>
                </c:pt>
                <c:pt idx="142">
                  <c:v>38521.162</c:v>
                </c:pt>
                <c:pt idx="143">
                  <c:v>31398.823</c:v>
                </c:pt>
                <c:pt idx="144">
                  <c:v>26532.708</c:v>
                </c:pt>
                <c:pt idx="145">
                  <c:v>25838.795</c:v>
                </c:pt>
                <c:pt idx="146">
                  <c:v>27887.9</c:v>
                </c:pt>
                <c:pt idx="147">
                  <c:v>32266.153</c:v>
                </c:pt>
                <c:pt idx="148">
                  <c:v>41451.871</c:v>
                </c:pt>
                <c:pt idx="149">
                  <c:v>48169.992</c:v>
                </c:pt>
                <c:pt idx="150">
                  <c:v>49581.623</c:v>
                </c:pt>
                <c:pt idx="151">
                  <c:v>46062.799</c:v>
                </c:pt>
                <c:pt idx="152">
                  <c:v>42446.314</c:v>
                </c:pt>
                <c:pt idx="153">
                  <c:v>40404.395</c:v>
                </c:pt>
                <c:pt idx="154">
                  <c:v>35487.536</c:v>
                </c:pt>
                <c:pt idx="155">
                  <c:v>35824.578</c:v>
                </c:pt>
                <c:pt idx="156">
                  <c:v>33579.683</c:v>
                </c:pt>
                <c:pt idx="157">
                  <c:v>33655.531</c:v>
                </c:pt>
                <c:pt idx="158">
                  <c:v>32105.591</c:v>
                </c:pt>
                <c:pt idx="159">
                  <c:v>35615.028</c:v>
                </c:pt>
                <c:pt idx="160">
                  <c:v>36926.403</c:v>
                </c:pt>
                <c:pt idx="161">
                  <c:v>40865.561</c:v>
                </c:pt>
                <c:pt idx="162">
                  <c:v>42068.211</c:v>
                </c:pt>
                <c:pt idx="163">
                  <c:v>39132.656</c:v>
                </c:pt>
                <c:pt idx="164">
                  <c:v>33917.356</c:v>
                </c:pt>
                <c:pt idx="165">
                  <c:v>34140.191</c:v>
                </c:pt>
                <c:pt idx="166">
                  <c:v>34483.195</c:v>
                </c:pt>
                <c:pt idx="167">
                  <c:v>45202.081</c:v>
                </c:pt>
                <c:pt idx="168">
                  <c:v>39817.077</c:v>
                </c:pt>
                <c:pt idx="169">
                  <c:v>37308.135</c:v>
                </c:pt>
                <c:pt idx="170">
                  <c:v>39027.155</c:v>
                </c:pt>
                <c:pt idx="171">
                  <c:v>40355.895</c:v>
                </c:pt>
                <c:pt idx="172">
                  <c:v>40244.972</c:v>
                </c:pt>
                <c:pt idx="173">
                  <c:v>41854.553</c:v>
                </c:pt>
                <c:pt idx="174">
                  <c:v>51738.793</c:v>
                </c:pt>
                <c:pt idx="175">
                  <c:v>51856.109</c:v>
                </c:pt>
                <c:pt idx="176">
                  <c:v>49983.987</c:v>
                </c:pt>
                <c:pt idx="177">
                  <c:v>48640.173</c:v>
                </c:pt>
                <c:pt idx="178">
                  <c:v>47071.195</c:v>
                </c:pt>
                <c:pt idx="179">
                  <c:v>42840.374</c:v>
                </c:pt>
                <c:pt idx="180">
                  <c:v>40033.233</c:v>
                </c:pt>
                <c:pt idx="181">
                  <c:v>42134.746</c:v>
                </c:pt>
                <c:pt idx="182">
                  <c:v>45419.963</c:v>
                </c:pt>
                <c:pt idx="183">
                  <c:v>47225.419</c:v>
                </c:pt>
                <c:pt idx="184">
                  <c:v>46307.559</c:v>
                </c:pt>
                <c:pt idx="185">
                  <c:v>51608.335</c:v>
                </c:pt>
                <c:pt idx="186">
                  <c:v>50729.585</c:v>
                </c:pt>
                <c:pt idx="187">
                  <c:v>50897.445</c:v>
                </c:pt>
                <c:pt idx="188">
                  <c:v>49667.749</c:v>
                </c:pt>
                <c:pt idx="189">
                  <c:v>48521.671</c:v>
                </c:pt>
                <c:pt idx="190">
                  <c:v>50945.451</c:v>
                </c:pt>
                <c:pt idx="191">
                  <c:v>47522.473</c:v>
                </c:pt>
                <c:pt idx="192">
                  <c:v>38596.556</c:v>
                </c:pt>
                <c:pt idx="193">
                  <c:v>41964.019</c:v>
                </c:pt>
                <c:pt idx="194">
                  <c:v>48732.073</c:v>
                </c:pt>
                <c:pt idx="195">
                  <c:v>56836.825</c:v>
                </c:pt>
                <c:pt idx="196">
                  <c:v>56067.488</c:v>
                </c:pt>
                <c:pt idx="197">
                  <c:v>57198.413</c:v>
                </c:pt>
                <c:pt idx="198">
                  <c:v>58685.328</c:v>
                </c:pt>
                <c:pt idx="199">
                  <c:v>59118.97</c:v>
                </c:pt>
                <c:pt idx="200">
                  <c:v>52240.885</c:v>
                </c:pt>
                <c:pt idx="201">
                  <c:v>46870.952</c:v>
                </c:pt>
                <c:pt idx="202">
                  <c:v>50384.09</c:v>
                </c:pt>
                <c:pt idx="203">
                  <c:v>50476.685</c:v>
                </c:pt>
                <c:pt idx="204">
                  <c:v>45087.643</c:v>
                </c:pt>
                <c:pt idx="205">
                  <c:v>35840.241</c:v>
                </c:pt>
                <c:pt idx="206">
                  <c:v>41466.462</c:v>
                </c:pt>
                <c:pt idx="207">
                  <c:v>40144.097</c:v>
                </c:pt>
                <c:pt idx="208">
                  <c:v>38831.551</c:v>
                </c:pt>
                <c:pt idx="209">
                  <c:v>43632.421</c:v>
                </c:pt>
                <c:pt idx="210">
                  <c:v>41602.289</c:v>
                </c:pt>
                <c:pt idx="211">
                  <c:v>41505.477</c:v>
                </c:pt>
                <c:pt idx="212">
                  <c:v>38044.048</c:v>
                </c:pt>
                <c:pt idx="213">
                  <c:v>43432.595</c:v>
                </c:pt>
                <c:pt idx="214">
                  <c:v>33877.87</c:v>
                </c:pt>
                <c:pt idx="215">
                  <c:v>35117.075</c:v>
                </c:pt>
                <c:pt idx="216">
                  <c:v>37966.363</c:v>
                </c:pt>
                <c:pt idx="217">
                  <c:v>36407.254</c:v>
                </c:pt>
                <c:pt idx="218">
                  <c:v>38843.484</c:v>
                </c:pt>
                <c:pt idx="219">
                  <c:v>45415.284</c:v>
                </c:pt>
                <c:pt idx="220">
                  <c:v>47294.133</c:v>
                </c:pt>
                <c:pt idx="221">
                  <c:v>40328.503</c:v>
                </c:pt>
                <c:pt idx="222">
                  <c:v>39752.534</c:v>
                </c:pt>
                <c:pt idx="223">
                  <c:v>46043.658</c:v>
                </c:pt>
                <c:pt idx="224">
                  <c:v>44023.27</c:v>
                </c:pt>
                <c:pt idx="225">
                  <c:v>35188.298</c:v>
                </c:pt>
                <c:pt idx="226">
                  <c:v>35972.252</c:v>
                </c:pt>
                <c:pt idx="227">
                  <c:v>36226.24</c:v>
                </c:pt>
                <c:pt idx="228">
                  <c:v>33849.273</c:v>
                </c:pt>
                <c:pt idx="229">
                  <c:v>31812.337</c:v>
                </c:pt>
                <c:pt idx="230">
                  <c:v>36712.279</c:v>
                </c:pt>
                <c:pt idx="231">
                  <c:v>45814.698</c:v>
                </c:pt>
                <c:pt idx="232">
                  <c:v>48463.131</c:v>
                </c:pt>
                <c:pt idx="233">
                  <c:v>44664.88</c:v>
                </c:pt>
                <c:pt idx="234">
                  <c:v>38738.284</c:v>
                </c:pt>
                <c:pt idx="235">
                  <c:v>35155.215</c:v>
                </c:pt>
                <c:pt idx="236">
                  <c:v>35713.8</c:v>
                </c:pt>
                <c:pt idx="237">
                  <c:v>42957.301</c:v>
                </c:pt>
                <c:pt idx="238">
                  <c:v>49056.547</c:v>
                </c:pt>
                <c:pt idx="239">
                  <c:v>41702.099</c:v>
                </c:pt>
                <c:pt idx="240">
                  <c:v>43803.587</c:v>
                </c:pt>
                <c:pt idx="241">
                  <c:v>45389.968</c:v>
                </c:pt>
                <c:pt idx="242">
                  <c:v>44101.857</c:v>
                </c:pt>
                <c:pt idx="243">
                  <c:v>44119.594</c:v>
                </c:pt>
                <c:pt idx="244">
                  <c:v>42975.611</c:v>
                </c:pt>
                <c:pt idx="245">
                  <c:v>44117.331</c:v>
                </c:pt>
                <c:pt idx="246">
                  <c:v>40995.284</c:v>
                </c:pt>
                <c:pt idx="247">
                  <c:v>38596.918</c:v>
                </c:pt>
                <c:pt idx="248">
                  <c:v>33390.89</c:v>
                </c:pt>
                <c:pt idx="249">
                  <c:v>31341.024</c:v>
                </c:pt>
                <c:pt idx="250">
                  <c:v>36070.205</c:v>
                </c:pt>
                <c:pt idx="251">
                  <c:v>35189.243</c:v>
                </c:pt>
                <c:pt idx="252">
                  <c:v>48929.267</c:v>
                </c:pt>
                <c:pt idx="253">
                  <c:v>52612.923</c:v>
                </c:pt>
                <c:pt idx="254">
                  <c:v>47198.743</c:v>
                </c:pt>
                <c:pt idx="255">
                  <c:v>36218.837</c:v>
                </c:pt>
                <c:pt idx="256">
                  <c:v>27970.658</c:v>
                </c:pt>
                <c:pt idx="257">
                  <c:v>29801.499</c:v>
                </c:pt>
                <c:pt idx="258">
                  <c:v>32239.565</c:v>
                </c:pt>
                <c:pt idx="259">
                  <c:v>30945.969</c:v>
                </c:pt>
                <c:pt idx="260">
                  <c:v>31397.767</c:v>
                </c:pt>
                <c:pt idx="261">
                  <c:v>32805.774</c:v>
                </c:pt>
                <c:pt idx="262">
                  <c:v>33987.054</c:v>
                </c:pt>
                <c:pt idx="263">
                  <c:v>31065.436</c:v>
                </c:pt>
                <c:pt idx="264">
                  <c:v>29272.719</c:v>
                </c:pt>
                <c:pt idx="265">
                  <c:v>31316.451</c:v>
                </c:pt>
                <c:pt idx="266">
                  <c:v>31757.492</c:v>
                </c:pt>
                <c:pt idx="267">
                  <c:v>31978.358</c:v>
                </c:pt>
                <c:pt idx="268">
                  <c:v>32109.896</c:v>
                </c:pt>
                <c:pt idx="269">
                  <c:v>30836.275</c:v>
                </c:pt>
                <c:pt idx="270">
                  <c:v>28410.449</c:v>
                </c:pt>
                <c:pt idx="271">
                  <c:v>29385.466</c:v>
                </c:pt>
                <c:pt idx="272">
                  <c:v>32523.268</c:v>
                </c:pt>
                <c:pt idx="273">
                  <c:v>34459.259</c:v>
                </c:pt>
                <c:pt idx="274">
                  <c:v>37005.21</c:v>
                </c:pt>
                <c:pt idx="275">
                  <c:v>36435.876</c:v>
                </c:pt>
                <c:pt idx="276">
                  <c:v>39531.939</c:v>
                </c:pt>
                <c:pt idx="277">
                  <c:v>36257.262</c:v>
                </c:pt>
                <c:pt idx="278">
                  <c:v>36004.51</c:v>
                </c:pt>
                <c:pt idx="279">
                  <c:v>35853.427</c:v>
                </c:pt>
                <c:pt idx="280">
                  <c:v>31645.242</c:v>
                </c:pt>
                <c:pt idx="281">
                  <c:v>31738.654</c:v>
                </c:pt>
                <c:pt idx="282">
                  <c:v>32216.448</c:v>
                </c:pt>
                <c:pt idx="283">
                  <c:v>30950.018</c:v>
                </c:pt>
                <c:pt idx="284">
                  <c:v>28489.26</c:v>
                </c:pt>
                <c:pt idx="285">
                  <c:v>28753.663</c:v>
                </c:pt>
                <c:pt idx="286">
                  <c:v>31760.925</c:v>
                </c:pt>
                <c:pt idx="287">
                  <c:v>31841.196</c:v>
                </c:pt>
                <c:pt idx="288">
                  <c:v>32406.943</c:v>
                </c:pt>
                <c:pt idx="289">
                  <c:v>33181.324</c:v>
                </c:pt>
                <c:pt idx="290">
                  <c:v>29916.405</c:v>
                </c:pt>
                <c:pt idx="291">
                  <c:v>28253.247</c:v>
                </c:pt>
                <c:pt idx="292">
                  <c:v>28782.086</c:v>
                </c:pt>
                <c:pt idx="293">
                  <c:v>31802.455</c:v>
                </c:pt>
                <c:pt idx="294">
                  <c:v>31776.247</c:v>
                </c:pt>
                <c:pt idx="295">
                  <c:v>32796.956</c:v>
                </c:pt>
                <c:pt idx="296">
                  <c:v>33620.047</c:v>
                </c:pt>
                <c:pt idx="297">
                  <c:v>32741.222</c:v>
                </c:pt>
                <c:pt idx="298">
                  <c:v>29479.997</c:v>
                </c:pt>
                <c:pt idx="299">
                  <c:v>30058.545</c:v>
                </c:pt>
                <c:pt idx="300">
                  <c:v>32611.321</c:v>
                </c:pt>
                <c:pt idx="301">
                  <c:v>32615.921</c:v>
                </c:pt>
                <c:pt idx="302">
                  <c:v>32478.503</c:v>
                </c:pt>
                <c:pt idx="303">
                  <c:v>31592.279</c:v>
                </c:pt>
                <c:pt idx="304">
                  <c:v>30972.83</c:v>
                </c:pt>
                <c:pt idx="305">
                  <c:v>28194.319</c:v>
                </c:pt>
                <c:pt idx="306">
                  <c:v>30748.512</c:v>
                </c:pt>
                <c:pt idx="307">
                  <c:v>35734.228</c:v>
                </c:pt>
                <c:pt idx="308">
                  <c:v>33967.399</c:v>
                </c:pt>
                <c:pt idx="309">
                  <c:v>32872.368</c:v>
                </c:pt>
                <c:pt idx="310">
                  <c:v>33418.372</c:v>
                </c:pt>
                <c:pt idx="311">
                  <c:v>34011.208</c:v>
                </c:pt>
                <c:pt idx="312">
                  <c:v>30956.161</c:v>
                </c:pt>
                <c:pt idx="313">
                  <c:v>31401.849</c:v>
                </c:pt>
                <c:pt idx="314">
                  <c:v>34279.157</c:v>
                </c:pt>
                <c:pt idx="315">
                  <c:v>38042.406</c:v>
                </c:pt>
                <c:pt idx="316">
                  <c:v>37777.738</c:v>
                </c:pt>
                <c:pt idx="317">
                  <c:v>35708.431</c:v>
                </c:pt>
                <c:pt idx="318">
                  <c:v>34283.511</c:v>
                </c:pt>
                <c:pt idx="319">
                  <c:v>30370.545</c:v>
                </c:pt>
                <c:pt idx="320">
                  <c:v>30387.874</c:v>
                </c:pt>
                <c:pt idx="321">
                  <c:v>33054.558</c:v>
                </c:pt>
                <c:pt idx="322">
                  <c:v>35982.922</c:v>
                </c:pt>
                <c:pt idx="323">
                  <c:v>36693.352</c:v>
                </c:pt>
                <c:pt idx="324">
                  <c:v>35723.565</c:v>
                </c:pt>
                <c:pt idx="325">
                  <c:v>33591.056</c:v>
                </c:pt>
                <c:pt idx="326">
                  <c:v>33376.182</c:v>
                </c:pt>
                <c:pt idx="327">
                  <c:v>38929.98</c:v>
                </c:pt>
                <c:pt idx="328">
                  <c:v>40269.912</c:v>
                </c:pt>
                <c:pt idx="329">
                  <c:v>39358.523</c:v>
                </c:pt>
                <c:pt idx="330">
                  <c:v>38396.184</c:v>
                </c:pt>
                <c:pt idx="331">
                  <c:v>33158.364</c:v>
                </c:pt>
                <c:pt idx="332">
                  <c:v>35681.614</c:v>
                </c:pt>
                <c:pt idx="333">
                  <c:v>35310.802</c:v>
                </c:pt>
                <c:pt idx="334">
                  <c:v>34508.992</c:v>
                </c:pt>
                <c:pt idx="335">
                  <c:v>36772.265</c:v>
                </c:pt>
                <c:pt idx="336">
                  <c:v>36106.189</c:v>
                </c:pt>
                <c:pt idx="337">
                  <c:v>36198.643</c:v>
                </c:pt>
                <c:pt idx="338">
                  <c:v>35088.408</c:v>
                </c:pt>
                <c:pt idx="339">
                  <c:v>35784.636</c:v>
                </c:pt>
                <c:pt idx="340">
                  <c:v>35701.256</c:v>
                </c:pt>
                <c:pt idx="341">
                  <c:v>40262.693</c:v>
                </c:pt>
                <c:pt idx="342">
                  <c:v>40529.122</c:v>
                </c:pt>
                <c:pt idx="343">
                  <c:v>42096.607</c:v>
                </c:pt>
                <c:pt idx="344">
                  <c:v>41591.827</c:v>
                </c:pt>
                <c:pt idx="345">
                  <c:v>43386.249</c:v>
                </c:pt>
                <c:pt idx="346">
                  <c:v>40535.638</c:v>
                </c:pt>
                <c:pt idx="347">
                  <c:v>40374.254</c:v>
                </c:pt>
                <c:pt idx="348">
                  <c:v>38212.772</c:v>
                </c:pt>
                <c:pt idx="349">
                  <c:v>42520.286</c:v>
                </c:pt>
                <c:pt idx="350">
                  <c:v>42390.604</c:v>
                </c:pt>
                <c:pt idx="351">
                  <c:v>41514.661</c:v>
                </c:pt>
                <c:pt idx="352">
                  <c:v>39836.195</c:v>
                </c:pt>
                <c:pt idx="353">
                  <c:v>36205.221</c:v>
                </c:pt>
                <c:pt idx="354">
                  <c:v>31890.916</c:v>
                </c:pt>
                <c:pt idx="355">
                  <c:v>31844.792</c:v>
                </c:pt>
                <c:pt idx="356">
                  <c:v>34436.263</c:v>
                </c:pt>
                <c:pt idx="357">
                  <c:v>36623.502</c:v>
                </c:pt>
                <c:pt idx="358">
                  <c:v>34717.397</c:v>
                </c:pt>
                <c:pt idx="359">
                  <c:v>38936.046</c:v>
                </c:pt>
                <c:pt idx="360">
                  <c:v>37233.262</c:v>
                </c:pt>
                <c:pt idx="361">
                  <c:v>33166.136</c:v>
                </c:pt>
                <c:pt idx="362">
                  <c:v>34383.27</c:v>
                </c:pt>
                <c:pt idx="363">
                  <c:v>38877.668</c:v>
                </c:pt>
                <c:pt idx="364">
                  <c:v>39237.258</c:v>
                </c:pt>
              </c:numCache>
            </c:numRef>
          </c:val>
          <c:smooth val="0"/>
        </c:ser>
        <c:dLbls>
          <c:showLegendKey val="0"/>
          <c:showVal val="0"/>
          <c:showCatName val="0"/>
          <c:showSerName val="0"/>
          <c:showPercent val="0"/>
          <c:showBubbleSize val="0"/>
        </c:dLbls>
        <c:marker val="1"/>
        <c:smooth val="0"/>
        <c:axId val="-2117009320"/>
        <c:axId val="-2117013096"/>
      </c:lineChart>
      <c:catAx>
        <c:axId val="-2117009320"/>
        <c:scaling>
          <c:orientation val="minMax"/>
        </c:scaling>
        <c:delete val="0"/>
        <c:axPos val="b"/>
        <c:numFmt formatCode="General" sourceLinked="1"/>
        <c:majorTickMark val="out"/>
        <c:minorTickMark val="none"/>
        <c:tickLblPos val="nextTo"/>
        <c:txPr>
          <a:bodyPr/>
          <a:lstStyle/>
          <a:p>
            <a:pPr>
              <a:defRPr sz="1600"/>
            </a:pPr>
            <a:endParaRPr lang="en-US"/>
          </a:p>
        </c:txPr>
        <c:crossAx val="-2117013096"/>
        <c:crosses val="autoZero"/>
        <c:auto val="1"/>
        <c:lblAlgn val="ctr"/>
        <c:lblOffset val="100"/>
        <c:tickLblSkip val="30"/>
        <c:tickMarkSkip val="10"/>
        <c:noMultiLvlLbl val="0"/>
      </c:catAx>
      <c:valAx>
        <c:axId val="-2117013096"/>
        <c:scaling>
          <c:orientation val="minMax"/>
          <c:max val="60000.0"/>
          <c:min val="25000.0"/>
        </c:scaling>
        <c:delete val="0"/>
        <c:axPos val="l"/>
        <c:majorGridlines/>
        <c:numFmt formatCode="General" sourceLinked="1"/>
        <c:majorTickMark val="out"/>
        <c:minorTickMark val="none"/>
        <c:tickLblPos val="nextTo"/>
        <c:txPr>
          <a:bodyPr/>
          <a:lstStyle/>
          <a:p>
            <a:pPr>
              <a:defRPr sz="1600"/>
            </a:pPr>
            <a:endParaRPr lang="en-US"/>
          </a:p>
        </c:txPr>
        <c:crossAx val="-2117009320"/>
        <c:crossesAt val="1.0"/>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607666068647943"/>
          <c:y val="0.0160098126284646"/>
          <c:w val="0.939233393135206"/>
          <c:h val="0.890599613705492"/>
        </c:manualLayout>
      </c:layout>
      <c:lineChart>
        <c:grouping val="standard"/>
        <c:varyColors val="0"/>
        <c:ser>
          <c:idx val="0"/>
          <c:order val="0"/>
          <c:tx>
            <c:v>Sea Breeze</c:v>
          </c:tx>
          <c:spPr>
            <a:ln w="76200">
              <a:solidFill>
                <a:srgbClr val="FF0000"/>
              </a:solidFill>
            </a:ln>
          </c:spPr>
          <c:marker>
            <c:symbol val="none"/>
          </c:marker>
          <c:dPt>
            <c:idx val="0"/>
            <c:bubble3D val="0"/>
          </c:dPt>
          <c:cat>
            <c:strRef>
              <c:f>'[1]Seabreeze extended'!$K$3:$K$14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'[1]Seabreeze extended'!$N$3:$N$14</c:f>
              <c:numCache>
                <c:formatCode>General</c:formatCode>
                <c:ptCount val="12"/>
                <c:pt idx="0">
                  <c:v>4.0</c:v>
                </c:pt>
                <c:pt idx="1">
                  <c:v>8.0</c:v>
                </c:pt>
                <c:pt idx="2">
                  <c:v>13.0</c:v>
                </c:pt>
                <c:pt idx="3">
                  <c:v>44.0</c:v>
                </c:pt>
                <c:pt idx="4">
                  <c:v>28.0</c:v>
                </c:pt>
                <c:pt idx="5">
                  <c:v>39.0</c:v>
                </c:pt>
                <c:pt idx="6">
                  <c:v>43.0</c:v>
                </c:pt>
                <c:pt idx="7">
                  <c:v>35.0</c:v>
                </c:pt>
                <c:pt idx="8">
                  <c:v>29.0</c:v>
                </c:pt>
                <c:pt idx="9">
                  <c:v>15.0</c:v>
                </c:pt>
                <c:pt idx="10">
                  <c:v>8.0</c:v>
                </c:pt>
                <c:pt idx="11">
                  <c:v>2.0</c:v>
                </c:pt>
              </c:numCache>
            </c:numRef>
          </c:val>
          <c:smooth val="0"/>
        </c:ser>
        <c:ser>
          <c:idx val="1"/>
          <c:order val="1"/>
          <c:tx>
            <c:v>Upwelling</c:v>
          </c:tx>
          <c:spPr>
            <a:ln w="76200">
              <a:solidFill>
                <a:srgbClr val="0000FF"/>
              </a:solidFill>
            </a:ln>
          </c:spPr>
          <c:marker>
            <c:symbol val="none"/>
          </c:marker>
          <c:val>
            <c:numRef>
              <c:f>'[1]Seabreeze extended'!$O$3:$O$14</c:f>
              <c:numCache>
                <c:formatCode>General</c:formatCode>
                <c:ptCount val="12"/>
                <c:pt idx="0">
                  <c:v>0.0</c:v>
                </c:pt>
                <c:pt idx="1">
                  <c:v>0.0</c:v>
                </c:pt>
                <c:pt idx="2">
                  <c:v>0.0</c:v>
                </c:pt>
                <c:pt idx="3">
                  <c:v>0.0</c:v>
                </c:pt>
                <c:pt idx="4">
                  <c:v>1.0</c:v>
                </c:pt>
                <c:pt idx="5">
                  <c:v>15.0</c:v>
                </c:pt>
                <c:pt idx="6">
                  <c:v>46.0</c:v>
                </c:pt>
                <c:pt idx="7">
                  <c:v>22.0</c:v>
                </c:pt>
                <c:pt idx="8">
                  <c:v>33.0</c:v>
                </c:pt>
                <c:pt idx="9">
                  <c:v>6.0</c:v>
                </c:pt>
                <c:pt idx="10">
                  <c:v>0.0</c:v>
                </c:pt>
                <c:pt idx="11">
                  <c:v>0.0</c:v>
                </c:pt>
              </c:numCache>
            </c:numRef>
          </c:val>
          <c:smooth val="0"/>
        </c:ser>
        <c:dLbls>
          <c:showLegendKey val="0"/>
          <c:showVal val="0"/>
          <c:showCatName val="0"/>
          <c:showSerName val="0"/>
          <c:showPercent val="0"/>
          <c:showBubbleSize val="0"/>
        </c:dLbls>
        <c:marker val="1"/>
        <c:smooth val="0"/>
        <c:axId val="-2056190424"/>
        <c:axId val="-2055426456"/>
      </c:lineChart>
      <c:catAx>
        <c:axId val="-2056190424"/>
        <c:scaling>
          <c:orientation val="minMax"/>
        </c:scaling>
        <c:delete val="1"/>
        <c:axPos val="b"/>
        <c:majorTickMark val="out"/>
        <c:minorTickMark val="none"/>
        <c:tickLblPos val="nextTo"/>
        <c:crossAx val="-2055426456"/>
        <c:crosses val="autoZero"/>
        <c:auto val="1"/>
        <c:lblAlgn val="ctr"/>
        <c:lblOffset val="100"/>
        <c:noMultiLvlLbl val="0"/>
      </c:catAx>
      <c:valAx>
        <c:axId val="-2055426456"/>
        <c:scaling>
          <c:orientation val="minMax"/>
        </c:scaling>
        <c:delete val="0"/>
        <c:axPos val="l"/>
        <c:majorGridlines>
          <c:spPr>
            <a:ln>
              <a:noFill/>
            </a:ln>
          </c:spPr>
        </c:majorGridlines>
        <c:numFmt formatCode="General" sourceLinked="1"/>
        <c:majorTickMark val="out"/>
        <c:minorTickMark val="none"/>
        <c:tickLblPos val="nextTo"/>
        <c:txPr>
          <a:bodyPr/>
          <a:lstStyle/>
          <a:p>
            <a:pPr>
              <a:defRPr sz="1400" b="1" i="0"/>
            </a:pPr>
            <a:endParaRPr lang="en-US"/>
          </a:p>
        </c:txPr>
        <c:crossAx val="-2056190424"/>
        <c:crossesAt val="15.0"/>
        <c:crossBetween val="between"/>
      </c:valAx>
      <c:spPr>
        <a:ln>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1"/>
          <c:tx>
            <c:v>2014</c:v>
          </c:tx>
          <c:spPr>
            <a:ln w="19050">
              <a:solidFill>
                <a:schemeClr val="tx1">
                  <a:lumMod val="65000"/>
                  <a:lumOff val="35000"/>
                </a:schemeClr>
              </a:solidFill>
            </a:ln>
          </c:spPr>
          <c:marker>
            <c:symbol val="none"/>
          </c:marker>
          <c:cat>
            <c:strRef>
              <c:f>MIDATL!$A$2:$A$337</c:f>
              <c:strCache>
                <c:ptCount val="336"/>
                <c:pt idx="0">
                  <c:v>1/1/2014</c:v>
                </c:pt>
                <c:pt idx="1">
                  <c:v>1/2/2014</c:v>
                </c:pt>
                <c:pt idx="2">
                  <c:v>1/3/2014</c:v>
                </c:pt>
                <c:pt idx="3">
                  <c:v>1/4/2014</c:v>
                </c:pt>
                <c:pt idx="4">
                  <c:v>1/5/2014</c:v>
                </c:pt>
                <c:pt idx="5">
                  <c:v>1/6/2014</c:v>
                </c:pt>
                <c:pt idx="6">
                  <c:v>1/7/2014</c:v>
                </c:pt>
                <c:pt idx="7">
                  <c:v>1/8/2014</c:v>
                </c:pt>
                <c:pt idx="8">
                  <c:v>1/9/2014</c:v>
                </c:pt>
                <c:pt idx="9">
                  <c:v>1/10/2014</c:v>
                </c:pt>
                <c:pt idx="10">
                  <c:v>1/11/2014</c:v>
                </c:pt>
                <c:pt idx="11">
                  <c:v>1/12/2014</c:v>
                </c:pt>
                <c:pt idx="12">
                  <c:v>1/13/2014</c:v>
                </c:pt>
                <c:pt idx="13">
                  <c:v>1/14/2014</c:v>
                </c:pt>
                <c:pt idx="14">
                  <c:v>1/15/2014</c:v>
                </c:pt>
                <c:pt idx="15">
                  <c:v>1/16/2014</c:v>
                </c:pt>
                <c:pt idx="16">
                  <c:v>1/17/2014</c:v>
                </c:pt>
                <c:pt idx="17">
                  <c:v>1/18/2014</c:v>
                </c:pt>
                <c:pt idx="18">
                  <c:v>1/19/2014</c:v>
                </c:pt>
                <c:pt idx="19">
                  <c:v>1/20/2014</c:v>
                </c:pt>
                <c:pt idx="20">
                  <c:v>1/21/2014</c:v>
                </c:pt>
                <c:pt idx="21">
                  <c:v>1/22/2014</c:v>
                </c:pt>
                <c:pt idx="22">
                  <c:v>1/23/2014</c:v>
                </c:pt>
                <c:pt idx="23">
                  <c:v>1/24/2014</c:v>
                </c:pt>
                <c:pt idx="24">
                  <c:v>1/25/2014</c:v>
                </c:pt>
                <c:pt idx="25">
                  <c:v>1/26/2014</c:v>
                </c:pt>
                <c:pt idx="26">
                  <c:v>1/27/2014</c:v>
                </c:pt>
                <c:pt idx="27">
                  <c:v>1/28/2014</c:v>
                </c:pt>
                <c:pt idx="28">
                  <c:v>1/29/2014</c:v>
                </c:pt>
                <c:pt idx="29">
                  <c:v>1/30/2014</c:v>
                </c:pt>
                <c:pt idx="30">
                  <c:v>1/31/2014</c:v>
                </c:pt>
                <c:pt idx="31">
                  <c:v>2/1/2014</c:v>
                </c:pt>
                <c:pt idx="32">
                  <c:v>2/2/2014</c:v>
                </c:pt>
                <c:pt idx="33">
                  <c:v>2/3/2014</c:v>
                </c:pt>
                <c:pt idx="34">
                  <c:v>2/4/2014</c:v>
                </c:pt>
                <c:pt idx="35">
                  <c:v>2/5/2014</c:v>
                </c:pt>
                <c:pt idx="36">
                  <c:v>2/6/2014</c:v>
                </c:pt>
                <c:pt idx="37">
                  <c:v>2/7/2014</c:v>
                </c:pt>
                <c:pt idx="38">
                  <c:v>2/8/2014</c:v>
                </c:pt>
                <c:pt idx="39">
                  <c:v>2/9/2014</c:v>
                </c:pt>
                <c:pt idx="40">
                  <c:v>2/10/2014</c:v>
                </c:pt>
                <c:pt idx="41">
                  <c:v>2/11/2014</c:v>
                </c:pt>
                <c:pt idx="42">
                  <c:v>2/12/2014</c:v>
                </c:pt>
                <c:pt idx="43">
                  <c:v>2/13/2014</c:v>
                </c:pt>
                <c:pt idx="44">
                  <c:v>2/14/2014</c:v>
                </c:pt>
                <c:pt idx="45">
                  <c:v>2/15/2014</c:v>
                </c:pt>
                <c:pt idx="46">
                  <c:v>2/16/2014</c:v>
                </c:pt>
                <c:pt idx="47">
                  <c:v>2/17/2014</c:v>
                </c:pt>
                <c:pt idx="48">
                  <c:v>2/18/2014</c:v>
                </c:pt>
                <c:pt idx="49">
                  <c:v>2/19/2014</c:v>
                </c:pt>
                <c:pt idx="50">
                  <c:v>2/20/2014</c:v>
                </c:pt>
                <c:pt idx="51">
                  <c:v>2/21/2014</c:v>
                </c:pt>
                <c:pt idx="52">
                  <c:v>2/22/2014</c:v>
                </c:pt>
                <c:pt idx="53">
                  <c:v>2/23/2014</c:v>
                </c:pt>
                <c:pt idx="54">
                  <c:v>2/24/2014</c:v>
                </c:pt>
                <c:pt idx="55">
                  <c:v>2/25/2014</c:v>
                </c:pt>
                <c:pt idx="56">
                  <c:v>2/26/2014</c:v>
                </c:pt>
                <c:pt idx="57">
                  <c:v>2/27/2014</c:v>
                </c:pt>
                <c:pt idx="58">
                  <c:v>2/28/2014</c:v>
                </c:pt>
                <c:pt idx="59">
                  <c:v>3/1/2014</c:v>
                </c:pt>
                <c:pt idx="60">
                  <c:v>3/2/2014</c:v>
                </c:pt>
                <c:pt idx="61">
                  <c:v>3/3/2014</c:v>
                </c:pt>
                <c:pt idx="62">
                  <c:v>3/4/2014</c:v>
                </c:pt>
                <c:pt idx="63">
                  <c:v>3/5/2014</c:v>
                </c:pt>
                <c:pt idx="64">
                  <c:v>3/6/2014</c:v>
                </c:pt>
                <c:pt idx="65">
                  <c:v>3/7/2014</c:v>
                </c:pt>
                <c:pt idx="66">
                  <c:v>3/8/2014</c:v>
                </c:pt>
                <c:pt idx="67">
                  <c:v>3/9/2014</c:v>
                </c:pt>
                <c:pt idx="68">
                  <c:v>3/10/2014</c:v>
                </c:pt>
                <c:pt idx="69">
                  <c:v>3/11/2014</c:v>
                </c:pt>
                <c:pt idx="70">
                  <c:v>3/12/2014</c:v>
                </c:pt>
                <c:pt idx="71">
                  <c:v>3/13/2014</c:v>
                </c:pt>
                <c:pt idx="72">
                  <c:v>3/14/2014</c:v>
                </c:pt>
                <c:pt idx="73">
                  <c:v>3/15/2014</c:v>
                </c:pt>
                <c:pt idx="74">
                  <c:v>3/16/2014</c:v>
                </c:pt>
                <c:pt idx="75">
                  <c:v>3/17/2014</c:v>
                </c:pt>
                <c:pt idx="76">
                  <c:v>3/18/2014</c:v>
                </c:pt>
                <c:pt idx="77">
                  <c:v>3/19/2014</c:v>
                </c:pt>
                <c:pt idx="78">
                  <c:v>3/20/2014</c:v>
                </c:pt>
                <c:pt idx="79">
                  <c:v>3/21/2014</c:v>
                </c:pt>
                <c:pt idx="80">
                  <c:v>3/22/2014</c:v>
                </c:pt>
                <c:pt idx="81">
                  <c:v>3/23/2014</c:v>
                </c:pt>
                <c:pt idx="82">
                  <c:v>3/24/2014</c:v>
                </c:pt>
                <c:pt idx="83">
                  <c:v>3/25/2014</c:v>
                </c:pt>
                <c:pt idx="84">
                  <c:v>3/26/2014</c:v>
                </c:pt>
                <c:pt idx="85">
                  <c:v>3/27/2014</c:v>
                </c:pt>
                <c:pt idx="86">
                  <c:v>3/28/2014</c:v>
                </c:pt>
                <c:pt idx="87">
                  <c:v>3/29/2014</c:v>
                </c:pt>
                <c:pt idx="88">
                  <c:v>3/30/2014</c:v>
                </c:pt>
                <c:pt idx="89">
                  <c:v>3/31/2014</c:v>
                </c:pt>
                <c:pt idx="90">
                  <c:v>4/1/2014</c:v>
                </c:pt>
                <c:pt idx="91">
                  <c:v>4/2/2014</c:v>
                </c:pt>
                <c:pt idx="92">
                  <c:v>4/3/2014</c:v>
                </c:pt>
                <c:pt idx="93">
                  <c:v>4/4/2014</c:v>
                </c:pt>
                <c:pt idx="94">
                  <c:v>4/5/2014</c:v>
                </c:pt>
                <c:pt idx="95">
                  <c:v>4/6/2014</c:v>
                </c:pt>
                <c:pt idx="96">
                  <c:v>4/7/2014</c:v>
                </c:pt>
                <c:pt idx="97">
                  <c:v>4/8/2014</c:v>
                </c:pt>
                <c:pt idx="98">
                  <c:v>4/9/2014</c:v>
                </c:pt>
                <c:pt idx="99">
                  <c:v>4/10/2014</c:v>
                </c:pt>
                <c:pt idx="100">
                  <c:v>4/11/2014</c:v>
                </c:pt>
                <c:pt idx="101">
                  <c:v>4/12/2014</c:v>
                </c:pt>
                <c:pt idx="102">
                  <c:v>4/13/2014</c:v>
                </c:pt>
                <c:pt idx="103">
                  <c:v>4/14/2014</c:v>
                </c:pt>
                <c:pt idx="104">
                  <c:v>4/15/2014</c:v>
                </c:pt>
                <c:pt idx="105">
                  <c:v>4/16/2014</c:v>
                </c:pt>
                <c:pt idx="106">
                  <c:v>4/17/2014</c:v>
                </c:pt>
                <c:pt idx="107">
                  <c:v>4/18/2014</c:v>
                </c:pt>
                <c:pt idx="108">
                  <c:v>4/19/2014</c:v>
                </c:pt>
                <c:pt idx="109">
                  <c:v>4/20/2014</c:v>
                </c:pt>
                <c:pt idx="110">
                  <c:v>4/21/2014</c:v>
                </c:pt>
                <c:pt idx="111">
                  <c:v>4/22/2014</c:v>
                </c:pt>
                <c:pt idx="112">
                  <c:v>4/23/2014</c:v>
                </c:pt>
                <c:pt idx="113">
                  <c:v>4/24/2014</c:v>
                </c:pt>
                <c:pt idx="114">
                  <c:v>4/25/2014</c:v>
                </c:pt>
                <c:pt idx="115">
                  <c:v>4/26/2014</c:v>
                </c:pt>
                <c:pt idx="116">
                  <c:v>4/27/2014</c:v>
                </c:pt>
                <c:pt idx="117">
                  <c:v>4/28/2014</c:v>
                </c:pt>
                <c:pt idx="118">
                  <c:v>4/29/2014</c:v>
                </c:pt>
                <c:pt idx="119">
                  <c:v>4/30/2014</c:v>
                </c:pt>
                <c:pt idx="120">
                  <c:v>5/1/2014</c:v>
                </c:pt>
                <c:pt idx="121">
                  <c:v>5/2/2014</c:v>
                </c:pt>
                <c:pt idx="122">
                  <c:v>5/3/2014</c:v>
                </c:pt>
                <c:pt idx="123">
                  <c:v>5/4/2014</c:v>
                </c:pt>
                <c:pt idx="124">
                  <c:v>5/5/2014</c:v>
                </c:pt>
                <c:pt idx="125">
                  <c:v>5/6/2014</c:v>
                </c:pt>
                <c:pt idx="126">
                  <c:v>5/7/2014</c:v>
                </c:pt>
                <c:pt idx="127">
                  <c:v>5/8/2014</c:v>
                </c:pt>
                <c:pt idx="128">
                  <c:v>5/9/2014</c:v>
                </c:pt>
                <c:pt idx="129">
                  <c:v>5/10/2014</c:v>
                </c:pt>
                <c:pt idx="130">
                  <c:v>5/11/2014</c:v>
                </c:pt>
                <c:pt idx="131">
                  <c:v>5/12/2014</c:v>
                </c:pt>
                <c:pt idx="132">
                  <c:v>5/13/2014</c:v>
                </c:pt>
                <c:pt idx="133">
                  <c:v>5/14/2014</c:v>
                </c:pt>
                <c:pt idx="134">
                  <c:v>5/15/2014</c:v>
                </c:pt>
                <c:pt idx="135">
                  <c:v>5/16/2014</c:v>
                </c:pt>
                <c:pt idx="136">
                  <c:v>5/17/2014</c:v>
                </c:pt>
                <c:pt idx="137">
                  <c:v>5/18/2014</c:v>
                </c:pt>
                <c:pt idx="138">
                  <c:v>5/19/2014</c:v>
                </c:pt>
                <c:pt idx="139">
                  <c:v>5/20/2014</c:v>
                </c:pt>
                <c:pt idx="140">
                  <c:v>5/21/2014</c:v>
                </c:pt>
                <c:pt idx="141">
                  <c:v>5/22/2014</c:v>
                </c:pt>
                <c:pt idx="142">
                  <c:v>5/23/2014</c:v>
                </c:pt>
                <c:pt idx="143">
                  <c:v>5/24/2014</c:v>
                </c:pt>
                <c:pt idx="144">
                  <c:v>5/25/2014</c:v>
                </c:pt>
                <c:pt idx="145">
                  <c:v>5/26/2014</c:v>
                </c:pt>
                <c:pt idx="146">
                  <c:v>5/27/2014</c:v>
                </c:pt>
                <c:pt idx="147">
                  <c:v>5/28/2014</c:v>
                </c:pt>
                <c:pt idx="148">
                  <c:v>5/29/2014</c:v>
                </c:pt>
                <c:pt idx="149">
                  <c:v>5/30/2014</c:v>
                </c:pt>
                <c:pt idx="150">
                  <c:v>5/31/2014</c:v>
                </c:pt>
                <c:pt idx="151">
                  <c:v>6/1/2014</c:v>
                </c:pt>
                <c:pt idx="152">
                  <c:v>6/2/2014</c:v>
                </c:pt>
                <c:pt idx="153">
                  <c:v>6/3/2014</c:v>
                </c:pt>
                <c:pt idx="154">
                  <c:v>6/4/2014</c:v>
                </c:pt>
                <c:pt idx="155">
                  <c:v>6/5/2014</c:v>
                </c:pt>
                <c:pt idx="156">
                  <c:v>6/6/2014</c:v>
                </c:pt>
                <c:pt idx="157">
                  <c:v>6/7/2014</c:v>
                </c:pt>
                <c:pt idx="158">
                  <c:v>6/8/2014</c:v>
                </c:pt>
                <c:pt idx="159">
                  <c:v>6/9/2014</c:v>
                </c:pt>
                <c:pt idx="160">
                  <c:v>6/10/2014</c:v>
                </c:pt>
                <c:pt idx="161">
                  <c:v>6/11/2014</c:v>
                </c:pt>
                <c:pt idx="162">
                  <c:v>6/12/2014</c:v>
                </c:pt>
                <c:pt idx="163">
                  <c:v>6/13/2014</c:v>
                </c:pt>
                <c:pt idx="164">
                  <c:v>6/14/2014</c:v>
                </c:pt>
                <c:pt idx="165">
                  <c:v>6/15/2014</c:v>
                </c:pt>
                <c:pt idx="166">
                  <c:v>6/16/2014</c:v>
                </c:pt>
                <c:pt idx="167">
                  <c:v>6/17/2014</c:v>
                </c:pt>
                <c:pt idx="168">
                  <c:v>6/18/2014</c:v>
                </c:pt>
                <c:pt idx="169">
                  <c:v>6/19/2014</c:v>
                </c:pt>
                <c:pt idx="170">
                  <c:v>6/20/2014</c:v>
                </c:pt>
                <c:pt idx="171">
                  <c:v>6/21/2014</c:v>
                </c:pt>
                <c:pt idx="172">
                  <c:v>6/22/2014</c:v>
                </c:pt>
                <c:pt idx="173">
                  <c:v>6/23/2014</c:v>
                </c:pt>
                <c:pt idx="174">
                  <c:v>6/24/2014</c:v>
                </c:pt>
                <c:pt idx="175">
                  <c:v>6/25/2014</c:v>
                </c:pt>
                <c:pt idx="176">
                  <c:v>6/26/2014</c:v>
                </c:pt>
                <c:pt idx="177">
                  <c:v>6/27/2014</c:v>
                </c:pt>
                <c:pt idx="178">
                  <c:v>6/28/2014</c:v>
                </c:pt>
                <c:pt idx="179">
                  <c:v>6/29/2014</c:v>
                </c:pt>
                <c:pt idx="180">
                  <c:v>6/30/2014</c:v>
                </c:pt>
                <c:pt idx="181">
                  <c:v>7/1/2014</c:v>
                </c:pt>
                <c:pt idx="182">
                  <c:v>7/2/2014</c:v>
                </c:pt>
                <c:pt idx="183">
                  <c:v>7/3/2014</c:v>
                </c:pt>
                <c:pt idx="184">
                  <c:v>7/4/2014</c:v>
                </c:pt>
                <c:pt idx="185">
                  <c:v>7/5/2014</c:v>
                </c:pt>
                <c:pt idx="186">
                  <c:v>7/6/2014</c:v>
                </c:pt>
                <c:pt idx="187">
                  <c:v>7/7/2014</c:v>
                </c:pt>
                <c:pt idx="188">
                  <c:v>7/8/2014</c:v>
                </c:pt>
                <c:pt idx="189">
                  <c:v>7/9/2014</c:v>
                </c:pt>
                <c:pt idx="190">
                  <c:v>7/10/2014</c:v>
                </c:pt>
                <c:pt idx="191">
                  <c:v>7/11/2014</c:v>
                </c:pt>
                <c:pt idx="192">
                  <c:v>7/12/2014</c:v>
                </c:pt>
                <c:pt idx="193">
                  <c:v>7/13/2014</c:v>
                </c:pt>
                <c:pt idx="194">
                  <c:v>7/14/2014</c:v>
                </c:pt>
                <c:pt idx="195">
                  <c:v>7/15/2014</c:v>
                </c:pt>
                <c:pt idx="196">
                  <c:v>7/16/2014</c:v>
                </c:pt>
                <c:pt idx="197">
                  <c:v>7/17/2014</c:v>
                </c:pt>
                <c:pt idx="198">
                  <c:v>7/18/2014</c:v>
                </c:pt>
                <c:pt idx="199">
                  <c:v>7/19/2014</c:v>
                </c:pt>
                <c:pt idx="200">
                  <c:v>7/20/2014</c:v>
                </c:pt>
                <c:pt idx="201">
                  <c:v>7/21/2014</c:v>
                </c:pt>
                <c:pt idx="202">
                  <c:v>7/22/2014</c:v>
                </c:pt>
                <c:pt idx="203">
                  <c:v>7/23/2014</c:v>
                </c:pt>
                <c:pt idx="204">
                  <c:v>7/24/2014</c:v>
                </c:pt>
                <c:pt idx="205">
                  <c:v>7/25/2014</c:v>
                </c:pt>
                <c:pt idx="206">
                  <c:v>7/26/2014</c:v>
                </c:pt>
                <c:pt idx="207">
                  <c:v>7/27/2014</c:v>
                </c:pt>
                <c:pt idx="208">
                  <c:v>7/28/2014</c:v>
                </c:pt>
                <c:pt idx="209">
                  <c:v>7/29/2014</c:v>
                </c:pt>
                <c:pt idx="210">
                  <c:v>7/30/2014</c:v>
                </c:pt>
                <c:pt idx="211">
                  <c:v>7/31/2014</c:v>
                </c:pt>
                <c:pt idx="212">
                  <c:v>8/1/2014</c:v>
                </c:pt>
                <c:pt idx="213">
                  <c:v>8/2/2014</c:v>
                </c:pt>
                <c:pt idx="214">
                  <c:v>8/3/2014</c:v>
                </c:pt>
                <c:pt idx="215">
                  <c:v>8/4/2014</c:v>
                </c:pt>
                <c:pt idx="216">
                  <c:v>8/5/2014</c:v>
                </c:pt>
                <c:pt idx="217">
                  <c:v>8/6/2014</c:v>
                </c:pt>
                <c:pt idx="218">
                  <c:v>8/7/2014</c:v>
                </c:pt>
                <c:pt idx="219">
                  <c:v>8/8/2014</c:v>
                </c:pt>
                <c:pt idx="220">
                  <c:v>8/9/2014</c:v>
                </c:pt>
                <c:pt idx="221">
                  <c:v>8/10/2014</c:v>
                </c:pt>
                <c:pt idx="222">
                  <c:v>8/11/2014</c:v>
                </c:pt>
                <c:pt idx="223">
                  <c:v>8/12/2014</c:v>
                </c:pt>
                <c:pt idx="224">
                  <c:v>8/13/2014</c:v>
                </c:pt>
                <c:pt idx="225">
                  <c:v>8/14/2014</c:v>
                </c:pt>
                <c:pt idx="226">
                  <c:v>8/15/2014</c:v>
                </c:pt>
                <c:pt idx="227">
                  <c:v>8/16/2014</c:v>
                </c:pt>
                <c:pt idx="228">
                  <c:v>8/17/2014</c:v>
                </c:pt>
                <c:pt idx="229">
                  <c:v>8/18/2014</c:v>
                </c:pt>
                <c:pt idx="230">
                  <c:v>8/19/2014</c:v>
                </c:pt>
                <c:pt idx="231">
                  <c:v>8/20/2014</c:v>
                </c:pt>
                <c:pt idx="232">
                  <c:v>8/21/2014</c:v>
                </c:pt>
                <c:pt idx="233">
                  <c:v>8/22/2014</c:v>
                </c:pt>
                <c:pt idx="234">
                  <c:v>8/23/2014</c:v>
                </c:pt>
                <c:pt idx="235">
                  <c:v>8/24/2014</c:v>
                </c:pt>
                <c:pt idx="236">
                  <c:v>8/25/2014</c:v>
                </c:pt>
                <c:pt idx="237">
                  <c:v>8/26/2014</c:v>
                </c:pt>
                <c:pt idx="238">
                  <c:v>8/27/2014</c:v>
                </c:pt>
                <c:pt idx="239">
                  <c:v>8/28/2014</c:v>
                </c:pt>
                <c:pt idx="240">
                  <c:v>8/29/2014</c:v>
                </c:pt>
                <c:pt idx="241">
                  <c:v>8/30/2014</c:v>
                </c:pt>
                <c:pt idx="242">
                  <c:v>8/31/2014</c:v>
                </c:pt>
                <c:pt idx="243">
                  <c:v>9/1/2014</c:v>
                </c:pt>
                <c:pt idx="244">
                  <c:v>9/2/2014</c:v>
                </c:pt>
                <c:pt idx="245">
                  <c:v>9/3/2014</c:v>
                </c:pt>
                <c:pt idx="246">
                  <c:v>9/4/2014</c:v>
                </c:pt>
                <c:pt idx="247">
                  <c:v>9/5/2014</c:v>
                </c:pt>
                <c:pt idx="248">
                  <c:v>9/6/2014</c:v>
                </c:pt>
                <c:pt idx="249">
                  <c:v>9/7/2014</c:v>
                </c:pt>
                <c:pt idx="250">
                  <c:v>9/8/2014</c:v>
                </c:pt>
                <c:pt idx="251">
                  <c:v>9/9/2014</c:v>
                </c:pt>
                <c:pt idx="252">
                  <c:v>9/10/2014</c:v>
                </c:pt>
                <c:pt idx="253">
                  <c:v>9/11/2014</c:v>
                </c:pt>
                <c:pt idx="254">
                  <c:v>9/12/2014</c:v>
                </c:pt>
                <c:pt idx="255">
                  <c:v>9/13/2014</c:v>
                </c:pt>
                <c:pt idx="256">
                  <c:v>9/14/2014</c:v>
                </c:pt>
                <c:pt idx="257">
                  <c:v>9/15/2014</c:v>
                </c:pt>
                <c:pt idx="258">
                  <c:v>9/16/2014</c:v>
                </c:pt>
                <c:pt idx="259">
                  <c:v>9/17/2014</c:v>
                </c:pt>
                <c:pt idx="260">
                  <c:v>9/18/2014</c:v>
                </c:pt>
                <c:pt idx="261">
                  <c:v>9/19/2014</c:v>
                </c:pt>
                <c:pt idx="262">
                  <c:v>9/20/2014</c:v>
                </c:pt>
                <c:pt idx="263">
                  <c:v>9/21/2014</c:v>
                </c:pt>
                <c:pt idx="264">
                  <c:v>9/22/2014</c:v>
                </c:pt>
                <c:pt idx="265">
                  <c:v>9/23/2014</c:v>
                </c:pt>
                <c:pt idx="266">
                  <c:v>9/24/2014</c:v>
                </c:pt>
                <c:pt idx="267">
                  <c:v>9/25/2014</c:v>
                </c:pt>
                <c:pt idx="268">
                  <c:v>9/26/2014</c:v>
                </c:pt>
                <c:pt idx="269">
                  <c:v>9/27/2014</c:v>
                </c:pt>
                <c:pt idx="270">
                  <c:v>9/28/2014</c:v>
                </c:pt>
                <c:pt idx="271">
                  <c:v>9/29/2014</c:v>
                </c:pt>
                <c:pt idx="272">
                  <c:v>9/30/2014</c:v>
                </c:pt>
                <c:pt idx="273">
                  <c:v>10/1/2014</c:v>
                </c:pt>
                <c:pt idx="274">
                  <c:v>10/2/2014</c:v>
                </c:pt>
                <c:pt idx="275">
                  <c:v>10/3/2014</c:v>
                </c:pt>
                <c:pt idx="276">
                  <c:v>10/4/2014</c:v>
                </c:pt>
                <c:pt idx="277">
                  <c:v>10/5/2014</c:v>
                </c:pt>
                <c:pt idx="278">
                  <c:v>10/6/2014</c:v>
                </c:pt>
                <c:pt idx="279">
                  <c:v>10/7/2014</c:v>
                </c:pt>
                <c:pt idx="280">
                  <c:v>10/8/2014</c:v>
                </c:pt>
                <c:pt idx="281">
                  <c:v>10/9/2014</c:v>
                </c:pt>
                <c:pt idx="282">
                  <c:v>10/10/2014</c:v>
                </c:pt>
                <c:pt idx="283">
                  <c:v>10/11/2014</c:v>
                </c:pt>
                <c:pt idx="284">
                  <c:v>10/12/2014</c:v>
                </c:pt>
                <c:pt idx="285">
                  <c:v>10/13/2014</c:v>
                </c:pt>
                <c:pt idx="286">
                  <c:v>10/14/2014</c:v>
                </c:pt>
                <c:pt idx="287">
                  <c:v>10/15/2014</c:v>
                </c:pt>
                <c:pt idx="288">
                  <c:v>10/16/2014</c:v>
                </c:pt>
                <c:pt idx="289">
                  <c:v>10/17/2014</c:v>
                </c:pt>
                <c:pt idx="290">
                  <c:v>10/18/2014</c:v>
                </c:pt>
                <c:pt idx="291">
                  <c:v>10/19/2014</c:v>
                </c:pt>
                <c:pt idx="292">
                  <c:v>10/20/2014</c:v>
                </c:pt>
                <c:pt idx="293">
                  <c:v>10/21/2014</c:v>
                </c:pt>
                <c:pt idx="294">
                  <c:v>10/22/2014</c:v>
                </c:pt>
                <c:pt idx="295">
                  <c:v>10/23/2014</c:v>
                </c:pt>
                <c:pt idx="296">
                  <c:v>10/24/2014</c:v>
                </c:pt>
                <c:pt idx="297">
                  <c:v>10/25/2014</c:v>
                </c:pt>
                <c:pt idx="298">
                  <c:v>10/26/2014</c:v>
                </c:pt>
                <c:pt idx="299">
                  <c:v>10/27/2014</c:v>
                </c:pt>
                <c:pt idx="300">
                  <c:v>10/28/2014</c:v>
                </c:pt>
                <c:pt idx="301">
                  <c:v>10/29/2014</c:v>
                </c:pt>
                <c:pt idx="302">
                  <c:v>10/30/2014</c:v>
                </c:pt>
                <c:pt idx="303">
                  <c:v>10/31/2014</c:v>
                </c:pt>
                <c:pt idx="304">
                  <c:v>11/1/2014</c:v>
                </c:pt>
                <c:pt idx="305">
                  <c:v>11/2/2014</c:v>
                </c:pt>
                <c:pt idx="306">
                  <c:v>11/3/2014</c:v>
                </c:pt>
                <c:pt idx="307">
                  <c:v>11/4/2014</c:v>
                </c:pt>
                <c:pt idx="308">
                  <c:v>11/5/2014</c:v>
                </c:pt>
                <c:pt idx="309">
                  <c:v>11/6/2014</c:v>
                </c:pt>
                <c:pt idx="310">
                  <c:v>11/7/2014</c:v>
                </c:pt>
                <c:pt idx="311">
                  <c:v>11/8/2014</c:v>
                </c:pt>
                <c:pt idx="312">
                  <c:v>11/9/2014</c:v>
                </c:pt>
                <c:pt idx="313">
                  <c:v>11/10/2014</c:v>
                </c:pt>
                <c:pt idx="314">
                  <c:v>11/11/2014</c:v>
                </c:pt>
                <c:pt idx="315">
                  <c:v>11/12/2014</c:v>
                </c:pt>
                <c:pt idx="316">
                  <c:v>11/13/2014</c:v>
                </c:pt>
                <c:pt idx="317">
                  <c:v>11/14/2014</c:v>
                </c:pt>
                <c:pt idx="318">
                  <c:v>11/15/2014</c:v>
                </c:pt>
                <c:pt idx="319">
                  <c:v>11/16/2014</c:v>
                </c:pt>
                <c:pt idx="320">
                  <c:v>11/17/2014</c:v>
                </c:pt>
                <c:pt idx="321">
                  <c:v>11/18/2014</c:v>
                </c:pt>
                <c:pt idx="322">
                  <c:v>11/19/2014</c:v>
                </c:pt>
                <c:pt idx="323">
                  <c:v>11/20/2014</c:v>
                </c:pt>
                <c:pt idx="324">
                  <c:v>11/21/2014</c:v>
                </c:pt>
                <c:pt idx="325">
                  <c:v>11/22/2014</c:v>
                </c:pt>
                <c:pt idx="326">
                  <c:v>11/23/2014</c:v>
                </c:pt>
                <c:pt idx="327">
                  <c:v>11/24/2014</c:v>
                </c:pt>
                <c:pt idx="328">
                  <c:v>11/25/2014</c:v>
                </c:pt>
                <c:pt idx="329">
                  <c:v>11/26/2014</c:v>
                </c:pt>
                <c:pt idx="330">
                  <c:v>11/27/2014</c:v>
                </c:pt>
                <c:pt idx="331">
                  <c:v>11/28/2014</c:v>
                </c:pt>
                <c:pt idx="332">
                  <c:v>11/29/2014</c:v>
                </c:pt>
                <c:pt idx="333">
                  <c:v>11/30/2014</c:v>
                </c:pt>
                <c:pt idx="334">
                  <c:v>12/1/2014</c:v>
                </c:pt>
                <c:pt idx="335">
                  <c:v>12/2/2014</c:v>
                </c:pt>
              </c:strCache>
            </c:strRef>
          </c:cat>
          <c:val>
            <c:numRef>
              <c:f>MIDATL!$AE$2:$AE$337</c:f>
              <c:numCache>
                <c:formatCode>General</c:formatCode>
                <c:ptCount val="336"/>
                <c:pt idx="0">
                  <c:v>36454.721</c:v>
                </c:pt>
                <c:pt idx="1">
                  <c:v>42080.896</c:v>
                </c:pt>
                <c:pt idx="2">
                  <c:v>45253.336</c:v>
                </c:pt>
                <c:pt idx="3">
                  <c:v>40485.63</c:v>
                </c:pt>
                <c:pt idx="4">
                  <c:v>38785.79599999999</c:v>
                </c:pt>
                <c:pt idx="5">
                  <c:v>42305.44</c:v>
                </c:pt>
                <c:pt idx="6">
                  <c:v>49919.79</c:v>
                </c:pt>
                <c:pt idx="7">
                  <c:v>46792.504</c:v>
                </c:pt>
                <c:pt idx="8">
                  <c:v>41793.034</c:v>
                </c:pt>
                <c:pt idx="9">
                  <c:v>39828.426</c:v>
                </c:pt>
                <c:pt idx="10">
                  <c:v>33237.571</c:v>
                </c:pt>
                <c:pt idx="11">
                  <c:v>35134.683</c:v>
                </c:pt>
                <c:pt idx="12">
                  <c:v>37462.815</c:v>
                </c:pt>
                <c:pt idx="13">
                  <c:v>36548.339</c:v>
                </c:pt>
                <c:pt idx="14">
                  <c:v>37001.657</c:v>
                </c:pt>
                <c:pt idx="15">
                  <c:v>38846.097</c:v>
                </c:pt>
                <c:pt idx="16">
                  <c:v>38261.323</c:v>
                </c:pt>
                <c:pt idx="17">
                  <c:v>38198.506</c:v>
                </c:pt>
                <c:pt idx="18">
                  <c:v>36402.304</c:v>
                </c:pt>
                <c:pt idx="19">
                  <c:v>37751.493</c:v>
                </c:pt>
                <c:pt idx="20">
                  <c:v>44823.971</c:v>
                </c:pt>
                <c:pt idx="21">
                  <c:v>47665.882</c:v>
                </c:pt>
                <c:pt idx="22">
                  <c:v>46245.937</c:v>
                </c:pt>
                <c:pt idx="23">
                  <c:v>46159.419</c:v>
                </c:pt>
                <c:pt idx="24">
                  <c:v>41505.27</c:v>
                </c:pt>
                <c:pt idx="25">
                  <c:v>41444.929</c:v>
                </c:pt>
                <c:pt idx="26">
                  <c:v>43067.113</c:v>
                </c:pt>
                <c:pt idx="27">
                  <c:v>47040.007</c:v>
                </c:pt>
                <c:pt idx="28">
                  <c:v>46241.251</c:v>
                </c:pt>
                <c:pt idx="29">
                  <c:v>46727.615</c:v>
                </c:pt>
                <c:pt idx="30">
                  <c:v>41322.317</c:v>
                </c:pt>
                <c:pt idx="31">
                  <c:v>34663.187</c:v>
                </c:pt>
                <c:pt idx="32">
                  <c:v>33472.539</c:v>
                </c:pt>
                <c:pt idx="33">
                  <c:v>40374.479</c:v>
                </c:pt>
                <c:pt idx="34">
                  <c:v>40663.639</c:v>
                </c:pt>
                <c:pt idx="35">
                  <c:v>38910.628</c:v>
                </c:pt>
                <c:pt idx="36">
                  <c:v>40480.784</c:v>
                </c:pt>
                <c:pt idx="37">
                  <c:v>40025.384</c:v>
                </c:pt>
                <c:pt idx="38">
                  <c:v>38332.683</c:v>
                </c:pt>
                <c:pt idx="39">
                  <c:v>39959.446</c:v>
                </c:pt>
                <c:pt idx="40">
                  <c:v>42793.814</c:v>
                </c:pt>
                <c:pt idx="41">
                  <c:v>43602.227</c:v>
                </c:pt>
                <c:pt idx="42">
                  <c:v>44780.758</c:v>
                </c:pt>
                <c:pt idx="43">
                  <c:v>40308.25</c:v>
                </c:pt>
                <c:pt idx="44">
                  <c:v>37352.287</c:v>
                </c:pt>
                <c:pt idx="45">
                  <c:v>38251.686</c:v>
                </c:pt>
                <c:pt idx="46">
                  <c:v>38506.109</c:v>
                </c:pt>
                <c:pt idx="47">
                  <c:v>40796.414</c:v>
                </c:pt>
                <c:pt idx="48">
                  <c:v>39104.723</c:v>
                </c:pt>
                <c:pt idx="49">
                  <c:v>37348.537</c:v>
                </c:pt>
                <c:pt idx="50">
                  <c:v>36603.347</c:v>
                </c:pt>
                <c:pt idx="51">
                  <c:v>35255.783</c:v>
                </c:pt>
                <c:pt idx="52">
                  <c:v>31835.033</c:v>
                </c:pt>
                <c:pt idx="53">
                  <c:v>32163.988</c:v>
                </c:pt>
                <c:pt idx="54">
                  <c:v>39047.205</c:v>
                </c:pt>
                <c:pt idx="55">
                  <c:v>40640.685</c:v>
                </c:pt>
                <c:pt idx="56">
                  <c:v>41560.911</c:v>
                </c:pt>
                <c:pt idx="57">
                  <c:v>42521.144</c:v>
                </c:pt>
                <c:pt idx="58">
                  <c:v>44333.71</c:v>
                </c:pt>
                <c:pt idx="59">
                  <c:v>37743.546</c:v>
                </c:pt>
                <c:pt idx="60">
                  <c:v>36464.452</c:v>
                </c:pt>
                <c:pt idx="61">
                  <c:v>44433.408</c:v>
                </c:pt>
                <c:pt idx="62">
                  <c:v>43529.234</c:v>
                </c:pt>
                <c:pt idx="63">
                  <c:v>40343.79399999999</c:v>
                </c:pt>
                <c:pt idx="64">
                  <c:v>40854.475</c:v>
                </c:pt>
                <c:pt idx="65">
                  <c:v>38865.887</c:v>
                </c:pt>
                <c:pt idx="66">
                  <c:v>31917.883</c:v>
                </c:pt>
                <c:pt idx="67">
                  <c:v>33572.386</c:v>
                </c:pt>
                <c:pt idx="68">
                  <c:v>35253.469</c:v>
                </c:pt>
                <c:pt idx="69">
                  <c:v>33824.417</c:v>
                </c:pt>
                <c:pt idx="70">
                  <c:v>33780.219</c:v>
                </c:pt>
                <c:pt idx="71">
                  <c:v>40495.239</c:v>
                </c:pt>
                <c:pt idx="72">
                  <c:v>39668.946</c:v>
                </c:pt>
                <c:pt idx="73">
                  <c:v>30203.116</c:v>
                </c:pt>
                <c:pt idx="74">
                  <c:v>35147.762</c:v>
                </c:pt>
                <c:pt idx="75">
                  <c:v>39127.079</c:v>
                </c:pt>
                <c:pt idx="76">
                  <c:v>38056.89</c:v>
                </c:pt>
                <c:pt idx="77">
                  <c:v>36268.188</c:v>
                </c:pt>
                <c:pt idx="78">
                  <c:v>34260.246</c:v>
                </c:pt>
                <c:pt idx="79">
                  <c:v>34771.541</c:v>
                </c:pt>
                <c:pt idx="80">
                  <c:v>30376.014</c:v>
                </c:pt>
                <c:pt idx="81">
                  <c:v>33864.065</c:v>
                </c:pt>
                <c:pt idx="82">
                  <c:v>38914.241</c:v>
                </c:pt>
                <c:pt idx="83">
                  <c:v>38837.384</c:v>
                </c:pt>
                <c:pt idx="84">
                  <c:v>39134.218</c:v>
                </c:pt>
                <c:pt idx="85">
                  <c:v>39799.006</c:v>
                </c:pt>
                <c:pt idx="86">
                  <c:v>34426.479</c:v>
                </c:pt>
                <c:pt idx="87">
                  <c:v>30895.855</c:v>
                </c:pt>
                <c:pt idx="88">
                  <c:v>34250.111</c:v>
                </c:pt>
                <c:pt idx="89">
                  <c:v>35009.078</c:v>
                </c:pt>
                <c:pt idx="90">
                  <c:v>33707.29</c:v>
                </c:pt>
                <c:pt idx="91">
                  <c:v>32687.754</c:v>
                </c:pt>
                <c:pt idx="92">
                  <c:v>31375.537</c:v>
                </c:pt>
                <c:pt idx="93">
                  <c:v>32323.449</c:v>
                </c:pt>
                <c:pt idx="94">
                  <c:v>29847.292</c:v>
                </c:pt>
                <c:pt idx="95">
                  <c:v>29756.892</c:v>
                </c:pt>
                <c:pt idx="96">
                  <c:v>34143.621</c:v>
                </c:pt>
                <c:pt idx="97">
                  <c:v>31521.333</c:v>
                </c:pt>
                <c:pt idx="98">
                  <c:v>31636.33</c:v>
                </c:pt>
                <c:pt idx="99">
                  <c:v>31791.86</c:v>
                </c:pt>
                <c:pt idx="100">
                  <c:v>29632.738</c:v>
                </c:pt>
                <c:pt idx="101">
                  <c:v>27450.755</c:v>
                </c:pt>
                <c:pt idx="102">
                  <c:v>29285.41</c:v>
                </c:pt>
                <c:pt idx="103">
                  <c:v>31575.876</c:v>
                </c:pt>
                <c:pt idx="104">
                  <c:v>31620.357</c:v>
                </c:pt>
                <c:pt idx="105">
                  <c:v>33378.472</c:v>
                </c:pt>
                <c:pt idx="106">
                  <c:v>32789.914</c:v>
                </c:pt>
                <c:pt idx="107">
                  <c:v>30407.044</c:v>
                </c:pt>
                <c:pt idx="108">
                  <c:v>27385.305</c:v>
                </c:pt>
                <c:pt idx="109">
                  <c:v>26713.825</c:v>
                </c:pt>
                <c:pt idx="110">
                  <c:v>30332.046</c:v>
                </c:pt>
                <c:pt idx="111">
                  <c:v>30563.333</c:v>
                </c:pt>
                <c:pt idx="112">
                  <c:v>31379.413</c:v>
                </c:pt>
                <c:pt idx="113">
                  <c:v>30658.714</c:v>
                </c:pt>
                <c:pt idx="114">
                  <c:v>29890.839</c:v>
                </c:pt>
                <c:pt idx="115">
                  <c:v>27093.561</c:v>
                </c:pt>
                <c:pt idx="116">
                  <c:v>27823.826</c:v>
                </c:pt>
                <c:pt idx="117">
                  <c:v>30334.131</c:v>
                </c:pt>
                <c:pt idx="118">
                  <c:v>32891.388</c:v>
                </c:pt>
                <c:pt idx="119">
                  <c:v>33123.301</c:v>
                </c:pt>
                <c:pt idx="120">
                  <c:v>31337.436</c:v>
                </c:pt>
                <c:pt idx="121">
                  <c:v>29482.32</c:v>
                </c:pt>
                <c:pt idx="122">
                  <c:v>27151.342</c:v>
                </c:pt>
                <c:pt idx="123">
                  <c:v>27909.594</c:v>
                </c:pt>
                <c:pt idx="124">
                  <c:v>29842.662</c:v>
                </c:pt>
                <c:pt idx="125">
                  <c:v>30202.969</c:v>
                </c:pt>
                <c:pt idx="126">
                  <c:v>30279.325</c:v>
                </c:pt>
                <c:pt idx="127">
                  <c:v>31345.264</c:v>
                </c:pt>
                <c:pt idx="128">
                  <c:v>30486.338</c:v>
                </c:pt>
                <c:pt idx="129">
                  <c:v>28921.101</c:v>
                </c:pt>
                <c:pt idx="130">
                  <c:v>29559.59</c:v>
                </c:pt>
                <c:pt idx="131">
                  <c:v>36418.133</c:v>
                </c:pt>
                <c:pt idx="132">
                  <c:v>35916.663</c:v>
                </c:pt>
                <c:pt idx="133">
                  <c:v>31674.117</c:v>
                </c:pt>
                <c:pt idx="134">
                  <c:v>34484.341</c:v>
                </c:pt>
                <c:pt idx="135">
                  <c:v>32125.636</c:v>
                </c:pt>
                <c:pt idx="136">
                  <c:v>26712.877</c:v>
                </c:pt>
                <c:pt idx="137">
                  <c:v>27176.466</c:v>
                </c:pt>
                <c:pt idx="138">
                  <c:v>30024.825</c:v>
                </c:pt>
                <c:pt idx="139">
                  <c:v>31653.133</c:v>
                </c:pt>
                <c:pt idx="140">
                  <c:v>31818.895</c:v>
                </c:pt>
                <c:pt idx="141">
                  <c:v>34112.714</c:v>
                </c:pt>
                <c:pt idx="142">
                  <c:v>31155.075</c:v>
                </c:pt>
                <c:pt idx="143">
                  <c:v>27413.783</c:v>
                </c:pt>
                <c:pt idx="144">
                  <c:v>28585.271</c:v>
                </c:pt>
                <c:pt idx="145">
                  <c:v>33389.463</c:v>
                </c:pt>
                <c:pt idx="146">
                  <c:v>41389.444</c:v>
                </c:pt>
                <c:pt idx="147">
                  <c:v>34696.653</c:v>
                </c:pt>
                <c:pt idx="148">
                  <c:v>29930.185</c:v>
                </c:pt>
                <c:pt idx="149">
                  <c:v>30977.625</c:v>
                </c:pt>
                <c:pt idx="150">
                  <c:v>28263.495</c:v>
                </c:pt>
                <c:pt idx="151">
                  <c:v>29449.913</c:v>
                </c:pt>
                <c:pt idx="152">
                  <c:v>36341.693</c:v>
                </c:pt>
                <c:pt idx="153">
                  <c:v>41279.652</c:v>
                </c:pt>
                <c:pt idx="154">
                  <c:v>41126.023</c:v>
                </c:pt>
                <c:pt idx="155">
                  <c:v>35529.371</c:v>
                </c:pt>
                <c:pt idx="156">
                  <c:v>34475.038</c:v>
                </c:pt>
                <c:pt idx="157">
                  <c:v>34327.143</c:v>
                </c:pt>
                <c:pt idx="158">
                  <c:v>35285.658</c:v>
                </c:pt>
                <c:pt idx="159">
                  <c:v>38503.88</c:v>
                </c:pt>
                <c:pt idx="160">
                  <c:v>41463.489</c:v>
                </c:pt>
                <c:pt idx="161">
                  <c:v>36289.66</c:v>
                </c:pt>
                <c:pt idx="162">
                  <c:v>34814.548</c:v>
                </c:pt>
                <c:pt idx="163">
                  <c:v>39885.965</c:v>
                </c:pt>
                <c:pt idx="164">
                  <c:v>30897.651</c:v>
                </c:pt>
                <c:pt idx="165">
                  <c:v>33054.156</c:v>
                </c:pt>
                <c:pt idx="166">
                  <c:v>44010.211</c:v>
                </c:pt>
                <c:pt idx="167">
                  <c:v>50989.919</c:v>
                </c:pt>
                <c:pt idx="168">
                  <c:v>52327.059</c:v>
                </c:pt>
                <c:pt idx="169">
                  <c:v>40809.723</c:v>
                </c:pt>
                <c:pt idx="170">
                  <c:v>39122.29199999999</c:v>
                </c:pt>
                <c:pt idx="171">
                  <c:v>32334.526</c:v>
                </c:pt>
                <c:pt idx="172">
                  <c:v>34599.596</c:v>
                </c:pt>
                <c:pt idx="173">
                  <c:v>41229.971</c:v>
                </c:pt>
                <c:pt idx="174">
                  <c:v>44481.023</c:v>
                </c:pt>
                <c:pt idx="175">
                  <c:v>48446.603</c:v>
                </c:pt>
                <c:pt idx="176">
                  <c:v>46631.49</c:v>
                </c:pt>
                <c:pt idx="177">
                  <c:v>43703.694</c:v>
                </c:pt>
                <c:pt idx="178">
                  <c:v>40330.76</c:v>
                </c:pt>
                <c:pt idx="179">
                  <c:v>39734.347</c:v>
                </c:pt>
                <c:pt idx="180">
                  <c:v>47294.162</c:v>
                </c:pt>
                <c:pt idx="181">
                  <c:v>52372.068</c:v>
                </c:pt>
                <c:pt idx="182">
                  <c:v>54947.754</c:v>
                </c:pt>
                <c:pt idx="183">
                  <c:v>51370.734</c:v>
                </c:pt>
                <c:pt idx="184">
                  <c:v>32168.515</c:v>
                </c:pt>
                <c:pt idx="185">
                  <c:v>34379.787</c:v>
                </c:pt>
                <c:pt idx="186">
                  <c:v>38168.589</c:v>
                </c:pt>
                <c:pt idx="187">
                  <c:v>50910.034</c:v>
                </c:pt>
                <c:pt idx="188">
                  <c:v>53534.98</c:v>
                </c:pt>
                <c:pt idx="189">
                  <c:v>48347.471</c:v>
                </c:pt>
                <c:pt idx="190">
                  <c:v>44980.001</c:v>
                </c:pt>
                <c:pt idx="191">
                  <c:v>45429.686</c:v>
                </c:pt>
                <c:pt idx="192">
                  <c:v>43281.662</c:v>
                </c:pt>
                <c:pt idx="193">
                  <c:v>44896.088</c:v>
                </c:pt>
                <c:pt idx="194">
                  <c:v>49049.974</c:v>
                </c:pt>
                <c:pt idx="195">
                  <c:v>46693.077</c:v>
                </c:pt>
                <c:pt idx="196">
                  <c:v>42377.189</c:v>
                </c:pt>
                <c:pt idx="197">
                  <c:v>40783.989</c:v>
                </c:pt>
                <c:pt idx="198">
                  <c:v>40074.717</c:v>
                </c:pt>
                <c:pt idx="199">
                  <c:v>34708.95</c:v>
                </c:pt>
                <c:pt idx="200">
                  <c:v>36036.905</c:v>
                </c:pt>
                <c:pt idx="201">
                  <c:v>43903.162</c:v>
                </c:pt>
                <c:pt idx="202">
                  <c:v>48325.995</c:v>
                </c:pt>
                <c:pt idx="203">
                  <c:v>53149.009</c:v>
                </c:pt>
                <c:pt idx="204">
                  <c:v>41558.659</c:v>
                </c:pt>
                <c:pt idx="205">
                  <c:v>41237.382</c:v>
                </c:pt>
                <c:pt idx="206">
                  <c:v>38236.675</c:v>
                </c:pt>
                <c:pt idx="207">
                  <c:v>44054.715</c:v>
                </c:pt>
                <c:pt idx="208">
                  <c:v>42728.756</c:v>
                </c:pt>
                <c:pt idx="209">
                  <c:v>35801.757</c:v>
                </c:pt>
                <c:pt idx="210">
                  <c:v>37744.905</c:v>
                </c:pt>
                <c:pt idx="211">
                  <c:v>41730.816</c:v>
                </c:pt>
                <c:pt idx="212">
                  <c:v>40890.879</c:v>
                </c:pt>
                <c:pt idx="213">
                  <c:v>33785.625</c:v>
                </c:pt>
                <c:pt idx="214">
                  <c:v>34399.608</c:v>
                </c:pt>
                <c:pt idx="215">
                  <c:v>44360.563</c:v>
                </c:pt>
                <c:pt idx="216">
                  <c:v>47372.198</c:v>
                </c:pt>
                <c:pt idx="217">
                  <c:v>42399.428</c:v>
                </c:pt>
                <c:pt idx="218">
                  <c:v>41429.594</c:v>
                </c:pt>
                <c:pt idx="219">
                  <c:v>39571.039</c:v>
                </c:pt>
                <c:pt idx="220">
                  <c:v>37858.948</c:v>
                </c:pt>
                <c:pt idx="221">
                  <c:v>39844.555</c:v>
                </c:pt>
                <c:pt idx="222">
                  <c:v>42365.713</c:v>
                </c:pt>
                <c:pt idx="223">
                  <c:v>38490.076</c:v>
                </c:pt>
                <c:pt idx="224">
                  <c:v>42141.13</c:v>
                </c:pt>
                <c:pt idx="225">
                  <c:v>37607.459</c:v>
                </c:pt>
                <c:pt idx="226">
                  <c:v>34109.563</c:v>
                </c:pt>
                <c:pt idx="227">
                  <c:v>33179.513</c:v>
                </c:pt>
                <c:pt idx="228">
                  <c:v>36251.882</c:v>
                </c:pt>
                <c:pt idx="229">
                  <c:v>40445.374</c:v>
                </c:pt>
                <c:pt idx="230">
                  <c:v>42740.837</c:v>
                </c:pt>
                <c:pt idx="231">
                  <c:v>43947.583</c:v>
                </c:pt>
                <c:pt idx="232">
                  <c:v>44489.45</c:v>
                </c:pt>
                <c:pt idx="233">
                  <c:v>38840.1</c:v>
                </c:pt>
                <c:pt idx="234">
                  <c:v>31780.482</c:v>
                </c:pt>
                <c:pt idx="235">
                  <c:v>34411.236</c:v>
                </c:pt>
                <c:pt idx="236">
                  <c:v>42043.276</c:v>
                </c:pt>
                <c:pt idx="237">
                  <c:v>45351.081</c:v>
                </c:pt>
                <c:pt idx="238">
                  <c:v>49021.49</c:v>
                </c:pt>
                <c:pt idx="239">
                  <c:v>41526.432</c:v>
                </c:pt>
                <c:pt idx="240">
                  <c:v>37055.681</c:v>
                </c:pt>
                <c:pt idx="241">
                  <c:v>34032.686</c:v>
                </c:pt>
                <c:pt idx="242">
                  <c:v>42594.79</c:v>
                </c:pt>
                <c:pt idx="243">
                  <c:v>45575.447</c:v>
                </c:pt>
                <c:pt idx="244">
                  <c:v>52372.563</c:v>
                </c:pt>
                <c:pt idx="245">
                  <c:v>45607.69</c:v>
                </c:pt>
                <c:pt idx="246">
                  <c:v>47390.79399999999</c:v>
                </c:pt>
                <c:pt idx="247">
                  <c:v>48792.357</c:v>
                </c:pt>
                <c:pt idx="248">
                  <c:v>48007.331</c:v>
                </c:pt>
                <c:pt idx="249">
                  <c:v>35505.904</c:v>
                </c:pt>
                <c:pt idx="250">
                  <c:v>34898.479</c:v>
                </c:pt>
                <c:pt idx="251">
                  <c:v>34858.756</c:v>
                </c:pt>
                <c:pt idx="252">
                  <c:v>37858.236</c:v>
                </c:pt>
                <c:pt idx="253">
                  <c:v>42749.469</c:v>
                </c:pt>
                <c:pt idx="254">
                  <c:v>35714.031</c:v>
                </c:pt>
                <c:pt idx="255">
                  <c:v>29065.576</c:v>
                </c:pt>
                <c:pt idx="256">
                  <c:v>28712.365</c:v>
                </c:pt>
                <c:pt idx="257">
                  <c:v>31909.803</c:v>
                </c:pt>
                <c:pt idx="258">
                  <c:v>32102.733</c:v>
                </c:pt>
                <c:pt idx="259">
                  <c:v>31968.831</c:v>
                </c:pt>
                <c:pt idx="260">
                  <c:v>32179.326</c:v>
                </c:pt>
                <c:pt idx="261">
                  <c:v>30479.793</c:v>
                </c:pt>
                <c:pt idx="262">
                  <c:v>30268.063</c:v>
                </c:pt>
                <c:pt idx="263">
                  <c:v>33741.199</c:v>
                </c:pt>
                <c:pt idx="264">
                  <c:v>31709.501</c:v>
                </c:pt>
                <c:pt idx="265">
                  <c:v>31607.749</c:v>
                </c:pt>
                <c:pt idx="266">
                  <c:v>31520.215</c:v>
                </c:pt>
                <c:pt idx="267">
                  <c:v>31337.477</c:v>
                </c:pt>
                <c:pt idx="268">
                  <c:v>31293.027</c:v>
                </c:pt>
                <c:pt idx="269">
                  <c:v>30756.719</c:v>
                </c:pt>
                <c:pt idx="270">
                  <c:v>32746.764</c:v>
                </c:pt>
                <c:pt idx="271">
                  <c:v>34324.22</c:v>
                </c:pt>
                <c:pt idx="272">
                  <c:v>34260.065</c:v>
                </c:pt>
                <c:pt idx="273">
                  <c:v>33023.93</c:v>
                </c:pt>
                <c:pt idx="274">
                  <c:v>32457.006</c:v>
                </c:pt>
                <c:pt idx="275">
                  <c:v>30975.331</c:v>
                </c:pt>
                <c:pt idx="276">
                  <c:v>27940.065</c:v>
                </c:pt>
                <c:pt idx="277">
                  <c:v>28476.334</c:v>
                </c:pt>
                <c:pt idx="278">
                  <c:v>31596.388</c:v>
                </c:pt>
                <c:pt idx="279">
                  <c:v>31958.386</c:v>
                </c:pt>
                <c:pt idx="280">
                  <c:v>31983.841</c:v>
                </c:pt>
                <c:pt idx="281">
                  <c:v>31516.023</c:v>
                </c:pt>
                <c:pt idx="282">
                  <c:v>29961.246</c:v>
                </c:pt>
                <c:pt idx="283">
                  <c:v>28039.989</c:v>
                </c:pt>
                <c:pt idx="284">
                  <c:v>28245.459</c:v>
                </c:pt>
                <c:pt idx="285">
                  <c:v>31907.926</c:v>
                </c:pt>
                <c:pt idx="286">
                  <c:v>34059.601</c:v>
                </c:pt>
                <c:pt idx="287">
                  <c:v>34571.861</c:v>
                </c:pt>
                <c:pt idx="288">
                  <c:v>32175.85</c:v>
                </c:pt>
                <c:pt idx="289">
                  <c:v>30531.751</c:v>
                </c:pt>
                <c:pt idx="290">
                  <c:v>27668.238</c:v>
                </c:pt>
                <c:pt idx="291">
                  <c:v>29186.463</c:v>
                </c:pt>
                <c:pt idx="292">
                  <c:v>31987.992</c:v>
                </c:pt>
                <c:pt idx="293">
                  <c:v>31676.671</c:v>
                </c:pt>
                <c:pt idx="294">
                  <c:v>32388.713</c:v>
                </c:pt>
                <c:pt idx="295">
                  <c:v>32181.367</c:v>
                </c:pt>
                <c:pt idx="296">
                  <c:v>29838.433</c:v>
                </c:pt>
                <c:pt idx="297">
                  <c:v>27717.339</c:v>
                </c:pt>
                <c:pt idx="298">
                  <c:v>28615.1</c:v>
                </c:pt>
                <c:pt idx="299">
                  <c:v>31407.744</c:v>
                </c:pt>
                <c:pt idx="300">
                  <c:v>31901.58</c:v>
                </c:pt>
                <c:pt idx="301">
                  <c:v>31405.313</c:v>
                </c:pt>
                <c:pt idx="302">
                  <c:v>31648.186</c:v>
                </c:pt>
                <c:pt idx="303">
                  <c:v>31196.978</c:v>
                </c:pt>
                <c:pt idx="304">
                  <c:v>30283.158</c:v>
                </c:pt>
                <c:pt idx="305">
                  <c:v>31988.756</c:v>
                </c:pt>
                <c:pt idx="306">
                  <c:v>33490.795</c:v>
                </c:pt>
                <c:pt idx="307">
                  <c:v>32246.195</c:v>
                </c:pt>
                <c:pt idx="308">
                  <c:v>32496.363</c:v>
                </c:pt>
                <c:pt idx="309">
                  <c:v>33159.997</c:v>
                </c:pt>
                <c:pt idx="310">
                  <c:v>33258.645</c:v>
                </c:pt>
                <c:pt idx="311">
                  <c:v>30692.659</c:v>
                </c:pt>
                <c:pt idx="312">
                  <c:v>30531.794</c:v>
                </c:pt>
                <c:pt idx="313">
                  <c:v>32908.926</c:v>
                </c:pt>
                <c:pt idx="314">
                  <c:v>32639.091</c:v>
                </c:pt>
                <c:pt idx="315">
                  <c:v>32498.056</c:v>
                </c:pt>
                <c:pt idx="316">
                  <c:v>35613.49</c:v>
                </c:pt>
                <c:pt idx="317">
                  <c:v>35989.664</c:v>
                </c:pt>
                <c:pt idx="318">
                  <c:v>33396.373</c:v>
                </c:pt>
                <c:pt idx="319">
                  <c:v>33648.697</c:v>
                </c:pt>
                <c:pt idx="320">
                  <c:v>36056.698</c:v>
                </c:pt>
                <c:pt idx="321">
                  <c:v>41288.038</c:v>
                </c:pt>
                <c:pt idx="322">
                  <c:v>40338.054</c:v>
                </c:pt>
                <c:pt idx="323">
                  <c:v>37391.88</c:v>
                </c:pt>
                <c:pt idx="324">
                  <c:v>38783.996</c:v>
                </c:pt>
                <c:pt idx="325">
                  <c:v>34646.334</c:v>
                </c:pt>
                <c:pt idx="326">
                  <c:v>32287.582</c:v>
                </c:pt>
                <c:pt idx="327">
                  <c:v>33208.162</c:v>
                </c:pt>
                <c:pt idx="328">
                  <c:v>33669.635</c:v>
                </c:pt>
                <c:pt idx="329">
                  <c:v>38226.297</c:v>
                </c:pt>
                <c:pt idx="330">
                  <c:v>32015.828</c:v>
                </c:pt>
                <c:pt idx="331">
                  <c:v>35963.779</c:v>
                </c:pt>
                <c:pt idx="332">
                  <c:v>34705.488</c:v>
                </c:pt>
                <c:pt idx="333">
                  <c:v>32653.833</c:v>
                </c:pt>
                <c:pt idx="334">
                  <c:v>34337.442</c:v>
                </c:pt>
                <c:pt idx="335">
                  <c:v>25607.649</c:v>
                </c:pt>
              </c:numCache>
            </c:numRef>
          </c:val>
          <c:smooth val="0"/>
        </c:ser>
        <c:ser>
          <c:idx val="0"/>
          <c:order val="0"/>
          <c:tx>
            <c:v>2013</c:v>
          </c:tx>
          <c:spPr>
            <a:ln w="19050">
              <a:solidFill>
                <a:schemeClr val="tx1">
                  <a:lumMod val="65000"/>
                  <a:lumOff val="35000"/>
                </a:schemeClr>
              </a:solidFill>
            </a:ln>
          </c:spPr>
          <c:marker>
            <c:symbol val="none"/>
          </c:marker>
          <c:cat>
            <c:strRef>
              <c:f>'[2013-hourly-loads_PJM.xls]MIDATL'!$A$2:$A$366</c:f>
              <c:strCache>
                <c:ptCount val="365"/>
                <c:pt idx="0">
                  <c:v>1/1/2013</c:v>
                </c:pt>
                <c:pt idx="1">
                  <c:v>1/2/2013</c:v>
                </c:pt>
                <c:pt idx="2">
                  <c:v>1/3/2013</c:v>
                </c:pt>
                <c:pt idx="3">
                  <c:v>1/4/2013</c:v>
                </c:pt>
                <c:pt idx="4">
                  <c:v>1/5/2013</c:v>
                </c:pt>
                <c:pt idx="5">
                  <c:v>1/6/2013</c:v>
                </c:pt>
                <c:pt idx="6">
                  <c:v>1/7/2013</c:v>
                </c:pt>
                <c:pt idx="7">
                  <c:v>1/8/2013</c:v>
                </c:pt>
                <c:pt idx="8">
                  <c:v>1/9/2013</c:v>
                </c:pt>
                <c:pt idx="9">
                  <c:v>1/10/2013</c:v>
                </c:pt>
                <c:pt idx="10">
                  <c:v>1/11/2013</c:v>
                </c:pt>
                <c:pt idx="11">
                  <c:v>1/12/2013</c:v>
                </c:pt>
                <c:pt idx="12">
                  <c:v>1/13/2013</c:v>
                </c:pt>
                <c:pt idx="13">
                  <c:v>1/14/2013</c:v>
                </c:pt>
                <c:pt idx="14">
                  <c:v>1/15/2013</c:v>
                </c:pt>
                <c:pt idx="15">
                  <c:v>1/16/2013</c:v>
                </c:pt>
                <c:pt idx="16">
                  <c:v>1/17/2013</c:v>
                </c:pt>
                <c:pt idx="17">
                  <c:v>1/18/2013</c:v>
                </c:pt>
                <c:pt idx="18">
                  <c:v>1/19/2013</c:v>
                </c:pt>
                <c:pt idx="19">
                  <c:v>1/20/2013</c:v>
                </c:pt>
                <c:pt idx="20">
                  <c:v>1/21/2013</c:v>
                </c:pt>
                <c:pt idx="21">
                  <c:v>1/22/2013</c:v>
                </c:pt>
                <c:pt idx="22">
                  <c:v>1/23/2013</c:v>
                </c:pt>
                <c:pt idx="23">
                  <c:v>1/24/2013</c:v>
                </c:pt>
                <c:pt idx="24">
                  <c:v>1/25/2013</c:v>
                </c:pt>
                <c:pt idx="25">
                  <c:v>1/26/2013</c:v>
                </c:pt>
                <c:pt idx="26">
                  <c:v>1/27/2013</c:v>
                </c:pt>
                <c:pt idx="27">
                  <c:v>1/28/2013</c:v>
                </c:pt>
                <c:pt idx="28">
                  <c:v>1/29/2013</c:v>
                </c:pt>
                <c:pt idx="29">
                  <c:v>1/30/2013</c:v>
                </c:pt>
                <c:pt idx="30">
                  <c:v>1/31/2013</c:v>
                </c:pt>
                <c:pt idx="31">
                  <c:v>2/1/2013</c:v>
                </c:pt>
                <c:pt idx="32">
                  <c:v>2/2/2013</c:v>
                </c:pt>
                <c:pt idx="33">
                  <c:v>2/3/2013</c:v>
                </c:pt>
                <c:pt idx="34">
                  <c:v>2/4/2013</c:v>
                </c:pt>
                <c:pt idx="35">
                  <c:v>2/5/2013</c:v>
                </c:pt>
                <c:pt idx="36">
                  <c:v>2/6/2013</c:v>
                </c:pt>
                <c:pt idx="37">
                  <c:v>2/7/2013</c:v>
                </c:pt>
                <c:pt idx="38">
                  <c:v>2/8/2013</c:v>
                </c:pt>
                <c:pt idx="39">
                  <c:v>2/9/2013</c:v>
                </c:pt>
                <c:pt idx="40">
                  <c:v>2/10/2013</c:v>
                </c:pt>
                <c:pt idx="41">
                  <c:v>2/11/2013</c:v>
                </c:pt>
                <c:pt idx="42">
                  <c:v>2/12/2013</c:v>
                </c:pt>
                <c:pt idx="43">
                  <c:v>2/13/2013</c:v>
                </c:pt>
                <c:pt idx="44">
                  <c:v>2/14/2013</c:v>
                </c:pt>
                <c:pt idx="45">
                  <c:v>2/15/2013</c:v>
                </c:pt>
                <c:pt idx="46">
                  <c:v>2/16/2013</c:v>
                </c:pt>
                <c:pt idx="47">
                  <c:v>2/17/2013</c:v>
                </c:pt>
                <c:pt idx="48">
                  <c:v>2/18/2013</c:v>
                </c:pt>
                <c:pt idx="49">
                  <c:v>2/19/2013</c:v>
                </c:pt>
                <c:pt idx="50">
                  <c:v>2/20/2013</c:v>
                </c:pt>
                <c:pt idx="51">
                  <c:v>2/21/2013</c:v>
                </c:pt>
                <c:pt idx="52">
                  <c:v>2/22/2013</c:v>
                </c:pt>
                <c:pt idx="53">
                  <c:v>2/23/2013</c:v>
                </c:pt>
                <c:pt idx="54">
                  <c:v>2/24/2013</c:v>
                </c:pt>
                <c:pt idx="55">
                  <c:v>2/25/2013</c:v>
                </c:pt>
                <c:pt idx="56">
                  <c:v>2/26/2013</c:v>
                </c:pt>
                <c:pt idx="57">
                  <c:v>2/27/2013</c:v>
                </c:pt>
                <c:pt idx="58">
                  <c:v>2/28/2013</c:v>
                </c:pt>
                <c:pt idx="59">
                  <c:v>3/1/2013</c:v>
                </c:pt>
                <c:pt idx="60">
                  <c:v>3/2/2013</c:v>
                </c:pt>
                <c:pt idx="61">
                  <c:v>3/3/2013</c:v>
                </c:pt>
                <c:pt idx="62">
                  <c:v>3/4/2013</c:v>
                </c:pt>
                <c:pt idx="63">
                  <c:v>3/5/2013</c:v>
                </c:pt>
                <c:pt idx="64">
                  <c:v>3/6/2013</c:v>
                </c:pt>
                <c:pt idx="65">
                  <c:v>3/7/2013</c:v>
                </c:pt>
                <c:pt idx="66">
                  <c:v>3/8/2013</c:v>
                </c:pt>
                <c:pt idx="67">
                  <c:v>3/9/2013</c:v>
                </c:pt>
                <c:pt idx="68">
                  <c:v>3/10/2013</c:v>
                </c:pt>
                <c:pt idx="69">
                  <c:v>3/11/2013</c:v>
                </c:pt>
                <c:pt idx="70">
                  <c:v>3/12/2013</c:v>
                </c:pt>
                <c:pt idx="71">
                  <c:v>3/13/2013</c:v>
                </c:pt>
                <c:pt idx="72">
                  <c:v>3/14/2013</c:v>
                </c:pt>
                <c:pt idx="73">
                  <c:v>3/15/2013</c:v>
                </c:pt>
                <c:pt idx="74">
                  <c:v>3/16/2013</c:v>
                </c:pt>
                <c:pt idx="75">
                  <c:v>3/17/2013</c:v>
                </c:pt>
                <c:pt idx="76">
                  <c:v>3/18/2013</c:v>
                </c:pt>
                <c:pt idx="77">
                  <c:v>3/19/2013</c:v>
                </c:pt>
                <c:pt idx="78">
                  <c:v>3/20/2013</c:v>
                </c:pt>
                <c:pt idx="79">
                  <c:v>3/21/2013</c:v>
                </c:pt>
                <c:pt idx="80">
                  <c:v>3/22/2013</c:v>
                </c:pt>
                <c:pt idx="81">
                  <c:v>3/23/2013</c:v>
                </c:pt>
                <c:pt idx="82">
                  <c:v>3/24/2013</c:v>
                </c:pt>
                <c:pt idx="83">
                  <c:v>3/25/2013</c:v>
                </c:pt>
                <c:pt idx="84">
                  <c:v>3/26/2013</c:v>
                </c:pt>
                <c:pt idx="85">
                  <c:v>3/27/2013</c:v>
                </c:pt>
                <c:pt idx="86">
                  <c:v>3/28/2013</c:v>
                </c:pt>
                <c:pt idx="87">
                  <c:v>3/29/2013</c:v>
                </c:pt>
                <c:pt idx="88">
                  <c:v>3/30/2013</c:v>
                </c:pt>
                <c:pt idx="89">
                  <c:v>3/31/2013</c:v>
                </c:pt>
                <c:pt idx="90">
                  <c:v>4/1/2013</c:v>
                </c:pt>
                <c:pt idx="91">
                  <c:v>4/2/2013</c:v>
                </c:pt>
                <c:pt idx="92">
                  <c:v>4/3/2013</c:v>
                </c:pt>
                <c:pt idx="93">
                  <c:v>4/4/2013</c:v>
                </c:pt>
                <c:pt idx="94">
                  <c:v>4/5/2013</c:v>
                </c:pt>
                <c:pt idx="95">
                  <c:v>4/6/2013</c:v>
                </c:pt>
                <c:pt idx="96">
                  <c:v>4/7/2013</c:v>
                </c:pt>
                <c:pt idx="97">
                  <c:v>4/8/2013</c:v>
                </c:pt>
                <c:pt idx="98">
                  <c:v>4/9/2013</c:v>
                </c:pt>
                <c:pt idx="99">
                  <c:v>4/10/2013</c:v>
                </c:pt>
                <c:pt idx="100">
                  <c:v>4/11/2013</c:v>
                </c:pt>
                <c:pt idx="101">
                  <c:v>4/12/2013</c:v>
                </c:pt>
                <c:pt idx="102">
                  <c:v>4/13/2013</c:v>
                </c:pt>
                <c:pt idx="103">
                  <c:v>4/14/2013</c:v>
                </c:pt>
                <c:pt idx="104">
                  <c:v>4/15/2013</c:v>
                </c:pt>
                <c:pt idx="105">
                  <c:v>4/16/2013</c:v>
                </c:pt>
                <c:pt idx="106">
                  <c:v>4/17/2013</c:v>
                </c:pt>
                <c:pt idx="107">
                  <c:v>4/18/2013</c:v>
                </c:pt>
                <c:pt idx="108">
                  <c:v>4/19/2013</c:v>
                </c:pt>
                <c:pt idx="109">
                  <c:v>4/20/2013</c:v>
                </c:pt>
                <c:pt idx="110">
                  <c:v>4/21/2013</c:v>
                </c:pt>
                <c:pt idx="111">
                  <c:v>4/22/2013</c:v>
                </c:pt>
                <c:pt idx="112">
                  <c:v>4/23/2013</c:v>
                </c:pt>
                <c:pt idx="113">
                  <c:v>4/24/2013</c:v>
                </c:pt>
                <c:pt idx="114">
                  <c:v>4/25/2013</c:v>
                </c:pt>
                <c:pt idx="115">
                  <c:v>4/26/2013</c:v>
                </c:pt>
                <c:pt idx="116">
                  <c:v>4/27/2013</c:v>
                </c:pt>
                <c:pt idx="117">
                  <c:v>4/28/2013</c:v>
                </c:pt>
                <c:pt idx="118">
                  <c:v>4/29/2013</c:v>
                </c:pt>
                <c:pt idx="119">
                  <c:v>4/30/2013</c:v>
                </c:pt>
                <c:pt idx="120">
                  <c:v>5/1/2013</c:v>
                </c:pt>
                <c:pt idx="121">
                  <c:v>5/2/2013</c:v>
                </c:pt>
                <c:pt idx="122">
                  <c:v>5/3/2013</c:v>
                </c:pt>
                <c:pt idx="123">
                  <c:v>5/4/2013</c:v>
                </c:pt>
                <c:pt idx="124">
                  <c:v>5/5/2013</c:v>
                </c:pt>
                <c:pt idx="125">
                  <c:v>5/6/2013</c:v>
                </c:pt>
                <c:pt idx="126">
                  <c:v>5/7/2013</c:v>
                </c:pt>
                <c:pt idx="127">
                  <c:v>5/8/2013</c:v>
                </c:pt>
                <c:pt idx="128">
                  <c:v>5/9/2013</c:v>
                </c:pt>
                <c:pt idx="129">
                  <c:v>5/10/2013</c:v>
                </c:pt>
                <c:pt idx="130">
                  <c:v>5/11/2013</c:v>
                </c:pt>
                <c:pt idx="131">
                  <c:v>5/12/2013</c:v>
                </c:pt>
                <c:pt idx="132">
                  <c:v>5/13/2013</c:v>
                </c:pt>
                <c:pt idx="133">
                  <c:v>5/14/2013</c:v>
                </c:pt>
                <c:pt idx="134">
                  <c:v>5/15/2013</c:v>
                </c:pt>
                <c:pt idx="135">
                  <c:v>5/16/2013</c:v>
                </c:pt>
                <c:pt idx="136">
                  <c:v>5/17/2013</c:v>
                </c:pt>
                <c:pt idx="137">
                  <c:v>5/18/2013</c:v>
                </c:pt>
                <c:pt idx="138">
                  <c:v>5/19/2013</c:v>
                </c:pt>
                <c:pt idx="139">
                  <c:v>5/20/2013</c:v>
                </c:pt>
                <c:pt idx="140">
                  <c:v>5/21/2013</c:v>
                </c:pt>
                <c:pt idx="141">
                  <c:v>5/22/2013</c:v>
                </c:pt>
                <c:pt idx="142">
                  <c:v>5/23/2013</c:v>
                </c:pt>
                <c:pt idx="143">
                  <c:v>5/24/2013</c:v>
                </c:pt>
                <c:pt idx="144">
                  <c:v>5/25/2013</c:v>
                </c:pt>
                <c:pt idx="145">
                  <c:v>5/26/2013</c:v>
                </c:pt>
                <c:pt idx="146">
                  <c:v>5/27/2013</c:v>
                </c:pt>
                <c:pt idx="147">
                  <c:v>5/28/2013</c:v>
                </c:pt>
                <c:pt idx="148">
                  <c:v>5/29/2013</c:v>
                </c:pt>
                <c:pt idx="149">
                  <c:v>5/30/2013</c:v>
                </c:pt>
                <c:pt idx="150">
                  <c:v>5/31/2013</c:v>
                </c:pt>
                <c:pt idx="151">
                  <c:v>6/1/2013</c:v>
                </c:pt>
                <c:pt idx="152">
                  <c:v>6/2/2013</c:v>
                </c:pt>
                <c:pt idx="153">
                  <c:v>6/3/2013</c:v>
                </c:pt>
                <c:pt idx="154">
                  <c:v>6/4/2013</c:v>
                </c:pt>
                <c:pt idx="155">
                  <c:v>6/5/2013</c:v>
                </c:pt>
                <c:pt idx="156">
                  <c:v>6/6/2013</c:v>
                </c:pt>
                <c:pt idx="157">
                  <c:v>6/7/2013</c:v>
                </c:pt>
                <c:pt idx="158">
                  <c:v>6/8/2013</c:v>
                </c:pt>
                <c:pt idx="159">
                  <c:v>6/9/2013</c:v>
                </c:pt>
                <c:pt idx="160">
                  <c:v>6/10/2013</c:v>
                </c:pt>
                <c:pt idx="161">
                  <c:v>6/11/2013</c:v>
                </c:pt>
                <c:pt idx="162">
                  <c:v>6/12/2013</c:v>
                </c:pt>
                <c:pt idx="163">
                  <c:v>6/13/2013</c:v>
                </c:pt>
                <c:pt idx="164">
                  <c:v>6/14/2013</c:v>
                </c:pt>
                <c:pt idx="165">
                  <c:v>6/15/2013</c:v>
                </c:pt>
                <c:pt idx="166">
                  <c:v>6/16/2013</c:v>
                </c:pt>
                <c:pt idx="167">
                  <c:v>6/17/2013</c:v>
                </c:pt>
                <c:pt idx="168">
                  <c:v>6/18/2013</c:v>
                </c:pt>
                <c:pt idx="169">
                  <c:v>6/19/2013</c:v>
                </c:pt>
                <c:pt idx="170">
                  <c:v>6/20/2013</c:v>
                </c:pt>
                <c:pt idx="171">
                  <c:v>6/21/2013</c:v>
                </c:pt>
                <c:pt idx="172">
                  <c:v>6/22/2013</c:v>
                </c:pt>
                <c:pt idx="173">
                  <c:v>6/23/2013</c:v>
                </c:pt>
                <c:pt idx="174">
                  <c:v>6/24/2013</c:v>
                </c:pt>
                <c:pt idx="175">
                  <c:v>6/25/2013</c:v>
                </c:pt>
                <c:pt idx="176">
                  <c:v>6/26/2013</c:v>
                </c:pt>
                <c:pt idx="177">
                  <c:v>6/27/2013</c:v>
                </c:pt>
                <c:pt idx="178">
                  <c:v>6/28/2013</c:v>
                </c:pt>
                <c:pt idx="179">
                  <c:v>6/29/2013</c:v>
                </c:pt>
                <c:pt idx="180">
                  <c:v>6/30/2013</c:v>
                </c:pt>
                <c:pt idx="181">
                  <c:v>7/1/2013</c:v>
                </c:pt>
                <c:pt idx="182">
                  <c:v>7/2/2013</c:v>
                </c:pt>
                <c:pt idx="183">
                  <c:v>7/3/2013</c:v>
                </c:pt>
                <c:pt idx="184">
                  <c:v>7/4/2013</c:v>
                </c:pt>
                <c:pt idx="185">
                  <c:v>7/5/2013</c:v>
                </c:pt>
                <c:pt idx="186">
                  <c:v>7/6/2013</c:v>
                </c:pt>
                <c:pt idx="187">
                  <c:v>7/7/2013</c:v>
                </c:pt>
                <c:pt idx="188">
                  <c:v>7/8/2013</c:v>
                </c:pt>
                <c:pt idx="189">
                  <c:v>7/9/2013</c:v>
                </c:pt>
                <c:pt idx="190">
                  <c:v>7/10/2013</c:v>
                </c:pt>
                <c:pt idx="191">
                  <c:v>7/11/2013</c:v>
                </c:pt>
                <c:pt idx="192">
                  <c:v>7/12/2013</c:v>
                </c:pt>
                <c:pt idx="193">
                  <c:v>7/13/2013</c:v>
                </c:pt>
                <c:pt idx="194">
                  <c:v>7/14/2013</c:v>
                </c:pt>
                <c:pt idx="195">
                  <c:v>7/15/2013</c:v>
                </c:pt>
                <c:pt idx="196">
                  <c:v>7/16/2013</c:v>
                </c:pt>
                <c:pt idx="197">
                  <c:v>7/17/2013</c:v>
                </c:pt>
                <c:pt idx="198">
                  <c:v>7/18/2013</c:v>
                </c:pt>
                <c:pt idx="199">
                  <c:v>7/19/2013</c:v>
                </c:pt>
                <c:pt idx="200">
                  <c:v>7/20/2013</c:v>
                </c:pt>
                <c:pt idx="201">
                  <c:v>7/21/2013</c:v>
                </c:pt>
                <c:pt idx="202">
                  <c:v>7/22/2013</c:v>
                </c:pt>
                <c:pt idx="203">
                  <c:v>7/23/2013</c:v>
                </c:pt>
                <c:pt idx="204">
                  <c:v>7/24/2013</c:v>
                </c:pt>
                <c:pt idx="205">
                  <c:v>7/25/2013</c:v>
                </c:pt>
                <c:pt idx="206">
                  <c:v>7/26/2013</c:v>
                </c:pt>
                <c:pt idx="207">
                  <c:v>7/27/2013</c:v>
                </c:pt>
                <c:pt idx="208">
                  <c:v>7/28/2013</c:v>
                </c:pt>
                <c:pt idx="209">
                  <c:v>7/29/2013</c:v>
                </c:pt>
                <c:pt idx="210">
                  <c:v>7/30/2013</c:v>
                </c:pt>
                <c:pt idx="211">
                  <c:v>7/31/2013</c:v>
                </c:pt>
                <c:pt idx="212">
                  <c:v>8/1/2013</c:v>
                </c:pt>
                <c:pt idx="213">
                  <c:v>8/2/2013</c:v>
                </c:pt>
                <c:pt idx="214">
                  <c:v>8/3/2013</c:v>
                </c:pt>
                <c:pt idx="215">
                  <c:v>8/4/2013</c:v>
                </c:pt>
                <c:pt idx="216">
                  <c:v>8/5/2013</c:v>
                </c:pt>
                <c:pt idx="217">
                  <c:v>8/6/2013</c:v>
                </c:pt>
                <c:pt idx="218">
                  <c:v>8/7/2013</c:v>
                </c:pt>
                <c:pt idx="219">
                  <c:v>8/8/2013</c:v>
                </c:pt>
                <c:pt idx="220">
                  <c:v>8/9/2013</c:v>
                </c:pt>
                <c:pt idx="221">
                  <c:v>8/10/2013</c:v>
                </c:pt>
                <c:pt idx="222">
                  <c:v>8/11/2013</c:v>
                </c:pt>
                <c:pt idx="223">
                  <c:v>8/12/2013</c:v>
                </c:pt>
                <c:pt idx="224">
                  <c:v>8/13/2013</c:v>
                </c:pt>
                <c:pt idx="225">
                  <c:v>8/14/2013</c:v>
                </c:pt>
                <c:pt idx="226">
                  <c:v>8/15/2013</c:v>
                </c:pt>
                <c:pt idx="227">
                  <c:v>8/16/2013</c:v>
                </c:pt>
                <c:pt idx="228">
                  <c:v>8/17/2013</c:v>
                </c:pt>
                <c:pt idx="229">
                  <c:v>8/18/2013</c:v>
                </c:pt>
                <c:pt idx="230">
                  <c:v>8/19/2013</c:v>
                </c:pt>
                <c:pt idx="231">
                  <c:v>8/20/2013</c:v>
                </c:pt>
                <c:pt idx="232">
                  <c:v>8/21/2013</c:v>
                </c:pt>
                <c:pt idx="233">
                  <c:v>8/22/2013</c:v>
                </c:pt>
                <c:pt idx="234">
                  <c:v>8/23/2013</c:v>
                </c:pt>
                <c:pt idx="235">
                  <c:v>8/24/2013</c:v>
                </c:pt>
                <c:pt idx="236">
                  <c:v>8/25/2013</c:v>
                </c:pt>
                <c:pt idx="237">
                  <c:v>8/26/2013</c:v>
                </c:pt>
                <c:pt idx="238">
                  <c:v>8/27/2013</c:v>
                </c:pt>
                <c:pt idx="239">
                  <c:v>8/28/2013</c:v>
                </c:pt>
                <c:pt idx="240">
                  <c:v>8/29/2013</c:v>
                </c:pt>
                <c:pt idx="241">
                  <c:v>8/30/2013</c:v>
                </c:pt>
                <c:pt idx="242">
                  <c:v>8/31/2013</c:v>
                </c:pt>
                <c:pt idx="243">
                  <c:v>9/1/2013</c:v>
                </c:pt>
                <c:pt idx="244">
                  <c:v>9/2/2013</c:v>
                </c:pt>
                <c:pt idx="245">
                  <c:v>9/3/2013</c:v>
                </c:pt>
                <c:pt idx="246">
                  <c:v>9/4/2013</c:v>
                </c:pt>
                <c:pt idx="247">
                  <c:v>9/5/2013</c:v>
                </c:pt>
                <c:pt idx="248">
                  <c:v>9/6/2013</c:v>
                </c:pt>
                <c:pt idx="249">
                  <c:v>9/7/2013</c:v>
                </c:pt>
                <c:pt idx="250">
                  <c:v>9/8/2013</c:v>
                </c:pt>
                <c:pt idx="251">
                  <c:v>9/9/2013</c:v>
                </c:pt>
                <c:pt idx="252">
                  <c:v>9/10/2013</c:v>
                </c:pt>
                <c:pt idx="253">
                  <c:v>9/11/2013</c:v>
                </c:pt>
                <c:pt idx="254">
                  <c:v>9/12/2013</c:v>
                </c:pt>
                <c:pt idx="255">
                  <c:v>9/13/2013</c:v>
                </c:pt>
                <c:pt idx="256">
                  <c:v>9/14/2013</c:v>
                </c:pt>
                <c:pt idx="257">
                  <c:v>9/15/2013</c:v>
                </c:pt>
                <c:pt idx="258">
                  <c:v>9/16/2013</c:v>
                </c:pt>
                <c:pt idx="259">
                  <c:v>9/17/2013</c:v>
                </c:pt>
                <c:pt idx="260">
                  <c:v>9/18/2013</c:v>
                </c:pt>
                <c:pt idx="261">
                  <c:v>9/19/2013</c:v>
                </c:pt>
                <c:pt idx="262">
                  <c:v>9/20/2013</c:v>
                </c:pt>
                <c:pt idx="263">
                  <c:v>9/21/2013</c:v>
                </c:pt>
                <c:pt idx="264">
                  <c:v>9/22/2013</c:v>
                </c:pt>
                <c:pt idx="265">
                  <c:v>9/23/2013</c:v>
                </c:pt>
                <c:pt idx="266">
                  <c:v>9/24/2013</c:v>
                </c:pt>
                <c:pt idx="267">
                  <c:v>9/25/2013</c:v>
                </c:pt>
                <c:pt idx="268">
                  <c:v>9/26/2013</c:v>
                </c:pt>
                <c:pt idx="269">
                  <c:v>9/27/2013</c:v>
                </c:pt>
                <c:pt idx="270">
                  <c:v>9/28/2013</c:v>
                </c:pt>
                <c:pt idx="271">
                  <c:v>9/29/2013</c:v>
                </c:pt>
                <c:pt idx="272">
                  <c:v>9/30/2013</c:v>
                </c:pt>
                <c:pt idx="273">
                  <c:v>10/1/2013</c:v>
                </c:pt>
                <c:pt idx="274">
                  <c:v>10/2/2013</c:v>
                </c:pt>
                <c:pt idx="275">
                  <c:v>10/3/2013</c:v>
                </c:pt>
                <c:pt idx="276">
                  <c:v>10/4/2013</c:v>
                </c:pt>
                <c:pt idx="277">
                  <c:v>10/5/2013</c:v>
                </c:pt>
                <c:pt idx="278">
                  <c:v>10/6/2013</c:v>
                </c:pt>
                <c:pt idx="279">
                  <c:v>10/7/2013</c:v>
                </c:pt>
                <c:pt idx="280">
                  <c:v>10/8/2013</c:v>
                </c:pt>
                <c:pt idx="281">
                  <c:v>10/9/2013</c:v>
                </c:pt>
                <c:pt idx="282">
                  <c:v>10/10/2013</c:v>
                </c:pt>
                <c:pt idx="283">
                  <c:v>10/11/2013</c:v>
                </c:pt>
                <c:pt idx="284">
                  <c:v>10/12/2013</c:v>
                </c:pt>
                <c:pt idx="285">
                  <c:v>10/13/2013</c:v>
                </c:pt>
                <c:pt idx="286">
                  <c:v>10/14/2013</c:v>
                </c:pt>
                <c:pt idx="287">
                  <c:v>10/15/2013</c:v>
                </c:pt>
                <c:pt idx="288">
                  <c:v>10/16/2013</c:v>
                </c:pt>
                <c:pt idx="289">
                  <c:v>10/17/2013</c:v>
                </c:pt>
                <c:pt idx="290">
                  <c:v>10/18/2013</c:v>
                </c:pt>
                <c:pt idx="291">
                  <c:v>10/19/2013</c:v>
                </c:pt>
                <c:pt idx="292">
                  <c:v>10/20/2013</c:v>
                </c:pt>
                <c:pt idx="293">
                  <c:v>10/21/2013</c:v>
                </c:pt>
                <c:pt idx="294">
                  <c:v>10/22/2013</c:v>
                </c:pt>
                <c:pt idx="295">
                  <c:v>10/23/2013</c:v>
                </c:pt>
                <c:pt idx="296">
                  <c:v>10/24/2013</c:v>
                </c:pt>
                <c:pt idx="297">
                  <c:v>10/25/2013</c:v>
                </c:pt>
                <c:pt idx="298">
                  <c:v>10/26/2013</c:v>
                </c:pt>
                <c:pt idx="299">
                  <c:v>10/27/2013</c:v>
                </c:pt>
                <c:pt idx="300">
                  <c:v>10/28/2013</c:v>
                </c:pt>
                <c:pt idx="301">
                  <c:v>10/29/2013</c:v>
                </c:pt>
                <c:pt idx="302">
                  <c:v>10/30/2013</c:v>
                </c:pt>
                <c:pt idx="303">
                  <c:v>10/31/2013</c:v>
                </c:pt>
                <c:pt idx="304">
                  <c:v>11/1/2013</c:v>
                </c:pt>
                <c:pt idx="305">
                  <c:v>11/2/2013</c:v>
                </c:pt>
                <c:pt idx="306">
                  <c:v>11/3/2013</c:v>
                </c:pt>
                <c:pt idx="307">
                  <c:v>11/4/2013</c:v>
                </c:pt>
                <c:pt idx="308">
                  <c:v>11/5/2013</c:v>
                </c:pt>
                <c:pt idx="309">
                  <c:v>11/6/2013</c:v>
                </c:pt>
                <c:pt idx="310">
                  <c:v>11/7/2013</c:v>
                </c:pt>
                <c:pt idx="311">
                  <c:v>11/8/2013</c:v>
                </c:pt>
                <c:pt idx="312">
                  <c:v>11/9/2013</c:v>
                </c:pt>
                <c:pt idx="313">
                  <c:v>11/10/2013</c:v>
                </c:pt>
                <c:pt idx="314">
                  <c:v>11/11/2013</c:v>
                </c:pt>
                <c:pt idx="315">
                  <c:v>11/12/2013</c:v>
                </c:pt>
                <c:pt idx="316">
                  <c:v>11/13/2013</c:v>
                </c:pt>
                <c:pt idx="317">
                  <c:v>11/14/2013</c:v>
                </c:pt>
                <c:pt idx="318">
                  <c:v>11/15/2013</c:v>
                </c:pt>
                <c:pt idx="319">
                  <c:v>11/16/2013</c:v>
                </c:pt>
                <c:pt idx="320">
                  <c:v>11/17/2013</c:v>
                </c:pt>
                <c:pt idx="321">
                  <c:v>11/18/2013</c:v>
                </c:pt>
                <c:pt idx="322">
                  <c:v>11/19/2013</c:v>
                </c:pt>
                <c:pt idx="323">
                  <c:v>11/20/2013</c:v>
                </c:pt>
                <c:pt idx="324">
                  <c:v>11/21/2013</c:v>
                </c:pt>
                <c:pt idx="325">
                  <c:v>11/22/2013</c:v>
                </c:pt>
                <c:pt idx="326">
                  <c:v>11/23/2013</c:v>
                </c:pt>
                <c:pt idx="327">
                  <c:v>11/24/2013</c:v>
                </c:pt>
                <c:pt idx="328">
                  <c:v>11/25/2013</c:v>
                </c:pt>
                <c:pt idx="329">
                  <c:v>11/26/2013</c:v>
                </c:pt>
                <c:pt idx="330">
                  <c:v>11/27/2013</c:v>
                </c:pt>
                <c:pt idx="331">
                  <c:v>11/28/2013</c:v>
                </c:pt>
                <c:pt idx="332">
                  <c:v>11/29/2013</c:v>
                </c:pt>
                <c:pt idx="333">
                  <c:v>11/30/2013</c:v>
                </c:pt>
                <c:pt idx="334">
                  <c:v>12/1/2013</c:v>
                </c:pt>
                <c:pt idx="335">
                  <c:v>12/2/2013</c:v>
                </c:pt>
                <c:pt idx="336">
                  <c:v>12/3/2013</c:v>
                </c:pt>
                <c:pt idx="337">
                  <c:v>12/4/2013</c:v>
                </c:pt>
                <c:pt idx="338">
                  <c:v>12/5/2013</c:v>
                </c:pt>
                <c:pt idx="339">
                  <c:v>12/6/2013</c:v>
                </c:pt>
                <c:pt idx="340">
                  <c:v>12/7/2013</c:v>
                </c:pt>
                <c:pt idx="341">
                  <c:v>12/8/2013</c:v>
                </c:pt>
                <c:pt idx="342">
                  <c:v>12/9/2013</c:v>
                </c:pt>
                <c:pt idx="343">
                  <c:v>12/10/2013</c:v>
                </c:pt>
                <c:pt idx="344">
                  <c:v>12/11/2013</c:v>
                </c:pt>
                <c:pt idx="345">
                  <c:v>12/12/2013</c:v>
                </c:pt>
                <c:pt idx="346">
                  <c:v>12/13/2013</c:v>
                </c:pt>
                <c:pt idx="347">
                  <c:v>12/14/2013</c:v>
                </c:pt>
                <c:pt idx="348">
                  <c:v>12/15/2013</c:v>
                </c:pt>
                <c:pt idx="349">
                  <c:v>12/16/2013</c:v>
                </c:pt>
                <c:pt idx="350">
                  <c:v>12/17/2013</c:v>
                </c:pt>
                <c:pt idx="351">
                  <c:v>12/18/2013</c:v>
                </c:pt>
                <c:pt idx="352">
                  <c:v>12/19/2013</c:v>
                </c:pt>
                <c:pt idx="353">
                  <c:v>12/20/2013</c:v>
                </c:pt>
                <c:pt idx="354">
                  <c:v>12/21/2013</c:v>
                </c:pt>
                <c:pt idx="355">
                  <c:v>12/22/2013</c:v>
                </c:pt>
                <c:pt idx="356">
                  <c:v>12/23/2013</c:v>
                </c:pt>
                <c:pt idx="357">
                  <c:v>12/24/2013</c:v>
                </c:pt>
                <c:pt idx="358">
                  <c:v>12/25/2013</c:v>
                </c:pt>
                <c:pt idx="359">
                  <c:v>12/26/2013</c:v>
                </c:pt>
                <c:pt idx="360">
                  <c:v>12/27/2013</c:v>
                </c:pt>
                <c:pt idx="361">
                  <c:v>12/28/2013</c:v>
                </c:pt>
                <c:pt idx="362">
                  <c:v>12/29/2013</c:v>
                </c:pt>
                <c:pt idx="363">
                  <c:v>12/30/2013</c:v>
                </c:pt>
                <c:pt idx="364">
                  <c:v>12/31/2013</c:v>
                </c:pt>
              </c:strCache>
            </c:strRef>
          </c:cat>
          <c:val>
            <c:numRef>
              <c:f>'[2013-hourly-loads_PJM.xls]MIDATL'!$AE$2:$AE$366</c:f>
              <c:numCache>
                <c:formatCode>General</c:formatCode>
                <c:ptCount val="365"/>
                <c:pt idx="0">
                  <c:v>35892.865</c:v>
                </c:pt>
                <c:pt idx="1">
                  <c:v>41197.79599999999</c:v>
                </c:pt>
                <c:pt idx="2">
                  <c:v>41137.895</c:v>
                </c:pt>
                <c:pt idx="3">
                  <c:v>39046.364</c:v>
                </c:pt>
                <c:pt idx="4">
                  <c:v>35903.92</c:v>
                </c:pt>
                <c:pt idx="5">
                  <c:v>34620.5</c:v>
                </c:pt>
                <c:pt idx="6">
                  <c:v>38054.459</c:v>
                </c:pt>
                <c:pt idx="7">
                  <c:v>37822.336</c:v>
                </c:pt>
                <c:pt idx="8">
                  <c:v>37413.498</c:v>
                </c:pt>
                <c:pt idx="9">
                  <c:v>36472.135</c:v>
                </c:pt>
                <c:pt idx="10">
                  <c:v>36528.636</c:v>
                </c:pt>
                <c:pt idx="11">
                  <c:v>32004.197</c:v>
                </c:pt>
                <c:pt idx="12">
                  <c:v>32645.188</c:v>
                </c:pt>
                <c:pt idx="13">
                  <c:v>35178.101</c:v>
                </c:pt>
                <c:pt idx="14">
                  <c:v>37847.321</c:v>
                </c:pt>
                <c:pt idx="15">
                  <c:v>38811.977</c:v>
                </c:pt>
                <c:pt idx="16">
                  <c:v>37964.328</c:v>
                </c:pt>
                <c:pt idx="17">
                  <c:v>39064.61</c:v>
                </c:pt>
                <c:pt idx="18">
                  <c:v>33377.573</c:v>
                </c:pt>
                <c:pt idx="19">
                  <c:v>33523.098</c:v>
                </c:pt>
                <c:pt idx="20">
                  <c:v>39344.608</c:v>
                </c:pt>
                <c:pt idx="21">
                  <c:v>45528.58</c:v>
                </c:pt>
                <c:pt idx="22">
                  <c:v>45381.23</c:v>
                </c:pt>
                <c:pt idx="23">
                  <c:v>44986.427</c:v>
                </c:pt>
                <c:pt idx="24">
                  <c:v>44522.554</c:v>
                </c:pt>
                <c:pt idx="25">
                  <c:v>39659.678</c:v>
                </c:pt>
                <c:pt idx="26">
                  <c:v>38551.598</c:v>
                </c:pt>
                <c:pt idx="27">
                  <c:v>40596.893</c:v>
                </c:pt>
                <c:pt idx="28">
                  <c:v>35845.139</c:v>
                </c:pt>
                <c:pt idx="29">
                  <c:v>34577.619</c:v>
                </c:pt>
                <c:pt idx="30">
                  <c:v>38508.028</c:v>
                </c:pt>
                <c:pt idx="31">
                  <c:v>41804.565</c:v>
                </c:pt>
                <c:pt idx="32">
                  <c:v>39349.387</c:v>
                </c:pt>
                <c:pt idx="33">
                  <c:v>37593.843</c:v>
                </c:pt>
                <c:pt idx="34">
                  <c:v>41484.019</c:v>
                </c:pt>
                <c:pt idx="35">
                  <c:v>40246.255</c:v>
                </c:pt>
                <c:pt idx="36">
                  <c:v>39146.117</c:v>
                </c:pt>
                <c:pt idx="37">
                  <c:v>39957.737</c:v>
                </c:pt>
                <c:pt idx="38">
                  <c:v>38847.152</c:v>
                </c:pt>
                <c:pt idx="39">
                  <c:v>37318.488</c:v>
                </c:pt>
                <c:pt idx="40">
                  <c:v>36259.009</c:v>
                </c:pt>
                <c:pt idx="41">
                  <c:v>37176.917</c:v>
                </c:pt>
                <c:pt idx="42">
                  <c:v>36551.719</c:v>
                </c:pt>
                <c:pt idx="43">
                  <c:v>37730.882</c:v>
                </c:pt>
                <c:pt idx="44">
                  <c:v>36617.881</c:v>
                </c:pt>
                <c:pt idx="45">
                  <c:v>35494.588</c:v>
                </c:pt>
                <c:pt idx="46">
                  <c:v>35390.485</c:v>
                </c:pt>
                <c:pt idx="47">
                  <c:v>39175.402</c:v>
                </c:pt>
                <c:pt idx="48">
                  <c:v>39095.44</c:v>
                </c:pt>
                <c:pt idx="49">
                  <c:v>38278.063</c:v>
                </c:pt>
                <c:pt idx="50">
                  <c:v>41549.428</c:v>
                </c:pt>
                <c:pt idx="51">
                  <c:v>40184.666</c:v>
                </c:pt>
                <c:pt idx="52">
                  <c:v>38862.405</c:v>
                </c:pt>
                <c:pt idx="53">
                  <c:v>34105.502</c:v>
                </c:pt>
                <c:pt idx="54">
                  <c:v>35224.97</c:v>
                </c:pt>
                <c:pt idx="55">
                  <c:v>36953.371</c:v>
                </c:pt>
                <c:pt idx="56">
                  <c:v>38784.394</c:v>
                </c:pt>
                <c:pt idx="57">
                  <c:v>35691.911</c:v>
                </c:pt>
                <c:pt idx="58">
                  <c:v>36527.824</c:v>
                </c:pt>
                <c:pt idx="59">
                  <c:v>36283.634</c:v>
                </c:pt>
                <c:pt idx="60">
                  <c:v>34862.203</c:v>
                </c:pt>
                <c:pt idx="61">
                  <c:v>36358.687</c:v>
                </c:pt>
                <c:pt idx="62">
                  <c:v>38528.901</c:v>
                </c:pt>
                <c:pt idx="63">
                  <c:v>36855.975</c:v>
                </c:pt>
                <c:pt idx="64">
                  <c:v>39228.715</c:v>
                </c:pt>
                <c:pt idx="65">
                  <c:v>36768.357</c:v>
                </c:pt>
                <c:pt idx="66">
                  <c:v>36459.504</c:v>
                </c:pt>
                <c:pt idx="67">
                  <c:v>30824.114</c:v>
                </c:pt>
                <c:pt idx="68">
                  <c:v>31222.544</c:v>
                </c:pt>
                <c:pt idx="69">
                  <c:v>33196.475</c:v>
                </c:pt>
                <c:pt idx="70">
                  <c:v>33442.662</c:v>
                </c:pt>
                <c:pt idx="71">
                  <c:v>35041.542</c:v>
                </c:pt>
                <c:pt idx="72">
                  <c:v>36888.816</c:v>
                </c:pt>
                <c:pt idx="73">
                  <c:v>36860.814</c:v>
                </c:pt>
                <c:pt idx="74">
                  <c:v>32836.795</c:v>
                </c:pt>
                <c:pt idx="75">
                  <c:v>34134.416</c:v>
                </c:pt>
                <c:pt idx="76">
                  <c:v>38545.737</c:v>
                </c:pt>
                <c:pt idx="77">
                  <c:v>35956.924</c:v>
                </c:pt>
                <c:pt idx="78">
                  <c:v>35959.259</c:v>
                </c:pt>
                <c:pt idx="79">
                  <c:v>37714.758</c:v>
                </c:pt>
                <c:pt idx="80">
                  <c:v>37661.75</c:v>
                </c:pt>
                <c:pt idx="81">
                  <c:v>31945.57</c:v>
                </c:pt>
                <c:pt idx="82">
                  <c:v>32889.59</c:v>
                </c:pt>
                <c:pt idx="83">
                  <c:v>36870.659</c:v>
                </c:pt>
                <c:pt idx="84">
                  <c:v>35557.268</c:v>
                </c:pt>
                <c:pt idx="85">
                  <c:v>34372.925</c:v>
                </c:pt>
                <c:pt idx="86">
                  <c:v>33913.356</c:v>
                </c:pt>
                <c:pt idx="87">
                  <c:v>30983.144</c:v>
                </c:pt>
                <c:pt idx="88">
                  <c:v>28901.232</c:v>
                </c:pt>
                <c:pt idx="89">
                  <c:v>29062.435</c:v>
                </c:pt>
                <c:pt idx="90">
                  <c:v>33061.286</c:v>
                </c:pt>
                <c:pt idx="91">
                  <c:v>34977.314</c:v>
                </c:pt>
                <c:pt idx="92">
                  <c:v>35360.583</c:v>
                </c:pt>
                <c:pt idx="93">
                  <c:v>35961.076</c:v>
                </c:pt>
                <c:pt idx="94">
                  <c:v>33070.84</c:v>
                </c:pt>
                <c:pt idx="95">
                  <c:v>29337.277</c:v>
                </c:pt>
                <c:pt idx="96">
                  <c:v>29085.361</c:v>
                </c:pt>
                <c:pt idx="97">
                  <c:v>31354.447</c:v>
                </c:pt>
                <c:pt idx="98">
                  <c:v>33336.234</c:v>
                </c:pt>
                <c:pt idx="99">
                  <c:v>34807.015</c:v>
                </c:pt>
                <c:pt idx="100">
                  <c:v>32696.615</c:v>
                </c:pt>
                <c:pt idx="101">
                  <c:v>31594.903</c:v>
                </c:pt>
                <c:pt idx="102">
                  <c:v>27840.459</c:v>
                </c:pt>
                <c:pt idx="103">
                  <c:v>28908.202</c:v>
                </c:pt>
                <c:pt idx="104">
                  <c:v>31165.319</c:v>
                </c:pt>
                <c:pt idx="105">
                  <c:v>31473.604</c:v>
                </c:pt>
                <c:pt idx="106">
                  <c:v>31205.925</c:v>
                </c:pt>
                <c:pt idx="107">
                  <c:v>31336.631</c:v>
                </c:pt>
                <c:pt idx="108">
                  <c:v>31234.942</c:v>
                </c:pt>
                <c:pt idx="109">
                  <c:v>27697.316</c:v>
                </c:pt>
                <c:pt idx="110">
                  <c:v>29146.437</c:v>
                </c:pt>
                <c:pt idx="111">
                  <c:v>31837.93</c:v>
                </c:pt>
                <c:pt idx="112">
                  <c:v>31572.297</c:v>
                </c:pt>
                <c:pt idx="113">
                  <c:v>31217.882</c:v>
                </c:pt>
                <c:pt idx="114">
                  <c:v>30519.434</c:v>
                </c:pt>
                <c:pt idx="115">
                  <c:v>29275.769</c:v>
                </c:pt>
                <c:pt idx="116">
                  <c:v>27115.668</c:v>
                </c:pt>
                <c:pt idx="117">
                  <c:v>27985.93</c:v>
                </c:pt>
                <c:pt idx="118">
                  <c:v>31150.581</c:v>
                </c:pt>
                <c:pt idx="119">
                  <c:v>30515.251</c:v>
                </c:pt>
                <c:pt idx="120">
                  <c:v>30185.06</c:v>
                </c:pt>
                <c:pt idx="121">
                  <c:v>30444.97</c:v>
                </c:pt>
                <c:pt idx="122">
                  <c:v>28862.141</c:v>
                </c:pt>
                <c:pt idx="123">
                  <c:v>26766.575</c:v>
                </c:pt>
                <c:pt idx="124">
                  <c:v>27578.522</c:v>
                </c:pt>
                <c:pt idx="125">
                  <c:v>30647.264</c:v>
                </c:pt>
                <c:pt idx="126">
                  <c:v>31100.785</c:v>
                </c:pt>
                <c:pt idx="127">
                  <c:v>30773.277</c:v>
                </c:pt>
                <c:pt idx="128">
                  <c:v>31026.159</c:v>
                </c:pt>
                <c:pt idx="129">
                  <c:v>32779.282</c:v>
                </c:pt>
                <c:pt idx="130">
                  <c:v>29162.211</c:v>
                </c:pt>
                <c:pt idx="131">
                  <c:v>27001.209</c:v>
                </c:pt>
                <c:pt idx="132">
                  <c:v>30390.039</c:v>
                </c:pt>
                <c:pt idx="133">
                  <c:v>30259.688</c:v>
                </c:pt>
                <c:pt idx="134">
                  <c:v>31647.546</c:v>
                </c:pt>
                <c:pt idx="135">
                  <c:v>34087.788</c:v>
                </c:pt>
                <c:pt idx="136">
                  <c:v>32507.444</c:v>
                </c:pt>
                <c:pt idx="137">
                  <c:v>27542.391</c:v>
                </c:pt>
                <c:pt idx="138">
                  <c:v>28845.23</c:v>
                </c:pt>
                <c:pt idx="139">
                  <c:v>35296.579</c:v>
                </c:pt>
                <c:pt idx="140">
                  <c:v>41318.343</c:v>
                </c:pt>
                <c:pt idx="141">
                  <c:v>43649.811</c:v>
                </c:pt>
                <c:pt idx="142">
                  <c:v>38521.162</c:v>
                </c:pt>
                <c:pt idx="143">
                  <c:v>31398.823</c:v>
                </c:pt>
                <c:pt idx="144">
                  <c:v>26532.708</c:v>
                </c:pt>
                <c:pt idx="145">
                  <c:v>25838.795</c:v>
                </c:pt>
                <c:pt idx="146">
                  <c:v>27887.9</c:v>
                </c:pt>
                <c:pt idx="147">
                  <c:v>32266.153</c:v>
                </c:pt>
                <c:pt idx="148">
                  <c:v>41451.871</c:v>
                </c:pt>
                <c:pt idx="149">
                  <c:v>48169.992</c:v>
                </c:pt>
                <c:pt idx="150">
                  <c:v>49581.623</c:v>
                </c:pt>
                <c:pt idx="151">
                  <c:v>46062.799</c:v>
                </c:pt>
                <c:pt idx="152">
                  <c:v>42446.314</c:v>
                </c:pt>
                <c:pt idx="153">
                  <c:v>40404.395</c:v>
                </c:pt>
                <c:pt idx="154">
                  <c:v>35487.536</c:v>
                </c:pt>
                <c:pt idx="155">
                  <c:v>35824.578</c:v>
                </c:pt>
                <c:pt idx="156">
                  <c:v>33579.683</c:v>
                </c:pt>
                <c:pt idx="157">
                  <c:v>33655.531</c:v>
                </c:pt>
                <c:pt idx="158">
                  <c:v>32105.591</c:v>
                </c:pt>
                <c:pt idx="159">
                  <c:v>35615.028</c:v>
                </c:pt>
                <c:pt idx="160">
                  <c:v>36926.403</c:v>
                </c:pt>
                <c:pt idx="161">
                  <c:v>40865.561</c:v>
                </c:pt>
                <c:pt idx="162">
                  <c:v>42068.211</c:v>
                </c:pt>
                <c:pt idx="163">
                  <c:v>39132.656</c:v>
                </c:pt>
                <c:pt idx="164">
                  <c:v>33917.356</c:v>
                </c:pt>
                <c:pt idx="165">
                  <c:v>34140.191</c:v>
                </c:pt>
                <c:pt idx="166">
                  <c:v>34483.195</c:v>
                </c:pt>
                <c:pt idx="167">
                  <c:v>45202.081</c:v>
                </c:pt>
                <c:pt idx="168">
                  <c:v>39817.077</c:v>
                </c:pt>
                <c:pt idx="169">
                  <c:v>37308.135</c:v>
                </c:pt>
                <c:pt idx="170">
                  <c:v>39027.155</c:v>
                </c:pt>
                <c:pt idx="171">
                  <c:v>40355.895</c:v>
                </c:pt>
                <c:pt idx="172">
                  <c:v>40244.972</c:v>
                </c:pt>
                <c:pt idx="173">
                  <c:v>41854.553</c:v>
                </c:pt>
                <c:pt idx="174">
                  <c:v>51738.793</c:v>
                </c:pt>
                <c:pt idx="175">
                  <c:v>51856.109</c:v>
                </c:pt>
                <c:pt idx="176">
                  <c:v>49983.987</c:v>
                </c:pt>
                <c:pt idx="177">
                  <c:v>48640.173</c:v>
                </c:pt>
                <c:pt idx="178">
                  <c:v>47071.195</c:v>
                </c:pt>
                <c:pt idx="179">
                  <c:v>42840.374</c:v>
                </c:pt>
                <c:pt idx="180">
                  <c:v>40033.233</c:v>
                </c:pt>
                <c:pt idx="181">
                  <c:v>42134.746</c:v>
                </c:pt>
                <c:pt idx="182">
                  <c:v>45419.963</c:v>
                </c:pt>
                <c:pt idx="183">
                  <c:v>47225.419</c:v>
                </c:pt>
                <c:pt idx="184">
                  <c:v>46307.559</c:v>
                </c:pt>
                <c:pt idx="185">
                  <c:v>51608.335</c:v>
                </c:pt>
                <c:pt idx="186">
                  <c:v>50729.585</c:v>
                </c:pt>
                <c:pt idx="187">
                  <c:v>50897.445</c:v>
                </c:pt>
                <c:pt idx="188">
                  <c:v>49667.749</c:v>
                </c:pt>
                <c:pt idx="189">
                  <c:v>48521.671</c:v>
                </c:pt>
                <c:pt idx="190">
                  <c:v>50945.451</c:v>
                </c:pt>
                <c:pt idx="191">
                  <c:v>47522.473</c:v>
                </c:pt>
                <c:pt idx="192">
                  <c:v>38596.556</c:v>
                </c:pt>
                <c:pt idx="193">
                  <c:v>41964.019</c:v>
                </c:pt>
                <c:pt idx="194">
                  <c:v>48732.073</c:v>
                </c:pt>
                <c:pt idx="195">
                  <c:v>56836.825</c:v>
                </c:pt>
                <c:pt idx="196">
                  <c:v>56067.488</c:v>
                </c:pt>
                <c:pt idx="197">
                  <c:v>57198.413</c:v>
                </c:pt>
                <c:pt idx="198">
                  <c:v>58685.328</c:v>
                </c:pt>
                <c:pt idx="199">
                  <c:v>59118.97</c:v>
                </c:pt>
                <c:pt idx="200">
                  <c:v>52240.885</c:v>
                </c:pt>
                <c:pt idx="201">
                  <c:v>46870.952</c:v>
                </c:pt>
                <c:pt idx="202">
                  <c:v>50384.09</c:v>
                </c:pt>
                <c:pt idx="203">
                  <c:v>50476.685</c:v>
                </c:pt>
                <c:pt idx="204">
                  <c:v>45087.643</c:v>
                </c:pt>
                <c:pt idx="205">
                  <c:v>35840.241</c:v>
                </c:pt>
                <c:pt idx="206">
                  <c:v>41466.462</c:v>
                </c:pt>
                <c:pt idx="207">
                  <c:v>40144.097</c:v>
                </c:pt>
                <c:pt idx="208">
                  <c:v>38831.551</c:v>
                </c:pt>
                <c:pt idx="209">
                  <c:v>43632.421</c:v>
                </c:pt>
                <c:pt idx="210">
                  <c:v>41602.289</c:v>
                </c:pt>
                <c:pt idx="211">
                  <c:v>41505.477</c:v>
                </c:pt>
                <c:pt idx="212">
                  <c:v>38044.048</c:v>
                </c:pt>
                <c:pt idx="213">
                  <c:v>43432.595</c:v>
                </c:pt>
                <c:pt idx="214">
                  <c:v>33877.87</c:v>
                </c:pt>
                <c:pt idx="215">
                  <c:v>35117.075</c:v>
                </c:pt>
                <c:pt idx="216">
                  <c:v>37966.363</c:v>
                </c:pt>
                <c:pt idx="217">
                  <c:v>36407.254</c:v>
                </c:pt>
                <c:pt idx="218">
                  <c:v>38843.484</c:v>
                </c:pt>
                <c:pt idx="219">
                  <c:v>45415.284</c:v>
                </c:pt>
                <c:pt idx="220">
                  <c:v>47294.133</c:v>
                </c:pt>
                <c:pt idx="221">
                  <c:v>40328.503</c:v>
                </c:pt>
                <c:pt idx="222">
                  <c:v>39752.534</c:v>
                </c:pt>
                <c:pt idx="223">
                  <c:v>46043.658</c:v>
                </c:pt>
                <c:pt idx="224">
                  <c:v>44023.27</c:v>
                </c:pt>
                <c:pt idx="225">
                  <c:v>35188.298</c:v>
                </c:pt>
                <c:pt idx="226">
                  <c:v>35972.252</c:v>
                </c:pt>
                <c:pt idx="227">
                  <c:v>36226.24</c:v>
                </c:pt>
                <c:pt idx="228">
                  <c:v>33849.273</c:v>
                </c:pt>
                <c:pt idx="229">
                  <c:v>31812.337</c:v>
                </c:pt>
                <c:pt idx="230">
                  <c:v>36712.279</c:v>
                </c:pt>
                <c:pt idx="231">
                  <c:v>45814.698</c:v>
                </c:pt>
                <c:pt idx="232">
                  <c:v>48463.131</c:v>
                </c:pt>
                <c:pt idx="233">
                  <c:v>44664.88</c:v>
                </c:pt>
                <c:pt idx="234">
                  <c:v>38738.284</c:v>
                </c:pt>
                <c:pt idx="235">
                  <c:v>35155.215</c:v>
                </c:pt>
                <c:pt idx="236">
                  <c:v>35713.8</c:v>
                </c:pt>
                <c:pt idx="237">
                  <c:v>42957.301</c:v>
                </c:pt>
                <c:pt idx="238">
                  <c:v>49056.547</c:v>
                </c:pt>
                <c:pt idx="239">
                  <c:v>41702.099</c:v>
                </c:pt>
                <c:pt idx="240">
                  <c:v>43803.587</c:v>
                </c:pt>
                <c:pt idx="241">
                  <c:v>45389.968</c:v>
                </c:pt>
                <c:pt idx="242">
                  <c:v>44101.857</c:v>
                </c:pt>
                <c:pt idx="243">
                  <c:v>44119.594</c:v>
                </c:pt>
                <c:pt idx="244">
                  <c:v>42975.611</c:v>
                </c:pt>
                <c:pt idx="245">
                  <c:v>44117.331</c:v>
                </c:pt>
                <c:pt idx="246">
                  <c:v>40995.284</c:v>
                </c:pt>
                <c:pt idx="247">
                  <c:v>38596.918</c:v>
                </c:pt>
                <c:pt idx="248">
                  <c:v>33390.89</c:v>
                </c:pt>
                <c:pt idx="249">
                  <c:v>31341.024</c:v>
                </c:pt>
                <c:pt idx="250">
                  <c:v>36070.205</c:v>
                </c:pt>
                <c:pt idx="251">
                  <c:v>35189.243</c:v>
                </c:pt>
                <c:pt idx="252">
                  <c:v>48929.267</c:v>
                </c:pt>
                <c:pt idx="253">
                  <c:v>52612.923</c:v>
                </c:pt>
                <c:pt idx="254">
                  <c:v>47198.743</c:v>
                </c:pt>
                <c:pt idx="255">
                  <c:v>36218.837</c:v>
                </c:pt>
                <c:pt idx="256">
                  <c:v>27970.658</c:v>
                </c:pt>
                <c:pt idx="257">
                  <c:v>29801.499</c:v>
                </c:pt>
                <c:pt idx="258">
                  <c:v>32239.565</c:v>
                </c:pt>
                <c:pt idx="259">
                  <c:v>30945.969</c:v>
                </c:pt>
                <c:pt idx="260">
                  <c:v>31397.767</c:v>
                </c:pt>
                <c:pt idx="261">
                  <c:v>32805.774</c:v>
                </c:pt>
                <c:pt idx="262">
                  <c:v>33987.054</c:v>
                </c:pt>
                <c:pt idx="263">
                  <c:v>31065.436</c:v>
                </c:pt>
                <c:pt idx="264">
                  <c:v>29272.719</c:v>
                </c:pt>
                <c:pt idx="265">
                  <c:v>31316.451</c:v>
                </c:pt>
                <c:pt idx="266">
                  <c:v>31757.492</c:v>
                </c:pt>
                <c:pt idx="267">
                  <c:v>31978.358</c:v>
                </c:pt>
                <c:pt idx="268">
                  <c:v>32109.896</c:v>
                </c:pt>
                <c:pt idx="269">
                  <c:v>30836.275</c:v>
                </c:pt>
                <c:pt idx="270">
                  <c:v>28410.449</c:v>
                </c:pt>
                <c:pt idx="271">
                  <c:v>29385.466</c:v>
                </c:pt>
                <c:pt idx="272">
                  <c:v>32523.268</c:v>
                </c:pt>
                <c:pt idx="273">
                  <c:v>34459.259</c:v>
                </c:pt>
                <c:pt idx="274">
                  <c:v>37005.21</c:v>
                </c:pt>
                <c:pt idx="275">
                  <c:v>36435.876</c:v>
                </c:pt>
                <c:pt idx="276">
                  <c:v>39531.939</c:v>
                </c:pt>
                <c:pt idx="277">
                  <c:v>36257.262</c:v>
                </c:pt>
                <c:pt idx="278">
                  <c:v>36004.51</c:v>
                </c:pt>
                <c:pt idx="279">
                  <c:v>35853.427</c:v>
                </c:pt>
                <c:pt idx="280">
                  <c:v>31645.242</c:v>
                </c:pt>
                <c:pt idx="281">
                  <c:v>31738.654</c:v>
                </c:pt>
                <c:pt idx="282">
                  <c:v>32216.448</c:v>
                </c:pt>
                <c:pt idx="283">
                  <c:v>30950.018</c:v>
                </c:pt>
                <c:pt idx="284">
                  <c:v>28489.26</c:v>
                </c:pt>
                <c:pt idx="285">
                  <c:v>28753.663</c:v>
                </c:pt>
                <c:pt idx="286">
                  <c:v>31760.925</c:v>
                </c:pt>
                <c:pt idx="287">
                  <c:v>31841.196</c:v>
                </c:pt>
                <c:pt idx="288">
                  <c:v>32406.943</c:v>
                </c:pt>
                <c:pt idx="289">
                  <c:v>33181.324</c:v>
                </c:pt>
                <c:pt idx="290">
                  <c:v>29916.405</c:v>
                </c:pt>
                <c:pt idx="291">
                  <c:v>28253.247</c:v>
                </c:pt>
                <c:pt idx="292">
                  <c:v>28782.086</c:v>
                </c:pt>
                <c:pt idx="293">
                  <c:v>31802.455</c:v>
                </c:pt>
                <c:pt idx="294">
                  <c:v>31776.247</c:v>
                </c:pt>
                <c:pt idx="295">
                  <c:v>32796.956</c:v>
                </c:pt>
                <c:pt idx="296">
                  <c:v>33620.047</c:v>
                </c:pt>
                <c:pt idx="297">
                  <c:v>32741.222</c:v>
                </c:pt>
                <c:pt idx="298">
                  <c:v>29479.997</c:v>
                </c:pt>
                <c:pt idx="299">
                  <c:v>30058.545</c:v>
                </c:pt>
                <c:pt idx="300">
                  <c:v>32611.321</c:v>
                </c:pt>
                <c:pt idx="301">
                  <c:v>32615.921</c:v>
                </c:pt>
                <c:pt idx="302">
                  <c:v>32478.503</c:v>
                </c:pt>
                <c:pt idx="303">
                  <c:v>31592.279</c:v>
                </c:pt>
                <c:pt idx="304">
                  <c:v>30972.83</c:v>
                </c:pt>
                <c:pt idx="305">
                  <c:v>28194.319</c:v>
                </c:pt>
                <c:pt idx="306">
                  <c:v>30748.512</c:v>
                </c:pt>
                <c:pt idx="307">
                  <c:v>35734.228</c:v>
                </c:pt>
                <c:pt idx="308">
                  <c:v>33967.399</c:v>
                </c:pt>
                <c:pt idx="309">
                  <c:v>32872.368</c:v>
                </c:pt>
                <c:pt idx="310">
                  <c:v>33418.372</c:v>
                </c:pt>
                <c:pt idx="311">
                  <c:v>34011.208</c:v>
                </c:pt>
                <c:pt idx="312">
                  <c:v>30956.161</c:v>
                </c:pt>
                <c:pt idx="313">
                  <c:v>31401.849</c:v>
                </c:pt>
                <c:pt idx="314">
                  <c:v>34279.157</c:v>
                </c:pt>
                <c:pt idx="315">
                  <c:v>38042.406</c:v>
                </c:pt>
                <c:pt idx="316">
                  <c:v>37777.738</c:v>
                </c:pt>
                <c:pt idx="317">
                  <c:v>35708.431</c:v>
                </c:pt>
                <c:pt idx="318">
                  <c:v>34283.511</c:v>
                </c:pt>
                <c:pt idx="319">
                  <c:v>30370.545</c:v>
                </c:pt>
                <c:pt idx="320">
                  <c:v>30387.874</c:v>
                </c:pt>
                <c:pt idx="321">
                  <c:v>33054.558</c:v>
                </c:pt>
                <c:pt idx="322">
                  <c:v>35982.922</c:v>
                </c:pt>
                <c:pt idx="323">
                  <c:v>36693.352</c:v>
                </c:pt>
                <c:pt idx="324">
                  <c:v>35723.565</c:v>
                </c:pt>
                <c:pt idx="325">
                  <c:v>33591.056</c:v>
                </c:pt>
                <c:pt idx="326">
                  <c:v>33376.182</c:v>
                </c:pt>
                <c:pt idx="327">
                  <c:v>38929.98</c:v>
                </c:pt>
                <c:pt idx="328">
                  <c:v>40269.912</c:v>
                </c:pt>
                <c:pt idx="329">
                  <c:v>39358.523</c:v>
                </c:pt>
                <c:pt idx="330">
                  <c:v>38396.184</c:v>
                </c:pt>
                <c:pt idx="331">
                  <c:v>33158.364</c:v>
                </c:pt>
                <c:pt idx="332">
                  <c:v>35681.614</c:v>
                </c:pt>
                <c:pt idx="333">
                  <c:v>35310.802</c:v>
                </c:pt>
                <c:pt idx="334">
                  <c:v>34508.992</c:v>
                </c:pt>
                <c:pt idx="335">
                  <c:v>36772.265</c:v>
                </c:pt>
                <c:pt idx="336">
                  <c:v>36106.189</c:v>
                </c:pt>
                <c:pt idx="337">
                  <c:v>36198.643</c:v>
                </c:pt>
                <c:pt idx="338">
                  <c:v>35088.408</c:v>
                </c:pt>
                <c:pt idx="339">
                  <c:v>35784.636</c:v>
                </c:pt>
                <c:pt idx="340">
                  <c:v>35701.256</c:v>
                </c:pt>
                <c:pt idx="341">
                  <c:v>40262.693</c:v>
                </c:pt>
                <c:pt idx="342">
                  <c:v>40529.122</c:v>
                </c:pt>
                <c:pt idx="343">
                  <c:v>42096.607</c:v>
                </c:pt>
                <c:pt idx="344">
                  <c:v>41591.827</c:v>
                </c:pt>
                <c:pt idx="345">
                  <c:v>43386.249</c:v>
                </c:pt>
                <c:pt idx="346">
                  <c:v>40535.638</c:v>
                </c:pt>
                <c:pt idx="347">
                  <c:v>40374.254</c:v>
                </c:pt>
                <c:pt idx="348">
                  <c:v>38212.772</c:v>
                </c:pt>
                <c:pt idx="349">
                  <c:v>42520.286</c:v>
                </c:pt>
                <c:pt idx="350">
                  <c:v>42390.604</c:v>
                </c:pt>
                <c:pt idx="351">
                  <c:v>41514.661</c:v>
                </c:pt>
                <c:pt idx="352">
                  <c:v>39836.195</c:v>
                </c:pt>
                <c:pt idx="353">
                  <c:v>36205.221</c:v>
                </c:pt>
                <c:pt idx="354">
                  <c:v>31890.916</c:v>
                </c:pt>
                <c:pt idx="355">
                  <c:v>31844.792</c:v>
                </c:pt>
                <c:pt idx="356">
                  <c:v>34436.263</c:v>
                </c:pt>
                <c:pt idx="357">
                  <c:v>36623.502</c:v>
                </c:pt>
                <c:pt idx="358">
                  <c:v>34717.397</c:v>
                </c:pt>
                <c:pt idx="359">
                  <c:v>38936.046</c:v>
                </c:pt>
                <c:pt idx="360">
                  <c:v>37233.262</c:v>
                </c:pt>
                <c:pt idx="361">
                  <c:v>33166.136</c:v>
                </c:pt>
                <c:pt idx="362">
                  <c:v>34383.27</c:v>
                </c:pt>
                <c:pt idx="363">
                  <c:v>38877.668</c:v>
                </c:pt>
                <c:pt idx="364">
                  <c:v>39237.258</c:v>
                </c:pt>
              </c:numCache>
            </c:numRef>
          </c:val>
          <c:smooth val="0"/>
        </c:ser>
        <c:dLbls>
          <c:showLegendKey val="0"/>
          <c:showVal val="0"/>
          <c:showCatName val="0"/>
          <c:showSerName val="0"/>
          <c:showPercent val="0"/>
          <c:showBubbleSize val="0"/>
        </c:dLbls>
        <c:marker val="1"/>
        <c:smooth val="0"/>
        <c:axId val="-2055806872"/>
        <c:axId val="-2055821384"/>
      </c:lineChart>
      <c:catAx>
        <c:axId val="-2055806872"/>
        <c:scaling>
          <c:orientation val="minMax"/>
        </c:scaling>
        <c:delete val="1"/>
        <c:axPos val="b"/>
        <c:numFmt formatCode="General" sourceLinked="1"/>
        <c:majorTickMark val="out"/>
        <c:minorTickMark val="none"/>
        <c:tickLblPos val="nextTo"/>
        <c:crossAx val="-2055821384"/>
        <c:crosses val="autoZero"/>
        <c:auto val="1"/>
        <c:lblAlgn val="ctr"/>
        <c:lblOffset val="100"/>
        <c:tickLblSkip val="30"/>
        <c:tickMarkSkip val="10"/>
        <c:noMultiLvlLbl val="0"/>
      </c:catAx>
      <c:valAx>
        <c:axId val="-2055821384"/>
        <c:scaling>
          <c:orientation val="minMax"/>
          <c:max val="60000.0"/>
          <c:min val="25000.0"/>
        </c:scaling>
        <c:delete val="1"/>
        <c:axPos val="l"/>
        <c:majorGridlines/>
        <c:numFmt formatCode="General" sourceLinked="1"/>
        <c:majorTickMark val="out"/>
        <c:minorTickMark val="none"/>
        <c:tickLblPos val="nextTo"/>
        <c:crossAx val="-2055806872"/>
        <c:crossesAt val="1.0"/>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812BA7-6B30-2144-A26F-D81C748B9E82}" type="datetimeFigureOut">
              <a:rPr lang="en-US" smtClean="0"/>
              <a:t>6/26/15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F9C9BD-F256-0A4F-80DE-C53239C5A32F}" type="slidenum">
              <a:rPr lang="en-US" smtClean="0"/>
              <a:t>‹#›</a:t>
            </a:fld>
            <a:endParaRPr lang="en-US"/>
          </a:p>
        </p:txBody>
      </p:sp>
    </p:spTree>
    <p:extLst>
      <p:ext uri="{BB962C8B-B14F-4D97-AF65-F5344CB8AC3E}">
        <p14:creationId xmlns:p14="http://schemas.microsoft.com/office/powerpoint/2010/main" val="7328131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sea has great</a:t>
            </a:r>
            <a:r>
              <a:rPr lang="en-US" baseline="0" dirty="0" smtClean="0"/>
              <a:t>er heat capacity than land, so surface of sea warms up more slowly than land’s surface. As temperature of the surface of the land rises, the land heats the air above it by </a:t>
            </a:r>
            <a:r>
              <a:rPr lang="en-US" b="1" baseline="0" dirty="0" smtClean="0"/>
              <a:t>convection</a:t>
            </a:r>
            <a:r>
              <a:rPr lang="en-US" b="0" baseline="0" dirty="0" smtClean="0"/>
              <a:t>. The warm air is less dense so it expands, decreasing the pressure over the land near the coast. The air above the sea has a relatively higher pressure, causing air near the coast to flow towards the lower pressure over land.</a:t>
            </a:r>
          </a:p>
          <a:p>
            <a:endParaRPr lang="en-US" b="0" baseline="0" dirty="0" smtClean="0"/>
          </a:p>
          <a:p>
            <a:r>
              <a:rPr lang="en-US" b="0" baseline="0" dirty="0" smtClean="0"/>
              <a:t>If strong offshore wind is present, that is, a wind greater than 8 knots, and opposing the direction of a possible sea breeze, the sea breeze is not likely to develop.</a:t>
            </a:r>
            <a:endParaRPr lang="en-US" dirty="0"/>
          </a:p>
        </p:txBody>
      </p:sp>
      <p:sp>
        <p:nvSpPr>
          <p:cNvPr id="4" name="Slide Number Placeholder 3"/>
          <p:cNvSpPr>
            <a:spLocks noGrp="1"/>
          </p:cNvSpPr>
          <p:nvPr>
            <p:ph type="sldNum" sz="quarter" idx="10"/>
          </p:nvPr>
        </p:nvSpPr>
        <p:spPr/>
        <p:txBody>
          <a:bodyPr/>
          <a:lstStyle/>
          <a:p>
            <a:fld id="{8EF9C9BD-F256-0A4F-80DE-C53239C5A32F}" type="slidenum">
              <a:rPr lang="en-US" smtClean="0"/>
              <a:t>2</a:t>
            </a:fld>
            <a:endParaRPr lang="en-US"/>
          </a:p>
        </p:txBody>
      </p:sp>
    </p:spTree>
    <p:extLst>
      <p:ext uri="{BB962C8B-B14F-4D97-AF65-F5344CB8AC3E}">
        <p14:creationId xmlns:p14="http://schemas.microsoft.com/office/powerpoint/2010/main" val="2977687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 breeze time of day (afternoon/evening) is coincident with peak demand time</a:t>
            </a:r>
            <a:r>
              <a:rPr lang="en-US" baseline="0" dirty="0" smtClean="0"/>
              <a:t> of day (5-7 pm)</a:t>
            </a:r>
            <a:endParaRPr lang="en-US" dirty="0"/>
          </a:p>
        </p:txBody>
      </p:sp>
      <p:sp>
        <p:nvSpPr>
          <p:cNvPr id="4" name="Slide Number Placeholder 3"/>
          <p:cNvSpPr>
            <a:spLocks noGrp="1"/>
          </p:cNvSpPr>
          <p:nvPr>
            <p:ph type="sldNum" sz="quarter" idx="10"/>
          </p:nvPr>
        </p:nvSpPr>
        <p:spPr/>
        <p:txBody>
          <a:bodyPr/>
          <a:lstStyle/>
          <a:p>
            <a:fld id="{986822E0-651B-4649-B333-EBA00C526A0F}" type="slidenum">
              <a:rPr lang="en-US" smtClean="0"/>
              <a:t>30</a:t>
            </a:fld>
            <a:endParaRPr lang="en-US"/>
          </a:p>
        </p:txBody>
      </p:sp>
    </p:spTree>
    <p:extLst>
      <p:ext uri="{BB962C8B-B14F-4D97-AF65-F5344CB8AC3E}">
        <p14:creationId xmlns:p14="http://schemas.microsoft.com/office/powerpoint/2010/main" val="5920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33</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34</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35</a:t>
            </a:fld>
            <a:endParaRPr lang="en-US"/>
          </a:p>
        </p:txBody>
      </p:sp>
    </p:spTree>
    <p:extLst>
      <p:ext uri="{BB962C8B-B14F-4D97-AF65-F5344CB8AC3E}">
        <p14:creationId xmlns:p14="http://schemas.microsoft.com/office/powerpoint/2010/main" val="320038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36</a:t>
            </a:fld>
            <a:endParaRPr lang="en-US"/>
          </a:p>
        </p:txBody>
      </p:sp>
    </p:spTree>
    <p:extLst>
      <p:ext uri="{BB962C8B-B14F-4D97-AF65-F5344CB8AC3E}">
        <p14:creationId xmlns:p14="http://schemas.microsoft.com/office/powerpoint/2010/main" val="230737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20130427-</a:t>
            </a:r>
            <a:r>
              <a:rPr lang="en-US" b="1" baseline="0" dirty="0" smtClean="0"/>
              <a:t> another case, sea breeze, no upwelling</a:t>
            </a:r>
            <a:endParaRPr lang="en-US" b="1" dirty="0" smtClean="0"/>
          </a:p>
          <a:p>
            <a:r>
              <a:rPr lang="en-US" b="1" dirty="0" smtClean="0"/>
              <a:t>Satellite: </a:t>
            </a:r>
            <a:r>
              <a:rPr lang="en-US" dirty="0" smtClean="0"/>
              <a:t>High</a:t>
            </a:r>
            <a:r>
              <a:rPr lang="en-US" baseline="0" dirty="0" smtClean="0"/>
              <a:t> res in space and time</a:t>
            </a:r>
            <a:endParaRPr lang="en-US" dirty="0" smtClean="0"/>
          </a:p>
          <a:p>
            <a:r>
              <a:rPr lang="en-US" dirty="0" smtClean="0"/>
              <a:t>Previous satellite SST products low in spatial or temporal resolution</a:t>
            </a:r>
            <a:r>
              <a:rPr lang="en-US" baseline="0" dirty="0" smtClean="0"/>
              <a:t> and are often warmest pixel composites for </a:t>
            </a:r>
            <a:r>
              <a:rPr lang="en-US" baseline="0" dirty="0" err="1" smtClean="0"/>
              <a:t>declouding</a:t>
            </a:r>
            <a:r>
              <a:rPr lang="en-US" dirty="0" smtClean="0"/>
              <a:t>;</a:t>
            </a:r>
            <a:r>
              <a:rPr lang="en-US" baseline="0" dirty="0" smtClean="0"/>
              <a:t> cannot resolve coastal upwelling</a:t>
            </a:r>
            <a:endParaRPr lang="en-US" dirty="0" smtClean="0"/>
          </a:p>
          <a:p>
            <a:r>
              <a:rPr lang="en-US" dirty="0" smtClean="0"/>
              <a:t>SST product is IR/near</a:t>
            </a:r>
            <a:r>
              <a:rPr lang="en-US" baseline="0" dirty="0" smtClean="0"/>
              <a:t> IR (AVHRR); </a:t>
            </a:r>
            <a:r>
              <a:rPr lang="en-US" baseline="0" dirty="0" err="1" smtClean="0"/>
              <a:t>SPoRT</a:t>
            </a:r>
            <a:r>
              <a:rPr lang="en-US" baseline="0" dirty="0" smtClean="0"/>
              <a:t> is IR/near IR as well</a:t>
            </a:r>
            <a:endParaRPr lang="en-US" dirty="0" smtClean="0"/>
          </a:p>
          <a:p>
            <a:r>
              <a:rPr lang="en-US" b="1" dirty="0" smtClean="0"/>
              <a:t>Model:</a:t>
            </a:r>
            <a:r>
              <a:rPr lang="en-US" b="1" baseline="0" dirty="0" smtClean="0"/>
              <a:t> </a:t>
            </a:r>
            <a:r>
              <a:rPr lang="en-US" dirty="0" smtClean="0"/>
              <a:t>NAM12km</a:t>
            </a:r>
            <a:r>
              <a:rPr lang="en-US" baseline="0" dirty="0" smtClean="0"/>
              <a:t> </a:t>
            </a:r>
            <a:r>
              <a:rPr lang="en-US" dirty="0" smtClean="0"/>
              <a:t>for boundary conditions</a:t>
            </a:r>
          </a:p>
          <a:p>
            <a:r>
              <a:rPr lang="en-US" b="1" dirty="0" smtClean="0"/>
              <a:t>Cases</a:t>
            </a:r>
            <a:r>
              <a:rPr lang="en-US" b="0" dirty="0" smtClean="0"/>
              <a:t>: largest and</a:t>
            </a:r>
            <a:r>
              <a:rPr lang="en-US" b="0" baseline="0" dirty="0" smtClean="0"/>
              <a:t> longest lasting upwelling in NJ 2012-2014</a:t>
            </a:r>
          </a:p>
          <a:p>
            <a:r>
              <a:rPr lang="en-US" b="0" baseline="0" dirty="0" smtClean="0"/>
              <a:t>20140731 case has similar ambient (outside upwelling) water T to 20130707</a:t>
            </a:r>
            <a:endParaRPr lang="en-US" b="1"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703B8E8-0336-9B44-840D-55CF9BE841AB}" type="slidenum">
              <a:rPr lang="en-US" smtClean="0"/>
              <a:pPr/>
              <a:t>38</a:t>
            </a:fld>
            <a:endParaRPr lang="en-US"/>
          </a:p>
        </p:txBody>
      </p:sp>
    </p:spTree>
    <p:extLst>
      <p:ext uri="{BB962C8B-B14F-4D97-AF65-F5344CB8AC3E}">
        <p14:creationId xmlns:p14="http://schemas.microsoft.com/office/powerpoint/2010/main" val="2447225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B5DA93-18D4-3448-8CF1-DB75C140C13E}" type="datetimeFigureOut">
              <a:rPr lang="en-US" smtClean="0"/>
              <a:t>6/26/15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3533529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5DA93-18D4-3448-8CF1-DB75C140C13E}" type="datetimeFigureOut">
              <a:rPr lang="en-US" smtClean="0"/>
              <a:t>6/26/15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107882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5DA93-18D4-3448-8CF1-DB75C140C13E}" type="datetimeFigureOut">
              <a:rPr lang="en-US" smtClean="0"/>
              <a:t>6/26/15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3502295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B5DA93-18D4-3448-8CF1-DB75C140C13E}" type="datetimeFigureOut">
              <a:rPr lang="en-US" smtClean="0"/>
              <a:t>6/26/15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192222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B5DA93-18D4-3448-8CF1-DB75C140C13E}" type="datetimeFigureOut">
              <a:rPr lang="en-US" smtClean="0"/>
              <a:t>6/26/15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2249152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B5DA93-18D4-3448-8CF1-DB75C140C13E}" type="datetimeFigureOut">
              <a:rPr lang="en-US" smtClean="0"/>
              <a:t>6/26/15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720288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B5DA93-18D4-3448-8CF1-DB75C140C13E}" type="datetimeFigureOut">
              <a:rPr lang="en-US" smtClean="0"/>
              <a:t>6/26/15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202092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B5DA93-18D4-3448-8CF1-DB75C140C13E}" type="datetimeFigureOut">
              <a:rPr lang="en-US" smtClean="0"/>
              <a:t>6/26/15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55321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B5DA93-18D4-3448-8CF1-DB75C140C13E}" type="datetimeFigureOut">
              <a:rPr lang="en-US" smtClean="0"/>
              <a:t>6/26/15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1433434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B5DA93-18D4-3448-8CF1-DB75C140C13E}" type="datetimeFigureOut">
              <a:rPr lang="en-US" smtClean="0"/>
              <a:t>6/26/15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2445793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B5DA93-18D4-3448-8CF1-DB75C140C13E}" type="datetimeFigureOut">
              <a:rPr lang="en-US" smtClean="0"/>
              <a:t>6/26/15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C10E2-5BCC-D04B-A634-B42DBFA6F81C}" type="slidenum">
              <a:rPr lang="en-US" smtClean="0"/>
              <a:t>‹#›</a:t>
            </a:fld>
            <a:endParaRPr lang="en-US"/>
          </a:p>
        </p:txBody>
      </p:sp>
    </p:spTree>
    <p:extLst>
      <p:ext uri="{BB962C8B-B14F-4D97-AF65-F5344CB8AC3E}">
        <p14:creationId xmlns:p14="http://schemas.microsoft.com/office/powerpoint/2010/main" val="34991725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5DA93-18D4-3448-8CF1-DB75C140C13E}" type="datetimeFigureOut">
              <a:rPr lang="en-US" smtClean="0"/>
              <a:t>6/26/15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C10E2-5BCC-D04B-A634-B42DBFA6F81C}" type="slidenum">
              <a:rPr lang="en-US" smtClean="0"/>
              <a:t>‹#›</a:t>
            </a:fld>
            <a:endParaRPr lang="en-US"/>
          </a:p>
        </p:txBody>
      </p:sp>
    </p:spTree>
    <p:extLst>
      <p:ext uri="{BB962C8B-B14F-4D97-AF65-F5344CB8AC3E}">
        <p14:creationId xmlns:p14="http://schemas.microsoft.com/office/powerpoint/2010/main" val="392155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4.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25.png"/><Relationship Id="rId6" Type="http://schemas.openxmlformats.org/officeDocument/2006/relationships/image" Target="../media/image50.png"/><Relationship Id="rId7"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gif"/><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ist1.jpg"/>
          <p:cNvPicPr>
            <a:picLocks noChangeAspect="1"/>
          </p:cNvPicPr>
          <p:nvPr/>
        </p:nvPicPr>
        <p:blipFill rotWithShape="1">
          <a:blip r:embed="rId2" cstate="email">
            <a:extLst>
              <a:ext uri="{28A0092B-C50C-407E-A947-70E740481C1C}">
                <a14:useLocalDpi xmlns:a14="http://schemas.microsoft.com/office/drawing/2010/main" val="0"/>
              </a:ext>
            </a:extLst>
          </a:blip>
          <a:srcRect l="8954"/>
          <a:stretch/>
        </p:blipFill>
        <p:spPr>
          <a:xfrm>
            <a:off x="0" y="0"/>
            <a:ext cx="9150409" cy="6858001"/>
          </a:xfrm>
          <a:prstGeom prst="rect">
            <a:avLst/>
          </a:prstGeom>
        </p:spPr>
      </p:pic>
      <p:sp>
        <p:nvSpPr>
          <p:cNvPr id="2" name="Title 1"/>
          <p:cNvSpPr>
            <a:spLocks noGrp="1"/>
          </p:cNvSpPr>
          <p:nvPr>
            <p:ph type="ctrTitle"/>
          </p:nvPr>
        </p:nvSpPr>
        <p:spPr/>
        <p:txBody>
          <a:bodyPr>
            <a:normAutofit fontScale="90000"/>
          </a:bodyPr>
          <a:lstStyle/>
          <a:p>
            <a:r>
              <a:rPr lang="en-US" b="1" dirty="0" smtClean="0">
                <a:latin typeface="Arial Hebrew"/>
                <a:cs typeface="Arial Hebrew"/>
              </a:rPr>
              <a:t>Sea Breeze Tutorial</a:t>
            </a:r>
            <a:r>
              <a:rPr lang="en-US" dirty="0" smtClean="0">
                <a:latin typeface="Arial Hebrew"/>
                <a:cs typeface="Arial Hebrew"/>
              </a:rPr>
              <a:t/>
            </a:r>
            <a:br>
              <a:rPr lang="en-US" dirty="0" smtClean="0">
                <a:latin typeface="Arial Hebrew"/>
                <a:cs typeface="Arial Hebrew"/>
              </a:rPr>
            </a:br>
            <a:r>
              <a:rPr lang="en-US" dirty="0" smtClean="0">
                <a:latin typeface="Arial Hebrew"/>
                <a:cs typeface="Arial Hebrew"/>
              </a:rPr>
              <a:t>+</a:t>
            </a:r>
            <a:br>
              <a:rPr lang="en-US" dirty="0" smtClean="0">
                <a:latin typeface="Arial Hebrew"/>
                <a:cs typeface="Arial Hebrew"/>
              </a:rPr>
            </a:br>
            <a:r>
              <a:rPr lang="en-US" sz="2800" dirty="0" smtClean="0">
                <a:latin typeface="Arial Hebrew"/>
                <a:cs typeface="Arial Hebrew"/>
              </a:rPr>
              <a:t>How the sea breeze and upwelling </a:t>
            </a:r>
            <a:br>
              <a:rPr lang="en-US" sz="2800" dirty="0" smtClean="0">
                <a:latin typeface="Arial Hebrew"/>
                <a:cs typeface="Arial Hebrew"/>
              </a:rPr>
            </a:br>
            <a:r>
              <a:rPr lang="en-US" sz="2800" dirty="0" smtClean="0">
                <a:latin typeface="Arial Hebrew"/>
                <a:cs typeface="Arial Hebrew"/>
              </a:rPr>
              <a:t>impact the NJ offshore wind resource</a:t>
            </a:r>
            <a:endParaRPr lang="en-US" dirty="0">
              <a:latin typeface="Arial Hebrew"/>
              <a:cs typeface="Arial Hebrew"/>
            </a:endParaRPr>
          </a:p>
        </p:txBody>
      </p:sp>
      <p:sp>
        <p:nvSpPr>
          <p:cNvPr id="3" name="Subtitle 2"/>
          <p:cNvSpPr>
            <a:spLocks noGrp="1"/>
          </p:cNvSpPr>
          <p:nvPr>
            <p:ph type="subTitle" idx="1"/>
          </p:nvPr>
        </p:nvSpPr>
        <p:spPr>
          <a:xfrm>
            <a:off x="1371600" y="4526280"/>
            <a:ext cx="6400800" cy="1752600"/>
          </a:xfrm>
        </p:spPr>
        <p:txBody>
          <a:bodyPr/>
          <a:lstStyle/>
          <a:p>
            <a:r>
              <a:rPr lang="en-US" dirty="0" smtClean="0">
                <a:solidFill>
                  <a:schemeClr val="tx1"/>
                </a:solidFill>
                <a:latin typeface="Arial Hebrew"/>
                <a:cs typeface="Arial Hebrew"/>
              </a:rPr>
              <a:t>6/30/2015</a:t>
            </a:r>
          </a:p>
          <a:p>
            <a:r>
              <a:rPr lang="en-US" dirty="0" smtClean="0">
                <a:solidFill>
                  <a:schemeClr val="tx1"/>
                </a:solidFill>
                <a:latin typeface="Arial Hebrew"/>
                <a:cs typeface="Arial Hebrew"/>
              </a:rPr>
              <a:t>Greg </a:t>
            </a:r>
            <a:r>
              <a:rPr lang="en-US" dirty="0" err="1" smtClean="0">
                <a:solidFill>
                  <a:schemeClr val="tx1"/>
                </a:solidFill>
                <a:latin typeface="Arial Hebrew"/>
                <a:cs typeface="Arial Hebrew"/>
              </a:rPr>
              <a:t>Seroka</a:t>
            </a:r>
            <a:r>
              <a:rPr lang="en-US" dirty="0" smtClean="0">
                <a:solidFill>
                  <a:schemeClr val="tx1"/>
                </a:solidFill>
                <a:latin typeface="Arial Hebrew"/>
                <a:cs typeface="Arial Hebrew"/>
              </a:rPr>
              <a:t>, Lou Bowers, Rich Dunk</a:t>
            </a:r>
            <a:endParaRPr lang="en-US" dirty="0">
              <a:solidFill>
                <a:schemeClr val="tx1"/>
              </a:solidFill>
              <a:latin typeface="Arial Hebrew"/>
              <a:cs typeface="Arial Hebrew"/>
            </a:endParaRPr>
          </a:p>
        </p:txBody>
      </p:sp>
    </p:spTree>
    <p:extLst>
      <p:ext uri="{BB962C8B-B14F-4D97-AF65-F5344CB8AC3E}">
        <p14:creationId xmlns:p14="http://schemas.microsoft.com/office/powerpoint/2010/main" val="3057802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RF_run08_2013042716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 y="-10160"/>
            <a:ext cx="6868160" cy="6868160"/>
          </a:xfrm>
          <a:prstGeom prst="rect">
            <a:avLst/>
          </a:prstGeom>
        </p:spPr>
      </p:pic>
    </p:spTree>
    <p:extLst>
      <p:ext uri="{BB962C8B-B14F-4D97-AF65-F5344CB8AC3E}">
        <p14:creationId xmlns:p14="http://schemas.microsoft.com/office/powerpoint/2010/main" val="25122345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717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0"/>
            <a:ext cx="6868160" cy="6868160"/>
          </a:xfrm>
          <a:prstGeom prst="rect">
            <a:avLst/>
          </a:prstGeom>
        </p:spPr>
      </p:pic>
    </p:spTree>
    <p:extLst>
      <p:ext uri="{BB962C8B-B14F-4D97-AF65-F5344CB8AC3E}">
        <p14:creationId xmlns:p14="http://schemas.microsoft.com/office/powerpoint/2010/main" val="11276385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718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20" y="0"/>
            <a:ext cx="6868160" cy="6868160"/>
          </a:xfrm>
          <a:prstGeom prst="rect">
            <a:avLst/>
          </a:prstGeom>
        </p:spPr>
      </p:pic>
    </p:spTree>
    <p:extLst>
      <p:ext uri="{BB962C8B-B14F-4D97-AF65-F5344CB8AC3E}">
        <p14:creationId xmlns:p14="http://schemas.microsoft.com/office/powerpoint/2010/main" val="5075847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719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20" y="0"/>
            <a:ext cx="6858000" cy="6858000"/>
          </a:xfrm>
          <a:prstGeom prst="rect">
            <a:avLst/>
          </a:prstGeom>
        </p:spPr>
      </p:pic>
    </p:spTree>
    <p:extLst>
      <p:ext uri="{BB962C8B-B14F-4D97-AF65-F5344CB8AC3E}">
        <p14:creationId xmlns:p14="http://schemas.microsoft.com/office/powerpoint/2010/main" val="50758477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72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20" y="0"/>
            <a:ext cx="6858000" cy="6858000"/>
          </a:xfrm>
          <a:prstGeom prst="rect">
            <a:avLst/>
          </a:prstGeom>
        </p:spPr>
      </p:pic>
    </p:spTree>
    <p:extLst>
      <p:ext uri="{BB962C8B-B14F-4D97-AF65-F5344CB8AC3E}">
        <p14:creationId xmlns:p14="http://schemas.microsoft.com/office/powerpoint/2010/main" val="5075847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72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20" y="0"/>
            <a:ext cx="6858000" cy="6858000"/>
          </a:xfrm>
          <a:prstGeom prst="rect">
            <a:avLst/>
          </a:prstGeom>
        </p:spPr>
      </p:pic>
    </p:spTree>
    <p:extLst>
      <p:ext uri="{BB962C8B-B14F-4D97-AF65-F5344CB8AC3E}">
        <p14:creationId xmlns:p14="http://schemas.microsoft.com/office/powerpoint/2010/main" val="5075847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722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20" y="0"/>
            <a:ext cx="6858000" cy="6858000"/>
          </a:xfrm>
          <a:prstGeom prst="rect">
            <a:avLst/>
          </a:prstGeom>
        </p:spPr>
      </p:pic>
    </p:spTree>
    <p:extLst>
      <p:ext uri="{BB962C8B-B14F-4D97-AF65-F5344CB8AC3E}">
        <p14:creationId xmlns:p14="http://schemas.microsoft.com/office/powerpoint/2010/main" val="5075847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723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0"/>
            <a:ext cx="6858000" cy="6858000"/>
          </a:xfrm>
          <a:prstGeom prst="rect">
            <a:avLst/>
          </a:prstGeom>
        </p:spPr>
      </p:pic>
    </p:spTree>
    <p:extLst>
      <p:ext uri="{BB962C8B-B14F-4D97-AF65-F5344CB8AC3E}">
        <p14:creationId xmlns:p14="http://schemas.microsoft.com/office/powerpoint/2010/main" val="5075847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800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0"/>
            <a:ext cx="6837680" cy="6837680"/>
          </a:xfrm>
          <a:prstGeom prst="rect">
            <a:avLst/>
          </a:prstGeom>
        </p:spPr>
      </p:pic>
    </p:spTree>
    <p:extLst>
      <p:ext uri="{BB962C8B-B14F-4D97-AF65-F5344CB8AC3E}">
        <p14:creationId xmlns:p14="http://schemas.microsoft.com/office/powerpoint/2010/main" val="5075847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RF_run08_201304280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0"/>
            <a:ext cx="6858000" cy="6858000"/>
          </a:xfrm>
          <a:prstGeom prst="rect">
            <a:avLst/>
          </a:prstGeom>
        </p:spPr>
      </p:pic>
    </p:spTree>
    <p:extLst>
      <p:ext uri="{BB962C8B-B14F-4D97-AF65-F5344CB8AC3E}">
        <p14:creationId xmlns:p14="http://schemas.microsoft.com/office/powerpoint/2010/main" val="5075847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
            <a:ext cx="8229600" cy="1143000"/>
          </a:xfrm>
        </p:spPr>
        <p:txBody>
          <a:bodyPr/>
          <a:lstStyle/>
          <a:p>
            <a:r>
              <a:rPr lang="en-US" b="1" dirty="0" smtClean="0">
                <a:latin typeface="Arial Hebrew"/>
                <a:cs typeface="Arial Hebrew"/>
              </a:rPr>
              <a:t>Causes and Circulation</a:t>
            </a:r>
            <a:endParaRPr lang="en-US" b="1" dirty="0">
              <a:latin typeface="Arial Hebrew"/>
              <a:cs typeface="Arial Hebrew"/>
            </a:endParaRPr>
          </a:p>
        </p:txBody>
      </p:sp>
      <p:pic>
        <p:nvPicPr>
          <p:cNvPr id="4" name="Picture 3"/>
          <p:cNvPicPr>
            <a:picLocks noChangeAspect="1"/>
          </p:cNvPicPr>
          <p:nvPr/>
        </p:nvPicPr>
        <p:blipFill>
          <a:blip r:embed="rId3"/>
          <a:stretch>
            <a:fillRect/>
          </a:stretch>
        </p:blipFill>
        <p:spPr>
          <a:xfrm>
            <a:off x="660400" y="974436"/>
            <a:ext cx="7802880" cy="5674822"/>
          </a:xfrm>
          <a:prstGeom prst="rect">
            <a:avLst/>
          </a:prstGeom>
        </p:spPr>
      </p:pic>
      <p:sp>
        <p:nvSpPr>
          <p:cNvPr id="5" name="TextBox 4"/>
          <p:cNvSpPr txBox="1"/>
          <p:nvPr/>
        </p:nvSpPr>
        <p:spPr>
          <a:xfrm>
            <a:off x="1544320" y="5149334"/>
            <a:ext cx="1117600" cy="369332"/>
          </a:xfrm>
          <a:prstGeom prst="rect">
            <a:avLst/>
          </a:prstGeom>
          <a:noFill/>
        </p:spPr>
        <p:txBody>
          <a:bodyPr wrap="square" rtlCol="0">
            <a:spAutoFit/>
          </a:bodyPr>
          <a:lstStyle/>
          <a:p>
            <a:r>
              <a:rPr lang="en-US" i="1" cap="small" dirty="0" smtClean="0">
                <a:solidFill>
                  <a:schemeClr val="bg1"/>
                </a:solidFill>
              </a:rPr>
              <a:t>Or Ocean</a:t>
            </a:r>
            <a:endParaRPr lang="en-US" i="1" cap="small" dirty="0">
              <a:solidFill>
                <a:schemeClr val="bg1"/>
              </a:solidFill>
            </a:endParaRPr>
          </a:p>
        </p:txBody>
      </p:sp>
    </p:spTree>
    <p:extLst>
      <p:ext uri="{BB962C8B-B14F-4D97-AF65-F5344CB8AC3E}">
        <p14:creationId xmlns:p14="http://schemas.microsoft.com/office/powerpoint/2010/main" val="3382495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Modifications</a:t>
            </a:r>
            <a:endParaRPr lang="en-US" b="1" dirty="0">
              <a:latin typeface="Arial Hebrew"/>
              <a:cs typeface="Arial Hebrew"/>
            </a:endParaRPr>
          </a:p>
        </p:txBody>
      </p:sp>
      <p:sp>
        <p:nvSpPr>
          <p:cNvPr id="3" name="Content Placeholder 2"/>
          <p:cNvSpPr>
            <a:spLocks noGrp="1"/>
          </p:cNvSpPr>
          <p:nvPr>
            <p:ph idx="1"/>
          </p:nvPr>
        </p:nvSpPr>
        <p:spPr>
          <a:xfrm>
            <a:off x="457200" y="1976120"/>
            <a:ext cx="8229600" cy="4525963"/>
          </a:xfrm>
        </p:spPr>
        <p:txBody>
          <a:bodyPr>
            <a:normAutofit/>
          </a:bodyPr>
          <a:lstStyle/>
          <a:p>
            <a:pPr>
              <a:spcBef>
                <a:spcPct val="50000"/>
              </a:spcBef>
              <a:buFontTx/>
              <a:buChar char="•"/>
            </a:pPr>
            <a:r>
              <a:rPr lang="en-US" sz="2000" b="1" dirty="0">
                <a:latin typeface="Arial Hebrew"/>
                <a:cs typeface="Arial Hebrew"/>
              </a:rPr>
              <a:t>Convex coastline focuses convergence and enhances </a:t>
            </a:r>
            <a:r>
              <a:rPr lang="en-US" sz="2000" b="1" dirty="0" smtClean="0">
                <a:latin typeface="Arial Hebrew"/>
                <a:cs typeface="Arial Hebrew"/>
              </a:rPr>
              <a:t>  </a:t>
            </a:r>
            <a:br>
              <a:rPr lang="en-US" sz="2000" b="1" dirty="0" smtClean="0">
                <a:latin typeface="Arial Hebrew"/>
                <a:cs typeface="Arial Hebrew"/>
              </a:rPr>
            </a:br>
            <a:r>
              <a:rPr lang="en-US" sz="2000" b="1" dirty="0" smtClean="0">
                <a:latin typeface="Arial Hebrew"/>
                <a:cs typeface="Arial Hebrew"/>
              </a:rPr>
              <a:t>    the </a:t>
            </a:r>
            <a:r>
              <a:rPr lang="en-US" sz="2000" b="1" dirty="0">
                <a:latin typeface="Arial Hebrew"/>
                <a:cs typeface="Arial Hebrew"/>
              </a:rPr>
              <a:t>lift along the </a:t>
            </a:r>
            <a:r>
              <a:rPr lang="en-US" sz="2000" b="1" dirty="0" smtClean="0">
                <a:latin typeface="Arial Hebrew"/>
                <a:cs typeface="Arial Hebrew"/>
              </a:rPr>
              <a:t>sea </a:t>
            </a:r>
            <a:r>
              <a:rPr lang="en-US" sz="2000" b="1" dirty="0">
                <a:latin typeface="Arial Hebrew"/>
                <a:cs typeface="Arial Hebrew"/>
              </a:rPr>
              <a:t>breeze front</a:t>
            </a:r>
          </a:p>
          <a:p>
            <a:pPr>
              <a:spcBef>
                <a:spcPct val="50000"/>
              </a:spcBef>
              <a:buFontTx/>
              <a:buChar char="•"/>
            </a:pPr>
            <a:r>
              <a:rPr lang="en-US" sz="2000" b="1" dirty="0">
                <a:latin typeface="Arial Hebrew"/>
                <a:cs typeface="Arial Hebrew"/>
              </a:rPr>
              <a:t> Concave coastline leads to divergence and a reduction in </a:t>
            </a:r>
            <a:br>
              <a:rPr lang="en-US" sz="2000" b="1" dirty="0">
                <a:latin typeface="Arial Hebrew"/>
                <a:cs typeface="Arial Hebrew"/>
              </a:rPr>
            </a:br>
            <a:r>
              <a:rPr lang="en-US" sz="2000" b="1" dirty="0">
                <a:latin typeface="Arial Hebrew"/>
                <a:cs typeface="Arial Hebrew"/>
              </a:rPr>
              <a:t>    the lift along the sea breeze front</a:t>
            </a:r>
          </a:p>
        </p:txBody>
      </p:sp>
      <p:sp>
        <p:nvSpPr>
          <p:cNvPr id="5" name="Rectangle 4"/>
          <p:cNvSpPr/>
          <p:nvPr/>
        </p:nvSpPr>
        <p:spPr>
          <a:xfrm>
            <a:off x="2897765" y="1187252"/>
            <a:ext cx="3390672" cy="553998"/>
          </a:xfrm>
          <a:prstGeom prst="rect">
            <a:avLst/>
          </a:prstGeom>
        </p:spPr>
        <p:txBody>
          <a:bodyPr wrap="none">
            <a:spAutoFit/>
          </a:bodyPr>
          <a:lstStyle/>
          <a:p>
            <a:r>
              <a:rPr lang="en-US" sz="3000" b="1" dirty="0" smtClean="0">
                <a:latin typeface="Arial Hebrew"/>
                <a:cs typeface="Arial Hebrew"/>
              </a:rPr>
              <a:t>Coastline Concavity</a:t>
            </a:r>
            <a:endParaRPr lang="en-US" sz="3000" b="1" dirty="0">
              <a:latin typeface="Arial Hebrew"/>
              <a:cs typeface="Arial Hebrew"/>
            </a:endParaRPr>
          </a:p>
        </p:txBody>
      </p:sp>
      <p:pic>
        <p:nvPicPr>
          <p:cNvPr id="7" name="Picture 8" descr="C:\WINDOWS\Desktop\seabreeze talk\concave conve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25" y="3430245"/>
            <a:ext cx="4450080" cy="33464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t="12621"/>
          <a:stretch/>
        </p:blipFill>
        <p:spPr>
          <a:xfrm>
            <a:off x="5550748" y="3169919"/>
            <a:ext cx="3156372" cy="3564319"/>
          </a:xfrm>
          <a:prstGeom prst="rect">
            <a:avLst/>
          </a:prstGeom>
        </p:spPr>
      </p:pic>
      <p:sp>
        <p:nvSpPr>
          <p:cNvPr id="8" name="TextBox 7"/>
          <p:cNvSpPr txBox="1"/>
          <p:nvPr/>
        </p:nvSpPr>
        <p:spPr>
          <a:xfrm>
            <a:off x="6225371" y="5249638"/>
            <a:ext cx="992579" cy="523220"/>
          </a:xfrm>
          <a:prstGeom prst="rect">
            <a:avLst/>
          </a:prstGeom>
          <a:noFill/>
          <a:ln>
            <a:noFill/>
          </a:ln>
        </p:spPr>
        <p:txBody>
          <a:bodyPr wrap="none" rtlCol="0">
            <a:spAutoFit/>
          </a:bodyPr>
          <a:lstStyle/>
          <a:p>
            <a:r>
              <a:rPr lang="en-US" sz="1400" dirty="0" smtClean="0">
                <a:solidFill>
                  <a:srgbClr val="000090"/>
                </a:solidFill>
                <a:latin typeface="Arial Hebrew"/>
                <a:cs typeface="Arial Hebrew"/>
              </a:rPr>
              <a:t>Enhanced </a:t>
            </a:r>
            <a:br>
              <a:rPr lang="en-US" sz="1400" dirty="0" smtClean="0">
                <a:solidFill>
                  <a:srgbClr val="000090"/>
                </a:solidFill>
                <a:latin typeface="Arial Hebrew"/>
                <a:cs typeface="Arial Hebrew"/>
              </a:rPr>
            </a:br>
            <a:r>
              <a:rPr lang="en-US" sz="1400" dirty="0" smtClean="0">
                <a:solidFill>
                  <a:srgbClr val="000090"/>
                </a:solidFill>
                <a:latin typeface="Arial Hebrew"/>
                <a:cs typeface="Arial Hebrew"/>
              </a:rPr>
              <a:t>divergence</a:t>
            </a:r>
            <a:endParaRPr lang="en-US" sz="1400" dirty="0">
              <a:solidFill>
                <a:srgbClr val="000090"/>
              </a:solidFill>
              <a:latin typeface="Arial Hebrew"/>
              <a:cs typeface="Arial Hebrew"/>
            </a:endParaRPr>
          </a:p>
        </p:txBody>
      </p:sp>
      <p:sp>
        <p:nvSpPr>
          <p:cNvPr id="9" name="Oval 8"/>
          <p:cNvSpPr/>
          <p:nvPr/>
        </p:nvSpPr>
        <p:spPr>
          <a:xfrm rot="2891358">
            <a:off x="7046582" y="5529170"/>
            <a:ext cx="320611" cy="538480"/>
          </a:xfrm>
          <a:prstGeom prst="ellipse">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619997" y="4731706"/>
            <a:ext cx="1134946" cy="523220"/>
          </a:xfrm>
          <a:prstGeom prst="rect">
            <a:avLst/>
          </a:prstGeom>
          <a:noFill/>
          <a:ln>
            <a:noFill/>
          </a:ln>
        </p:spPr>
        <p:txBody>
          <a:bodyPr wrap="none" rtlCol="0">
            <a:spAutoFit/>
          </a:bodyPr>
          <a:lstStyle/>
          <a:p>
            <a:r>
              <a:rPr lang="en-US" sz="1400" dirty="0" smtClean="0">
                <a:solidFill>
                  <a:srgbClr val="FF0000"/>
                </a:solidFill>
                <a:latin typeface="Arial Hebrew"/>
                <a:cs typeface="Arial Hebrew"/>
              </a:rPr>
              <a:t>Enhanced </a:t>
            </a:r>
            <a:br>
              <a:rPr lang="en-US" sz="1400" dirty="0" smtClean="0">
                <a:solidFill>
                  <a:srgbClr val="FF0000"/>
                </a:solidFill>
                <a:latin typeface="Arial Hebrew"/>
                <a:cs typeface="Arial Hebrew"/>
              </a:rPr>
            </a:br>
            <a:r>
              <a:rPr lang="en-US" sz="1400" dirty="0" smtClean="0">
                <a:solidFill>
                  <a:srgbClr val="FF0000"/>
                </a:solidFill>
                <a:latin typeface="Arial Hebrew"/>
                <a:cs typeface="Arial Hebrew"/>
              </a:rPr>
              <a:t>convergence</a:t>
            </a:r>
            <a:endParaRPr lang="en-US" sz="1400" dirty="0">
              <a:solidFill>
                <a:srgbClr val="FF0000"/>
              </a:solidFill>
              <a:latin typeface="Arial Hebrew"/>
              <a:cs typeface="Arial Hebrew"/>
            </a:endParaRPr>
          </a:p>
        </p:txBody>
      </p:sp>
      <p:sp>
        <p:nvSpPr>
          <p:cNvPr id="11" name="Oval 10"/>
          <p:cNvSpPr/>
          <p:nvPr/>
        </p:nvSpPr>
        <p:spPr>
          <a:xfrm rot="2891358">
            <a:off x="7373002" y="5194479"/>
            <a:ext cx="320611" cy="5384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rot="1138122">
            <a:off x="7662702" y="4620016"/>
            <a:ext cx="320611" cy="5384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563276">
            <a:off x="7975239" y="4085156"/>
            <a:ext cx="163059" cy="538480"/>
          </a:xfrm>
          <a:prstGeom prst="ellipse">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589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Modifications</a:t>
            </a:r>
            <a:endParaRPr lang="en-US" b="1" dirty="0">
              <a:latin typeface="Arial Hebrew"/>
              <a:cs typeface="Arial Hebrew"/>
            </a:endParaRPr>
          </a:p>
        </p:txBody>
      </p:sp>
      <p:sp>
        <p:nvSpPr>
          <p:cNvPr id="3" name="Content Placeholder 2"/>
          <p:cNvSpPr>
            <a:spLocks noGrp="1"/>
          </p:cNvSpPr>
          <p:nvPr>
            <p:ph idx="1"/>
          </p:nvPr>
        </p:nvSpPr>
        <p:spPr>
          <a:xfrm>
            <a:off x="457200" y="1783080"/>
            <a:ext cx="8229600" cy="4525963"/>
          </a:xfrm>
        </p:spPr>
        <p:txBody>
          <a:bodyPr>
            <a:normAutofit/>
          </a:bodyPr>
          <a:lstStyle/>
          <a:p>
            <a:pPr>
              <a:spcBef>
                <a:spcPct val="50000"/>
              </a:spcBef>
              <a:buFontTx/>
              <a:buChar char="•"/>
            </a:pPr>
            <a:r>
              <a:rPr lang="en-US" sz="2000" b="1" dirty="0" smtClean="0">
                <a:latin typeface="Arial Hebrew"/>
                <a:cs typeface="Arial Hebrew"/>
              </a:rPr>
              <a:t>Upwelling leads to cooler water coming to the surface</a:t>
            </a:r>
          </a:p>
          <a:p>
            <a:pPr>
              <a:spcBef>
                <a:spcPct val="50000"/>
              </a:spcBef>
              <a:buFontTx/>
              <a:buChar char="•"/>
            </a:pPr>
            <a:r>
              <a:rPr lang="en-US" sz="2000" b="1" dirty="0" smtClean="0">
                <a:latin typeface="Arial Hebrew"/>
                <a:cs typeface="Arial Hebrew"/>
              </a:rPr>
              <a:t>This increases the land-ocean temperature gradient</a:t>
            </a:r>
            <a:r>
              <a:rPr lang="en-US" sz="2000" b="1" dirty="0" smtClean="0">
                <a:latin typeface="Arial Hebrew"/>
                <a:cs typeface="Arial Hebrew"/>
                <a:sym typeface="Wingdings"/>
              </a:rPr>
              <a:t> promotes and strengthen sea breeze</a:t>
            </a:r>
          </a:p>
          <a:p>
            <a:pPr>
              <a:spcBef>
                <a:spcPct val="50000"/>
              </a:spcBef>
              <a:buFontTx/>
              <a:buChar char="•"/>
            </a:pPr>
            <a:r>
              <a:rPr lang="en-US" sz="2000" b="1" dirty="0" smtClean="0">
                <a:latin typeface="Arial Hebrew"/>
                <a:cs typeface="Arial Hebrew"/>
                <a:sym typeface="Wingdings"/>
              </a:rPr>
              <a:t>Can occur in localized areas, creating kinks in the sea breeze</a:t>
            </a:r>
          </a:p>
        </p:txBody>
      </p:sp>
      <p:sp>
        <p:nvSpPr>
          <p:cNvPr id="5" name="Rectangle 4"/>
          <p:cNvSpPr/>
          <p:nvPr/>
        </p:nvSpPr>
        <p:spPr>
          <a:xfrm>
            <a:off x="3080645" y="1187252"/>
            <a:ext cx="2954655" cy="553998"/>
          </a:xfrm>
          <a:prstGeom prst="rect">
            <a:avLst/>
          </a:prstGeom>
        </p:spPr>
        <p:txBody>
          <a:bodyPr wrap="none">
            <a:spAutoFit/>
          </a:bodyPr>
          <a:lstStyle/>
          <a:p>
            <a:r>
              <a:rPr lang="en-US" sz="3000" b="1" dirty="0" smtClean="0">
                <a:latin typeface="Arial Hebrew"/>
                <a:cs typeface="Arial Hebrew"/>
              </a:rPr>
              <a:t>Coastal upwelling</a:t>
            </a:r>
            <a:endParaRPr lang="en-US" sz="3000" b="1" dirty="0">
              <a:latin typeface="Arial Hebrew"/>
              <a:cs typeface="Arial Hebrew"/>
            </a:endParaRPr>
          </a:p>
        </p:txBody>
      </p:sp>
      <p:pic>
        <p:nvPicPr>
          <p:cNvPr id="16" name="Picture 15" descr="Screen shot 2013-03-13 at 3.59.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69579"/>
            <a:ext cx="2641600" cy="3473635"/>
          </a:xfrm>
          <a:prstGeom prst="rect">
            <a:avLst/>
          </a:prstGeom>
        </p:spPr>
      </p:pic>
      <p:pic>
        <p:nvPicPr>
          <p:cNvPr id="17" name="Picture 16" descr="Screen shot 2013-03-13 at 3.56.43 PM.png"/>
          <p:cNvPicPr>
            <a:picLocks noChangeAspect="1"/>
          </p:cNvPicPr>
          <p:nvPr/>
        </p:nvPicPr>
        <p:blipFill rotWithShape="1">
          <a:blip r:embed="rId3">
            <a:extLst>
              <a:ext uri="{28A0092B-C50C-407E-A947-70E740481C1C}">
                <a14:useLocalDpi xmlns:a14="http://schemas.microsoft.com/office/drawing/2010/main" val="0"/>
              </a:ext>
            </a:extLst>
          </a:blip>
          <a:srcRect l="49899" t="8845" r="7991" b="28232"/>
          <a:stretch/>
        </p:blipFill>
        <p:spPr>
          <a:xfrm>
            <a:off x="2826748" y="3369579"/>
            <a:ext cx="3716291" cy="3458850"/>
          </a:xfrm>
          <a:prstGeom prst="rect">
            <a:avLst/>
          </a:prstGeom>
        </p:spPr>
      </p:pic>
      <p:pic>
        <p:nvPicPr>
          <p:cNvPr id="8" name="Picture 7" descr="3rutgers_20130708T060000.png"/>
          <p:cNvPicPr>
            <a:picLocks noChangeAspect="1"/>
          </p:cNvPicPr>
          <p:nvPr/>
        </p:nvPicPr>
        <p:blipFill rotWithShape="1">
          <a:blip r:embed="rId4" cstate="print">
            <a:extLst>
              <a:ext uri="{28A0092B-C50C-407E-A947-70E740481C1C}">
                <a14:useLocalDpi xmlns:a14="http://schemas.microsoft.com/office/drawing/2010/main" val="0"/>
              </a:ext>
            </a:extLst>
          </a:blip>
          <a:srcRect l="27751" t="6044" r="28321" b="7141"/>
          <a:stretch/>
        </p:blipFill>
        <p:spPr>
          <a:xfrm>
            <a:off x="6629400" y="3383628"/>
            <a:ext cx="2311400" cy="3425179"/>
          </a:xfrm>
          <a:prstGeom prst="rect">
            <a:avLst/>
          </a:prstGeom>
        </p:spPr>
      </p:pic>
    </p:spTree>
    <p:extLst>
      <p:ext uri="{BB962C8B-B14F-4D97-AF65-F5344CB8AC3E}">
        <p14:creationId xmlns:p14="http://schemas.microsoft.com/office/powerpoint/2010/main" val="20292621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Modifications</a:t>
            </a:r>
            <a:endParaRPr lang="en-US" b="1" dirty="0">
              <a:latin typeface="Arial Hebrew"/>
              <a:cs typeface="Arial Hebrew"/>
            </a:endParaRPr>
          </a:p>
        </p:txBody>
      </p:sp>
      <p:sp>
        <p:nvSpPr>
          <p:cNvPr id="3" name="Content Placeholder 2"/>
          <p:cNvSpPr>
            <a:spLocks noGrp="1"/>
          </p:cNvSpPr>
          <p:nvPr>
            <p:ph idx="1"/>
          </p:nvPr>
        </p:nvSpPr>
        <p:spPr>
          <a:xfrm>
            <a:off x="457200" y="1783080"/>
            <a:ext cx="8229600" cy="4525963"/>
          </a:xfrm>
        </p:spPr>
        <p:txBody>
          <a:bodyPr>
            <a:normAutofit/>
          </a:bodyPr>
          <a:lstStyle/>
          <a:p>
            <a:pPr>
              <a:spcBef>
                <a:spcPct val="50000"/>
              </a:spcBef>
              <a:buFontTx/>
              <a:buChar char="•"/>
            </a:pPr>
            <a:r>
              <a:rPr lang="en-US" sz="2000" b="1" dirty="0" smtClean="0">
                <a:latin typeface="Arial Hebrew"/>
                <a:cs typeface="Arial Hebrew"/>
              </a:rPr>
              <a:t>Prolonged winds from southwesterly sector off NJ leads to upwelling</a:t>
            </a:r>
          </a:p>
          <a:p>
            <a:pPr>
              <a:spcBef>
                <a:spcPct val="50000"/>
              </a:spcBef>
              <a:buFontTx/>
              <a:buChar char="•"/>
            </a:pPr>
            <a:r>
              <a:rPr lang="en-US" sz="2000" b="1" dirty="0" smtClean="0">
                <a:latin typeface="Arial Hebrew"/>
                <a:cs typeface="Arial Hebrew"/>
              </a:rPr>
              <a:t>Spatial extent of sea breeze may not be as large</a:t>
            </a:r>
          </a:p>
          <a:p>
            <a:pPr lvl="1">
              <a:spcBef>
                <a:spcPct val="50000"/>
              </a:spcBef>
              <a:buFontTx/>
              <a:buChar char="•"/>
            </a:pPr>
            <a:endParaRPr lang="en-US" sz="1600" b="1" dirty="0" smtClean="0">
              <a:latin typeface="Arial Hebrew"/>
              <a:cs typeface="Arial Hebrew"/>
              <a:sym typeface="Wingdings"/>
            </a:endParaRPr>
          </a:p>
        </p:txBody>
      </p:sp>
      <p:sp>
        <p:nvSpPr>
          <p:cNvPr id="5" name="Rectangle 4"/>
          <p:cNvSpPr/>
          <p:nvPr/>
        </p:nvSpPr>
        <p:spPr>
          <a:xfrm>
            <a:off x="3080645" y="1187252"/>
            <a:ext cx="2954655" cy="553998"/>
          </a:xfrm>
          <a:prstGeom prst="rect">
            <a:avLst/>
          </a:prstGeom>
        </p:spPr>
        <p:txBody>
          <a:bodyPr wrap="none">
            <a:spAutoFit/>
          </a:bodyPr>
          <a:lstStyle/>
          <a:p>
            <a:r>
              <a:rPr lang="en-US" sz="3000" b="1" dirty="0" smtClean="0">
                <a:latin typeface="Arial Hebrew"/>
                <a:cs typeface="Arial Hebrew"/>
              </a:rPr>
              <a:t>Coastal upwelling</a:t>
            </a:r>
            <a:endParaRPr lang="en-US" sz="3000" b="1" dirty="0">
              <a:latin typeface="Arial Hebrew"/>
              <a:cs typeface="Arial Hebrew"/>
            </a:endParaRPr>
          </a:p>
        </p:txBody>
      </p:sp>
      <p:pic>
        <p:nvPicPr>
          <p:cNvPr id="7" name="Picture 6" descr="Screen Shot 2015-06-25 at 5.48.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057" y="2661920"/>
            <a:ext cx="6516979" cy="4108530"/>
          </a:xfrm>
          <a:prstGeom prst="rect">
            <a:avLst/>
          </a:prstGeom>
        </p:spPr>
      </p:pic>
    </p:spTree>
    <p:extLst>
      <p:ext uri="{BB962C8B-B14F-4D97-AF65-F5344CB8AC3E}">
        <p14:creationId xmlns:p14="http://schemas.microsoft.com/office/powerpoint/2010/main" val="20653640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Modifications</a:t>
            </a:r>
            <a:endParaRPr lang="en-US" b="1" dirty="0">
              <a:latin typeface="Arial Hebrew"/>
              <a:cs typeface="Arial Hebrew"/>
            </a:endParaRPr>
          </a:p>
        </p:txBody>
      </p:sp>
      <p:sp>
        <p:nvSpPr>
          <p:cNvPr id="5" name="Rectangle 4"/>
          <p:cNvSpPr/>
          <p:nvPr/>
        </p:nvSpPr>
        <p:spPr>
          <a:xfrm>
            <a:off x="1060405" y="1169036"/>
            <a:ext cx="7071827" cy="553998"/>
          </a:xfrm>
          <a:prstGeom prst="rect">
            <a:avLst/>
          </a:prstGeom>
        </p:spPr>
        <p:txBody>
          <a:bodyPr wrap="none">
            <a:spAutoFit/>
          </a:bodyPr>
          <a:lstStyle/>
          <a:p>
            <a:r>
              <a:rPr lang="en-US" sz="3000" b="1" dirty="0" smtClean="0">
                <a:latin typeface="Arial Hebrew"/>
                <a:cs typeface="Arial Hebrew"/>
              </a:rPr>
              <a:t>Coastal upwelling + Sea breeze Hypothesis</a:t>
            </a:r>
            <a:endParaRPr lang="en-US" sz="3000" b="1" dirty="0">
              <a:latin typeface="Arial Hebrew"/>
              <a:cs typeface="Arial Hebrew"/>
            </a:endParaRPr>
          </a:p>
        </p:txBody>
      </p:sp>
      <p:pic>
        <p:nvPicPr>
          <p:cNvPr id="8" name="Picture 7" descr="Screen Shot 2014-10-06 at 3.1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32" y="1957521"/>
            <a:ext cx="7124700" cy="3581400"/>
          </a:xfrm>
          <a:prstGeom prst="rect">
            <a:avLst/>
          </a:prstGeom>
        </p:spPr>
      </p:pic>
      <p:sp>
        <p:nvSpPr>
          <p:cNvPr id="9" name="TextBox 8"/>
          <p:cNvSpPr txBox="1"/>
          <p:nvPr/>
        </p:nvSpPr>
        <p:spPr>
          <a:xfrm>
            <a:off x="3109398" y="5650911"/>
            <a:ext cx="1719941" cy="830997"/>
          </a:xfrm>
          <a:prstGeom prst="rect">
            <a:avLst/>
          </a:prstGeom>
          <a:noFill/>
        </p:spPr>
        <p:txBody>
          <a:bodyPr wrap="square" rtlCol="0">
            <a:spAutoFit/>
          </a:bodyPr>
          <a:lstStyle/>
          <a:p>
            <a:pPr algn="ctr"/>
            <a:r>
              <a:rPr lang="en-US" b="1" dirty="0" smtClean="0">
                <a:solidFill>
                  <a:srgbClr val="000000"/>
                </a:solidFill>
                <a:latin typeface="Calibri"/>
                <a:cs typeface="Calibri"/>
              </a:rPr>
              <a:t>Cold upwelling</a:t>
            </a:r>
            <a:endParaRPr lang="en-US" b="1" dirty="0">
              <a:solidFill>
                <a:srgbClr val="000000"/>
              </a:solidFill>
              <a:latin typeface="Calibri"/>
              <a:cs typeface="Calibri"/>
            </a:endParaRPr>
          </a:p>
        </p:txBody>
      </p:sp>
      <p:sp>
        <p:nvSpPr>
          <p:cNvPr id="10" name="Right Arrow 9"/>
          <p:cNvSpPr/>
          <p:nvPr/>
        </p:nvSpPr>
        <p:spPr>
          <a:xfrm rot="16574488">
            <a:off x="3709351" y="5227031"/>
            <a:ext cx="690826" cy="23085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
        <p:nvSpPr>
          <p:cNvPr id="6" name="TextBox 5"/>
          <p:cNvSpPr txBox="1"/>
          <p:nvPr/>
        </p:nvSpPr>
        <p:spPr>
          <a:xfrm>
            <a:off x="6055360" y="5650911"/>
            <a:ext cx="2631440" cy="646331"/>
          </a:xfrm>
          <a:prstGeom prst="rect">
            <a:avLst/>
          </a:prstGeom>
          <a:noFill/>
        </p:spPr>
        <p:txBody>
          <a:bodyPr wrap="square" rtlCol="0">
            <a:spAutoFit/>
          </a:bodyPr>
          <a:lstStyle/>
          <a:p>
            <a:r>
              <a:rPr lang="en-US" b="1" dirty="0" smtClean="0"/>
              <a:t>Does this occur? </a:t>
            </a:r>
            <a:r>
              <a:rPr lang="en-US" b="1" dirty="0"/>
              <a:t>W</a:t>
            </a:r>
            <a:r>
              <a:rPr lang="en-US" b="1" dirty="0" smtClean="0"/>
              <a:t>ith or without upwelling?</a:t>
            </a:r>
            <a:endParaRPr lang="en-US" b="1" dirty="0"/>
          </a:p>
        </p:txBody>
      </p:sp>
      <p:sp>
        <p:nvSpPr>
          <p:cNvPr id="14" name="Right Arrow 13"/>
          <p:cNvSpPr/>
          <p:nvPr/>
        </p:nvSpPr>
        <p:spPr>
          <a:xfrm rot="14996478">
            <a:off x="6171450" y="5094373"/>
            <a:ext cx="971004" cy="23410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solidFill>
                <a:srgbClr val="000000"/>
              </a:solidFill>
            </a:endParaRPr>
          </a:p>
        </p:txBody>
      </p:sp>
    </p:spTree>
    <p:extLst>
      <p:ext uri="{BB962C8B-B14F-4D97-AF65-F5344CB8AC3E}">
        <p14:creationId xmlns:p14="http://schemas.microsoft.com/office/powerpoint/2010/main" val="17379113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69" name="Picture 5" descr="P7260665"/>
          <p:cNvPicPr>
            <a:picLocks noChangeAspect="1" noChangeArrowheads="1"/>
          </p:cNvPicPr>
          <p:nvPr/>
        </p:nvPicPr>
        <p:blipFill>
          <a:blip r:embed="rId2">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4" descr="india"/>
          <p:cNvPicPr>
            <a:picLocks noChangeAspect="1" noChangeArrowheads="1"/>
          </p:cNvPicPr>
          <p:nvPr/>
        </p:nvPicPr>
        <p:blipFill>
          <a:blip r:embed="rId3">
            <a:extLst>
              <a:ext uri="{28A0092B-C50C-407E-A947-70E740481C1C}">
                <a14:useLocalDpi xmlns:a14="http://schemas.microsoft.com/office/drawing/2010/main" val="0"/>
              </a:ext>
            </a:extLst>
          </a:blip>
          <a:srcRect l="2357" t="1358" r="5548" b="8408"/>
          <a:stretch>
            <a:fillRect/>
          </a:stretch>
        </p:blipFill>
        <p:spPr bwMode="auto">
          <a:xfrm>
            <a:off x="2743200" y="990600"/>
            <a:ext cx="6324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6"/>
          <p:cNvSpPr>
            <a:spLocks noChangeArrowheads="1"/>
          </p:cNvSpPr>
          <p:nvPr/>
        </p:nvSpPr>
        <p:spPr bwMode="auto">
          <a:xfrm>
            <a:off x="76200" y="609600"/>
            <a:ext cx="2667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defRPr/>
            </a:pPr>
            <a:r>
              <a:rPr lang="en-US" sz="2000" b="0">
                <a:solidFill>
                  <a:srgbClr val="FFFF00"/>
                </a:solidFill>
                <a:latin typeface="Comic Sans MS" charset="0"/>
                <a:cs typeface="+mn-cs"/>
              </a:rPr>
              <a:t>Picture of India taken by Gemini XI in 1966</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Cloudless area offshore has stable, sinking </a:t>
            </a:r>
          </a:p>
          <a:p>
            <a:pPr marL="342900" indent="-342900">
              <a:lnSpc>
                <a:spcPct val="90000"/>
              </a:lnSpc>
              <a:spcBef>
                <a:spcPct val="20000"/>
              </a:spcBef>
              <a:defRPr/>
            </a:pPr>
            <a:r>
              <a:rPr lang="en-US" sz="2000" b="0">
                <a:solidFill>
                  <a:srgbClr val="FFFF00"/>
                </a:solidFill>
                <a:latin typeface="Comic Sans MS" charset="0"/>
                <a:cs typeface="+mn-cs"/>
              </a:rPr>
              <a:t>    air due to the </a:t>
            </a:r>
          </a:p>
          <a:p>
            <a:pPr marL="342900" indent="-342900">
              <a:lnSpc>
                <a:spcPct val="90000"/>
              </a:lnSpc>
              <a:spcBef>
                <a:spcPct val="20000"/>
              </a:spcBef>
              <a:defRPr/>
            </a:pPr>
            <a:r>
              <a:rPr lang="en-US" sz="2000" b="0">
                <a:solidFill>
                  <a:srgbClr val="FFFF00"/>
                </a:solidFill>
                <a:latin typeface="Comic Sans MS" charset="0"/>
                <a:cs typeface="+mn-cs"/>
              </a:rPr>
              <a:t>    sea breeze circulation</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Offshore extent of the sea breeze is 2-3 times the inland penetration of the sea breeze front</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gn="ctr">
              <a:lnSpc>
                <a:spcPct val="90000"/>
              </a:lnSpc>
              <a:spcBef>
                <a:spcPct val="20000"/>
              </a:spcBef>
              <a:defRPr/>
            </a:pPr>
            <a:r>
              <a:rPr lang="en-US" sz="1800" b="0">
                <a:solidFill>
                  <a:srgbClr val="FFFF00"/>
                </a:solidFill>
                <a:latin typeface="Comic Sans MS" charset="0"/>
                <a:cs typeface="+mn-cs"/>
              </a:rPr>
              <a:t>(Simpson, 1994; and many others)</a:t>
            </a:r>
          </a:p>
        </p:txBody>
      </p:sp>
      <p:sp>
        <p:nvSpPr>
          <p:cNvPr id="28679" name="Text Box 7"/>
          <p:cNvSpPr txBox="1">
            <a:spLocks noChangeArrowheads="1"/>
          </p:cNvSpPr>
          <p:nvPr/>
        </p:nvSpPr>
        <p:spPr bwMode="auto">
          <a:xfrm>
            <a:off x="2578100" y="152400"/>
            <a:ext cx="396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0">
                <a:solidFill>
                  <a:schemeClr val="bg1"/>
                </a:solidFill>
                <a:latin typeface="Arial" charset="0"/>
                <a:cs typeface="+mn-cs"/>
              </a:rPr>
              <a:t>Offshore Extention of the Sea Breeze</a:t>
            </a:r>
          </a:p>
        </p:txBody>
      </p:sp>
    </p:spTree>
    <p:extLst>
      <p:ext uri="{BB962C8B-B14F-4D97-AF65-F5344CB8AC3E}">
        <p14:creationId xmlns:p14="http://schemas.microsoft.com/office/powerpoint/2010/main" val="35404450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3" name="Picture 6" descr="P7260665"/>
          <p:cNvPicPr>
            <a:picLocks noChangeAspect="1" noChangeArrowheads="1"/>
          </p:cNvPicPr>
          <p:nvPr/>
        </p:nvPicPr>
        <p:blipFill>
          <a:blip r:embed="rId2">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1833563" y="66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33795" name="Picture 2" descr="florida"/>
          <p:cNvPicPr>
            <a:picLocks noChangeAspect="1" noChangeArrowheads="1"/>
          </p:cNvPicPr>
          <p:nvPr/>
        </p:nvPicPr>
        <p:blipFill>
          <a:blip r:embed="rId3">
            <a:extLst>
              <a:ext uri="{28A0092B-C50C-407E-A947-70E740481C1C}">
                <a14:useLocalDpi xmlns:a14="http://schemas.microsoft.com/office/drawing/2010/main" val="0"/>
              </a:ext>
            </a:extLst>
          </a:blip>
          <a:srcRect r="16696"/>
          <a:stretch>
            <a:fillRect/>
          </a:stretch>
        </p:blipFill>
        <p:spPr bwMode="auto">
          <a:xfrm>
            <a:off x="4572000" y="133350"/>
            <a:ext cx="4562475"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p:cNvSpPr>
            <a:spLocks noChangeArrowheads="1"/>
          </p:cNvSpPr>
          <p:nvPr/>
        </p:nvSpPr>
        <p:spPr bwMode="auto">
          <a:xfrm>
            <a:off x="1833563" y="1004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11271" name="Rectangle 7"/>
          <p:cNvSpPr>
            <a:spLocks noChangeArrowheads="1"/>
          </p:cNvSpPr>
          <p:nvPr/>
        </p:nvSpPr>
        <p:spPr bwMode="auto">
          <a:xfrm>
            <a:off x="228600" y="533400"/>
            <a:ext cx="4114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FontTx/>
              <a:buChar char="•"/>
              <a:defRPr/>
            </a:pPr>
            <a:r>
              <a:rPr lang="en-US" sz="2000" b="0">
                <a:solidFill>
                  <a:srgbClr val="FFFF00"/>
                </a:solidFill>
                <a:latin typeface="Comic Sans MS" charset="0"/>
                <a:cs typeface="+mn-cs"/>
              </a:rPr>
              <a:t>Picture of Florida taken by Gemini XII in 1966</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Sea breezes are occurring along both the east and west Florida coast</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Lack of sunglint off of the calm ocean surface is seen in a dark strip off the west coast as the smooth ocean surface scatters less reflected light</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nSpc>
                <a:spcPct val="90000"/>
              </a:lnSpc>
              <a:spcBef>
                <a:spcPct val="20000"/>
              </a:spcBef>
              <a:buFontTx/>
              <a:buChar char="•"/>
              <a:defRPr/>
            </a:pPr>
            <a:r>
              <a:rPr lang="en-US" sz="2000" b="0">
                <a:solidFill>
                  <a:srgbClr val="FFFF00"/>
                </a:solidFill>
                <a:latin typeface="Comic Sans MS" charset="0"/>
                <a:cs typeface="+mn-cs"/>
              </a:rPr>
              <a:t>The smooth surface is indicative of calm winds and divergent winds with little wave activity at the offshore edge of the sea breeze</a:t>
            </a:r>
          </a:p>
          <a:p>
            <a:pPr marL="342900" indent="-342900">
              <a:lnSpc>
                <a:spcPct val="90000"/>
              </a:lnSpc>
              <a:spcBef>
                <a:spcPct val="20000"/>
              </a:spcBef>
              <a:buFontTx/>
              <a:buChar char="•"/>
              <a:defRPr/>
            </a:pPr>
            <a:endParaRPr lang="en-US" sz="2000" b="0">
              <a:solidFill>
                <a:srgbClr val="FFFF00"/>
              </a:solidFill>
              <a:latin typeface="Comic Sans MS" charset="0"/>
              <a:cs typeface="+mn-cs"/>
            </a:endParaRPr>
          </a:p>
          <a:p>
            <a:pPr marL="342900" indent="-342900" algn="ctr">
              <a:lnSpc>
                <a:spcPct val="90000"/>
              </a:lnSpc>
              <a:spcBef>
                <a:spcPct val="20000"/>
              </a:spcBef>
              <a:defRPr/>
            </a:pPr>
            <a:r>
              <a:rPr lang="en-US" sz="1800" b="0">
                <a:solidFill>
                  <a:srgbClr val="FFFF00"/>
                </a:solidFill>
                <a:latin typeface="Comic Sans MS" charset="0"/>
                <a:cs typeface="+mn-cs"/>
              </a:rPr>
              <a:t>(Fett and Tag, 1984)</a:t>
            </a:r>
          </a:p>
        </p:txBody>
      </p:sp>
      <p:sp>
        <p:nvSpPr>
          <p:cNvPr id="11272" name="Text Box 8"/>
          <p:cNvSpPr txBox="1">
            <a:spLocks noChangeArrowheads="1"/>
          </p:cNvSpPr>
          <p:nvPr/>
        </p:nvSpPr>
        <p:spPr bwMode="auto">
          <a:xfrm>
            <a:off x="152400" y="76200"/>
            <a:ext cx="396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0">
                <a:solidFill>
                  <a:schemeClr val="bg1"/>
                </a:solidFill>
                <a:latin typeface="Arial" charset="0"/>
                <a:cs typeface="+mn-cs"/>
              </a:rPr>
              <a:t>Offshore Extention of the Sea Breeze</a:t>
            </a:r>
          </a:p>
        </p:txBody>
      </p:sp>
    </p:spTree>
    <p:extLst>
      <p:ext uri="{BB962C8B-B14F-4D97-AF65-F5344CB8AC3E}">
        <p14:creationId xmlns:p14="http://schemas.microsoft.com/office/powerpoint/2010/main" val="21623135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7" name="Picture 7" descr="P7260665"/>
          <p:cNvPicPr>
            <a:picLocks noChangeAspect="1" noChangeArrowheads="1"/>
          </p:cNvPicPr>
          <p:nvPr/>
        </p:nvPicPr>
        <p:blipFill>
          <a:blip r:embed="rId2">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8" name="Group 3"/>
          <p:cNvGrpSpPr>
            <a:grpSpLocks/>
          </p:cNvGrpSpPr>
          <p:nvPr/>
        </p:nvGrpSpPr>
        <p:grpSpPr bwMode="auto">
          <a:xfrm>
            <a:off x="76200" y="1050925"/>
            <a:ext cx="3733800" cy="5807075"/>
            <a:chOff x="48" y="912"/>
            <a:chExt cx="1680" cy="2698"/>
          </a:xfrm>
        </p:grpSpPr>
        <p:pic>
          <p:nvPicPr>
            <p:cNvPr id="34821" name="Picture 4" descr="20030726"/>
            <p:cNvPicPr>
              <a:picLocks noChangeAspect="1" noChangeArrowheads="1"/>
            </p:cNvPicPr>
            <p:nvPr/>
          </p:nvPicPr>
          <p:blipFill>
            <a:blip r:embed="rId3">
              <a:extLst>
                <a:ext uri="{28A0092B-C50C-407E-A947-70E740481C1C}">
                  <a14:useLocalDpi xmlns:a14="http://schemas.microsoft.com/office/drawing/2010/main" val="0"/>
                </a:ext>
              </a:extLst>
            </a:blip>
            <a:srcRect l="28262" r="31915" b="3690"/>
            <a:stretch>
              <a:fillRect/>
            </a:stretch>
          </p:blipFill>
          <p:spPr bwMode="auto">
            <a:xfrm>
              <a:off x="240" y="912"/>
              <a:ext cx="1488" cy="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20030726"/>
            <p:cNvPicPr>
              <a:picLocks noChangeAspect="1" noChangeArrowheads="1"/>
            </p:cNvPicPr>
            <p:nvPr/>
          </p:nvPicPr>
          <p:blipFill>
            <a:blip r:embed="rId3">
              <a:extLst>
                <a:ext uri="{28A0092B-C50C-407E-A947-70E740481C1C}">
                  <a14:useLocalDpi xmlns:a14="http://schemas.microsoft.com/office/drawing/2010/main" val="0"/>
                </a:ext>
              </a:extLst>
            </a:blip>
            <a:srcRect r="94058" b="3690"/>
            <a:stretch>
              <a:fillRect/>
            </a:stretch>
          </p:blipFill>
          <p:spPr bwMode="auto">
            <a:xfrm>
              <a:off x="48" y="912"/>
              <a:ext cx="222" cy="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7" name="Text Box 9"/>
          <p:cNvSpPr txBox="1">
            <a:spLocks noChangeArrowheads="1"/>
          </p:cNvSpPr>
          <p:nvPr/>
        </p:nvSpPr>
        <p:spPr bwMode="auto">
          <a:xfrm>
            <a:off x="2362200" y="152400"/>
            <a:ext cx="4400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0">
                <a:solidFill>
                  <a:schemeClr val="bg1"/>
                </a:solidFill>
                <a:latin typeface="Arial" charset="0"/>
                <a:cs typeface="+mn-cs"/>
              </a:rPr>
              <a:t>Offshore Extention of the Sea Breeze</a:t>
            </a:r>
          </a:p>
          <a:p>
            <a:pPr algn="ctr">
              <a:defRPr/>
            </a:pPr>
            <a:r>
              <a:rPr lang="en-US" sz="1800" b="0">
                <a:solidFill>
                  <a:schemeClr val="bg1"/>
                </a:solidFill>
                <a:latin typeface="Arial" charset="0"/>
                <a:cs typeface="+mn-cs"/>
              </a:rPr>
              <a:t>Offshore Sea Breeze Front July 26, 2003 </a:t>
            </a:r>
          </a:p>
        </p:txBody>
      </p:sp>
      <p:pic>
        <p:nvPicPr>
          <p:cNvPr id="34820" name="Picture 11" descr="~AUT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88" y="1374775"/>
            <a:ext cx="5230812"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662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1" name="Picture 7" descr="P7260665"/>
          <p:cNvPicPr>
            <a:picLocks noChangeAspect="1" noChangeArrowheads="1"/>
          </p:cNvPicPr>
          <p:nvPr/>
        </p:nvPicPr>
        <p:blipFill>
          <a:blip r:embed="rId2">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4"/>
          <p:cNvSpPr>
            <a:spLocks noChangeArrowheads="1"/>
          </p:cNvSpPr>
          <p:nvPr/>
        </p:nvSpPr>
        <p:spPr bwMode="auto">
          <a:xfrm>
            <a:off x="1933575" y="271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35843" name="Picture 3" descr="030725"/>
          <p:cNvPicPr>
            <a:picLocks noChangeAspect="1" noChangeArrowheads="1"/>
          </p:cNvPicPr>
          <p:nvPr/>
        </p:nvPicPr>
        <p:blipFill>
          <a:blip r:embed="rId3">
            <a:extLst>
              <a:ext uri="{28A0092B-C50C-407E-A947-70E740481C1C}">
                <a14:useLocalDpi xmlns:a14="http://schemas.microsoft.com/office/drawing/2010/main" val="0"/>
              </a:ext>
            </a:extLst>
          </a:blip>
          <a:srcRect r="27054"/>
          <a:stretch>
            <a:fillRect/>
          </a:stretch>
        </p:blipFill>
        <p:spPr bwMode="auto">
          <a:xfrm>
            <a:off x="2168525" y="1000125"/>
            <a:ext cx="476567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8"/>
          <p:cNvSpPr txBox="1">
            <a:spLocks noChangeArrowheads="1"/>
          </p:cNvSpPr>
          <p:nvPr/>
        </p:nvSpPr>
        <p:spPr bwMode="auto">
          <a:xfrm>
            <a:off x="2457450" y="152400"/>
            <a:ext cx="4400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0">
                <a:solidFill>
                  <a:schemeClr val="bg1"/>
                </a:solidFill>
                <a:latin typeface="Arial" charset="0"/>
                <a:cs typeface="+mn-cs"/>
              </a:rPr>
              <a:t>Offshore Extention of the Sea Breeze</a:t>
            </a:r>
          </a:p>
          <a:p>
            <a:pPr algn="ctr">
              <a:defRPr/>
            </a:pPr>
            <a:r>
              <a:rPr lang="en-US" sz="1800" b="0">
                <a:solidFill>
                  <a:schemeClr val="bg1"/>
                </a:solidFill>
                <a:latin typeface="Arial" charset="0"/>
                <a:cs typeface="+mn-cs"/>
              </a:rPr>
              <a:t>Offshore Sea Breeze Front July 26, 2003 </a:t>
            </a:r>
          </a:p>
        </p:txBody>
      </p:sp>
    </p:spTree>
    <p:extLst>
      <p:ext uri="{BB962C8B-B14F-4D97-AF65-F5344CB8AC3E}">
        <p14:creationId xmlns:p14="http://schemas.microsoft.com/office/powerpoint/2010/main" val="12983438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5" name="Picture 1041" descr="P7260665"/>
          <p:cNvPicPr>
            <a:picLocks noChangeAspect="1" noChangeArrowheads="1"/>
          </p:cNvPicPr>
          <p:nvPr/>
        </p:nvPicPr>
        <p:blipFill>
          <a:blip r:embed="rId2">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1028"/>
          <p:cNvSpPr>
            <a:spLocks noChangeArrowheads="1"/>
          </p:cNvSpPr>
          <p:nvPr/>
        </p:nvSpPr>
        <p:spPr bwMode="auto">
          <a:xfrm>
            <a:off x="0" y="1900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36867" name="Picture 1027" descr="t6_calm_south_s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4305300" cy="57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029"/>
          <p:cNvSpPr>
            <a:spLocks noChangeArrowheads="1"/>
          </p:cNvSpPr>
          <p:nvPr/>
        </p:nvSpPr>
        <p:spPr bwMode="auto">
          <a:xfrm>
            <a:off x="0" y="1900238"/>
            <a:ext cx="914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b="0">
                <a:cs typeface="Times New Roman" charset="0"/>
              </a:rPr>
              <a:t>                       </a:t>
            </a:r>
            <a:endParaRPr lang="en-US" b="0">
              <a:cs typeface="+mn-cs"/>
            </a:endParaRPr>
          </a:p>
        </p:txBody>
      </p:sp>
      <p:sp>
        <p:nvSpPr>
          <p:cNvPr id="13320" name="Rectangle 1032"/>
          <p:cNvSpPr>
            <a:spLocks noChangeArrowheads="1"/>
          </p:cNvSpPr>
          <p:nvPr/>
        </p:nvSpPr>
        <p:spPr bwMode="auto">
          <a:xfrm>
            <a:off x="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13321" name="Rectangle 1033"/>
          <p:cNvSpPr>
            <a:spLocks noChangeArrowheads="1"/>
          </p:cNvSpPr>
          <p:nvPr/>
        </p:nvSpPr>
        <p:spPr bwMode="auto">
          <a:xfrm>
            <a:off x="0" y="19050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b="0">
                <a:cs typeface="Times New Roman" charset="0"/>
              </a:rPr>
              <a:t>                        </a:t>
            </a:r>
            <a:endParaRPr lang="en-US" b="0">
              <a:cs typeface="+mn-cs"/>
            </a:endParaRPr>
          </a:p>
        </p:txBody>
      </p:sp>
      <p:sp>
        <p:nvSpPr>
          <p:cNvPr id="13324" name="Rectangle 1036"/>
          <p:cNvSpPr>
            <a:spLocks noChangeArrowheads="1"/>
          </p:cNvSpPr>
          <p:nvPr/>
        </p:nvSpPr>
        <p:spPr bwMode="auto">
          <a:xfrm>
            <a:off x="0" y="190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36872" name="Picture 1035" descr="t8_calm_south_sp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763" y="911225"/>
            <a:ext cx="4287837"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Rectangle 1037"/>
          <p:cNvSpPr>
            <a:spLocks noChangeArrowheads="1"/>
          </p:cNvSpPr>
          <p:nvPr/>
        </p:nvSpPr>
        <p:spPr bwMode="auto">
          <a:xfrm>
            <a:off x="0" y="1905000"/>
            <a:ext cx="914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b="0">
                <a:cs typeface="Times New Roman" charset="0"/>
              </a:rPr>
              <a:t>                        </a:t>
            </a:r>
            <a:endParaRPr lang="en-US" b="0">
              <a:cs typeface="+mn-cs"/>
            </a:endParaRPr>
          </a:p>
        </p:txBody>
      </p:sp>
      <p:sp>
        <p:nvSpPr>
          <p:cNvPr id="13327" name="Rectangle 1039"/>
          <p:cNvSpPr>
            <a:spLocks noChangeArrowheads="1"/>
          </p:cNvSpPr>
          <p:nvPr/>
        </p:nvSpPr>
        <p:spPr bwMode="auto">
          <a:xfrm>
            <a:off x="3429000" y="1295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grpSp>
        <p:nvGrpSpPr>
          <p:cNvPr id="36875" name="Group 1055"/>
          <p:cNvGrpSpPr>
            <a:grpSpLocks/>
          </p:cNvGrpSpPr>
          <p:nvPr/>
        </p:nvGrpSpPr>
        <p:grpSpPr bwMode="auto">
          <a:xfrm>
            <a:off x="4724400" y="911225"/>
            <a:ext cx="4287838" cy="5718175"/>
            <a:chOff x="2976" y="574"/>
            <a:chExt cx="2701" cy="3602"/>
          </a:xfrm>
        </p:grpSpPr>
        <p:pic>
          <p:nvPicPr>
            <p:cNvPr id="36887" name="Picture 1034" descr="t8_calm_south_spd_v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574"/>
              <a:ext cx="2701" cy="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9" name="Line 1051"/>
            <p:cNvSpPr>
              <a:spLocks noChangeShapeType="1"/>
            </p:cNvSpPr>
            <p:nvPr/>
          </p:nvSpPr>
          <p:spPr bwMode="auto">
            <a:xfrm>
              <a:off x="3504" y="1392"/>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340" name="Line 1052"/>
            <p:cNvSpPr>
              <a:spLocks noChangeShapeType="1"/>
            </p:cNvSpPr>
            <p:nvPr/>
          </p:nvSpPr>
          <p:spPr bwMode="auto">
            <a:xfrm>
              <a:off x="5328" y="3168"/>
              <a:ext cx="96"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341" name="Line 1053"/>
            <p:cNvSpPr>
              <a:spLocks noChangeShapeType="1"/>
            </p:cNvSpPr>
            <p:nvPr/>
          </p:nvSpPr>
          <p:spPr bwMode="auto">
            <a:xfrm flipH="1" flipV="1">
              <a:off x="4032" y="2160"/>
              <a:ext cx="24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13332" name="Group 1044"/>
          <p:cNvGrpSpPr>
            <a:grpSpLocks/>
          </p:cNvGrpSpPr>
          <p:nvPr/>
        </p:nvGrpSpPr>
        <p:grpSpPr bwMode="auto">
          <a:xfrm>
            <a:off x="7391400" y="4267200"/>
            <a:ext cx="1371600" cy="228600"/>
            <a:chOff x="4656" y="2352"/>
            <a:chExt cx="864" cy="144"/>
          </a:xfrm>
        </p:grpSpPr>
        <p:sp>
          <p:nvSpPr>
            <p:cNvPr id="13331" name="Line 1043"/>
            <p:cNvSpPr>
              <a:spLocks noChangeShapeType="1"/>
            </p:cNvSpPr>
            <p:nvPr/>
          </p:nvSpPr>
          <p:spPr bwMode="auto">
            <a:xfrm>
              <a:off x="4656" y="2448"/>
              <a:ext cx="864" cy="0"/>
            </a:xfrm>
            <a:prstGeom prst="line">
              <a:avLst/>
            </a:prstGeom>
            <a:noFill/>
            <a:ln w="317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330" name="AutoShape 1042"/>
            <p:cNvSpPr>
              <a:spLocks noChangeArrowheads="1"/>
            </p:cNvSpPr>
            <p:nvPr/>
          </p:nvSpPr>
          <p:spPr bwMode="auto">
            <a:xfrm>
              <a:off x="5040" y="2352"/>
              <a:ext cx="126" cy="144"/>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36877" name="Group 1054"/>
          <p:cNvGrpSpPr>
            <a:grpSpLocks/>
          </p:cNvGrpSpPr>
          <p:nvPr/>
        </p:nvGrpSpPr>
        <p:grpSpPr bwMode="auto">
          <a:xfrm>
            <a:off x="76200" y="893763"/>
            <a:ext cx="4305300" cy="5735637"/>
            <a:chOff x="48" y="563"/>
            <a:chExt cx="2712" cy="3613"/>
          </a:xfrm>
        </p:grpSpPr>
        <p:pic>
          <p:nvPicPr>
            <p:cNvPr id="36881" name="Picture 1026" descr="t6_calm_south_spd_v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563"/>
              <a:ext cx="2712" cy="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6" name="Line 1048"/>
            <p:cNvSpPr>
              <a:spLocks noChangeShapeType="1"/>
            </p:cNvSpPr>
            <p:nvPr/>
          </p:nvSpPr>
          <p:spPr bwMode="auto">
            <a:xfrm flipH="1" flipV="1">
              <a:off x="960" y="2208"/>
              <a:ext cx="288"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337" name="Line 1049"/>
            <p:cNvSpPr>
              <a:spLocks noChangeShapeType="1"/>
            </p:cNvSpPr>
            <p:nvPr/>
          </p:nvSpPr>
          <p:spPr bwMode="auto">
            <a:xfrm>
              <a:off x="2256" y="3024"/>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3338" name="Line 1050"/>
            <p:cNvSpPr>
              <a:spLocks noChangeShapeType="1"/>
            </p:cNvSpPr>
            <p:nvPr/>
          </p:nvSpPr>
          <p:spPr bwMode="auto">
            <a:xfrm>
              <a:off x="480" y="1488"/>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3333" name="Text Box 1045"/>
          <p:cNvSpPr txBox="1">
            <a:spLocks noChangeArrowheads="1"/>
          </p:cNvSpPr>
          <p:nvPr/>
        </p:nvSpPr>
        <p:spPr bwMode="auto">
          <a:xfrm>
            <a:off x="457200" y="1219200"/>
            <a:ext cx="3509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April 16, 2004 1800 GMT</a:t>
            </a:r>
          </a:p>
        </p:txBody>
      </p:sp>
      <p:sp>
        <p:nvSpPr>
          <p:cNvPr id="13334" name="Text Box 1046"/>
          <p:cNvSpPr txBox="1">
            <a:spLocks noChangeArrowheads="1"/>
          </p:cNvSpPr>
          <p:nvPr/>
        </p:nvSpPr>
        <p:spPr bwMode="auto">
          <a:xfrm>
            <a:off x="5100638" y="1219200"/>
            <a:ext cx="3509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April 16, 2004 2000 GMT</a:t>
            </a:r>
          </a:p>
        </p:txBody>
      </p:sp>
      <p:sp>
        <p:nvSpPr>
          <p:cNvPr id="13335" name="Text Box 1047"/>
          <p:cNvSpPr txBox="1">
            <a:spLocks noChangeArrowheads="1"/>
          </p:cNvSpPr>
          <p:nvPr/>
        </p:nvSpPr>
        <p:spPr bwMode="auto">
          <a:xfrm>
            <a:off x="660400" y="152400"/>
            <a:ext cx="780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0">
                <a:solidFill>
                  <a:schemeClr val="bg1"/>
                </a:solidFill>
                <a:latin typeface="Arial" charset="0"/>
                <a:cs typeface="+mn-cs"/>
              </a:rPr>
              <a:t>Offshore Extention of the Sea Breeze</a:t>
            </a:r>
          </a:p>
          <a:p>
            <a:pPr algn="ctr">
              <a:defRPr/>
            </a:pPr>
            <a:r>
              <a:rPr lang="en-US" sz="1800" b="0">
                <a:solidFill>
                  <a:schemeClr val="bg1"/>
                </a:solidFill>
                <a:latin typeface="Arial" charset="0"/>
                <a:cs typeface="+mn-cs"/>
              </a:rPr>
              <a:t>Offshore Divergence Zone WRF Case: April 16, 2004 Winds (m/s, shaded) </a:t>
            </a:r>
          </a:p>
        </p:txBody>
      </p:sp>
    </p:spTree>
    <p:extLst>
      <p:ext uri="{BB962C8B-B14F-4D97-AF65-F5344CB8AC3E}">
        <p14:creationId xmlns:p14="http://schemas.microsoft.com/office/powerpoint/2010/main" val="3120508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32"/>
                                        </p:tgtEl>
                                        <p:attrNameLst>
                                          <p:attrName>style.visibility</p:attrName>
                                        </p:attrNameLst>
                                      </p:cBhvr>
                                      <p:to>
                                        <p:strVal val="visible"/>
                                      </p:to>
                                    </p:set>
                                    <p:anim calcmode="lin" valueType="num">
                                      <p:cBhvr additive="base">
                                        <p:cTn id="7" dur="500" fill="hold"/>
                                        <p:tgtEl>
                                          <p:spTgt spid="13332"/>
                                        </p:tgtEl>
                                        <p:attrNameLst>
                                          <p:attrName>ppt_x</p:attrName>
                                        </p:attrNameLst>
                                      </p:cBhvr>
                                      <p:tavLst>
                                        <p:tav tm="0">
                                          <p:val>
                                            <p:strVal val="0-#ppt_w/2"/>
                                          </p:val>
                                        </p:tav>
                                        <p:tav tm="100000">
                                          <p:val>
                                            <p:strVal val="#ppt_x"/>
                                          </p:val>
                                        </p:tav>
                                      </p:tavLst>
                                    </p:anim>
                                    <p:anim calcmode="lin" valueType="num">
                                      <p:cBhvr additive="base">
                                        <p:cTn id="8" dur="500" fill="hold"/>
                                        <p:tgtEl>
                                          <p:spTgt spid="133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89" name="Picture 5" descr="P7260665"/>
          <p:cNvPicPr>
            <a:picLocks noChangeAspect="1" noChangeArrowheads="1"/>
          </p:cNvPicPr>
          <p:nvPr/>
        </p:nvPicPr>
        <p:blipFill>
          <a:blip r:embed="rId2">
            <a:lum bright="-4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0" name="Group 11"/>
          <p:cNvGrpSpPr>
            <a:grpSpLocks/>
          </p:cNvGrpSpPr>
          <p:nvPr/>
        </p:nvGrpSpPr>
        <p:grpSpPr bwMode="auto">
          <a:xfrm>
            <a:off x="2743200" y="923925"/>
            <a:ext cx="3921125" cy="5629275"/>
            <a:chOff x="1728" y="336"/>
            <a:chExt cx="2470" cy="3546"/>
          </a:xfrm>
        </p:grpSpPr>
        <p:pic>
          <p:nvPicPr>
            <p:cNvPr id="37893" name="Picture 4" descr="w"/>
            <p:cNvPicPr>
              <a:picLocks noChangeAspect="1" noChangeArrowheads="1"/>
            </p:cNvPicPr>
            <p:nvPr/>
          </p:nvPicPr>
          <p:blipFill>
            <a:blip r:embed="rId3">
              <a:extLst>
                <a:ext uri="{28A0092B-C50C-407E-A947-70E740481C1C}">
                  <a14:useLocalDpi xmlns:a14="http://schemas.microsoft.com/office/drawing/2010/main" val="0"/>
                </a:ext>
              </a:extLst>
            </a:blip>
            <a:srcRect l="7213"/>
            <a:stretch>
              <a:fillRect/>
            </a:stretch>
          </p:blipFill>
          <p:spPr bwMode="auto">
            <a:xfrm>
              <a:off x="1728" y="336"/>
              <a:ext cx="2470" cy="3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Line 6"/>
            <p:cNvSpPr>
              <a:spLocks noChangeShapeType="1"/>
            </p:cNvSpPr>
            <p:nvPr/>
          </p:nvSpPr>
          <p:spPr bwMode="auto">
            <a:xfrm>
              <a:off x="2880" y="2736"/>
              <a:ext cx="0" cy="576"/>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3495" name="Line 7"/>
            <p:cNvSpPr>
              <a:spLocks noChangeShapeType="1"/>
            </p:cNvSpPr>
            <p:nvPr/>
          </p:nvSpPr>
          <p:spPr bwMode="auto">
            <a:xfrm>
              <a:off x="3504" y="2736"/>
              <a:ext cx="0" cy="576"/>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3496" name="Line 8"/>
            <p:cNvSpPr>
              <a:spLocks noChangeShapeType="1"/>
            </p:cNvSpPr>
            <p:nvPr/>
          </p:nvSpPr>
          <p:spPr bwMode="auto">
            <a:xfrm flipH="1">
              <a:off x="2448" y="3504"/>
              <a:ext cx="432" cy="0"/>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63497" name="Line 9"/>
            <p:cNvSpPr>
              <a:spLocks noChangeShapeType="1"/>
            </p:cNvSpPr>
            <p:nvPr/>
          </p:nvSpPr>
          <p:spPr bwMode="auto">
            <a:xfrm flipH="1">
              <a:off x="3504" y="3504"/>
              <a:ext cx="432" cy="0"/>
            </a:xfrm>
            <a:prstGeom prst="line">
              <a:avLst/>
            </a:prstGeom>
            <a:noFill/>
            <a:ln w="254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63498" name="Text Box 10"/>
          <p:cNvSpPr txBox="1">
            <a:spLocks noChangeArrowheads="1"/>
          </p:cNvSpPr>
          <p:nvPr/>
        </p:nvSpPr>
        <p:spPr bwMode="auto">
          <a:xfrm>
            <a:off x="2971800" y="76200"/>
            <a:ext cx="35099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solidFill>
                  <a:srgbClr val="FFFF00"/>
                </a:solidFill>
                <a:cs typeface="+mn-cs"/>
              </a:rPr>
              <a:t>April 16, 2004 2000 GMT</a:t>
            </a:r>
          </a:p>
          <a:p>
            <a:pPr algn="ctr">
              <a:defRPr/>
            </a:pPr>
            <a:r>
              <a:rPr lang="en-US">
                <a:solidFill>
                  <a:srgbClr val="FFFF00"/>
                </a:solidFill>
                <a:cs typeface="+mn-cs"/>
              </a:rPr>
              <a:t>Vertical Velocity (m/s)</a:t>
            </a:r>
          </a:p>
        </p:txBody>
      </p:sp>
      <p:sp>
        <p:nvSpPr>
          <p:cNvPr id="63500" name="Text Box 12"/>
          <p:cNvSpPr txBox="1">
            <a:spLocks noChangeArrowheads="1"/>
          </p:cNvSpPr>
          <p:nvPr/>
        </p:nvSpPr>
        <p:spPr bwMode="auto">
          <a:xfrm rot="16200000">
            <a:off x="2646362" y="3646488"/>
            <a:ext cx="466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mb</a:t>
            </a:r>
          </a:p>
        </p:txBody>
      </p:sp>
    </p:spTree>
    <p:extLst>
      <p:ext uri="{BB962C8B-B14F-4D97-AF65-F5344CB8AC3E}">
        <p14:creationId xmlns:p14="http://schemas.microsoft.com/office/powerpoint/2010/main" val="2399661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“Diurnal” Circulation</a:t>
            </a:r>
            <a:endParaRPr lang="en-US" b="1" dirty="0">
              <a:latin typeface="Arial Hebrew"/>
              <a:cs typeface="Arial Hebrew"/>
            </a:endParaRPr>
          </a:p>
        </p:txBody>
      </p:sp>
      <p:sp>
        <p:nvSpPr>
          <p:cNvPr id="3" name="Content Placeholder 2"/>
          <p:cNvSpPr>
            <a:spLocks noGrp="1"/>
          </p:cNvSpPr>
          <p:nvPr>
            <p:ph idx="1"/>
          </p:nvPr>
        </p:nvSpPr>
        <p:spPr>
          <a:xfrm>
            <a:off x="457200" y="1976120"/>
            <a:ext cx="8229600" cy="4525963"/>
          </a:xfrm>
        </p:spPr>
        <p:txBody>
          <a:bodyPr>
            <a:normAutofit/>
          </a:bodyPr>
          <a:lstStyle/>
          <a:p>
            <a:pPr>
              <a:spcBef>
                <a:spcPct val="50000"/>
              </a:spcBef>
              <a:buFontTx/>
              <a:buChar char="•"/>
            </a:pPr>
            <a:r>
              <a:rPr lang="en-US" sz="2000" b="1" dirty="0">
                <a:latin typeface="Arial Hebrew"/>
                <a:cs typeface="Arial Hebrew"/>
              </a:rPr>
              <a:t>Sea Breeze begins once T(land)-T(water) &gt; 6-10</a:t>
            </a:r>
            <a:r>
              <a:rPr lang="en-US" sz="2000" b="1" baseline="42000" dirty="0">
                <a:latin typeface="Arial Hebrew"/>
                <a:cs typeface="Arial Hebrew"/>
              </a:rPr>
              <a:t>o</a:t>
            </a:r>
            <a:r>
              <a:rPr lang="en-US" sz="2000" b="1" dirty="0">
                <a:latin typeface="Arial Hebrew"/>
                <a:cs typeface="Arial Hebrew"/>
              </a:rPr>
              <a:t>F</a:t>
            </a:r>
          </a:p>
          <a:p>
            <a:pPr>
              <a:spcBef>
                <a:spcPct val="50000"/>
              </a:spcBef>
              <a:buFontTx/>
              <a:buChar char="•"/>
            </a:pPr>
            <a:r>
              <a:rPr lang="en-US" sz="2000" b="1" dirty="0">
                <a:latin typeface="Arial Hebrew"/>
                <a:cs typeface="Arial Hebrew"/>
              </a:rPr>
              <a:t> Strength of the sea breeze is related to…</a:t>
            </a:r>
          </a:p>
          <a:p>
            <a:pPr lvl="1">
              <a:spcBef>
                <a:spcPct val="50000"/>
              </a:spcBef>
              <a:buFontTx/>
              <a:buChar char="•"/>
            </a:pPr>
            <a:r>
              <a:rPr lang="en-US" sz="2000" b="1" dirty="0">
                <a:latin typeface="Arial Hebrew"/>
                <a:cs typeface="Arial Hebrew"/>
              </a:rPr>
              <a:t> the temperature gradient between land and ocean</a:t>
            </a:r>
          </a:p>
          <a:p>
            <a:pPr lvl="1">
              <a:spcBef>
                <a:spcPct val="50000"/>
              </a:spcBef>
              <a:buFontTx/>
              <a:buChar char="•"/>
            </a:pPr>
            <a:r>
              <a:rPr lang="en-US" sz="2000" b="1" dirty="0">
                <a:latin typeface="Arial Hebrew"/>
                <a:cs typeface="Arial Hebrew"/>
              </a:rPr>
              <a:t> the synoptic flow</a:t>
            </a:r>
          </a:p>
          <a:p>
            <a:pPr>
              <a:spcBef>
                <a:spcPct val="50000"/>
              </a:spcBef>
              <a:buFontTx/>
              <a:buChar char="•"/>
            </a:pPr>
            <a:r>
              <a:rPr lang="en-US" sz="2000" b="1" dirty="0" smtClean="0">
                <a:latin typeface="Arial Hebrew"/>
                <a:cs typeface="Arial Hebrew"/>
                <a:sym typeface="Wingdings" charset="0"/>
              </a:rPr>
              <a:t>Some </a:t>
            </a:r>
            <a:r>
              <a:rPr lang="en-US" sz="2000" b="1" dirty="0">
                <a:latin typeface="Arial Hebrew"/>
                <a:cs typeface="Arial Hebrew"/>
                <a:sym typeface="Wingdings" charset="0"/>
              </a:rPr>
              <a:t>c</a:t>
            </a:r>
            <a:r>
              <a:rPr lang="en-US" sz="2000" b="1" dirty="0" smtClean="0">
                <a:latin typeface="Arial Hebrew"/>
                <a:cs typeface="Arial Hebrew"/>
                <a:sym typeface="Wingdings" charset="0"/>
              </a:rPr>
              <a:t>umulus clouds </a:t>
            </a:r>
            <a:r>
              <a:rPr lang="en-US" sz="2000" b="1" dirty="0">
                <a:latin typeface="Arial Hebrew"/>
                <a:cs typeface="Arial Hebrew"/>
                <a:sym typeface="Wingdings" charset="0"/>
              </a:rPr>
              <a:t>form </a:t>
            </a:r>
            <a:r>
              <a:rPr lang="en-US" sz="2000" b="1" dirty="0" smtClean="0">
                <a:latin typeface="Arial Hebrew"/>
                <a:cs typeface="Arial Hebrew"/>
                <a:sym typeface="Wingdings" charset="0"/>
              </a:rPr>
              <a:t/>
            </a:r>
            <a:br>
              <a:rPr lang="en-US" sz="2000" b="1" dirty="0" smtClean="0">
                <a:latin typeface="Arial Hebrew"/>
                <a:cs typeface="Arial Hebrew"/>
                <a:sym typeface="Wingdings" charset="0"/>
              </a:rPr>
            </a:br>
            <a:r>
              <a:rPr lang="en-US" sz="2000" b="1" dirty="0" smtClean="0">
                <a:latin typeface="Arial Hebrew"/>
                <a:cs typeface="Arial Hebrew"/>
                <a:sym typeface="Wingdings" charset="0"/>
              </a:rPr>
              <a:t>along </a:t>
            </a:r>
            <a:r>
              <a:rPr lang="en-US" sz="2000" b="1" dirty="0">
                <a:latin typeface="Arial Hebrew"/>
                <a:cs typeface="Arial Hebrew"/>
                <a:sym typeface="Wingdings" charset="0"/>
              </a:rPr>
              <a:t>the front</a:t>
            </a:r>
          </a:p>
          <a:p>
            <a:endParaRPr lang="en-US" sz="2000" dirty="0"/>
          </a:p>
        </p:txBody>
      </p:sp>
      <p:sp>
        <p:nvSpPr>
          <p:cNvPr id="5" name="Rectangle 4"/>
          <p:cNvSpPr/>
          <p:nvPr/>
        </p:nvSpPr>
        <p:spPr>
          <a:xfrm>
            <a:off x="2938405" y="1187252"/>
            <a:ext cx="3249846" cy="553998"/>
          </a:xfrm>
          <a:prstGeom prst="rect">
            <a:avLst/>
          </a:prstGeom>
        </p:spPr>
        <p:txBody>
          <a:bodyPr wrap="none">
            <a:spAutoFit/>
          </a:bodyPr>
          <a:lstStyle/>
          <a:p>
            <a:r>
              <a:rPr lang="en-US" sz="3000" b="1" dirty="0">
                <a:latin typeface="Arial Hebrew"/>
                <a:cs typeface="Arial Hebrew"/>
              </a:rPr>
              <a:t>Mid - Late Morning</a:t>
            </a:r>
          </a:p>
        </p:txBody>
      </p:sp>
      <p:pic>
        <p:nvPicPr>
          <p:cNvPr id="7" name="Picture 8" descr="C:\WINDOWS\Desktop\seabreeze talk\comet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733800"/>
            <a:ext cx="3768725" cy="283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30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2549999447"/>
              </p:ext>
            </p:extLst>
          </p:nvPr>
        </p:nvGraphicFramePr>
        <p:xfrm>
          <a:off x="423030" y="2771693"/>
          <a:ext cx="8198071" cy="40863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noGrp="1"/>
          </p:cNvGraphicFramePr>
          <p:nvPr>
            <p:extLst>
              <p:ext uri="{D42A27DB-BD31-4B8C-83A1-F6EECF244321}">
                <p14:modId xmlns:p14="http://schemas.microsoft.com/office/powerpoint/2010/main" val="1749103474"/>
              </p:ext>
            </p:extLst>
          </p:nvPr>
        </p:nvGraphicFramePr>
        <p:xfrm>
          <a:off x="423030" y="3217543"/>
          <a:ext cx="8120702" cy="273269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246120"/>
            <a:ext cx="9144000" cy="1143000"/>
          </a:xfrm>
        </p:spPr>
        <p:txBody>
          <a:bodyPr>
            <a:normAutofit fontScale="90000"/>
          </a:bodyPr>
          <a:lstStyle/>
          <a:p>
            <a:r>
              <a:rPr lang="en-US" b="1" dirty="0" smtClean="0">
                <a:latin typeface="Arial Hebrew"/>
                <a:cs typeface="Arial Hebrew"/>
              </a:rPr>
              <a:t>Occurrence of sea breeze and upwelling</a:t>
            </a:r>
            <a:endParaRPr lang="en-US" b="1" dirty="0">
              <a:latin typeface="Arial Hebrew"/>
              <a:cs typeface="Arial Hebrew"/>
            </a:endParaRPr>
          </a:p>
        </p:txBody>
      </p:sp>
      <p:sp>
        <p:nvSpPr>
          <p:cNvPr id="3" name="Content Placeholder 2"/>
          <p:cNvSpPr>
            <a:spLocks noGrp="1"/>
          </p:cNvSpPr>
          <p:nvPr>
            <p:ph idx="1"/>
          </p:nvPr>
        </p:nvSpPr>
        <p:spPr>
          <a:xfrm>
            <a:off x="457200" y="679658"/>
            <a:ext cx="8229600" cy="2092035"/>
          </a:xfrm>
        </p:spPr>
        <p:txBody>
          <a:bodyPr/>
          <a:lstStyle/>
          <a:p>
            <a:r>
              <a:rPr lang="en-US" dirty="0" smtClean="0">
                <a:latin typeface="Arial Hebrew"/>
                <a:cs typeface="Arial Hebrew"/>
              </a:rPr>
              <a:t>NJ BPU Offshore Wind Rules state:</a:t>
            </a:r>
          </a:p>
          <a:p>
            <a:pPr marL="457200" lvl="1" indent="0">
              <a:buNone/>
            </a:pPr>
            <a:r>
              <a:rPr lang="en-US" i="1" dirty="0" smtClean="0">
                <a:latin typeface="Arial Hebrew"/>
                <a:cs typeface="Arial Hebrew"/>
              </a:rPr>
              <a:t>“Applications shall account for…the coincidence between time of generation for the project and </a:t>
            </a:r>
            <a:br>
              <a:rPr lang="en-US" i="1" dirty="0" smtClean="0">
                <a:latin typeface="Arial Hebrew"/>
                <a:cs typeface="Arial Hebrew"/>
              </a:rPr>
            </a:br>
            <a:r>
              <a:rPr lang="en-US" b="1" i="1" dirty="0" smtClean="0">
                <a:solidFill>
                  <a:srgbClr val="595959"/>
                </a:solidFill>
                <a:latin typeface="Arial Hebrew"/>
                <a:cs typeface="Arial Hebrew"/>
              </a:rPr>
              <a:t>peak electricity demand</a:t>
            </a:r>
            <a:r>
              <a:rPr lang="en-US" i="1" dirty="0" smtClean="0">
                <a:latin typeface="Arial Hebrew"/>
                <a:cs typeface="Arial Hebrew"/>
              </a:rPr>
              <a:t>.” </a:t>
            </a:r>
          </a:p>
          <a:p>
            <a:pPr marL="0" indent="0">
              <a:buNone/>
            </a:pPr>
            <a:endParaRPr lang="en-US" dirty="0">
              <a:latin typeface="Arial Hebrew"/>
              <a:cs typeface="Arial Hebrew"/>
            </a:endParaRPr>
          </a:p>
        </p:txBody>
      </p:sp>
      <p:sp>
        <p:nvSpPr>
          <p:cNvPr id="8" name="TextBox 7"/>
          <p:cNvSpPr txBox="1"/>
          <p:nvPr/>
        </p:nvSpPr>
        <p:spPr>
          <a:xfrm rot="16200000">
            <a:off x="-516069" y="4318914"/>
            <a:ext cx="1573422" cy="369332"/>
          </a:xfrm>
          <a:prstGeom prst="rect">
            <a:avLst/>
          </a:prstGeom>
          <a:noFill/>
        </p:spPr>
        <p:txBody>
          <a:bodyPr wrap="square" rtlCol="0">
            <a:spAutoFit/>
          </a:bodyPr>
          <a:lstStyle/>
          <a:p>
            <a:r>
              <a:rPr lang="en-US" b="1" dirty="0" smtClean="0"/>
              <a:t>Relative Load</a:t>
            </a:r>
            <a:endParaRPr lang="en-US" b="1" dirty="0"/>
          </a:p>
        </p:txBody>
      </p:sp>
      <p:sp>
        <p:nvSpPr>
          <p:cNvPr id="5" name="Rectangle 4"/>
          <p:cNvSpPr/>
          <p:nvPr/>
        </p:nvSpPr>
        <p:spPr>
          <a:xfrm>
            <a:off x="457200" y="1130639"/>
            <a:ext cx="7835266" cy="1077218"/>
          </a:xfrm>
          <a:prstGeom prst="rect">
            <a:avLst/>
          </a:prstGeom>
        </p:spPr>
        <p:txBody>
          <a:bodyPr wrap="square">
            <a:spAutoFit/>
          </a:bodyPr>
          <a:lstStyle/>
          <a:p>
            <a:pPr marL="344488" indent="-344488">
              <a:buFont typeface="Arial"/>
              <a:buChar char="•"/>
            </a:pPr>
            <a:r>
              <a:rPr lang="en-US" sz="3200" dirty="0">
                <a:latin typeface="Arial Hebrew"/>
                <a:cs typeface="Arial Hebrew"/>
              </a:rPr>
              <a:t>NJ </a:t>
            </a:r>
            <a:r>
              <a:rPr lang="en-US" sz="3200" b="1" dirty="0">
                <a:solidFill>
                  <a:srgbClr val="FF0000"/>
                </a:solidFill>
                <a:latin typeface="Arial Hebrew"/>
                <a:cs typeface="Arial Hebrew"/>
              </a:rPr>
              <a:t>sea breeze</a:t>
            </a:r>
            <a:r>
              <a:rPr lang="en-US" sz="3200" dirty="0">
                <a:latin typeface="Arial Hebrew"/>
                <a:cs typeface="Arial Hebrew"/>
              </a:rPr>
              <a:t> and </a:t>
            </a:r>
            <a:r>
              <a:rPr lang="en-US" sz="3200" b="1" dirty="0">
                <a:solidFill>
                  <a:srgbClr val="0000FF"/>
                </a:solidFill>
                <a:latin typeface="Arial Hebrew"/>
                <a:cs typeface="Arial Hebrew"/>
              </a:rPr>
              <a:t>coastal upwelling</a:t>
            </a:r>
            <a:r>
              <a:rPr lang="en-US" sz="3200" b="1" dirty="0">
                <a:latin typeface="Arial Hebrew"/>
                <a:cs typeface="Arial Hebrew"/>
              </a:rPr>
              <a:t> </a:t>
            </a:r>
            <a:r>
              <a:rPr lang="en-US" sz="3200" dirty="0">
                <a:latin typeface="Arial Hebrew"/>
                <a:cs typeface="Arial Hebrew"/>
              </a:rPr>
              <a:t>coincident with </a:t>
            </a:r>
            <a:r>
              <a:rPr lang="en-US" sz="3200" b="1" dirty="0">
                <a:solidFill>
                  <a:schemeClr val="tx1">
                    <a:lumMod val="65000"/>
                    <a:lumOff val="35000"/>
                  </a:schemeClr>
                </a:solidFill>
                <a:latin typeface="Arial Hebrew"/>
                <a:cs typeface="Arial Hebrew"/>
              </a:rPr>
              <a:t>peak electricity demand</a:t>
            </a:r>
            <a:endParaRPr lang="en-US" sz="3200" dirty="0">
              <a:solidFill>
                <a:schemeClr val="tx1">
                  <a:lumMod val="65000"/>
                  <a:lumOff val="35000"/>
                </a:schemeClr>
              </a:solidFill>
              <a:latin typeface="Arial Hebrew"/>
              <a:cs typeface="Arial Hebrew"/>
            </a:endParaRPr>
          </a:p>
        </p:txBody>
      </p:sp>
      <p:sp>
        <p:nvSpPr>
          <p:cNvPr id="10" name="TextBox 9"/>
          <p:cNvSpPr txBox="1"/>
          <p:nvPr/>
        </p:nvSpPr>
        <p:spPr>
          <a:xfrm rot="5400000">
            <a:off x="7941687" y="4471313"/>
            <a:ext cx="1573422" cy="369332"/>
          </a:xfrm>
          <a:prstGeom prst="rect">
            <a:avLst/>
          </a:prstGeom>
          <a:noFill/>
        </p:spPr>
        <p:txBody>
          <a:bodyPr wrap="square" rtlCol="0">
            <a:spAutoFit/>
          </a:bodyPr>
          <a:lstStyle/>
          <a:p>
            <a:r>
              <a:rPr lang="en-US" b="1" dirty="0" smtClean="0"/>
              <a:t>Frequency</a:t>
            </a:r>
            <a:endParaRPr lang="en-US" b="1" dirty="0"/>
          </a:p>
        </p:txBody>
      </p:sp>
    </p:spTree>
    <p:extLst>
      <p:ext uri="{BB962C8B-B14F-4D97-AF65-F5344CB8AC3E}">
        <p14:creationId xmlns:p14="http://schemas.microsoft.com/office/powerpoint/2010/main" val="2079691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5" grpId="0"/>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485" y="754641"/>
            <a:ext cx="4553316" cy="3065520"/>
          </a:xfrm>
        </p:spPr>
        <p:txBody>
          <a:bodyPr>
            <a:normAutofit/>
          </a:bodyPr>
          <a:lstStyle/>
          <a:p>
            <a:pPr>
              <a:spcBef>
                <a:spcPts val="1872"/>
              </a:spcBef>
            </a:pPr>
            <a:r>
              <a:rPr lang="en-US" sz="2600" dirty="0" smtClean="0">
                <a:latin typeface="Arial Hebrew"/>
                <a:cs typeface="Arial Hebrew"/>
              </a:rPr>
              <a:t>Many existing wind </a:t>
            </a:r>
            <a:r>
              <a:rPr lang="en-US" sz="2600" dirty="0">
                <a:latin typeface="Arial Hebrew"/>
                <a:cs typeface="Arial Hebrew"/>
              </a:rPr>
              <a:t>resource maps </a:t>
            </a:r>
            <a:r>
              <a:rPr lang="en-US" sz="2600" dirty="0" smtClean="0">
                <a:latin typeface="Arial Hebrew"/>
                <a:cs typeface="Arial Hebrew"/>
              </a:rPr>
              <a:t>fail </a:t>
            </a:r>
            <a:r>
              <a:rPr lang="en-US" sz="2600" dirty="0">
                <a:latin typeface="Arial Hebrew"/>
                <a:cs typeface="Arial Hebrew"/>
              </a:rPr>
              <a:t>to represent </a:t>
            </a:r>
            <a:r>
              <a:rPr lang="en-US" sz="2600" dirty="0" smtClean="0">
                <a:latin typeface="Arial Hebrew"/>
                <a:cs typeface="Arial Hebrew"/>
              </a:rPr>
              <a:t>variability</a:t>
            </a:r>
            <a:endParaRPr lang="en-US" sz="2600" dirty="0">
              <a:latin typeface="Arial Hebrew"/>
              <a:cs typeface="Arial Hebrew"/>
            </a:endParaRPr>
          </a:p>
          <a:p>
            <a:pPr>
              <a:spcBef>
                <a:spcPts val="1872"/>
              </a:spcBef>
            </a:pPr>
            <a:r>
              <a:rPr lang="en-US" sz="2600" dirty="0" smtClean="0">
                <a:latin typeface="Arial Hebrew"/>
                <a:cs typeface="Arial Hebrew"/>
              </a:rPr>
              <a:t>Sea breeze = sig. source of OSW </a:t>
            </a:r>
            <a:r>
              <a:rPr lang="en-US" sz="2600" b="1" dirty="0" smtClean="0">
                <a:latin typeface="Arial Hebrew"/>
                <a:cs typeface="Arial Hebrew"/>
              </a:rPr>
              <a:t>variability</a:t>
            </a:r>
            <a:r>
              <a:rPr lang="en-US" sz="2600" dirty="0" smtClean="0">
                <a:latin typeface="Arial Hebrew"/>
                <a:cs typeface="Arial Hebrew"/>
              </a:rPr>
              <a:t>, during </a:t>
            </a:r>
            <a:r>
              <a:rPr lang="en-US" sz="2600" b="1" dirty="0" smtClean="0">
                <a:latin typeface="Arial Hebrew"/>
                <a:cs typeface="Arial Hebrew"/>
              </a:rPr>
              <a:t>peak electricity demand</a:t>
            </a:r>
          </a:p>
        </p:txBody>
      </p:sp>
      <p:pic>
        <p:nvPicPr>
          <p:cNvPr id="4" name="Content Placeholder 1" descr="nj_90m_offshore.jpg"/>
          <p:cNvPicPr>
            <a:picLocks noChangeAspect="1"/>
          </p:cNvPicPr>
          <p:nvPr/>
        </p:nvPicPr>
        <p:blipFill rotWithShape="1">
          <a:blip r:embed="rId2">
            <a:extLst>
              <a:ext uri="{28A0092B-C50C-407E-A947-70E740481C1C}">
                <a14:useLocalDpi xmlns:a14="http://schemas.microsoft.com/office/drawing/2010/main" val="0"/>
              </a:ext>
            </a:extLst>
          </a:blip>
          <a:srcRect l="5460" t="4698" r="5460" b="4698"/>
          <a:stretch/>
        </p:blipFill>
        <p:spPr>
          <a:xfrm>
            <a:off x="5206320" y="1242485"/>
            <a:ext cx="3784599" cy="4981020"/>
          </a:xfrm>
          <a:prstGeom prst="rect">
            <a:avLst/>
          </a:prstGeom>
        </p:spPr>
      </p:pic>
      <p:sp>
        <p:nvSpPr>
          <p:cNvPr id="5" name="Title 1"/>
          <p:cNvSpPr txBox="1">
            <a:spLocks/>
          </p:cNvSpPr>
          <p:nvPr/>
        </p:nvSpPr>
        <p:spPr>
          <a:xfrm>
            <a:off x="0" y="-246120"/>
            <a:ext cx="91440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latin typeface="Arial Hebrew"/>
                <a:cs typeface="Arial Hebrew"/>
              </a:rPr>
              <a:t>Further motivation, remaining questions</a:t>
            </a:r>
            <a:endParaRPr lang="en-US" b="1" dirty="0">
              <a:latin typeface="Arial Hebrew"/>
              <a:cs typeface="Arial Hebrew"/>
            </a:endParaRPr>
          </a:p>
        </p:txBody>
      </p:sp>
      <p:sp>
        <p:nvSpPr>
          <p:cNvPr id="2" name="Rectangle 1"/>
          <p:cNvSpPr/>
          <p:nvPr/>
        </p:nvSpPr>
        <p:spPr>
          <a:xfrm>
            <a:off x="196485" y="5623340"/>
            <a:ext cx="4884588" cy="1200329"/>
          </a:xfrm>
          <a:prstGeom prst="rect">
            <a:avLst/>
          </a:prstGeom>
        </p:spPr>
        <p:txBody>
          <a:bodyPr wrap="square">
            <a:spAutoFit/>
          </a:bodyPr>
          <a:lstStyle/>
          <a:p>
            <a:pPr marL="800100" lvl="1" indent="-342900">
              <a:buFont typeface="Arial"/>
              <a:buChar char="•"/>
            </a:pPr>
            <a:r>
              <a:rPr lang="en-US" dirty="0" smtClean="0">
                <a:latin typeface="Arial Hebrew"/>
                <a:cs typeface="Arial Hebrew"/>
              </a:rPr>
              <a:t>Bowers </a:t>
            </a:r>
            <a:r>
              <a:rPr lang="en-US" dirty="0">
                <a:latin typeface="Arial Hebrew"/>
                <a:cs typeface="Arial Hebrew"/>
              </a:rPr>
              <a:t>(2004): NJ onshore sea breeze, upwelling</a:t>
            </a:r>
          </a:p>
          <a:p>
            <a:pPr marL="800100" lvl="1" indent="-342900">
              <a:buFont typeface="Arial"/>
              <a:buChar char="•"/>
            </a:pPr>
            <a:r>
              <a:rPr lang="en-US" dirty="0">
                <a:latin typeface="Arial Hebrew"/>
                <a:cs typeface="Arial Hebrew"/>
              </a:rPr>
              <a:t>Steele et </a:t>
            </a:r>
            <a:r>
              <a:rPr lang="en-US" dirty="0" smtClean="0">
                <a:latin typeface="Arial Hebrew"/>
                <a:cs typeface="Arial Hebrew"/>
              </a:rPr>
              <a:t>al. </a:t>
            </a:r>
            <a:r>
              <a:rPr lang="en-US" dirty="0">
                <a:latin typeface="Arial Hebrew"/>
                <a:cs typeface="Arial Hebrew"/>
              </a:rPr>
              <a:t>(2012, 2014) and others: UK offshore sea breeze, no upwelling </a:t>
            </a:r>
          </a:p>
        </p:txBody>
      </p:sp>
      <p:sp>
        <p:nvSpPr>
          <p:cNvPr id="6" name="Rectangle 5"/>
          <p:cNvSpPr/>
          <p:nvPr/>
        </p:nvSpPr>
        <p:spPr>
          <a:xfrm>
            <a:off x="1" y="3437531"/>
            <a:ext cx="5081072" cy="2246769"/>
          </a:xfrm>
          <a:prstGeom prst="rect">
            <a:avLst/>
          </a:prstGeom>
        </p:spPr>
        <p:txBody>
          <a:bodyPr wrap="square">
            <a:spAutoFit/>
          </a:bodyPr>
          <a:lstStyle/>
          <a:p>
            <a:pPr algn="ctr"/>
            <a:r>
              <a:rPr lang="en-US" sz="2800" b="1" i="1" dirty="0" smtClean="0">
                <a:solidFill>
                  <a:srgbClr val="FF0000"/>
                </a:solidFill>
                <a:latin typeface="Arial Hebrew"/>
                <a:cs typeface="Arial Hebrew"/>
              </a:rPr>
              <a:t>Questions:</a:t>
            </a:r>
            <a:r>
              <a:rPr lang="en-US" sz="2800" dirty="0" smtClean="0">
                <a:solidFill>
                  <a:srgbClr val="FF0000"/>
                </a:solidFill>
                <a:latin typeface="Arial Hebrew"/>
                <a:cs typeface="Arial Hebrew"/>
              </a:rPr>
              <a:t> </a:t>
            </a:r>
            <a:r>
              <a:rPr lang="en-US" sz="2800" dirty="0">
                <a:solidFill>
                  <a:srgbClr val="FF0000"/>
                </a:solidFill>
                <a:latin typeface="Arial Hebrew"/>
                <a:cs typeface="Arial Hebrew"/>
              </a:rPr>
              <a:t>H</a:t>
            </a:r>
            <a:r>
              <a:rPr lang="en-US" sz="2800" dirty="0" smtClean="0">
                <a:solidFill>
                  <a:srgbClr val="FF0000"/>
                </a:solidFill>
                <a:latin typeface="Arial Hebrew"/>
                <a:cs typeface="Arial Hebrew"/>
              </a:rPr>
              <a:t>ow </a:t>
            </a:r>
            <a:r>
              <a:rPr lang="en-US" sz="2800" dirty="0">
                <a:solidFill>
                  <a:srgbClr val="FF0000"/>
                </a:solidFill>
                <a:latin typeface="Arial Hebrew"/>
                <a:cs typeface="Arial Hebrew"/>
              </a:rPr>
              <a:t>does upwelling affect sea breeze, esp. offshore</a:t>
            </a:r>
            <a:r>
              <a:rPr lang="en-US" sz="2800" dirty="0" smtClean="0">
                <a:solidFill>
                  <a:srgbClr val="FF0000"/>
                </a:solidFill>
                <a:latin typeface="Arial Hebrew"/>
                <a:cs typeface="Arial Hebrew"/>
              </a:rPr>
              <a:t>?</a:t>
            </a:r>
            <a:endParaRPr lang="en-US" sz="2800" dirty="0">
              <a:solidFill>
                <a:srgbClr val="FF0000"/>
              </a:solidFill>
              <a:latin typeface="Arial Hebrew"/>
              <a:cs typeface="Arial Hebrew"/>
            </a:endParaRPr>
          </a:p>
          <a:p>
            <a:pPr algn="ctr"/>
            <a:r>
              <a:rPr lang="en-US" sz="2800" dirty="0" smtClean="0">
                <a:solidFill>
                  <a:srgbClr val="FF0000"/>
                </a:solidFill>
                <a:latin typeface="Arial Hebrew"/>
                <a:cs typeface="Arial Hebrew"/>
              </a:rPr>
              <a:t>What is structure of offshore sea breeze component? How does its shear impact wind resource?</a:t>
            </a:r>
            <a:endParaRPr lang="en-US" sz="2800" dirty="0">
              <a:solidFill>
                <a:srgbClr val="FF0000"/>
              </a:solidFill>
              <a:latin typeface="Arial Hebrew"/>
              <a:cs typeface="Arial Hebrew"/>
            </a:endParaRPr>
          </a:p>
        </p:txBody>
      </p:sp>
    </p:spTree>
    <p:extLst>
      <p:ext uri="{BB962C8B-B14F-4D97-AF65-F5344CB8AC3E}">
        <p14:creationId xmlns:p14="http://schemas.microsoft.com/office/powerpoint/2010/main" val="1691220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8078"/>
            <a:ext cx="8229600" cy="1143000"/>
          </a:xfrm>
        </p:spPr>
        <p:txBody>
          <a:bodyPr>
            <a:normAutofit fontScale="90000"/>
          </a:bodyPr>
          <a:lstStyle/>
          <a:p>
            <a:r>
              <a:rPr lang="en-US" sz="5300" b="1" i="1" dirty="0" smtClean="0">
                <a:latin typeface="Arial Hebrew"/>
                <a:cs typeface="Arial Hebrew"/>
              </a:rPr>
              <a:t>Case study: </a:t>
            </a:r>
            <a:r>
              <a:rPr lang="en-US" sz="5300" b="1" dirty="0" smtClean="0">
                <a:latin typeface="Arial Hebrew"/>
                <a:cs typeface="Arial Hebrew"/>
              </a:rPr>
              <a:t/>
            </a:r>
            <a:br>
              <a:rPr lang="en-US" sz="5300" b="1" dirty="0" smtClean="0">
                <a:latin typeface="Arial Hebrew"/>
                <a:cs typeface="Arial Hebrew"/>
              </a:rPr>
            </a:br>
            <a:r>
              <a:rPr lang="en-US" b="1" dirty="0" smtClean="0">
                <a:latin typeface="Arial Hebrew"/>
                <a:cs typeface="Arial Hebrew"/>
              </a:rPr>
              <a:t>How upwelling alone can impact hub height winds</a:t>
            </a:r>
            <a:endParaRPr lang="en-US" b="1" dirty="0">
              <a:latin typeface="Arial Hebrew"/>
              <a:cs typeface="Arial Hebrew"/>
            </a:endParaRPr>
          </a:p>
        </p:txBody>
      </p:sp>
    </p:spTree>
    <p:extLst>
      <p:ext uri="{BB962C8B-B14F-4D97-AF65-F5344CB8AC3E}">
        <p14:creationId xmlns:p14="http://schemas.microsoft.com/office/powerpoint/2010/main" val="7827860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Autofit/>
          </a:bodyPr>
          <a:lstStyle/>
          <a:p>
            <a:pPr algn="l"/>
            <a:r>
              <a:rPr lang="en-US" sz="3400" b="1" dirty="0" smtClean="0">
                <a:solidFill>
                  <a:srgbClr val="000000"/>
                </a:solidFill>
                <a:latin typeface="Calibri"/>
                <a:cs typeface="Calibri"/>
              </a:rPr>
              <a:t>Upwelling produces an inversion, increasing 100m hub height winds</a:t>
            </a:r>
            <a:endParaRPr lang="en-US" sz="3400" b="1" dirty="0">
              <a:solidFill>
                <a:srgbClr val="000000"/>
              </a:solidFill>
              <a:latin typeface="Calibri"/>
              <a:cs typeface="Calibri"/>
            </a:endParaRPr>
          </a:p>
        </p:txBody>
      </p:sp>
      <p:pic>
        <p:nvPicPr>
          <p:cNvPr id="3" name="Picture 2" descr="WRF_d02_run07-06_avgdiff_100m.png"/>
          <p:cNvPicPr>
            <a:picLocks noChangeAspect="1"/>
          </p:cNvPicPr>
          <p:nvPr/>
        </p:nvPicPr>
        <p:blipFill rotWithShape="1">
          <a:blip r:embed="rId3">
            <a:extLst>
              <a:ext uri="{28A0092B-C50C-407E-A947-70E740481C1C}">
                <a14:useLocalDpi xmlns:a14="http://schemas.microsoft.com/office/drawing/2010/main" val="0"/>
              </a:ext>
            </a:extLst>
          </a:blip>
          <a:srcRect l="12316" t="9049" r="4268" b="9520"/>
          <a:stretch/>
        </p:blipFill>
        <p:spPr>
          <a:xfrm>
            <a:off x="5984302" y="1954625"/>
            <a:ext cx="3200667" cy="3124537"/>
          </a:xfrm>
          <a:prstGeom prst="rect">
            <a:avLst/>
          </a:prstGeom>
        </p:spPr>
      </p:pic>
      <p:pic>
        <p:nvPicPr>
          <p:cNvPr id="4" name="Picture 3" descr="WRF_d02_run07-06_avgdiff2.png"/>
          <p:cNvPicPr>
            <a:picLocks noChangeAspect="1"/>
          </p:cNvPicPr>
          <p:nvPr/>
        </p:nvPicPr>
        <p:blipFill rotWithShape="1">
          <a:blip r:embed="rId4">
            <a:extLst>
              <a:ext uri="{28A0092B-C50C-407E-A947-70E740481C1C}">
                <a14:useLocalDpi xmlns:a14="http://schemas.microsoft.com/office/drawing/2010/main" val="0"/>
              </a:ext>
            </a:extLst>
          </a:blip>
          <a:srcRect l="12292" t="8971" r="18149" b="9501"/>
          <a:stretch/>
        </p:blipFill>
        <p:spPr>
          <a:xfrm>
            <a:off x="3344219" y="1954625"/>
            <a:ext cx="2665827" cy="3124537"/>
          </a:xfrm>
          <a:prstGeom prst="rect">
            <a:avLst/>
          </a:prstGeom>
        </p:spPr>
      </p:pic>
      <p:sp>
        <p:nvSpPr>
          <p:cNvPr id="9" name="TextBox 8"/>
          <p:cNvSpPr txBox="1"/>
          <p:nvPr/>
        </p:nvSpPr>
        <p:spPr>
          <a:xfrm>
            <a:off x="3401458" y="1585293"/>
            <a:ext cx="2430447" cy="369332"/>
          </a:xfrm>
          <a:prstGeom prst="rect">
            <a:avLst/>
          </a:prstGeom>
          <a:noFill/>
        </p:spPr>
        <p:txBody>
          <a:bodyPr wrap="square" rtlCol="0">
            <a:spAutoFit/>
          </a:bodyPr>
          <a:lstStyle/>
          <a:p>
            <a:pPr algn="ctr"/>
            <a:r>
              <a:rPr lang="en-US" b="1" dirty="0" smtClean="0"/>
              <a:t>10m Wind Speed Diff.</a:t>
            </a:r>
            <a:endParaRPr lang="en-US" b="1" dirty="0"/>
          </a:p>
        </p:txBody>
      </p:sp>
      <p:sp>
        <p:nvSpPr>
          <p:cNvPr id="10" name="TextBox 9"/>
          <p:cNvSpPr txBox="1"/>
          <p:nvPr/>
        </p:nvSpPr>
        <p:spPr>
          <a:xfrm>
            <a:off x="6145281" y="1585293"/>
            <a:ext cx="2430447" cy="369332"/>
          </a:xfrm>
          <a:prstGeom prst="rect">
            <a:avLst/>
          </a:prstGeom>
          <a:noFill/>
        </p:spPr>
        <p:txBody>
          <a:bodyPr wrap="square" rtlCol="0">
            <a:spAutoFit/>
          </a:bodyPr>
          <a:lstStyle/>
          <a:p>
            <a:pPr algn="ctr"/>
            <a:r>
              <a:rPr lang="en-US" b="1" dirty="0" smtClean="0"/>
              <a:t>100m Wind Speed Diff.</a:t>
            </a:r>
            <a:endParaRPr lang="en-US" b="1" dirty="0"/>
          </a:p>
        </p:txBody>
      </p:sp>
      <p:sp>
        <p:nvSpPr>
          <p:cNvPr id="11" name="TextBox 10"/>
          <p:cNvSpPr txBox="1"/>
          <p:nvPr/>
        </p:nvSpPr>
        <p:spPr>
          <a:xfrm>
            <a:off x="396094" y="1585293"/>
            <a:ext cx="2430447" cy="369332"/>
          </a:xfrm>
          <a:prstGeom prst="rect">
            <a:avLst/>
          </a:prstGeom>
          <a:noFill/>
        </p:spPr>
        <p:txBody>
          <a:bodyPr wrap="square" rtlCol="0">
            <a:spAutoFit/>
          </a:bodyPr>
          <a:lstStyle/>
          <a:p>
            <a:pPr algn="ctr"/>
            <a:r>
              <a:rPr lang="en-US" b="1" dirty="0" smtClean="0"/>
              <a:t>SST Diff.</a:t>
            </a:r>
            <a:endParaRPr lang="en-US" b="1" dirty="0"/>
          </a:p>
        </p:txBody>
      </p:sp>
      <p:pic>
        <p:nvPicPr>
          <p:cNvPr id="12" name="Picture 11" descr="WRF_run04-05_SST_201307070000.png"/>
          <p:cNvPicPr>
            <a:picLocks noChangeAspect="1"/>
          </p:cNvPicPr>
          <p:nvPr/>
        </p:nvPicPr>
        <p:blipFill rotWithShape="1">
          <a:blip r:embed="rId5">
            <a:extLst>
              <a:ext uri="{28A0092B-C50C-407E-A947-70E740481C1C}">
                <a14:useLocalDpi xmlns:a14="http://schemas.microsoft.com/office/drawing/2010/main" val="0"/>
              </a:ext>
            </a:extLst>
          </a:blip>
          <a:srcRect l="6251" t="8931" r="6060" b="9350"/>
          <a:stretch/>
        </p:blipFill>
        <p:spPr>
          <a:xfrm>
            <a:off x="12010" y="1965987"/>
            <a:ext cx="3352800" cy="3124537"/>
          </a:xfrm>
          <a:prstGeom prst="rect">
            <a:avLst/>
          </a:prstGeom>
        </p:spPr>
      </p:pic>
      <p:sp>
        <p:nvSpPr>
          <p:cNvPr id="13" name="Rectangle 12"/>
          <p:cNvSpPr/>
          <p:nvPr/>
        </p:nvSpPr>
        <p:spPr>
          <a:xfrm>
            <a:off x="4900180" y="5130708"/>
            <a:ext cx="855134" cy="364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a:t>
            </a:r>
            <a:r>
              <a:rPr lang="en-US" baseline="30000" dirty="0" smtClean="0">
                <a:solidFill>
                  <a:schemeClr val="tx1"/>
                </a:solidFill>
              </a:rPr>
              <a:t>2</a:t>
            </a:r>
            <a:r>
              <a:rPr lang="en-US" dirty="0" smtClean="0">
                <a:solidFill>
                  <a:schemeClr val="tx1"/>
                </a:solidFill>
              </a:rPr>
              <a:t>=0.61</a:t>
            </a:r>
            <a:endParaRPr lang="en-US" dirty="0">
              <a:solidFill>
                <a:schemeClr val="tx1"/>
              </a:solidFill>
            </a:endParaRPr>
          </a:p>
        </p:txBody>
      </p:sp>
      <p:sp>
        <p:nvSpPr>
          <p:cNvPr id="14" name="Rectangle 13"/>
          <p:cNvSpPr/>
          <p:nvPr/>
        </p:nvSpPr>
        <p:spPr>
          <a:xfrm>
            <a:off x="7610993" y="5131734"/>
            <a:ext cx="855134" cy="364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a:t>
            </a:r>
            <a:r>
              <a:rPr lang="en-US" baseline="30000" dirty="0" smtClean="0">
                <a:solidFill>
                  <a:schemeClr val="tx1"/>
                </a:solidFill>
              </a:rPr>
              <a:t>2</a:t>
            </a:r>
            <a:r>
              <a:rPr lang="en-US" dirty="0" smtClean="0">
                <a:solidFill>
                  <a:schemeClr val="tx1"/>
                </a:solidFill>
              </a:rPr>
              <a:t>=0.58</a:t>
            </a:r>
            <a:endParaRPr lang="en-US" dirty="0">
              <a:solidFill>
                <a:schemeClr val="tx1"/>
              </a:solidFill>
            </a:endParaRPr>
          </a:p>
        </p:txBody>
      </p:sp>
      <p:sp>
        <p:nvSpPr>
          <p:cNvPr id="15" name="Curved Right Arrow 14"/>
          <p:cNvSpPr/>
          <p:nvPr/>
        </p:nvSpPr>
        <p:spPr>
          <a:xfrm rot="16200000">
            <a:off x="2803210" y="3940538"/>
            <a:ext cx="868725" cy="3401039"/>
          </a:xfrm>
          <a:prstGeom prst="curved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rot="16200000">
            <a:off x="4073527" y="2670219"/>
            <a:ext cx="1124132" cy="6197079"/>
          </a:xfrm>
          <a:prstGeom prst="curved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93795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Autofit/>
          </a:bodyPr>
          <a:lstStyle/>
          <a:p>
            <a:pPr algn="l"/>
            <a:r>
              <a:rPr lang="en-US" sz="3400" b="1" dirty="0" smtClean="0">
                <a:solidFill>
                  <a:srgbClr val="000000"/>
                </a:solidFill>
                <a:latin typeface="Calibri"/>
                <a:cs typeface="Calibri"/>
              </a:rPr>
              <a:t>Upwelling produces an inversion, increasing 100m hub height winds</a:t>
            </a:r>
            <a:endParaRPr lang="en-US" sz="3400" b="1" dirty="0">
              <a:solidFill>
                <a:srgbClr val="000000"/>
              </a:solidFill>
              <a:latin typeface="Calibri"/>
              <a:cs typeface="Calibri"/>
            </a:endParaRPr>
          </a:p>
        </p:txBody>
      </p:sp>
      <p:pic>
        <p:nvPicPr>
          <p:cNvPr id="7" name="Picture 6" descr="WRF_d02_run07-06_avgdiff_xsection_1.2-1.2.png"/>
          <p:cNvPicPr>
            <a:picLocks noChangeAspect="1"/>
          </p:cNvPicPr>
          <p:nvPr/>
        </p:nvPicPr>
        <p:blipFill rotWithShape="1">
          <a:blip r:embed="rId3">
            <a:extLst>
              <a:ext uri="{28A0092B-C50C-407E-A947-70E740481C1C}">
                <a14:useLocalDpi xmlns:a14="http://schemas.microsoft.com/office/drawing/2010/main" val="0"/>
              </a:ext>
            </a:extLst>
          </a:blip>
          <a:srcRect l="3878" t="2762" r="6471" b="2990"/>
          <a:stretch/>
        </p:blipFill>
        <p:spPr>
          <a:xfrm>
            <a:off x="4276163" y="1508431"/>
            <a:ext cx="4614298" cy="4850828"/>
          </a:xfrm>
          <a:prstGeom prst="rect">
            <a:avLst/>
          </a:prstGeom>
        </p:spPr>
      </p:pic>
      <p:grpSp>
        <p:nvGrpSpPr>
          <p:cNvPr id="12" name="Group 11"/>
          <p:cNvGrpSpPr/>
          <p:nvPr/>
        </p:nvGrpSpPr>
        <p:grpSpPr>
          <a:xfrm>
            <a:off x="5562593" y="3028951"/>
            <a:ext cx="1197515" cy="2919613"/>
            <a:chOff x="1015813" y="3758280"/>
            <a:chExt cx="1040492" cy="2445454"/>
          </a:xfrm>
        </p:grpSpPr>
        <p:pic>
          <p:nvPicPr>
            <p:cNvPr id="13" name="Picture 12"/>
            <p:cNvPicPr>
              <a:picLocks noChangeAspect="1"/>
            </p:cNvPicPr>
            <p:nvPr/>
          </p:nvPicPr>
          <p:blipFill>
            <a:blip r:embed="rId4"/>
            <a:stretch>
              <a:fillRect/>
            </a:stretch>
          </p:blipFill>
          <p:spPr>
            <a:xfrm>
              <a:off x="1015813" y="3758280"/>
              <a:ext cx="1040492" cy="1974266"/>
            </a:xfrm>
            <a:prstGeom prst="rect">
              <a:avLst/>
            </a:prstGeom>
          </p:spPr>
        </p:pic>
        <p:sp>
          <p:nvSpPr>
            <p:cNvPr id="14" name="Rectangle 13"/>
            <p:cNvSpPr/>
            <p:nvPr/>
          </p:nvSpPr>
          <p:spPr>
            <a:xfrm>
              <a:off x="1619243" y="5732546"/>
              <a:ext cx="130813" cy="4711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4472417" y="948941"/>
            <a:ext cx="3928152" cy="523220"/>
          </a:xfrm>
          <a:prstGeom prst="rect">
            <a:avLst/>
          </a:prstGeom>
          <a:noFill/>
        </p:spPr>
        <p:txBody>
          <a:bodyPr wrap="square" rtlCol="0">
            <a:spAutoFit/>
          </a:bodyPr>
          <a:lstStyle/>
          <a:p>
            <a:pPr algn="ctr"/>
            <a:r>
              <a:rPr lang="en-US" sz="2800" b="1" dirty="0" smtClean="0"/>
              <a:t>Wind Speed Difference</a:t>
            </a:r>
            <a:endParaRPr lang="en-US" sz="2800" b="1" dirty="0"/>
          </a:p>
        </p:txBody>
      </p:sp>
      <p:grpSp>
        <p:nvGrpSpPr>
          <p:cNvPr id="8" name="Group 7"/>
          <p:cNvGrpSpPr/>
          <p:nvPr/>
        </p:nvGrpSpPr>
        <p:grpSpPr>
          <a:xfrm>
            <a:off x="588978" y="1980784"/>
            <a:ext cx="3020754" cy="3234892"/>
            <a:chOff x="370981" y="3465548"/>
            <a:chExt cx="3020754" cy="3234892"/>
          </a:xfrm>
        </p:grpSpPr>
        <p:pic>
          <p:nvPicPr>
            <p:cNvPr id="22" name="Picture 21" descr="WRF_d02_run07-06_avgdiff2.png"/>
            <p:cNvPicPr>
              <a:picLocks noChangeAspect="1"/>
            </p:cNvPicPr>
            <p:nvPr/>
          </p:nvPicPr>
          <p:blipFill rotWithShape="1">
            <a:blip r:embed="rId5">
              <a:extLst>
                <a:ext uri="{28A0092B-C50C-407E-A947-70E740481C1C}">
                  <a14:useLocalDpi xmlns:a14="http://schemas.microsoft.com/office/drawing/2010/main" val="0"/>
                </a:ext>
              </a:extLst>
            </a:blip>
            <a:srcRect l="5719" t="8971" r="18150" b="9501"/>
            <a:stretch/>
          </p:blipFill>
          <p:spPr>
            <a:xfrm>
              <a:off x="370981" y="3465548"/>
              <a:ext cx="3020754" cy="3234892"/>
            </a:xfrm>
            <a:prstGeom prst="rect">
              <a:avLst/>
            </a:prstGeom>
          </p:spPr>
        </p:pic>
        <p:cxnSp>
          <p:nvCxnSpPr>
            <p:cNvPr id="17" name="Straight Connector 16"/>
            <p:cNvCxnSpPr/>
            <p:nvPr/>
          </p:nvCxnSpPr>
          <p:spPr>
            <a:xfrm>
              <a:off x="1791921" y="5367061"/>
              <a:ext cx="1118234"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010454" y="1611785"/>
            <a:ext cx="2430447" cy="369332"/>
          </a:xfrm>
          <a:prstGeom prst="rect">
            <a:avLst/>
          </a:prstGeom>
          <a:noFill/>
        </p:spPr>
        <p:txBody>
          <a:bodyPr wrap="square" rtlCol="0">
            <a:spAutoFit/>
          </a:bodyPr>
          <a:lstStyle/>
          <a:p>
            <a:pPr algn="ctr"/>
            <a:r>
              <a:rPr lang="en-US" b="1" dirty="0" smtClean="0"/>
              <a:t>10m Wind Speed Diff.</a:t>
            </a:r>
            <a:endParaRPr lang="en-US" b="1" dirty="0"/>
          </a:p>
        </p:txBody>
      </p:sp>
    </p:spTree>
    <p:extLst>
      <p:ext uri="{BB962C8B-B14F-4D97-AF65-F5344CB8AC3E}">
        <p14:creationId xmlns:p14="http://schemas.microsoft.com/office/powerpoint/2010/main" val="4095771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WRF_d02_run07-06_avgdiff_temp_xsection_5-5_200.png"/>
          <p:cNvPicPr>
            <a:picLocks noChangeAspect="1"/>
          </p:cNvPicPr>
          <p:nvPr/>
        </p:nvPicPr>
        <p:blipFill rotWithShape="1">
          <a:blip r:embed="rId3">
            <a:extLst>
              <a:ext uri="{28A0092B-C50C-407E-A947-70E740481C1C}">
                <a14:useLocalDpi xmlns:a14="http://schemas.microsoft.com/office/drawing/2010/main" val="0"/>
              </a:ext>
            </a:extLst>
          </a:blip>
          <a:srcRect l="2958" t="2201" r="8620" b="2595"/>
          <a:stretch/>
        </p:blipFill>
        <p:spPr>
          <a:xfrm>
            <a:off x="4238250" y="1472160"/>
            <a:ext cx="4547951" cy="4896723"/>
          </a:xfrm>
          <a:prstGeom prst="rect">
            <a:avLst/>
          </a:prstGeom>
        </p:spPr>
      </p:pic>
      <p:sp>
        <p:nvSpPr>
          <p:cNvPr id="2" name="Title 1"/>
          <p:cNvSpPr>
            <a:spLocks noGrp="1"/>
          </p:cNvSpPr>
          <p:nvPr>
            <p:ph type="title"/>
          </p:nvPr>
        </p:nvSpPr>
        <p:spPr>
          <a:xfrm>
            <a:off x="0" y="152400"/>
            <a:ext cx="9144000" cy="762000"/>
          </a:xfrm>
        </p:spPr>
        <p:txBody>
          <a:bodyPr>
            <a:noAutofit/>
          </a:bodyPr>
          <a:lstStyle/>
          <a:p>
            <a:pPr algn="l"/>
            <a:r>
              <a:rPr lang="en-US" sz="3400" b="1" dirty="0" smtClean="0">
                <a:solidFill>
                  <a:srgbClr val="000000"/>
                </a:solidFill>
                <a:latin typeface="Calibri"/>
                <a:cs typeface="Calibri"/>
              </a:rPr>
              <a:t>Upwelling produces an inversion, increasing 100m hub height winds</a:t>
            </a:r>
            <a:endParaRPr lang="en-US" sz="3400" b="1" dirty="0">
              <a:solidFill>
                <a:srgbClr val="000000"/>
              </a:solidFill>
              <a:latin typeface="Calibri"/>
              <a:cs typeface="Calibri"/>
            </a:endParaRPr>
          </a:p>
        </p:txBody>
      </p:sp>
      <p:grpSp>
        <p:nvGrpSpPr>
          <p:cNvPr id="12" name="Group 11"/>
          <p:cNvGrpSpPr/>
          <p:nvPr/>
        </p:nvGrpSpPr>
        <p:grpSpPr>
          <a:xfrm>
            <a:off x="5562593" y="3028951"/>
            <a:ext cx="1197515" cy="2919613"/>
            <a:chOff x="1015813" y="3758280"/>
            <a:chExt cx="1040492" cy="2445454"/>
          </a:xfrm>
        </p:grpSpPr>
        <p:pic>
          <p:nvPicPr>
            <p:cNvPr id="13" name="Picture 12"/>
            <p:cNvPicPr>
              <a:picLocks noChangeAspect="1"/>
            </p:cNvPicPr>
            <p:nvPr/>
          </p:nvPicPr>
          <p:blipFill>
            <a:blip r:embed="rId4"/>
            <a:stretch>
              <a:fillRect/>
            </a:stretch>
          </p:blipFill>
          <p:spPr>
            <a:xfrm>
              <a:off x="1015813" y="3758280"/>
              <a:ext cx="1040492" cy="1974266"/>
            </a:xfrm>
            <a:prstGeom prst="rect">
              <a:avLst/>
            </a:prstGeom>
          </p:spPr>
        </p:pic>
        <p:sp>
          <p:nvSpPr>
            <p:cNvPr id="14" name="Rectangle 13"/>
            <p:cNvSpPr/>
            <p:nvPr/>
          </p:nvSpPr>
          <p:spPr>
            <a:xfrm>
              <a:off x="1619243" y="5732546"/>
              <a:ext cx="130813" cy="471188"/>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4464528" y="948941"/>
            <a:ext cx="3959705" cy="523220"/>
          </a:xfrm>
          <a:prstGeom prst="rect">
            <a:avLst/>
          </a:prstGeom>
          <a:noFill/>
        </p:spPr>
        <p:txBody>
          <a:bodyPr wrap="square" rtlCol="0">
            <a:spAutoFit/>
          </a:bodyPr>
          <a:lstStyle/>
          <a:p>
            <a:pPr algn="ctr"/>
            <a:r>
              <a:rPr lang="en-US" sz="2800" b="1" dirty="0" smtClean="0"/>
              <a:t>Temperature Difference</a:t>
            </a:r>
            <a:endParaRPr lang="en-US" sz="2800" b="1" dirty="0"/>
          </a:p>
        </p:txBody>
      </p:sp>
      <p:grpSp>
        <p:nvGrpSpPr>
          <p:cNvPr id="23" name="Group 22"/>
          <p:cNvGrpSpPr/>
          <p:nvPr/>
        </p:nvGrpSpPr>
        <p:grpSpPr>
          <a:xfrm>
            <a:off x="588978" y="1980784"/>
            <a:ext cx="3020754" cy="3234892"/>
            <a:chOff x="370981" y="3465548"/>
            <a:chExt cx="3020754" cy="3234892"/>
          </a:xfrm>
        </p:grpSpPr>
        <p:pic>
          <p:nvPicPr>
            <p:cNvPr id="24" name="Picture 23" descr="WRF_d02_run07-06_avgdiff2.png"/>
            <p:cNvPicPr>
              <a:picLocks noChangeAspect="1"/>
            </p:cNvPicPr>
            <p:nvPr/>
          </p:nvPicPr>
          <p:blipFill rotWithShape="1">
            <a:blip r:embed="rId5">
              <a:extLst>
                <a:ext uri="{28A0092B-C50C-407E-A947-70E740481C1C}">
                  <a14:useLocalDpi xmlns:a14="http://schemas.microsoft.com/office/drawing/2010/main" val="0"/>
                </a:ext>
              </a:extLst>
            </a:blip>
            <a:srcRect l="5719" t="8971" r="18150" b="9501"/>
            <a:stretch/>
          </p:blipFill>
          <p:spPr>
            <a:xfrm>
              <a:off x="370981" y="3465548"/>
              <a:ext cx="3020754" cy="3234892"/>
            </a:xfrm>
            <a:prstGeom prst="rect">
              <a:avLst/>
            </a:prstGeom>
          </p:spPr>
        </p:pic>
        <p:cxnSp>
          <p:nvCxnSpPr>
            <p:cNvPr id="25" name="Straight Connector 24"/>
            <p:cNvCxnSpPr/>
            <p:nvPr/>
          </p:nvCxnSpPr>
          <p:spPr>
            <a:xfrm>
              <a:off x="1791921" y="5367061"/>
              <a:ext cx="1118234"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1010454" y="1611785"/>
            <a:ext cx="2430447" cy="369332"/>
          </a:xfrm>
          <a:prstGeom prst="rect">
            <a:avLst/>
          </a:prstGeom>
          <a:noFill/>
        </p:spPr>
        <p:txBody>
          <a:bodyPr wrap="square" rtlCol="0">
            <a:spAutoFit/>
          </a:bodyPr>
          <a:lstStyle/>
          <a:p>
            <a:pPr algn="ctr"/>
            <a:r>
              <a:rPr lang="en-US" b="1" dirty="0" smtClean="0"/>
              <a:t>10m Wind Speed Diff.</a:t>
            </a:r>
            <a:endParaRPr lang="en-US" b="1" dirty="0"/>
          </a:p>
        </p:txBody>
      </p:sp>
    </p:spTree>
    <p:extLst>
      <p:ext uri="{BB962C8B-B14F-4D97-AF65-F5344CB8AC3E}">
        <p14:creationId xmlns:p14="http://schemas.microsoft.com/office/powerpoint/2010/main" val="48205780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440"/>
            <a:ext cx="8229600" cy="762000"/>
          </a:xfrm>
        </p:spPr>
        <p:txBody>
          <a:bodyPr>
            <a:normAutofit fontScale="90000"/>
          </a:bodyPr>
          <a:lstStyle/>
          <a:p>
            <a:pPr algn="l"/>
            <a:r>
              <a:rPr lang="en-US" b="1" dirty="0" smtClean="0">
                <a:solidFill>
                  <a:srgbClr val="000000"/>
                </a:solidFill>
                <a:latin typeface="Calibri"/>
                <a:cs typeface="Calibri"/>
              </a:rPr>
              <a:t>Basic Conclusions and Future Work</a:t>
            </a:r>
            <a:endParaRPr lang="en-US" b="1" dirty="0">
              <a:solidFill>
                <a:srgbClr val="000000"/>
              </a:solidFill>
              <a:latin typeface="Calibri"/>
              <a:cs typeface="Calibri"/>
            </a:endParaRPr>
          </a:p>
        </p:txBody>
      </p:sp>
      <p:sp>
        <p:nvSpPr>
          <p:cNvPr id="3" name="TextBox 2"/>
          <p:cNvSpPr txBox="1"/>
          <p:nvPr/>
        </p:nvSpPr>
        <p:spPr>
          <a:xfrm>
            <a:off x="152400" y="916180"/>
            <a:ext cx="8839200" cy="2092881"/>
          </a:xfrm>
          <a:prstGeom prst="rect">
            <a:avLst/>
          </a:prstGeom>
          <a:noFill/>
        </p:spPr>
        <p:txBody>
          <a:bodyPr wrap="square" rtlCol="0">
            <a:spAutoFit/>
          </a:bodyPr>
          <a:lstStyle/>
          <a:p>
            <a:pPr marL="742950" indent="-742950">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Upwelling causes inversion, increasing winds at 100m hub </a:t>
            </a:r>
            <a:r>
              <a:rPr lang="en-US" sz="2000" dirty="0" err="1" smtClean="0">
                <a:solidFill>
                  <a:srgbClr val="000000"/>
                </a:solidFill>
                <a:latin typeface="Calibri" panose="020F0502020204030204" pitchFamily="34" charset="0"/>
                <a:cs typeface="Franklin Gothic Book"/>
              </a:rPr>
              <a:t>hgt</a:t>
            </a:r>
            <a:r>
              <a:rPr lang="en-US" sz="2000" dirty="0" smtClean="0">
                <a:solidFill>
                  <a:srgbClr val="000000"/>
                </a:solidFill>
                <a:latin typeface="Calibri" panose="020F0502020204030204" pitchFamily="34" charset="0"/>
                <a:cs typeface="Franklin Gothic Book"/>
              </a:rPr>
              <a:t> and shear across rotor dimensions</a:t>
            </a:r>
          </a:p>
          <a:p>
            <a:pPr marL="742950" indent="-742950">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Sea breeze circulation causes significant variability across the NJ WEA</a:t>
            </a:r>
          </a:p>
          <a:p>
            <a:pPr marL="742950" indent="-742950">
              <a:spcAft>
                <a:spcPts val="1800"/>
              </a:spcAft>
              <a:buFont typeface="Arial" panose="020B0604020202020204" pitchFamily="34" charset="0"/>
              <a:buChar char="•"/>
            </a:pPr>
            <a:r>
              <a:rPr lang="en-US" sz="2000" dirty="0" smtClean="0">
                <a:solidFill>
                  <a:srgbClr val="000000"/>
                </a:solidFill>
                <a:latin typeface="Calibri" panose="020F0502020204030204" pitchFamily="34" charset="0"/>
                <a:cs typeface="Franklin Gothic Book"/>
              </a:rPr>
              <a:t>Accurate coupled ocean-atmosphere model needed to diagnose and forecast </a:t>
            </a:r>
            <a:r>
              <a:rPr lang="en-US" sz="2000" b="1" dirty="0" smtClean="0">
                <a:solidFill>
                  <a:srgbClr val="000000"/>
                </a:solidFill>
                <a:latin typeface="Calibri" panose="020F0502020204030204" pitchFamily="34" charset="0"/>
                <a:cs typeface="Franklin Gothic Book"/>
              </a:rPr>
              <a:t>upwelling</a:t>
            </a:r>
            <a:r>
              <a:rPr lang="en-US" sz="2000" dirty="0" smtClean="0">
                <a:solidFill>
                  <a:srgbClr val="000000"/>
                </a:solidFill>
                <a:latin typeface="Calibri" panose="020F0502020204030204" pitchFamily="34" charset="0"/>
                <a:cs typeface="Franklin Gothic Book"/>
              </a:rPr>
              <a:t> and </a:t>
            </a:r>
            <a:r>
              <a:rPr lang="en-US" sz="2000" b="1" dirty="0" smtClean="0">
                <a:solidFill>
                  <a:srgbClr val="000000"/>
                </a:solidFill>
                <a:latin typeface="Calibri" panose="020F0502020204030204" pitchFamily="34" charset="0"/>
                <a:cs typeface="Franklin Gothic Book"/>
              </a:rPr>
              <a:t>sea breeze</a:t>
            </a:r>
            <a:r>
              <a:rPr lang="en-US" sz="2000" dirty="0" smtClean="0">
                <a:solidFill>
                  <a:srgbClr val="000000"/>
                </a:solidFill>
                <a:latin typeface="Calibri" panose="020F0502020204030204" pitchFamily="34" charset="0"/>
                <a:cs typeface="Franklin Gothic Book"/>
              </a:rPr>
              <a:t> interaction</a:t>
            </a:r>
          </a:p>
        </p:txBody>
      </p:sp>
      <p:pic>
        <p:nvPicPr>
          <p:cNvPr id="4" name="Picture 3" descr="upwelling_zoomin.png"/>
          <p:cNvPicPr>
            <a:picLocks noChangeAspect="1"/>
          </p:cNvPicPr>
          <p:nvPr/>
        </p:nvPicPr>
        <p:blipFill rotWithShape="1">
          <a:blip r:embed="rId3">
            <a:extLst>
              <a:ext uri="{28A0092B-C50C-407E-A947-70E740481C1C}">
                <a14:useLocalDpi xmlns:a14="http://schemas.microsoft.com/office/drawing/2010/main" val="0"/>
              </a:ext>
            </a:extLst>
          </a:blip>
          <a:srcRect l="11629" t="3205" r="9588" b="7228"/>
          <a:stretch/>
        </p:blipFill>
        <p:spPr>
          <a:xfrm>
            <a:off x="1178560" y="3005382"/>
            <a:ext cx="3332480" cy="3788563"/>
          </a:xfrm>
          <a:prstGeom prst="rect">
            <a:avLst/>
          </a:prstGeom>
        </p:spPr>
      </p:pic>
      <p:pic>
        <p:nvPicPr>
          <p:cNvPr id="5" name="Picture 4"/>
          <p:cNvPicPr>
            <a:picLocks noChangeAspect="1"/>
          </p:cNvPicPr>
          <p:nvPr/>
        </p:nvPicPr>
        <p:blipFill rotWithShape="1">
          <a:blip r:embed="rId4"/>
          <a:srcRect l="12148" t="3019"/>
          <a:stretch/>
        </p:blipFill>
        <p:spPr>
          <a:xfrm>
            <a:off x="4551680" y="2974902"/>
            <a:ext cx="3489960" cy="3852618"/>
          </a:xfrm>
          <a:prstGeom prst="rect">
            <a:avLst/>
          </a:prstGeom>
        </p:spPr>
      </p:pic>
    </p:spTree>
    <p:extLst>
      <p:ext uri="{BB962C8B-B14F-4D97-AF65-F5344CB8AC3E}">
        <p14:creationId xmlns:p14="http://schemas.microsoft.com/office/powerpoint/2010/main" val="30710256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8078"/>
            <a:ext cx="8229600" cy="1143000"/>
          </a:xfrm>
        </p:spPr>
        <p:txBody>
          <a:bodyPr>
            <a:normAutofit/>
          </a:bodyPr>
          <a:lstStyle/>
          <a:p>
            <a:r>
              <a:rPr lang="en-US" sz="5300" b="1" i="1" dirty="0" smtClean="0">
                <a:latin typeface="Arial Hebrew"/>
                <a:cs typeface="Arial Hebrew"/>
              </a:rPr>
              <a:t>Extra Slides</a:t>
            </a:r>
            <a:endParaRPr lang="en-US" b="1" dirty="0">
              <a:latin typeface="Arial Hebrew"/>
              <a:cs typeface="Arial Hebrew"/>
            </a:endParaRPr>
          </a:p>
        </p:txBody>
      </p:sp>
    </p:spTree>
    <p:extLst>
      <p:ext uri="{BB962C8B-B14F-4D97-AF65-F5344CB8AC3E}">
        <p14:creationId xmlns:p14="http://schemas.microsoft.com/office/powerpoint/2010/main" val="22792788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824"/>
            <a:ext cx="8229600" cy="762000"/>
          </a:xfrm>
        </p:spPr>
        <p:txBody>
          <a:bodyPr>
            <a:normAutofit/>
          </a:bodyPr>
          <a:lstStyle/>
          <a:p>
            <a:pPr algn="l"/>
            <a:r>
              <a:rPr lang="en-US" sz="4000" b="1" dirty="0" smtClean="0">
                <a:solidFill>
                  <a:srgbClr val="000000"/>
                </a:solidFill>
                <a:latin typeface="Calibri"/>
                <a:cs typeface="Calibri"/>
              </a:rPr>
              <a:t>Materials and Methods</a:t>
            </a:r>
            <a:endParaRPr lang="en-US" sz="4000" b="1" dirty="0">
              <a:solidFill>
                <a:srgbClr val="000000"/>
              </a:solidFill>
              <a:latin typeface="Calibri"/>
              <a:cs typeface="Calibri"/>
            </a:endParaRPr>
          </a:p>
        </p:txBody>
      </p:sp>
      <p:sp>
        <p:nvSpPr>
          <p:cNvPr id="3" name="TextBox 2"/>
          <p:cNvSpPr txBox="1"/>
          <p:nvPr/>
        </p:nvSpPr>
        <p:spPr>
          <a:xfrm>
            <a:off x="1314969" y="1093439"/>
            <a:ext cx="5110431" cy="5139868"/>
          </a:xfrm>
          <a:prstGeom prst="rect">
            <a:avLst/>
          </a:prstGeom>
          <a:noFill/>
        </p:spPr>
        <p:txBody>
          <a:bodyPr wrap="square" rtlCol="0">
            <a:spAutoFit/>
          </a:bodyPr>
          <a:lstStyle/>
          <a:p>
            <a:pPr>
              <a:spcAft>
                <a:spcPts val="1200"/>
              </a:spcAft>
            </a:pPr>
            <a:r>
              <a:rPr lang="en-US" sz="2400" b="1" dirty="0" smtClean="0">
                <a:solidFill>
                  <a:srgbClr val="000000"/>
                </a:solidFill>
                <a:latin typeface="Calibri" panose="020F0502020204030204" pitchFamily="34" charset="0"/>
                <a:cs typeface="Franklin Gothic Book"/>
              </a:rPr>
              <a:t>Satellite</a:t>
            </a:r>
            <a:r>
              <a:rPr lang="en-US" sz="2400" dirty="0" smtClean="0">
                <a:solidFill>
                  <a:srgbClr val="000000"/>
                </a:solidFill>
                <a:latin typeface="Calibri" panose="020F0502020204030204" pitchFamily="34" charset="0"/>
                <a:cs typeface="Franklin Gothic Book"/>
              </a:rPr>
              <a:t>: state-of-the-science </a:t>
            </a:r>
            <a:r>
              <a:rPr lang="en-US" sz="2400" dirty="0" err="1" smtClean="0">
                <a:solidFill>
                  <a:srgbClr val="000000"/>
                </a:solidFill>
                <a:latin typeface="Calibri" panose="020F0502020204030204" pitchFamily="34" charset="0"/>
                <a:cs typeface="Franklin Gothic Book"/>
              </a:rPr>
              <a:t>declouding</a:t>
            </a:r>
            <a:r>
              <a:rPr lang="en-US" sz="2400" dirty="0" smtClean="0">
                <a:solidFill>
                  <a:srgbClr val="000000"/>
                </a:solidFill>
                <a:latin typeface="Calibri" panose="020F0502020204030204" pitchFamily="34" charset="0"/>
                <a:cs typeface="Franklin Gothic Book"/>
              </a:rPr>
              <a:t> technique designed by Rutgers to determine SST and resolve coastal upwelling</a:t>
            </a:r>
          </a:p>
          <a:p>
            <a:r>
              <a:rPr lang="en-US" sz="2400" b="1" dirty="0" smtClean="0">
                <a:solidFill>
                  <a:srgbClr val="000000"/>
                </a:solidFill>
                <a:latin typeface="Calibri" panose="020F0502020204030204" pitchFamily="34" charset="0"/>
                <a:cs typeface="Franklin Gothic Book"/>
              </a:rPr>
              <a:t>Model</a:t>
            </a:r>
            <a:r>
              <a:rPr lang="en-US" sz="2400" dirty="0" smtClean="0">
                <a:solidFill>
                  <a:srgbClr val="000000"/>
                </a:solidFill>
                <a:latin typeface="Calibri" panose="020F0502020204030204" pitchFamily="34" charset="0"/>
                <a:cs typeface="Franklin Gothic Book"/>
              </a:rPr>
              <a:t>: 3km, 600m WRF-ARW 3.6.1; YSU PBL;  MM5 </a:t>
            </a:r>
            <a:r>
              <a:rPr lang="en-US" sz="2400" dirty="0" err="1" smtClean="0">
                <a:solidFill>
                  <a:srgbClr val="000000"/>
                </a:solidFill>
                <a:latin typeface="Calibri" panose="020F0502020204030204" pitchFamily="34" charset="0"/>
                <a:cs typeface="Franklin Gothic Book"/>
              </a:rPr>
              <a:t>Monin-Obukhov</a:t>
            </a:r>
            <a:r>
              <a:rPr lang="en-US" sz="2400" dirty="0" smtClean="0">
                <a:solidFill>
                  <a:srgbClr val="000000"/>
                </a:solidFill>
                <a:latin typeface="Calibri" panose="020F0502020204030204" pitchFamily="34" charset="0"/>
                <a:cs typeface="Franklin Gothic Book"/>
              </a:rPr>
              <a:t> surface layer</a:t>
            </a:r>
          </a:p>
          <a:p>
            <a:pPr marL="342900" indent="-342900">
              <a:spcAft>
                <a:spcPts val="1200"/>
              </a:spcAft>
              <a:buFont typeface="Arial"/>
              <a:buChar char="•"/>
            </a:pPr>
            <a:r>
              <a:rPr lang="en-US" sz="2200" b="1" dirty="0" smtClean="0">
                <a:solidFill>
                  <a:srgbClr val="000000"/>
                </a:solidFill>
                <a:latin typeface="Calibri" panose="020F0502020204030204" pitchFamily="34" charset="0"/>
                <a:cs typeface="Franklin Gothic Book"/>
              </a:rPr>
              <a:t>Advantages </a:t>
            </a:r>
            <a:r>
              <a:rPr lang="en-US" sz="2200" b="1" dirty="0">
                <a:solidFill>
                  <a:srgbClr val="000000"/>
                </a:solidFill>
                <a:latin typeface="Calibri" panose="020F0502020204030204" pitchFamily="34" charset="0"/>
                <a:cs typeface="Franklin Gothic Book"/>
              </a:rPr>
              <a:t>(vs. offshore met tower)</a:t>
            </a:r>
            <a:r>
              <a:rPr lang="en-US" sz="2200" b="1" dirty="0" smtClean="0">
                <a:solidFill>
                  <a:srgbClr val="000000"/>
                </a:solidFill>
                <a:latin typeface="Calibri" panose="020F0502020204030204" pitchFamily="34" charset="0"/>
                <a:cs typeface="Franklin Gothic Book"/>
              </a:rPr>
              <a:t>: </a:t>
            </a:r>
            <a:r>
              <a:rPr lang="en-US" sz="2200" dirty="0" smtClean="0">
                <a:solidFill>
                  <a:srgbClr val="000000"/>
                </a:solidFill>
                <a:latin typeface="Calibri" panose="020F0502020204030204" pitchFamily="34" charset="0"/>
                <a:cs typeface="Franklin Gothic Book"/>
              </a:rPr>
              <a:t>cost, spatial variability, prediction</a:t>
            </a:r>
            <a:endParaRPr lang="en-US" sz="2200" b="1" dirty="0">
              <a:solidFill>
                <a:srgbClr val="000000"/>
              </a:solidFill>
              <a:latin typeface="Calibri" panose="020F0502020204030204" pitchFamily="34" charset="0"/>
              <a:cs typeface="Franklin Gothic Book"/>
            </a:endParaRPr>
          </a:p>
          <a:p>
            <a:r>
              <a:rPr lang="en-US" sz="2400" b="1" dirty="0" smtClean="0">
                <a:solidFill>
                  <a:srgbClr val="000000"/>
                </a:solidFill>
                <a:latin typeface="Calibri" panose="020F0502020204030204" pitchFamily="34" charset="0"/>
                <a:cs typeface="Franklin Gothic Book"/>
              </a:rPr>
              <a:t>Cases:</a:t>
            </a:r>
          </a:p>
          <a:p>
            <a:pPr marL="457200" indent="-457200">
              <a:buFont typeface="+mj-lt"/>
              <a:buAutoNum type="arabicPeriod"/>
            </a:pPr>
            <a:r>
              <a:rPr lang="en-US" sz="2400" dirty="0" smtClean="0">
                <a:solidFill>
                  <a:srgbClr val="000000"/>
                </a:solidFill>
                <a:latin typeface="Calibri" panose="020F0502020204030204" pitchFamily="34" charset="0"/>
                <a:cs typeface="Franklin Gothic Book"/>
              </a:rPr>
              <a:t>20140731: sea breeze, no upwelling</a:t>
            </a:r>
          </a:p>
          <a:p>
            <a:r>
              <a:rPr lang="en-US" sz="2400" dirty="0" smtClean="0">
                <a:solidFill>
                  <a:srgbClr val="000000"/>
                </a:solidFill>
                <a:latin typeface="Calibri" panose="020F0502020204030204" pitchFamily="34" charset="0"/>
                <a:cs typeface="Franklin Gothic Book"/>
              </a:rPr>
              <a:t>2.   Artificially add in upwelling (from 20130707)</a:t>
            </a:r>
          </a:p>
        </p:txBody>
      </p:sp>
      <p:pic>
        <p:nvPicPr>
          <p:cNvPr id="4" name="Picture 3"/>
          <p:cNvPicPr>
            <a:picLocks noChangeAspect="1"/>
          </p:cNvPicPr>
          <p:nvPr/>
        </p:nvPicPr>
        <p:blipFill>
          <a:blip r:embed="rId3"/>
          <a:stretch>
            <a:fillRect/>
          </a:stretch>
        </p:blipFill>
        <p:spPr>
          <a:xfrm>
            <a:off x="317483" y="3132832"/>
            <a:ext cx="997486" cy="730982"/>
          </a:xfrm>
          <a:prstGeom prst="rect">
            <a:avLst/>
          </a:prstGeom>
        </p:spPr>
      </p:pic>
      <p:pic>
        <p:nvPicPr>
          <p:cNvPr id="6" name="Picture 5"/>
          <p:cNvPicPr>
            <a:picLocks noChangeAspect="1"/>
          </p:cNvPicPr>
          <p:nvPr/>
        </p:nvPicPr>
        <p:blipFill>
          <a:blip r:embed="rId4"/>
          <a:stretch>
            <a:fillRect/>
          </a:stretch>
        </p:blipFill>
        <p:spPr>
          <a:xfrm>
            <a:off x="94037" y="1174259"/>
            <a:ext cx="1220932" cy="857250"/>
          </a:xfrm>
          <a:prstGeom prst="rect">
            <a:avLst/>
          </a:prstGeom>
        </p:spPr>
      </p:pic>
      <p:pic>
        <p:nvPicPr>
          <p:cNvPr id="15" name="Picture 14" descr="3rutgers_20130708T060000.png"/>
          <p:cNvPicPr>
            <a:picLocks noChangeAspect="1"/>
          </p:cNvPicPr>
          <p:nvPr/>
        </p:nvPicPr>
        <p:blipFill rotWithShape="1">
          <a:blip r:embed="rId5" cstate="print">
            <a:extLst>
              <a:ext uri="{28A0092B-C50C-407E-A947-70E740481C1C}">
                <a14:useLocalDpi xmlns:a14="http://schemas.microsoft.com/office/drawing/2010/main" val="0"/>
              </a:ext>
            </a:extLst>
          </a:blip>
          <a:srcRect l="27751" t="6044" r="28321" b="7141"/>
          <a:stretch/>
        </p:blipFill>
        <p:spPr>
          <a:xfrm>
            <a:off x="6703138" y="1093439"/>
            <a:ext cx="1828800" cy="2710032"/>
          </a:xfrm>
          <a:prstGeom prst="rect">
            <a:avLst/>
          </a:prstGeom>
        </p:spPr>
      </p:pic>
      <p:sp>
        <p:nvSpPr>
          <p:cNvPr id="16" name="TextBox 15"/>
          <p:cNvSpPr txBox="1"/>
          <p:nvPr/>
        </p:nvSpPr>
        <p:spPr>
          <a:xfrm>
            <a:off x="7058734" y="2998439"/>
            <a:ext cx="1750942" cy="707886"/>
          </a:xfrm>
          <a:prstGeom prst="rect">
            <a:avLst/>
          </a:prstGeom>
          <a:noFill/>
        </p:spPr>
        <p:txBody>
          <a:bodyPr wrap="square" rtlCol="0">
            <a:spAutoFit/>
          </a:bodyPr>
          <a:lstStyle/>
          <a:p>
            <a:pPr algn="ctr"/>
            <a:r>
              <a:rPr lang="en-US" sz="2000" dirty="0" smtClean="0">
                <a:solidFill>
                  <a:srgbClr val="000000"/>
                </a:solidFill>
                <a:latin typeface="Calibri" panose="020F0502020204030204" pitchFamily="34" charset="0"/>
                <a:cs typeface="Franklin Gothic Book"/>
              </a:rPr>
              <a:t>Coastal upwelling</a:t>
            </a:r>
          </a:p>
        </p:txBody>
      </p:sp>
      <p:pic>
        <p:nvPicPr>
          <p:cNvPr id="13" name="Picture 12"/>
          <p:cNvPicPr>
            <a:picLocks noChangeAspect="1"/>
          </p:cNvPicPr>
          <p:nvPr/>
        </p:nvPicPr>
        <p:blipFill>
          <a:blip r:embed="rId6"/>
          <a:stretch>
            <a:fillRect/>
          </a:stretch>
        </p:blipFill>
        <p:spPr>
          <a:xfrm>
            <a:off x="317483" y="5142232"/>
            <a:ext cx="734915" cy="704151"/>
          </a:xfrm>
          <a:prstGeom prst="rect">
            <a:avLst/>
          </a:prstGeom>
        </p:spPr>
      </p:pic>
      <p:graphicFrame>
        <p:nvGraphicFramePr>
          <p:cNvPr id="19" name="Chart 18"/>
          <p:cNvGraphicFramePr>
            <a:graphicFrameLocks noGrp="1"/>
          </p:cNvGraphicFramePr>
          <p:nvPr>
            <p:extLst>
              <p:ext uri="{D42A27DB-BD31-4B8C-83A1-F6EECF244321}">
                <p14:modId xmlns:p14="http://schemas.microsoft.com/office/powerpoint/2010/main" val="1270747120"/>
              </p:ext>
            </p:extLst>
          </p:nvPr>
        </p:nvGraphicFramePr>
        <p:xfrm>
          <a:off x="6425400" y="4444722"/>
          <a:ext cx="2718599" cy="2354403"/>
        </p:xfrm>
        <a:graphic>
          <a:graphicData uri="http://schemas.openxmlformats.org/drawingml/2006/chart">
            <c:chart xmlns:c="http://schemas.openxmlformats.org/drawingml/2006/chart" xmlns:r="http://schemas.openxmlformats.org/officeDocument/2006/relationships" r:id="rId7"/>
          </a:graphicData>
        </a:graphic>
      </p:graphicFrame>
      <p:cxnSp>
        <p:nvCxnSpPr>
          <p:cNvPr id="28" name="Straight Connector 27"/>
          <p:cNvCxnSpPr/>
          <p:nvPr/>
        </p:nvCxnSpPr>
        <p:spPr>
          <a:xfrm>
            <a:off x="7986136" y="4644280"/>
            <a:ext cx="0" cy="197132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45174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RF_run04_SST_201307070000.png"/>
          <p:cNvPicPr>
            <a:picLocks noChangeAspect="1"/>
          </p:cNvPicPr>
          <p:nvPr/>
        </p:nvPicPr>
        <p:blipFill rotWithShape="1">
          <a:blip r:embed="rId2">
            <a:extLst>
              <a:ext uri="{28A0092B-C50C-407E-A947-70E740481C1C}">
                <a14:useLocalDpi xmlns:a14="http://schemas.microsoft.com/office/drawing/2010/main" val="0"/>
              </a:ext>
            </a:extLst>
          </a:blip>
          <a:srcRect l="6901" t="8911" r="5607" b="9339"/>
          <a:stretch/>
        </p:blipFill>
        <p:spPr>
          <a:xfrm>
            <a:off x="5497126" y="3378474"/>
            <a:ext cx="3636597" cy="3397896"/>
          </a:xfrm>
          <a:prstGeom prst="rect">
            <a:avLst/>
          </a:prstGeom>
        </p:spPr>
      </p:pic>
      <p:pic>
        <p:nvPicPr>
          <p:cNvPr id="7" name="Picture 6" descr="WRF_run05_SST_201307070000.png"/>
          <p:cNvPicPr>
            <a:picLocks noChangeAspect="1"/>
          </p:cNvPicPr>
          <p:nvPr/>
        </p:nvPicPr>
        <p:blipFill rotWithShape="1">
          <a:blip r:embed="rId3">
            <a:extLst>
              <a:ext uri="{28A0092B-C50C-407E-A947-70E740481C1C}">
                <a14:useLocalDpi xmlns:a14="http://schemas.microsoft.com/office/drawing/2010/main" val="0"/>
              </a:ext>
            </a:extLst>
          </a:blip>
          <a:srcRect l="6388" t="8897" r="5606" b="9665"/>
          <a:stretch/>
        </p:blipFill>
        <p:spPr>
          <a:xfrm>
            <a:off x="5461106" y="15254"/>
            <a:ext cx="3672617" cy="3398506"/>
          </a:xfrm>
          <a:prstGeom prst="rect">
            <a:avLst/>
          </a:prstGeom>
        </p:spPr>
      </p:pic>
      <p:pic>
        <p:nvPicPr>
          <p:cNvPr id="12" name="Picture 11" descr="KDIX_2014073116.gif"/>
          <p:cNvPicPr>
            <a:picLocks noChangeAspect="1"/>
          </p:cNvPicPr>
          <p:nvPr/>
        </p:nvPicPr>
        <p:blipFill rotWithShape="1">
          <a:blip r:embed="rId4">
            <a:extLst>
              <a:ext uri="{28A0092B-C50C-407E-A947-70E740481C1C}">
                <a14:useLocalDpi xmlns:a14="http://schemas.microsoft.com/office/drawing/2010/main" val="0"/>
              </a:ext>
            </a:extLst>
          </a:blip>
          <a:srcRect l="37630" t="34799" r="38722" b="33525"/>
          <a:stretch/>
        </p:blipFill>
        <p:spPr>
          <a:xfrm>
            <a:off x="1641331" y="61858"/>
            <a:ext cx="3784168" cy="3408620"/>
          </a:xfrm>
          <a:prstGeom prst="rect">
            <a:avLst/>
          </a:prstGeom>
        </p:spPr>
      </p:pic>
      <p:sp>
        <p:nvSpPr>
          <p:cNvPr id="13" name="TextBox 12"/>
          <p:cNvSpPr txBox="1"/>
          <p:nvPr/>
        </p:nvSpPr>
        <p:spPr>
          <a:xfrm>
            <a:off x="88269" y="1242948"/>
            <a:ext cx="1147380" cy="523220"/>
          </a:xfrm>
          <a:prstGeom prst="rect">
            <a:avLst/>
          </a:prstGeom>
          <a:noFill/>
        </p:spPr>
        <p:txBody>
          <a:bodyPr wrap="square" rtlCol="0">
            <a:spAutoFit/>
          </a:bodyPr>
          <a:lstStyle/>
          <a:p>
            <a:r>
              <a:rPr lang="en-US" sz="2800" b="1" dirty="0" smtClean="0"/>
              <a:t>Case 1</a:t>
            </a:r>
          </a:p>
        </p:txBody>
      </p:sp>
      <p:sp>
        <p:nvSpPr>
          <p:cNvPr id="14" name="TextBox 13"/>
          <p:cNvSpPr txBox="1"/>
          <p:nvPr/>
        </p:nvSpPr>
        <p:spPr>
          <a:xfrm>
            <a:off x="3058219" y="4509169"/>
            <a:ext cx="2367280" cy="954107"/>
          </a:xfrm>
          <a:prstGeom prst="rect">
            <a:avLst/>
          </a:prstGeom>
          <a:noFill/>
        </p:spPr>
        <p:txBody>
          <a:bodyPr wrap="square" rtlCol="0">
            <a:spAutoFit/>
          </a:bodyPr>
          <a:lstStyle/>
          <a:p>
            <a:r>
              <a:rPr lang="en-US" sz="2800" b="1" dirty="0" smtClean="0"/>
              <a:t>Case 2: Add in upwelling</a:t>
            </a:r>
          </a:p>
        </p:txBody>
      </p:sp>
      <p:sp>
        <p:nvSpPr>
          <p:cNvPr id="18" name="Curved Right Arrow 17"/>
          <p:cNvSpPr/>
          <p:nvPr/>
        </p:nvSpPr>
        <p:spPr>
          <a:xfrm>
            <a:off x="5767962" y="2539842"/>
            <a:ext cx="868725" cy="2316747"/>
          </a:xfrm>
          <a:prstGeom prst="curved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Curved Right Arrow 19"/>
          <p:cNvSpPr/>
          <p:nvPr/>
        </p:nvSpPr>
        <p:spPr>
          <a:xfrm rot="10800000">
            <a:off x="7750995" y="2454032"/>
            <a:ext cx="868724" cy="2316747"/>
          </a:xfrm>
          <a:prstGeom prst="curved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8174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“Diurnal” Circulation</a:t>
            </a:r>
            <a:endParaRPr lang="en-US" b="1" dirty="0">
              <a:latin typeface="Arial Hebrew"/>
              <a:cs typeface="Arial Hebrew"/>
            </a:endParaRPr>
          </a:p>
        </p:txBody>
      </p:sp>
      <p:sp>
        <p:nvSpPr>
          <p:cNvPr id="3" name="Content Placeholder 2"/>
          <p:cNvSpPr>
            <a:spLocks noGrp="1"/>
          </p:cNvSpPr>
          <p:nvPr>
            <p:ph idx="1"/>
          </p:nvPr>
        </p:nvSpPr>
        <p:spPr>
          <a:xfrm>
            <a:off x="457200" y="1976120"/>
            <a:ext cx="8229600" cy="4525963"/>
          </a:xfrm>
        </p:spPr>
        <p:txBody>
          <a:bodyPr>
            <a:normAutofit/>
          </a:bodyPr>
          <a:lstStyle/>
          <a:p>
            <a:pPr>
              <a:spcBef>
                <a:spcPct val="50000"/>
              </a:spcBef>
              <a:buFontTx/>
              <a:buChar char="•"/>
            </a:pPr>
            <a:r>
              <a:rPr lang="en-US" sz="2000" b="1" dirty="0" smtClean="0">
                <a:latin typeface="Arial Hebrew"/>
                <a:cs typeface="Arial Hebrew"/>
              </a:rPr>
              <a:t> Pressure </a:t>
            </a:r>
            <a:r>
              <a:rPr lang="en-US" sz="2000" b="1" dirty="0">
                <a:latin typeface="Arial Hebrew"/>
                <a:cs typeface="Arial Hebrew"/>
              </a:rPr>
              <a:t>over land decreases further</a:t>
            </a:r>
          </a:p>
          <a:p>
            <a:pPr>
              <a:spcBef>
                <a:spcPct val="50000"/>
              </a:spcBef>
              <a:buFontTx/>
              <a:buChar char="•"/>
            </a:pPr>
            <a:r>
              <a:rPr lang="en-US" sz="2000" b="1" dirty="0">
                <a:latin typeface="Arial Hebrew"/>
                <a:cs typeface="Arial Hebrew"/>
              </a:rPr>
              <a:t> Pressure gradient force increases</a:t>
            </a:r>
          </a:p>
          <a:p>
            <a:pPr>
              <a:spcBef>
                <a:spcPct val="50000"/>
              </a:spcBef>
              <a:buFontTx/>
              <a:buChar char="•"/>
            </a:pPr>
            <a:r>
              <a:rPr lang="en-US" sz="2000" b="1" dirty="0">
                <a:latin typeface="Arial Hebrew"/>
                <a:cs typeface="Arial Hebrew"/>
              </a:rPr>
              <a:t> Surface </a:t>
            </a:r>
            <a:r>
              <a:rPr lang="en-US" sz="2000" b="1" dirty="0" smtClean="0">
                <a:latin typeface="Arial Hebrew"/>
                <a:cs typeface="Arial Hebrew"/>
              </a:rPr>
              <a:t>wind speeds and depth of sea breeze generally increase as the sea breeze develops</a:t>
            </a:r>
          </a:p>
          <a:p>
            <a:pPr>
              <a:spcBef>
                <a:spcPct val="50000"/>
              </a:spcBef>
              <a:buFontTx/>
              <a:buChar char="•"/>
            </a:pPr>
            <a:r>
              <a:rPr lang="en-US" sz="2000" b="1" dirty="0" smtClean="0">
                <a:solidFill>
                  <a:srgbClr val="0000FF"/>
                </a:solidFill>
                <a:latin typeface="Arial Hebrew"/>
                <a:cs typeface="Arial Hebrew"/>
              </a:rPr>
              <a:t>Bay Breezes (DE bay, Raritan Bay) </a:t>
            </a:r>
            <a:br>
              <a:rPr lang="en-US" sz="2000" b="1" dirty="0" smtClean="0">
                <a:solidFill>
                  <a:srgbClr val="0000FF"/>
                </a:solidFill>
                <a:latin typeface="Arial Hebrew"/>
                <a:cs typeface="Arial Hebrew"/>
              </a:rPr>
            </a:br>
            <a:r>
              <a:rPr lang="en-US" sz="2000" b="1" dirty="0" smtClean="0">
                <a:solidFill>
                  <a:srgbClr val="0000FF"/>
                </a:solidFill>
                <a:latin typeface="Arial Hebrew"/>
                <a:cs typeface="Arial Hebrew"/>
              </a:rPr>
              <a:t>similar setup</a:t>
            </a:r>
            <a:endParaRPr lang="en-US" sz="2000" b="1" dirty="0">
              <a:solidFill>
                <a:srgbClr val="0000FF"/>
              </a:solidFill>
              <a:latin typeface="Arial Hebrew"/>
              <a:cs typeface="Arial Hebrew"/>
            </a:endParaRPr>
          </a:p>
          <a:p>
            <a:pPr>
              <a:spcBef>
                <a:spcPct val="50000"/>
              </a:spcBef>
              <a:buFontTx/>
              <a:buChar char="•"/>
            </a:pPr>
            <a:r>
              <a:rPr lang="en-US" sz="2000" b="1" dirty="0">
                <a:solidFill>
                  <a:schemeClr val="folHlink"/>
                </a:solidFill>
                <a:latin typeface="Arial Hebrew"/>
                <a:cs typeface="Arial Hebrew"/>
              </a:rPr>
              <a:t>Lake &amp; River Breezes:</a:t>
            </a:r>
            <a:br>
              <a:rPr lang="en-US" sz="2000" b="1" dirty="0">
                <a:solidFill>
                  <a:schemeClr val="folHlink"/>
                </a:solidFill>
                <a:latin typeface="Arial Hebrew"/>
                <a:cs typeface="Arial Hebrew"/>
              </a:rPr>
            </a:br>
            <a:r>
              <a:rPr lang="en-US" sz="2000" b="1" dirty="0">
                <a:solidFill>
                  <a:schemeClr val="folHlink"/>
                </a:solidFill>
                <a:latin typeface="Arial Hebrew"/>
                <a:cs typeface="Arial Hebrew"/>
              </a:rPr>
              <a:t>     Similar setup but weaker</a:t>
            </a:r>
            <a:br>
              <a:rPr lang="en-US" sz="2000" b="1" dirty="0">
                <a:solidFill>
                  <a:schemeClr val="folHlink"/>
                </a:solidFill>
                <a:latin typeface="Arial Hebrew"/>
                <a:cs typeface="Arial Hebrew"/>
              </a:rPr>
            </a:br>
            <a:r>
              <a:rPr lang="en-US" sz="2000" b="1" dirty="0">
                <a:solidFill>
                  <a:schemeClr val="folHlink"/>
                </a:solidFill>
                <a:latin typeface="Arial Hebrew"/>
                <a:cs typeface="Arial Hebrew"/>
              </a:rPr>
              <a:t>      &amp; less penetration inland</a:t>
            </a:r>
            <a:endParaRPr lang="en-US" sz="2000" b="1" dirty="0">
              <a:solidFill>
                <a:schemeClr val="folHlink"/>
              </a:solidFill>
              <a:latin typeface="Arial Hebrew"/>
              <a:cs typeface="Arial Hebrew"/>
              <a:sym typeface="Wingdings" charset="0"/>
            </a:endParaRPr>
          </a:p>
          <a:p>
            <a:pPr>
              <a:spcBef>
                <a:spcPct val="50000"/>
              </a:spcBef>
              <a:buFontTx/>
              <a:buChar char="•"/>
            </a:pPr>
            <a:endParaRPr lang="en-US" sz="2000" b="1" dirty="0">
              <a:latin typeface="Arial Hebrew"/>
              <a:cs typeface="Arial Hebrew"/>
            </a:endParaRPr>
          </a:p>
          <a:p>
            <a:endParaRPr lang="en-US" sz="2000" dirty="0">
              <a:latin typeface="Arial Hebrew"/>
              <a:cs typeface="Arial Hebrew"/>
            </a:endParaRPr>
          </a:p>
        </p:txBody>
      </p:sp>
      <p:sp>
        <p:nvSpPr>
          <p:cNvPr id="5" name="Rectangle 4"/>
          <p:cNvSpPr/>
          <p:nvPr/>
        </p:nvSpPr>
        <p:spPr>
          <a:xfrm>
            <a:off x="4025525" y="1187252"/>
            <a:ext cx="1018227" cy="553998"/>
          </a:xfrm>
          <a:prstGeom prst="rect">
            <a:avLst/>
          </a:prstGeom>
        </p:spPr>
        <p:txBody>
          <a:bodyPr wrap="none">
            <a:spAutoFit/>
          </a:bodyPr>
          <a:lstStyle/>
          <a:p>
            <a:r>
              <a:rPr lang="en-US" sz="3000" b="1" dirty="0" smtClean="0">
                <a:latin typeface="Arial Hebrew"/>
                <a:cs typeface="Arial Hebrew"/>
              </a:rPr>
              <a:t>Noon</a:t>
            </a:r>
            <a:endParaRPr lang="en-US" sz="3000" b="1" dirty="0">
              <a:latin typeface="Arial Hebrew"/>
              <a:cs typeface="Arial Hebrew"/>
            </a:endParaRPr>
          </a:p>
        </p:txBody>
      </p:sp>
      <p:pic>
        <p:nvPicPr>
          <p:cNvPr id="7" name="Picture 6" descr="C:\WINDOWS\Desktop\seabreeze talk\comet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733800"/>
            <a:ext cx="3748088" cy="281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2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“Diurnal” Circulation</a:t>
            </a:r>
            <a:endParaRPr lang="en-US" b="1" dirty="0">
              <a:latin typeface="Arial Hebrew"/>
              <a:cs typeface="Arial Hebrew"/>
            </a:endParaRPr>
          </a:p>
        </p:txBody>
      </p:sp>
      <p:sp>
        <p:nvSpPr>
          <p:cNvPr id="3" name="Content Placeholder 2"/>
          <p:cNvSpPr>
            <a:spLocks noGrp="1"/>
          </p:cNvSpPr>
          <p:nvPr>
            <p:ph idx="1"/>
          </p:nvPr>
        </p:nvSpPr>
        <p:spPr>
          <a:xfrm>
            <a:off x="457200" y="1976120"/>
            <a:ext cx="8229600" cy="4525963"/>
          </a:xfrm>
        </p:spPr>
        <p:txBody>
          <a:bodyPr>
            <a:normAutofit/>
          </a:bodyPr>
          <a:lstStyle/>
          <a:p>
            <a:pPr>
              <a:spcBef>
                <a:spcPct val="50000"/>
              </a:spcBef>
              <a:buFontTx/>
              <a:buChar char="•"/>
            </a:pPr>
            <a:r>
              <a:rPr lang="en-US" sz="2000" b="1" dirty="0" smtClean="0">
                <a:latin typeface="Arial Hebrew"/>
                <a:cs typeface="Arial Hebrew"/>
              </a:rPr>
              <a:t> </a:t>
            </a:r>
            <a:r>
              <a:rPr lang="en-US" sz="2000" b="1" dirty="0">
                <a:latin typeface="Arial Hebrew"/>
                <a:cs typeface="Arial Hebrew"/>
              </a:rPr>
              <a:t>Wind increases as pressure gradient increases</a:t>
            </a:r>
          </a:p>
          <a:p>
            <a:pPr>
              <a:spcBef>
                <a:spcPct val="50000"/>
              </a:spcBef>
              <a:buFontTx/>
              <a:buChar char="•"/>
            </a:pPr>
            <a:r>
              <a:rPr lang="en-US" sz="2000" b="1" dirty="0">
                <a:latin typeface="Arial Hebrew"/>
                <a:cs typeface="Arial Hebrew"/>
              </a:rPr>
              <a:t> </a:t>
            </a:r>
            <a:r>
              <a:rPr lang="en-US" sz="2000" b="1" dirty="0" smtClean="0">
                <a:latin typeface="Arial Hebrew"/>
                <a:cs typeface="Arial Hebrew"/>
              </a:rPr>
              <a:t>Temperatures can decrease dramatically with </a:t>
            </a:r>
            <a:r>
              <a:rPr lang="en-US" sz="2000" b="1" dirty="0">
                <a:latin typeface="Arial Hebrew"/>
                <a:cs typeface="Arial Hebrew"/>
              </a:rPr>
              <a:t>passage</a:t>
            </a:r>
            <a:br>
              <a:rPr lang="en-US" sz="2000" b="1" dirty="0">
                <a:latin typeface="Arial Hebrew"/>
                <a:cs typeface="Arial Hebrew"/>
              </a:rPr>
            </a:br>
            <a:r>
              <a:rPr lang="en-US" sz="2000" b="1" dirty="0">
                <a:latin typeface="Arial Hebrew"/>
                <a:cs typeface="Arial Hebrew"/>
              </a:rPr>
              <a:t>     of sea breeze front</a:t>
            </a:r>
            <a:endParaRPr lang="en-US" sz="2000" b="1" dirty="0">
              <a:solidFill>
                <a:schemeClr val="folHlink"/>
              </a:solidFill>
              <a:latin typeface="Arial Hebrew"/>
              <a:cs typeface="Arial Hebrew"/>
              <a:sym typeface="Wingdings" charset="0"/>
            </a:endParaRPr>
          </a:p>
          <a:p>
            <a:pPr>
              <a:spcBef>
                <a:spcPct val="50000"/>
              </a:spcBef>
              <a:buFontTx/>
              <a:buChar char="•"/>
            </a:pPr>
            <a:r>
              <a:rPr lang="en-US" sz="2000" b="1" dirty="0" smtClean="0">
                <a:latin typeface="Arial Hebrew"/>
                <a:cs typeface="Arial Hebrew"/>
              </a:rPr>
              <a:t> Depending on synoptic scale</a:t>
            </a:r>
            <a:br>
              <a:rPr lang="en-US" sz="2000" b="1" dirty="0" smtClean="0">
                <a:latin typeface="Arial Hebrew"/>
                <a:cs typeface="Arial Hebrew"/>
              </a:rPr>
            </a:br>
            <a:r>
              <a:rPr lang="en-US" sz="2000" b="1" dirty="0" smtClean="0">
                <a:latin typeface="Arial Hebrew"/>
                <a:cs typeface="Arial Hebrew"/>
              </a:rPr>
              <a:t>    setup and other modifying </a:t>
            </a:r>
            <a:br>
              <a:rPr lang="en-US" sz="2000" b="1" dirty="0" smtClean="0">
                <a:latin typeface="Arial Hebrew"/>
                <a:cs typeface="Arial Hebrew"/>
              </a:rPr>
            </a:br>
            <a:r>
              <a:rPr lang="en-US" sz="2000" b="1" dirty="0" smtClean="0">
                <a:latin typeface="Arial Hebrew"/>
                <a:cs typeface="Arial Hebrew"/>
              </a:rPr>
              <a:t>    factors (to be discussed</a:t>
            </a:r>
            <a:br>
              <a:rPr lang="en-US" sz="2000" b="1" dirty="0" smtClean="0">
                <a:latin typeface="Arial Hebrew"/>
                <a:cs typeface="Arial Hebrew"/>
              </a:rPr>
            </a:br>
            <a:r>
              <a:rPr lang="en-US" sz="2000" b="1" dirty="0" smtClean="0">
                <a:latin typeface="Arial Hebrew"/>
                <a:cs typeface="Arial Hebrew"/>
              </a:rPr>
              <a:t>    later), the sea breeze </a:t>
            </a:r>
            <a:br>
              <a:rPr lang="en-US" sz="2000" b="1" dirty="0" smtClean="0">
                <a:latin typeface="Arial Hebrew"/>
                <a:cs typeface="Arial Hebrew"/>
              </a:rPr>
            </a:br>
            <a:r>
              <a:rPr lang="en-US" sz="2000" b="1" dirty="0" smtClean="0">
                <a:latin typeface="Arial Hebrew"/>
                <a:cs typeface="Arial Hebrew"/>
              </a:rPr>
              <a:t>    pushes inland</a:t>
            </a:r>
          </a:p>
          <a:p>
            <a:pPr>
              <a:spcBef>
                <a:spcPct val="50000"/>
              </a:spcBef>
              <a:buFontTx/>
              <a:buChar char="•"/>
            </a:pPr>
            <a:r>
              <a:rPr lang="en-US" sz="2000" b="1" dirty="0" smtClean="0">
                <a:latin typeface="Arial Hebrew"/>
                <a:cs typeface="Arial Hebrew"/>
              </a:rPr>
              <a:t> </a:t>
            </a:r>
            <a:r>
              <a:rPr lang="en-US" sz="2000" b="1" dirty="0">
                <a:latin typeface="Arial Hebrew"/>
                <a:cs typeface="Arial Hebrew"/>
              </a:rPr>
              <a:t>Depending on stability and</a:t>
            </a:r>
            <a:br>
              <a:rPr lang="en-US" sz="2000" b="1" dirty="0">
                <a:latin typeface="Arial Hebrew"/>
                <a:cs typeface="Arial Hebrew"/>
              </a:rPr>
            </a:br>
            <a:r>
              <a:rPr lang="en-US" sz="2000" b="1" dirty="0">
                <a:latin typeface="Arial Hebrew"/>
                <a:cs typeface="Arial Hebrew"/>
              </a:rPr>
              <a:t>    available moisture, more </a:t>
            </a:r>
            <a:r>
              <a:rPr lang="en-US" sz="2000" b="1" dirty="0" smtClean="0">
                <a:latin typeface="Arial Hebrew"/>
                <a:cs typeface="Arial Hebrew"/>
              </a:rPr>
              <a:t>cumulus </a:t>
            </a:r>
            <a:r>
              <a:rPr lang="en-US" sz="2000" b="1" dirty="0">
                <a:latin typeface="Arial Hebrew"/>
                <a:cs typeface="Arial Hebrew"/>
              </a:rPr>
              <a:t/>
            </a:r>
            <a:br>
              <a:rPr lang="en-US" sz="2000" b="1" dirty="0">
                <a:latin typeface="Arial Hebrew"/>
                <a:cs typeface="Arial Hebrew"/>
              </a:rPr>
            </a:br>
            <a:r>
              <a:rPr lang="en-US" sz="2000" b="1" dirty="0">
                <a:latin typeface="Arial Hebrew"/>
                <a:cs typeface="Arial Hebrew"/>
              </a:rPr>
              <a:t>    form and grow deeper</a:t>
            </a:r>
          </a:p>
        </p:txBody>
      </p:sp>
      <p:sp>
        <p:nvSpPr>
          <p:cNvPr id="5" name="Rectangle 4"/>
          <p:cNvSpPr/>
          <p:nvPr/>
        </p:nvSpPr>
        <p:spPr>
          <a:xfrm>
            <a:off x="3659765" y="1187252"/>
            <a:ext cx="1787669" cy="553998"/>
          </a:xfrm>
          <a:prstGeom prst="rect">
            <a:avLst/>
          </a:prstGeom>
        </p:spPr>
        <p:txBody>
          <a:bodyPr wrap="none">
            <a:spAutoFit/>
          </a:bodyPr>
          <a:lstStyle/>
          <a:p>
            <a:r>
              <a:rPr lang="en-US" sz="3000" b="1" dirty="0" smtClean="0">
                <a:latin typeface="Arial Hebrew"/>
                <a:cs typeface="Arial Hebrew"/>
              </a:rPr>
              <a:t>Afternoon</a:t>
            </a:r>
            <a:endParaRPr lang="en-US" sz="3000" b="1" dirty="0">
              <a:latin typeface="Arial Hebrew"/>
              <a:cs typeface="Arial Hebrew"/>
            </a:endParaRPr>
          </a:p>
        </p:txBody>
      </p:sp>
      <p:pic>
        <p:nvPicPr>
          <p:cNvPr id="7" name="Picture 6" descr="C:\WINDOWS\Desktop\seabreeze talk\comet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733800"/>
            <a:ext cx="3775075" cy="281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26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“Diurnal” Circulation</a:t>
            </a:r>
            <a:endParaRPr lang="en-US" b="1" dirty="0">
              <a:latin typeface="Arial Hebrew"/>
              <a:cs typeface="Arial Hebrew"/>
            </a:endParaRPr>
          </a:p>
        </p:txBody>
      </p:sp>
      <p:sp>
        <p:nvSpPr>
          <p:cNvPr id="3" name="Content Placeholder 2"/>
          <p:cNvSpPr>
            <a:spLocks noGrp="1"/>
          </p:cNvSpPr>
          <p:nvPr>
            <p:ph idx="1"/>
          </p:nvPr>
        </p:nvSpPr>
        <p:spPr>
          <a:xfrm>
            <a:off x="457200" y="1976120"/>
            <a:ext cx="8229600" cy="4525963"/>
          </a:xfrm>
        </p:spPr>
        <p:txBody>
          <a:bodyPr>
            <a:normAutofit/>
          </a:bodyPr>
          <a:lstStyle/>
          <a:p>
            <a:pPr>
              <a:spcBef>
                <a:spcPct val="50000"/>
              </a:spcBef>
              <a:buFontTx/>
              <a:buChar char="•"/>
            </a:pPr>
            <a:r>
              <a:rPr lang="en-US" sz="2000" b="1" dirty="0">
                <a:latin typeface="Arial Hebrew"/>
                <a:cs typeface="Arial Hebrew"/>
              </a:rPr>
              <a:t>C</a:t>
            </a:r>
            <a:r>
              <a:rPr lang="en-US" sz="2000" b="1" dirty="0" smtClean="0">
                <a:latin typeface="Arial Hebrew"/>
                <a:cs typeface="Arial Hebrew"/>
              </a:rPr>
              <a:t>irculation </a:t>
            </a:r>
            <a:r>
              <a:rPr lang="en-US" sz="2000" b="1" dirty="0">
                <a:latin typeface="Arial Hebrew"/>
                <a:cs typeface="Arial Hebrew"/>
              </a:rPr>
              <a:t>gone 1 to 2 hours after sunset</a:t>
            </a:r>
          </a:p>
          <a:p>
            <a:pPr>
              <a:spcBef>
                <a:spcPct val="50000"/>
              </a:spcBef>
              <a:buFontTx/>
              <a:buChar char="•"/>
            </a:pPr>
            <a:r>
              <a:rPr lang="en-US" sz="2000" b="1" dirty="0" smtClean="0">
                <a:latin typeface="Arial Hebrew"/>
                <a:cs typeface="Arial Hebrew"/>
              </a:rPr>
              <a:t>Land </a:t>
            </a:r>
            <a:r>
              <a:rPr lang="en-US" sz="2000" b="1" dirty="0">
                <a:latin typeface="Arial Hebrew"/>
                <a:cs typeface="Arial Hebrew"/>
              </a:rPr>
              <a:t>cools </a:t>
            </a:r>
            <a:r>
              <a:rPr lang="en-US" sz="2000" b="1" dirty="0">
                <a:latin typeface="Arial Hebrew"/>
                <a:cs typeface="Arial Hebrew"/>
                <a:sym typeface="Wingdings" charset="0"/>
              </a:rPr>
              <a:t> Land breeze  Nocturnal convection over water</a:t>
            </a:r>
            <a:endParaRPr lang="en-US" sz="2000" b="1" dirty="0">
              <a:solidFill>
                <a:schemeClr val="folHlink"/>
              </a:solidFill>
              <a:latin typeface="Arial Hebrew"/>
              <a:cs typeface="Arial Hebrew"/>
              <a:sym typeface="Wingdings" charset="0"/>
            </a:endParaRPr>
          </a:p>
        </p:txBody>
      </p:sp>
      <p:sp>
        <p:nvSpPr>
          <p:cNvPr id="5" name="Rectangle 4"/>
          <p:cNvSpPr/>
          <p:nvPr/>
        </p:nvSpPr>
        <p:spPr>
          <a:xfrm>
            <a:off x="3182245" y="1187252"/>
            <a:ext cx="2710999" cy="553998"/>
          </a:xfrm>
          <a:prstGeom prst="rect">
            <a:avLst/>
          </a:prstGeom>
        </p:spPr>
        <p:txBody>
          <a:bodyPr wrap="none">
            <a:spAutoFit/>
          </a:bodyPr>
          <a:lstStyle/>
          <a:p>
            <a:r>
              <a:rPr lang="en-US" sz="3000" b="1" dirty="0" smtClean="0">
                <a:latin typeface="Arial Hebrew"/>
                <a:cs typeface="Arial Hebrew"/>
              </a:rPr>
              <a:t>Evening &amp; Night</a:t>
            </a:r>
            <a:endParaRPr lang="en-US" sz="3000" b="1" dirty="0">
              <a:latin typeface="Arial Hebrew"/>
              <a:cs typeface="Arial Hebrew"/>
            </a:endParaRPr>
          </a:p>
        </p:txBody>
      </p:sp>
      <p:pic>
        <p:nvPicPr>
          <p:cNvPr id="6" name="Picture 8" descr="C:\WINDOWS\Desktop\seabreeze talk\comet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658" y="2907983"/>
            <a:ext cx="5046662" cy="377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054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78"/>
            <a:ext cx="8229600" cy="1143000"/>
          </a:xfrm>
        </p:spPr>
        <p:txBody>
          <a:bodyPr/>
          <a:lstStyle/>
          <a:p>
            <a:r>
              <a:rPr lang="en-US" b="1" dirty="0" smtClean="0">
                <a:latin typeface="Arial Hebrew"/>
                <a:cs typeface="Arial Hebrew"/>
              </a:rPr>
              <a:t>Land Breeze: Reversal at night</a:t>
            </a:r>
            <a:endParaRPr lang="en-US" b="1" dirty="0">
              <a:latin typeface="Arial Hebrew"/>
              <a:cs typeface="Arial Hebrew"/>
            </a:endParaRPr>
          </a:p>
        </p:txBody>
      </p:sp>
      <p:pic>
        <p:nvPicPr>
          <p:cNvPr id="4" name="Picture 3"/>
          <p:cNvPicPr>
            <a:picLocks noChangeAspect="1"/>
          </p:cNvPicPr>
          <p:nvPr/>
        </p:nvPicPr>
        <p:blipFill>
          <a:blip r:embed="rId2"/>
          <a:stretch>
            <a:fillRect/>
          </a:stretch>
        </p:blipFill>
        <p:spPr>
          <a:xfrm>
            <a:off x="782320" y="981372"/>
            <a:ext cx="7518400" cy="5724354"/>
          </a:xfrm>
          <a:prstGeom prst="rect">
            <a:avLst/>
          </a:prstGeom>
        </p:spPr>
      </p:pic>
    </p:spTree>
    <p:extLst>
      <p:ext uri="{BB962C8B-B14F-4D97-AF65-F5344CB8AC3E}">
        <p14:creationId xmlns:p14="http://schemas.microsoft.com/office/powerpoint/2010/main" val="2742130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Sea breeze front</a:t>
            </a:r>
            <a:endParaRPr lang="en-US" b="1" dirty="0">
              <a:latin typeface="Arial Hebrew"/>
              <a:cs typeface="Arial Hebrew"/>
            </a:endParaRPr>
          </a:p>
        </p:txBody>
      </p:sp>
      <p:sp>
        <p:nvSpPr>
          <p:cNvPr id="5" name="Rectangle 4"/>
          <p:cNvSpPr/>
          <p:nvPr/>
        </p:nvSpPr>
        <p:spPr>
          <a:xfrm>
            <a:off x="3212725" y="1004372"/>
            <a:ext cx="2621230" cy="1015663"/>
          </a:xfrm>
          <a:prstGeom prst="rect">
            <a:avLst/>
          </a:prstGeom>
        </p:spPr>
        <p:txBody>
          <a:bodyPr wrap="none">
            <a:spAutoFit/>
          </a:bodyPr>
          <a:lstStyle/>
          <a:p>
            <a:pPr algn="ctr"/>
            <a:r>
              <a:rPr lang="en-US" sz="3000" b="1" dirty="0" smtClean="0">
                <a:latin typeface="Arial Hebrew"/>
                <a:cs typeface="Arial Hebrew"/>
              </a:rPr>
              <a:t>Clear-Air Mode </a:t>
            </a:r>
            <a:br>
              <a:rPr lang="en-US" sz="3000" b="1" dirty="0" smtClean="0">
                <a:latin typeface="Arial Hebrew"/>
                <a:cs typeface="Arial Hebrew"/>
              </a:rPr>
            </a:br>
            <a:r>
              <a:rPr lang="en-US" sz="3000" b="1" dirty="0" smtClean="0">
                <a:latin typeface="Arial Hebrew"/>
                <a:cs typeface="Arial Hebrew"/>
              </a:rPr>
              <a:t>Weather Radar</a:t>
            </a:r>
            <a:endParaRPr lang="en-US" sz="3000" b="1" dirty="0">
              <a:latin typeface="Arial Hebrew"/>
              <a:cs typeface="Arial Hebrew"/>
            </a:endParaRPr>
          </a:p>
        </p:txBody>
      </p:sp>
      <p:pic>
        <p:nvPicPr>
          <p:cNvPr id="4" name="Picture 3" descr="Screen Shot 2015-06-25 at 5.44.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819" y="2834639"/>
            <a:ext cx="5110725" cy="2661603"/>
          </a:xfrm>
          <a:prstGeom prst="rect">
            <a:avLst/>
          </a:prstGeom>
        </p:spPr>
      </p:pic>
      <p:pic>
        <p:nvPicPr>
          <p:cNvPr id="9" name="Picture 6" descr="C:\WINDOWS\Desktop\seabreeze talk\seabreeze baybreeze 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 y="2588995"/>
            <a:ext cx="3957032" cy="318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0395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b="1" dirty="0" smtClean="0">
                <a:latin typeface="Arial Hebrew"/>
                <a:cs typeface="Arial Hebrew"/>
              </a:rPr>
              <a:t>Sea breeze front</a:t>
            </a:r>
            <a:endParaRPr lang="en-US" b="1" dirty="0">
              <a:latin typeface="Arial Hebrew"/>
              <a:cs typeface="Arial Hebrew"/>
            </a:endParaRPr>
          </a:p>
        </p:txBody>
      </p:sp>
      <p:sp>
        <p:nvSpPr>
          <p:cNvPr id="5" name="Rectangle 4"/>
          <p:cNvSpPr/>
          <p:nvPr/>
        </p:nvSpPr>
        <p:spPr>
          <a:xfrm>
            <a:off x="3212725" y="1004372"/>
            <a:ext cx="2621230" cy="1015663"/>
          </a:xfrm>
          <a:prstGeom prst="rect">
            <a:avLst/>
          </a:prstGeom>
        </p:spPr>
        <p:txBody>
          <a:bodyPr wrap="none">
            <a:spAutoFit/>
          </a:bodyPr>
          <a:lstStyle/>
          <a:p>
            <a:pPr algn="ctr"/>
            <a:r>
              <a:rPr lang="en-US" sz="3000" b="1" dirty="0" smtClean="0">
                <a:latin typeface="Arial Hebrew"/>
                <a:cs typeface="Arial Hebrew"/>
              </a:rPr>
              <a:t>Clear-Air Mode </a:t>
            </a:r>
            <a:br>
              <a:rPr lang="en-US" sz="3000" b="1" dirty="0" smtClean="0">
                <a:latin typeface="Arial Hebrew"/>
                <a:cs typeface="Arial Hebrew"/>
              </a:rPr>
            </a:br>
            <a:r>
              <a:rPr lang="en-US" sz="3000" b="1" dirty="0" smtClean="0">
                <a:latin typeface="Arial Hebrew"/>
                <a:cs typeface="Arial Hebrew"/>
              </a:rPr>
              <a:t>Weather Radar</a:t>
            </a:r>
            <a:endParaRPr lang="en-US" sz="3000" b="1" dirty="0">
              <a:latin typeface="Arial Hebrew"/>
              <a:cs typeface="Arial Hebrew"/>
            </a:endParaRPr>
          </a:p>
        </p:txBody>
      </p:sp>
      <p:pic>
        <p:nvPicPr>
          <p:cNvPr id="6" name="Picture 4" descr="C:\WINDOWS\Desktop\seabreeze talk\sea br animation rada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13280"/>
            <a:ext cx="6621463" cy="459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0905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9864</TotalTime>
  <Words>1081</Words>
  <Application>Microsoft Macintosh PowerPoint</Application>
  <PresentationFormat>On-screen Show (4:3)</PresentationFormat>
  <Paragraphs>149</Paragraphs>
  <Slides>39</Slides>
  <Notes>7</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Sea Breeze Tutorial + How the sea breeze and upwelling  impact the NJ offshore wind resource</vt:lpstr>
      <vt:lpstr>Causes and Circulation</vt:lpstr>
      <vt:lpstr>“Diurnal” Circulation</vt:lpstr>
      <vt:lpstr>“Diurnal” Circulation</vt:lpstr>
      <vt:lpstr>“Diurnal” Circulation</vt:lpstr>
      <vt:lpstr>“Diurnal” Circulation</vt:lpstr>
      <vt:lpstr>Land Breeze: Reversal at night</vt:lpstr>
      <vt:lpstr>Sea breeze front</vt:lpstr>
      <vt:lpstr>Sea breeze front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Modifications</vt:lpstr>
      <vt:lpstr>Modifications</vt:lpstr>
      <vt:lpstr>Modifications</vt:lpstr>
      <vt:lpstr>Modifications</vt:lpstr>
      <vt:lpstr>PowerPoint Presentation</vt:lpstr>
      <vt:lpstr>PowerPoint Presentation</vt:lpstr>
      <vt:lpstr>PowerPoint Presentation</vt:lpstr>
      <vt:lpstr>PowerPoint Presentation</vt:lpstr>
      <vt:lpstr>PowerPoint Presentation</vt:lpstr>
      <vt:lpstr>PowerPoint Presentation</vt:lpstr>
      <vt:lpstr>Occurrence of sea breeze and upwelling</vt:lpstr>
      <vt:lpstr>PowerPoint Presentation</vt:lpstr>
      <vt:lpstr>Case study:  How upwelling alone can impact hub height winds</vt:lpstr>
      <vt:lpstr>Upwelling produces an inversion, increasing 100m hub height winds</vt:lpstr>
      <vt:lpstr>Upwelling produces an inversion, increasing 100m hub height winds</vt:lpstr>
      <vt:lpstr>Upwelling produces an inversion, increasing 100m hub height winds</vt:lpstr>
      <vt:lpstr>Basic Conclusions and Future Work</vt:lpstr>
      <vt:lpstr>Extra Slides</vt:lpstr>
      <vt:lpstr>Materials and Methods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Greg</cp:lastModifiedBy>
  <cp:revision>238</cp:revision>
  <dcterms:created xsi:type="dcterms:W3CDTF">2014-10-29T19:25:45Z</dcterms:created>
  <dcterms:modified xsi:type="dcterms:W3CDTF">2015-06-26T15:35:09Z</dcterms:modified>
</cp:coreProperties>
</file>