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309" r:id="rId3"/>
    <p:sldId id="318" r:id="rId4"/>
    <p:sldId id="312" r:id="rId5"/>
    <p:sldId id="322" r:id="rId6"/>
    <p:sldId id="319" r:id="rId7"/>
    <p:sldId id="301" r:id="rId8"/>
    <p:sldId id="303" r:id="rId9"/>
    <p:sldId id="305" r:id="rId10"/>
    <p:sldId id="315" r:id="rId11"/>
    <p:sldId id="316" r:id="rId12"/>
    <p:sldId id="317" r:id="rId13"/>
    <p:sldId id="324" r:id="rId14"/>
    <p:sldId id="306" r:id="rId15"/>
    <p:sldId id="300" r:id="rId16"/>
    <p:sldId id="321" r:id="rId17"/>
    <p:sldId id="320" r:id="rId18"/>
    <p:sldId id="30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3" autoAdjust="0"/>
    <p:restoredTop sz="97073" autoAdjust="0"/>
  </p:normalViewPr>
  <p:slideViewPr>
    <p:cSldViewPr>
      <p:cViewPr varScale="1">
        <p:scale>
          <a:sx n="173" d="100"/>
          <a:sy n="173" d="100"/>
        </p:scale>
        <p:origin x="-13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Geneva" charset="0"/>
              </a:defRPr>
            </a:lvl1pPr>
          </a:lstStyle>
          <a:p>
            <a:pPr>
              <a:defRPr/>
            </a:pPr>
            <a:fld id="{90A48CFD-10D1-6A44-9976-5F618588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44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29D6EA-CF5D-A049-AFE1-400B1E09C89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Insert turbine picture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2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B3969-630A-004A-8FB3-13FF518E68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5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Fishermen: already deployed monitoring buoy, once done go to one 10 nm out</a:t>
            </a:r>
          </a:p>
          <a:p>
            <a:r>
              <a:rPr lang="en-US"/>
              <a:t>-purchased offshore vertical lidar, measure wind spd, dir, turbulence, deployed in June</a:t>
            </a:r>
          </a:p>
          <a:p>
            <a:r>
              <a:rPr lang="en-US"/>
              <a:t>-bought scanning lidar, deployed at end of summer</a:t>
            </a:r>
          </a:p>
          <a:p>
            <a:r>
              <a:rPr lang="en-US"/>
              <a:t>-bought wind tracer near Margate, see 10 nm offshore, in vertical</a:t>
            </a:r>
          </a:p>
          <a:p>
            <a:r>
              <a:rPr lang="en-US"/>
              <a:t>-2-3 60m met towers along coast, instrumented at 3 levels</a:t>
            </a:r>
          </a:p>
          <a:p>
            <a:endParaRPr lang="en-US"/>
          </a:p>
          <a:p>
            <a:r>
              <a:rPr lang="en-US"/>
              <a:t>Offshore Megawatt (German): no monitoring, rely on our study</a:t>
            </a:r>
          </a:p>
          <a:p>
            <a:endParaRPr lang="en-US"/>
          </a:p>
          <a:p>
            <a:r>
              <a:rPr lang="en-US"/>
              <a:t>Bluewater Wind: claim deploying monitoring sites at end of summer</a:t>
            </a:r>
          </a:p>
          <a:p>
            <a:endParaRPr lang="en-US"/>
          </a:p>
          <a:p>
            <a:r>
              <a:rPr lang="en-US"/>
              <a:t>Garden State Offshore Energy (part PSEG, part Deepwater Wind):  vertical lidar on buoy, validate in Rhode Island, target this summer with LIDAR</a:t>
            </a:r>
          </a:p>
          <a:p>
            <a:endParaRPr 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805770-9ADF-DB4A-9772-33F468799EE9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083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B3969-630A-004A-8FB3-13FF518E68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5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B3969-630A-004A-8FB3-13FF518E68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2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B3969-630A-004A-8FB3-13FF518E68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56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B3969-630A-004A-8FB3-13FF518E68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5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B3969-630A-004A-8FB3-13FF518E68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5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327D4-CBD7-E640-AB57-8B76CD1CD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2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C8414-7B89-0D40-B653-56596F770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1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7006-1B58-7748-9DED-C52838123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FC36-2C0A-9A43-9E3D-2F95C205F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0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CB66-DB63-8A45-83E6-CCEBF4EFD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3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DA67-0B39-0A4A-9178-F6F6B6572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5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E1F2-20B1-AB49-B162-8DFC4D006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5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808D-CA9D-6242-A72B-3C6D72C68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2C63-A42D-124D-87D5-207A0425E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7A377-EF7F-6241-B7C0-72CAA4451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5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AD891-E20F-F242-A259-09265BE09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4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fld id="{7298597D-5261-AD46-844F-BE2D12A83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Geneva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Geneva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Geneva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Geneva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Geneva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Geneva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hyperlink" Target="http://www.axystechnologies.com/LinkClick.aspx?link=136&amp;tabid=68" TargetMode="External"/><Relationship Id="rId5" Type="http://schemas.openxmlformats.org/officeDocument/2006/relationships/image" Target="../media/image24.jpeg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png"/><Relationship Id="rId9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ist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6695" cy="6241409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590800"/>
          </a:xfrm>
          <a:solidFill>
            <a:schemeClr val="bg1">
              <a:alpha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alibri" charset="0"/>
              </a:rPr>
              <a:t>Atmospheric/Oceanic Analyses and Predictions to Support </a:t>
            </a:r>
            <a:r>
              <a:rPr lang="en-US" sz="2100" b="1" dirty="0" smtClean="0">
                <a:solidFill>
                  <a:srgbClr val="000000"/>
                </a:solidFill>
                <a:latin typeface="Calibri" charset="0"/>
              </a:rPr>
              <a:t>NJ’s Energy Master Plan and Associated Offshore </a:t>
            </a:r>
            <a:r>
              <a:rPr lang="en-US" sz="2100" b="1" dirty="0">
                <a:solidFill>
                  <a:srgbClr val="000000"/>
                </a:solidFill>
                <a:latin typeface="Calibri" charset="0"/>
              </a:rPr>
              <a:t>Wind (OSW) Renewable </a:t>
            </a:r>
            <a:r>
              <a:rPr lang="en-US" sz="2100" b="1">
                <a:solidFill>
                  <a:srgbClr val="000000"/>
                </a:solidFill>
                <a:latin typeface="Calibri" charset="0"/>
              </a:rPr>
              <a:t>Energy </a:t>
            </a:r>
            <a:r>
              <a:rPr lang="en-US" sz="2100" b="1" smtClean="0">
                <a:solidFill>
                  <a:srgbClr val="000000"/>
                </a:solidFill>
                <a:latin typeface="Calibri" charset="0"/>
              </a:rPr>
              <a:t>Regulations</a:t>
            </a:r>
            <a:r>
              <a:rPr lang="en-US" sz="2100" b="1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sz="2100" b="1" dirty="0">
                <a:solidFill>
                  <a:srgbClr val="000000"/>
                </a:solidFill>
                <a:latin typeface="Calibri" charset="0"/>
              </a:rPr>
            </a:br>
            <a:r>
              <a:rPr lang="en-US" altLang="ja-JP" sz="21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altLang="ja-JP" sz="2100" dirty="0">
                <a:solidFill>
                  <a:srgbClr val="000000"/>
                </a:solidFill>
                <a:latin typeface="Calibri" charset="0"/>
              </a:rPr>
            </a:br>
            <a:r>
              <a:rPr lang="en-US" altLang="ja-JP" sz="1600" b="1" i="1" dirty="0">
                <a:solidFill>
                  <a:srgbClr val="000000"/>
                </a:solidFill>
                <a:latin typeface="Calibri" charset="0"/>
              </a:rPr>
              <a:t>Innovative Analytical/Predictive Modeling Applications that will Cost-</a:t>
            </a:r>
            <a:r>
              <a:rPr lang="en-US" altLang="ja-JP" sz="16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altLang="ja-JP" sz="1600" dirty="0">
                <a:solidFill>
                  <a:srgbClr val="000000"/>
                </a:solidFill>
                <a:latin typeface="Calibri" charset="0"/>
              </a:rPr>
            </a:br>
            <a:r>
              <a:rPr lang="en-US" altLang="ja-JP" sz="1600" b="1" i="1" dirty="0">
                <a:solidFill>
                  <a:srgbClr val="000000"/>
                </a:solidFill>
                <a:latin typeface="Calibri" charset="0"/>
              </a:rPr>
              <a:t>Effectively Reduce the “Risks” Associated with Offshore Wind Development Issues Including Wind Resource Variability, Energy Transmission/Distribution Reliability, Environmental/Health Impact, and Educational/Economic Development Incentives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38700"/>
            <a:ext cx="6400800" cy="6858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                                </a:t>
            </a:r>
          </a:p>
        </p:txBody>
      </p:sp>
      <p:pic>
        <p:nvPicPr>
          <p:cNvPr id="2" name="Picture 7" descr="Description: ceeep"/>
          <p:cNvPicPr>
            <a:picLocks noChangeAspect="1" noChangeArrowheads="1"/>
          </p:cNvPicPr>
          <p:nvPr/>
        </p:nvPicPr>
        <p:blipFill rotWithShape="1">
          <a:blip r:embed="rId4"/>
          <a:srcRect r="65673"/>
          <a:stretch/>
        </p:blipFill>
        <p:spPr bwMode="auto">
          <a:xfrm>
            <a:off x="1447800" y="4800600"/>
            <a:ext cx="1509713" cy="6302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04800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7" name="Picture 41" descr="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04800"/>
            <a:ext cx="831850" cy="838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8" name="Picture 30" descr="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9625" y="381000"/>
            <a:ext cx="8128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381000"/>
            <a:ext cx="900113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544" y="4800600"/>
            <a:ext cx="1260475" cy="5334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8688" y="4809117"/>
            <a:ext cx="1135256" cy="52066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7" descr="Description: ceeep"/>
          <p:cNvPicPr>
            <a:picLocks noChangeAspect="1" noChangeArrowheads="1"/>
          </p:cNvPicPr>
          <p:nvPr/>
        </p:nvPicPr>
        <p:blipFill rotWithShape="1">
          <a:blip r:embed="rId4"/>
          <a:srcRect l="52159"/>
          <a:stretch/>
        </p:blipFill>
        <p:spPr bwMode="auto">
          <a:xfrm>
            <a:off x="2997200" y="4800600"/>
            <a:ext cx="2103438" cy="6302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61334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33800" cy="3733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-6350"/>
            <a:ext cx="3733800" cy="3733800"/>
          </a:xfrm>
          <a:prstGeom prst="rect">
            <a:avLst/>
          </a:prstGeom>
        </p:spPr>
      </p:pic>
      <p:pic>
        <p:nvPicPr>
          <p:cNvPr id="9" name="Picture 8" descr="3000.em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5" t="23126" r="34222" b="19382"/>
          <a:stretch/>
        </p:blipFill>
        <p:spPr>
          <a:xfrm>
            <a:off x="3505200" y="304800"/>
            <a:ext cx="236220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787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ddditl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3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C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6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88183"/>
            <a:ext cx="8926299" cy="8197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Screen Shot 2014-02-07 at 11.39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219200"/>
            <a:ext cx="7337001" cy="4191000"/>
          </a:xfrm>
          <a:prstGeom prst="rect">
            <a:avLst/>
          </a:prstGeom>
        </p:spPr>
      </p:pic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2411199" y="240268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latin typeface="Calibri" charset="0"/>
              </a:rPr>
              <a:t>Hourly Wind Energy Production Data Provided to RU CEEEP</a:t>
            </a:r>
            <a:endParaRPr lang="en-US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2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1105764"/>
            <a:ext cx="103687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1. Hourly</a:t>
            </a:r>
          </a:p>
          <a:p>
            <a:r>
              <a:rPr lang="en-US" dirty="0" smtClean="0"/>
              <a:t>Wind</a:t>
            </a:r>
          </a:p>
          <a:p>
            <a:r>
              <a:rPr lang="en-US" dirty="0" smtClean="0"/>
              <a:t>Speeds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9166" y="1105764"/>
            <a:ext cx="1217889" cy="23083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2. Hourly</a:t>
            </a:r>
          </a:p>
          <a:p>
            <a:r>
              <a:rPr lang="en-US" dirty="0" smtClean="0"/>
              <a:t>Wind</a:t>
            </a:r>
          </a:p>
          <a:p>
            <a:r>
              <a:rPr lang="en-US" dirty="0" smtClean="0"/>
              <a:t>Turbine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Production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MWh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IMCS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6783" y="864275"/>
            <a:ext cx="134051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3. PJM</a:t>
            </a:r>
          </a:p>
          <a:p>
            <a:r>
              <a:rPr lang="en-US" dirty="0" smtClean="0"/>
              <a:t>Energy UC &amp;</a:t>
            </a:r>
          </a:p>
          <a:p>
            <a:r>
              <a:rPr lang="en-US" dirty="0" smtClean="0"/>
              <a:t>Dispatch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Dayzer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CEEEP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13075" y="1448986"/>
            <a:ext cx="236091" cy="17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67055" y="1448986"/>
            <a:ext cx="2233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49166" y="3881879"/>
            <a:ext cx="7190705" cy="2308324"/>
          </a:xfrm>
          <a:prstGeom prst="rect">
            <a:avLst/>
          </a:prstGeom>
          <a:noFill/>
          <a:ln w="635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Other Inputs:</a:t>
            </a:r>
          </a:p>
          <a:p>
            <a:endParaRPr lang="en-US" dirty="0" smtClean="0"/>
          </a:p>
          <a:p>
            <a:r>
              <a:rPr lang="en-US" dirty="0" smtClean="0"/>
              <a:t>Turbine size, manufacturer and power curve (relationship between wind speed (and other factors?) and power production)</a:t>
            </a:r>
          </a:p>
          <a:p>
            <a:r>
              <a:rPr lang="en-US" dirty="0" smtClean="0"/>
              <a:t>Turbine location and wake effect</a:t>
            </a:r>
          </a:p>
          <a:p>
            <a:r>
              <a:rPr lang="en-US" dirty="0" smtClean="0"/>
              <a:t>Size of wind farm (MW)</a:t>
            </a:r>
          </a:p>
          <a:p>
            <a:r>
              <a:rPr lang="en-US" dirty="0" smtClean="0"/>
              <a:t>Injection point(s) into electricity grid (radial and with AWC)</a:t>
            </a:r>
          </a:p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06758" y="3414088"/>
            <a:ext cx="0" cy="46779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514600" y="506046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latin typeface="Calibri" charset="0"/>
              </a:rPr>
              <a:t>Couple/automate data transfer flow </a:t>
            </a:r>
            <a:endParaRPr lang="en-US" sz="1800" dirty="0">
              <a:latin typeface="Calibri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0" y="-153640"/>
            <a:ext cx="9144000" cy="8197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Combine Ru IMCS/CEEEP Modeling Programs</a:t>
            </a:r>
            <a:endParaRPr lang="en-US" sz="2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29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3640"/>
            <a:ext cx="9144000" cy="8197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Proposed Modeling/Monitoring Enhancements</a:t>
            </a:r>
            <a:endParaRPr lang="en-US" sz="2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426372"/>
            <a:ext cx="2850727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916588"/>
            <a:ext cx="3002534" cy="2197100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791200" y="833419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Calibri" charset="0"/>
              </a:rPr>
              <a:t>SODAR</a:t>
            </a:r>
            <a:endParaRPr lang="en-US" sz="1400" dirty="0">
              <a:latin typeface="Calibri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715000" y="37641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Calibri" charset="0"/>
              </a:rPr>
              <a:t>LIDAR</a:t>
            </a:r>
            <a:endParaRPr lang="en-US" sz="1400" dirty="0">
              <a:latin typeface="Calibri" charset="0"/>
            </a:endParaRPr>
          </a:p>
        </p:txBody>
      </p:sp>
      <p:pic>
        <p:nvPicPr>
          <p:cNvPr id="10" name="Picture 9" descr="Screen Shot 2014-02-07 at 11.17.45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0165"/>
            <a:ext cx="4038600" cy="5129022"/>
          </a:xfrm>
          <a:prstGeom prst="rect">
            <a:avLst/>
          </a:prstGeom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371600" y="868588"/>
            <a:ext cx="2362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Calibri" charset="0"/>
              </a:rPr>
              <a:t>Large-Eddy Simulation (LES)</a:t>
            </a:r>
            <a:endParaRPr lang="en-US" sz="1400" dirty="0">
              <a:latin typeface="Calibri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371600" y="2700365"/>
            <a:ext cx="2362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Calibri" charset="0"/>
              </a:rPr>
              <a:t>Velocity</a:t>
            </a:r>
            <a:endParaRPr lang="en-US" sz="1400" dirty="0">
              <a:latin typeface="Calibri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371600" y="3812110"/>
            <a:ext cx="2362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Calibri" charset="0"/>
              </a:rPr>
              <a:t>Turbulence Intensity</a:t>
            </a:r>
            <a:endParaRPr lang="en-US" sz="1400" dirty="0">
              <a:latin typeface="Calibri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371600" y="5002339"/>
            <a:ext cx="2362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Calibri" charset="0"/>
              </a:rPr>
              <a:t>Kinematic Shear Stress</a:t>
            </a:r>
            <a:endParaRPr lang="en-US" sz="1400" dirty="0">
              <a:latin typeface="Calibri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2514600" y="506046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latin typeface="Calibri" charset="0"/>
              </a:rPr>
              <a:t>Modeling/Monitoring Upgrades</a:t>
            </a:r>
            <a:endParaRPr lang="en-US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4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06 at 9.41.16 PM (3)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5185" r="32361" b="46173"/>
          <a:stretch/>
        </p:blipFill>
        <p:spPr>
          <a:xfrm>
            <a:off x="3898900" y="38100"/>
            <a:ext cx="5219700" cy="250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685800"/>
            <a:ext cx="5486400" cy="5486400"/>
          </a:xfrm>
          <a:prstGeom prst="rect">
            <a:avLst/>
          </a:prstGeom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791200" y="2438400"/>
            <a:ext cx="3124200" cy="3657600"/>
            <a:chOff x="0" y="763951"/>
            <a:chExt cx="4226241" cy="6089724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5" t="7741" r="21771" b="5312"/>
            <a:stretch>
              <a:fillRect/>
            </a:stretch>
          </p:blipFill>
          <p:spPr bwMode="auto">
            <a:xfrm>
              <a:off x="0" y="890820"/>
              <a:ext cx="4226241" cy="596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1752600" y="4953000"/>
              <a:ext cx="4128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0000"/>
                  </a:solidFill>
                </a:rPr>
                <a:t>77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824632" y="6092459"/>
              <a:ext cx="412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</a:rPr>
                <a:t>73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33400" y="1447800"/>
              <a:ext cx="4128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0000"/>
                  </a:solidFill>
                </a:rPr>
                <a:t>74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061581" y="4189421"/>
              <a:ext cx="412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</a:rPr>
                <a:t>89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1855423" y="4570028"/>
              <a:ext cx="412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</a:rPr>
                <a:t>88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438400" y="1828800"/>
              <a:ext cx="4128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0000"/>
                  </a:solidFill>
                </a:rPr>
                <a:t>87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2362200" y="2895601"/>
              <a:ext cx="412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</a:rPr>
                <a:t>79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1828800" y="3124200"/>
              <a:ext cx="4128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0000"/>
                  </a:solidFill>
                </a:rPr>
                <a:t>78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143000" y="1905000"/>
              <a:ext cx="4128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0000"/>
                  </a:solidFill>
                </a:rPr>
                <a:t>53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990600" y="2514600"/>
              <a:ext cx="4128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0000"/>
                  </a:solidFill>
                </a:rPr>
                <a:t>68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1143000" y="4495800"/>
              <a:ext cx="4128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0000"/>
                  </a:solidFill>
                </a:rPr>
                <a:t>64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1236949" y="5331244"/>
              <a:ext cx="412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</a:rPr>
                <a:t>60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1443107" y="1525166"/>
              <a:ext cx="412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</a:rPr>
                <a:t>70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2438400" y="2362200"/>
              <a:ext cx="412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</a:rPr>
                <a:t>79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609600" y="3733800"/>
              <a:ext cx="4128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0000"/>
                  </a:solidFill>
                </a:rPr>
                <a:t>60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1649265" y="1144559"/>
              <a:ext cx="412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</a:rPr>
                <a:t>78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752344" y="763951"/>
              <a:ext cx="412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</a:rPr>
                <a:t>80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2438400" y="1524001"/>
              <a:ext cx="412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</a:rPr>
                <a:t>85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504688" y="1398297"/>
              <a:ext cx="412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76200" y="76200"/>
            <a:ext cx="341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Sandy, Oct 29-30, 2012</a:t>
            </a:r>
          </a:p>
        </p:txBody>
      </p:sp>
    </p:spTree>
    <p:extLst>
      <p:ext uri="{BB962C8B-B14F-4D97-AF65-F5344CB8AC3E}">
        <p14:creationId xmlns:p14="http://schemas.microsoft.com/office/powerpoint/2010/main" val="379240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Model Irene with the intensity of the September 1821 Hurricane using </a:t>
            </a:r>
            <a:r>
              <a:rPr lang="en-US" sz="3200" dirty="0" smtClean="0">
                <a:solidFill>
                  <a:schemeClr val="tx1"/>
                </a:solidFill>
              </a:rPr>
              <a:t>RUWRF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5" descr="winds_kts_zoom_22_6k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 r="6812" b="4472"/>
          <a:stretch>
            <a:fillRect/>
          </a:stretch>
        </p:blipFill>
        <p:spPr bwMode="auto">
          <a:xfrm>
            <a:off x="0" y="1676400"/>
            <a:ext cx="44656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a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"/>
          <a:stretch>
            <a:fillRect/>
          </a:stretch>
        </p:blipFill>
        <p:spPr bwMode="auto">
          <a:xfrm>
            <a:off x="4648200" y="1676400"/>
            <a:ext cx="44545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4724400" cy="43858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50" dirty="0">
                <a:ln>
                  <a:solidFill>
                    <a:schemeClr val="bg1"/>
                  </a:solidFill>
                </a:ln>
              </a:rPr>
              <a:t>Irene Wind Speed at 10m (MPH)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600200"/>
            <a:ext cx="4267200" cy="430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n>
                  <a:solidFill>
                    <a:schemeClr val="bg1"/>
                  </a:solidFill>
                </a:ln>
              </a:rPr>
              <a:t>1821 Wind Speed at 10m (MPH)</a:t>
            </a:r>
          </a:p>
        </p:txBody>
      </p:sp>
    </p:spTree>
    <p:extLst>
      <p:ext uri="{BB962C8B-B14F-4D97-AF65-F5344CB8AC3E}">
        <p14:creationId xmlns:p14="http://schemas.microsoft.com/office/powerpoint/2010/main" val="195545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8197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Screen Shot 2014-02-07 at 11.55.00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9110"/>
            <a:ext cx="3657600" cy="508309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034236" y="957001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Calibri" charset="0"/>
              </a:rPr>
              <a:t>Progress Reports</a:t>
            </a:r>
            <a:endParaRPr lang="en-US" sz="1400" dirty="0">
              <a:latin typeface="Calibri" charset="0"/>
            </a:endParaRPr>
          </a:p>
        </p:txBody>
      </p:sp>
      <p:pic>
        <p:nvPicPr>
          <p:cNvPr id="4" name="Picture 3" descr="Screen Shot 2014-02-07 at 11.56.34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20" y="1317710"/>
            <a:ext cx="4275480" cy="4796774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0" y="936710"/>
            <a:ext cx="274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Calibri" charset="0"/>
              </a:rPr>
              <a:t>Website, Presentations, Meetings</a:t>
            </a:r>
            <a:endParaRPr lang="en-US" sz="1400" dirty="0">
              <a:latin typeface="Calibri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200" y="149966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Calibri" charset="0"/>
              </a:rPr>
              <a:t>   Reports, Presentations, </a:t>
            </a:r>
            <a:r>
              <a:rPr lang="en-US" sz="2800" b="1" dirty="0">
                <a:latin typeface="Calibri" charset="0"/>
              </a:rPr>
              <a:t>M</a:t>
            </a:r>
            <a:r>
              <a:rPr lang="en-US" sz="2800" b="1" dirty="0" smtClean="0">
                <a:latin typeface="Calibri" charset="0"/>
              </a:rPr>
              <a:t>eetings, </a:t>
            </a:r>
            <a:r>
              <a:rPr lang="en-US" sz="2800" b="1" dirty="0">
                <a:latin typeface="Calibri" charset="0"/>
              </a:rPr>
              <a:t>C</a:t>
            </a:r>
            <a:r>
              <a:rPr lang="en-US" sz="2800" b="1" dirty="0" smtClean="0">
                <a:latin typeface="Calibri" charset="0"/>
              </a:rPr>
              <a:t>onference calls</a:t>
            </a:r>
            <a:endParaRPr lang="en-US" sz="28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9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3640"/>
            <a:ext cx="9144000" cy="8197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Domain and WTG Size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15" name="Picture 14" descr="Screen Shot 2014-02-07 at 11.26.13 A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30"/>
          <a:stretch/>
        </p:blipFill>
        <p:spPr>
          <a:xfrm>
            <a:off x="228600" y="1692682"/>
            <a:ext cx="2422424" cy="3149328"/>
          </a:xfrm>
          <a:prstGeom prst="rect">
            <a:avLst/>
          </a:prstGeom>
        </p:spPr>
      </p:pic>
      <p:pic>
        <p:nvPicPr>
          <p:cNvPr id="16" name="Picture 15" descr="Screen Shot 2014-02-07 at 11.26.13 A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6"/>
          <a:stretch/>
        </p:blipFill>
        <p:spPr>
          <a:xfrm>
            <a:off x="2819400" y="1676400"/>
            <a:ext cx="2408976" cy="3162838"/>
          </a:xfrm>
          <a:prstGeom prst="rect">
            <a:avLst/>
          </a:prstGeom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228600" y="1416160"/>
            <a:ext cx="2422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Calibri" charset="0"/>
              </a:rPr>
              <a:t>North Zone</a:t>
            </a:r>
            <a:endParaRPr lang="en-US" sz="1400" dirty="0">
              <a:latin typeface="Calibri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895600" y="1371600"/>
            <a:ext cx="228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Calibri" charset="0"/>
              </a:rPr>
              <a:t>South Zone</a:t>
            </a:r>
            <a:endParaRPr lang="en-US" sz="1400" dirty="0">
              <a:latin typeface="Calibri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295400"/>
            <a:ext cx="3200400" cy="4429618"/>
          </a:xfrm>
          <a:prstGeom prst="rect">
            <a:avLst/>
          </a:prstGeom>
        </p:spPr>
      </p:pic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6256541" y="990600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Calibri" charset="0"/>
              </a:rPr>
              <a:t>6 MW WTG</a:t>
            </a:r>
            <a:endParaRPr lang="en-US" sz="1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3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9144000" cy="5438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52400"/>
            <a:ext cx="385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Power Curve – 6 MW WTG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7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k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3240038" cy="2971800"/>
          </a:xfrm>
          <a:prstGeom prst="rect">
            <a:avLst/>
          </a:prstGeom>
        </p:spPr>
      </p:pic>
      <p:pic>
        <p:nvPicPr>
          <p:cNvPr id="5" name="Picture 4" descr="Ann-100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r="14148" b="3112"/>
          <a:stretch/>
        </p:blipFill>
        <p:spPr>
          <a:xfrm>
            <a:off x="6146800" y="2971800"/>
            <a:ext cx="3009900" cy="3181351"/>
          </a:xfrm>
          <a:prstGeom prst="rect">
            <a:avLst/>
          </a:prstGeom>
        </p:spPr>
      </p:pic>
      <p:pic>
        <p:nvPicPr>
          <p:cNvPr id="8" name="Picture 7" descr="3000.em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5" t="23126" r="34222" b="19382"/>
          <a:stretch/>
        </p:blipFill>
        <p:spPr>
          <a:xfrm>
            <a:off x="152400" y="76200"/>
            <a:ext cx="236220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2000.em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9" t="23125" r="33706" b="18830"/>
          <a:stretch/>
        </p:blipFill>
        <p:spPr>
          <a:xfrm>
            <a:off x="6629400" y="76200"/>
            <a:ext cx="236220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1100.emf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0" t="22941" r="33259" b="28559"/>
          <a:stretch/>
        </p:blipFill>
        <p:spPr>
          <a:xfrm>
            <a:off x="152400" y="3124200"/>
            <a:ext cx="236220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371600" y="2667000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 MW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2667000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1998 MW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715000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1098 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0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Hypothetical WTG Array Showing 10D X12D Spacing with a “</a:t>
            </a:r>
            <a:r>
              <a:rPr lang="en-US" b="1" dirty="0" err="1"/>
              <a:t>Staggard</a:t>
            </a:r>
            <a:r>
              <a:rPr lang="en-US" b="1" dirty="0"/>
              <a:t>” </a:t>
            </a:r>
            <a:r>
              <a:rPr lang="en-US" sz="1800" b="1" dirty="0" smtClean="0"/>
              <a:t>C</a:t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Hypothetical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WTG Array Showing 10D X12D Spacing with a “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Staggard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 Configuration to Account for Prevailing Winds along with the effects of the Sea breeze Circulation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 smtClean="0"/>
              <a:t>onfiguration</a:t>
            </a:r>
            <a:r>
              <a:rPr lang="en-US" b="1" dirty="0" smtClean="0"/>
              <a:t> </a:t>
            </a:r>
            <a:r>
              <a:rPr lang="en-US" b="1" dirty="0"/>
              <a:t>to Account for Prevailing Winds along with the effects of the Sea breeze Circulation</a:t>
            </a:r>
            <a:endParaRPr lang="en-US" dirty="0"/>
          </a:p>
        </p:txBody>
      </p:sp>
      <p:pic>
        <p:nvPicPr>
          <p:cNvPr id="4" name="Content Placeholder 3" descr="C:\Users\dunk\Pictures\BPU WTG 10 X 1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54" y="1600200"/>
            <a:ext cx="670629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92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06 at 8.55.59 PM (3)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16415" r="38179" b="32452"/>
          <a:stretch/>
        </p:blipFill>
        <p:spPr>
          <a:xfrm>
            <a:off x="3992626" y="3657600"/>
            <a:ext cx="5175801" cy="250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0"/>
            <a:ext cx="3962400" cy="3962400"/>
          </a:xfrm>
          <a:prstGeom prst="rect">
            <a:avLst/>
          </a:prstGeom>
        </p:spPr>
      </p:pic>
      <p:pic>
        <p:nvPicPr>
          <p:cNvPr id="7" name="Picture 6" descr="Screen Shot 2014-04-06 at 9.03.05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5803" r="26667"/>
          <a:stretch/>
        </p:blipFill>
        <p:spPr>
          <a:xfrm>
            <a:off x="4876800" y="76200"/>
            <a:ext cx="3473450" cy="3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1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tow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t="15840" r="16650" b="6660"/>
          <a:stretch>
            <a:fillRect/>
          </a:stretch>
        </p:blipFill>
        <p:spPr bwMode="auto">
          <a:xfrm>
            <a:off x="533400" y="971550"/>
            <a:ext cx="2209800" cy="2316163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533400" y="663575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latin typeface="Calibri" charset="0"/>
              </a:rPr>
              <a:t>Meteorological Tower </a:t>
            </a:r>
            <a:endParaRPr lang="en-US" sz="1400" dirty="0">
              <a:latin typeface="Calibri" charset="0"/>
            </a:endParaRPr>
          </a:p>
        </p:txBody>
      </p:sp>
      <p:sp>
        <p:nvSpPr>
          <p:cNvPr id="63492" name="TextBox 6"/>
          <p:cNvSpPr txBox="1">
            <a:spLocks noChangeArrowheads="1"/>
          </p:cNvSpPr>
          <p:nvPr/>
        </p:nvSpPr>
        <p:spPr bwMode="auto">
          <a:xfrm>
            <a:off x="3352800" y="666750"/>
            <a:ext cx="251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charset="0"/>
              </a:rPr>
              <a:t>Meteorological Buoy</a:t>
            </a:r>
            <a:endParaRPr lang="en-US" sz="1400">
              <a:latin typeface="Calibri" charset="0"/>
            </a:endParaRPr>
          </a:p>
        </p:txBody>
      </p:sp>
      <p:pic>
        <p:nvPicPr>
          <p:cNvPr id="63493" name="Picture 2" descr="WindSentinel Offshore Wind Resource Assessment Buoy">
            <a:hlinkClick r:id="rId4" tooltip="&quot;Learn more about the WindSentinel buoy&quot;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71550"/>
            <a:ext cx="2439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66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28956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Picture 8"/>
          <p:cNvSpPr>
            <a:spLocks noChangeAspect="1"/>
          </p:cNvSpPr>
          <p:nvPr/>
        </p:nvSpPr>
        <p:spPr bwMode="auto">
          <a:xfrm>
            <a:off x="6400800" y="3657600"/>
            <a:ext cx="254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6400800" y="66675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charset="0"/>
              </a:rPr>
              <a:t>Offshore vertical LIDAR</a:t>
            </a:r>
            <a:endParaRPr lang="en-US" sz="1400">
              <a:latin typeface="Calibri" charset="0"/>
            </a:endParaRPr>
          </a:p>
        </p:txBody>
      </p:sp>
      <p:sp>
        <p:nvSpPr>
          <p:cNvPr id="63498" name="TextBox 12"/>
          <p:cNvSpPr txBox="1">
            <a:spLocks noChangeArrowheads="1"/>
          </p:cNvSpPr>
          <p:nvPr/>
        </p:nvSpPr>
        <p:spPr bwMode="auto">
          <a:xfrm>
            <a:off x="304800" y="3425825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charset="0"/>
              </a:rPr>
              <a:t>Coastal/Offshore Scanning LIDAR</a:t>
            </a:r>
            <a:endParaRPr lang="en-US" sz="1400">
              <a:latin typeface="Calibri" charset="0"/>
            </a:endParaRPr>
          </a:p>
        </p:txBody>
      </p:sp>
      <p:sp>
        <p:nvSpPr>
          <p:cNvPr id="63499" name="TextBox 13"/>
          <p:cNvSpPr txBox="1">
            <a:spLocks noChangeArrowheads="1"/>
          </p:cNvSpPr>
          <p:nvPr/>
        </p:nvSpPr>
        <p:spPr bwMode="auto">
          <a:xfrm>
            <a:off x="3352800" y="3429000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charset="0"/>
              </a:rPr>
              <a:t>Infrared Satellite</a:t>
            </a:r>
            <a:endParaRPr lang="en-US" sz="1400">
              <a:latin typeface="Calibri" charset="0"/>
            </a:endParaRPr>
          </a:p>
        </p:txBody>
      </p:sp>
      <p:sp>
        <p:nvSpPr>
          <p:cNvPr id="63500" name="TextBox 14"/>
          <p:cNvSpPr txBox="1">
            <a:spLocks noChangeArrowheads="1"/>
          </p:cNvSpPr>
          <p:nvPr/>
        </p:nvSpPr>
        <p:spPr bwMode="auto">
          <a:xfrm>
            <a:off x="6400800" y="342900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alibri" charset="0"/>
              </a:rPr>
              <a:t>Coastal Radar (CODAR)</a:t>
            </a:r>
            <a:endParaRPr lang="en-US" sz="1400">
              <a:latin typeface="Calibri" charset="0"/>
            </a:endParaRPr>
          </a:p>
        </p:txBody>
      </p:sp>
      <p:pic>
        <p:nvPicPr>
          <p:cNvPr id="6350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1" b="10774"/>
          <a:stretch>
            <a:fillRect/>
          </a:stretch>
        </p:blipFill>
        <p:spPr bwMode="auto">
          <a:xfrm>
            <a:off x="3505200" y="971550"/>
            <a:ext cx="21336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54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0" y="-153640"/>
            <a:ext cx="9144000" cy="8197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Coastal/Offshore Wind Monitoring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71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sapeake-light-tower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0" r="15876"/>
          <a:stretch/>
        </p:blipFill>
        <p:spPr>
          <a:xfrm>
            <a:off x="0" y="1403540"/>
            <a:ext cx="3352800" cy="4306516"/>
          </a:xfrm>
          <a:prstGeom prst="rect">
            <a:avLst/>
          </a:prstGeom>
        </p:spPr>
      </p:pic>
      <p:pic>
        <p:nvPicPr>
          <p:cNvPr id="7" name="Picture 6" descr="chesapeake_light_proposal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403540"/>
            <a:ext cx="2702728" cy="430302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-1" y="782880"/>
            <a:ext cx="6075103" cy="6673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Chesapeake Light Tower</a:t>
            </a:r>
            <a:endParaRPr lang="en-US" sz="2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" y="5562600"/>
            <a:ext cx="3352800" cy="6673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endParaRPr lang="en-US" sz="1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385638" y="5562600"/>
            <a:ext cx="2685782" cy="6673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Future</a:t>
            </a:r>
            <a:endParaRPr lang="en-US" sz="1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172200" y="838200"/>
            <a:ext cx="0" cy="525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0" y="-153640"/>
            <a:ext cx="9144000" cy="8197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026" name="Picture 2" descr="WindSentinel Land Sta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03540"/>
            <a:ext cx="2438400" cy="4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3640"/>
            <a:ext cx="9144000" cy="8197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Local Wind Resource Perturbations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14" name="Picture 13" descr="Screen Shot 2014-02-07 at 11.42.58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67930"/>
            <a:ext cx="4216633" cy="3581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200" y="1295400"/>
            <a:ext cx="4648200" cy="3736529"/>
            <a:chOff x="76200" y="1295400"/>
            <a:chExt cx="4648200" cy="3736529"/>
          </a:xfrm>
        </p:grpSpPr>
        <p:pic>
          <p:nvPicPr>
            <p:cNvPr id="3" name="Picture 2" descr="Screen Shot 2014-02-07 at 11.41.02 AM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"/>
            <a:stretch/>
          </p:blipFill>
          <p:spPr>
            <a:xfrm>
              <a:off x="76200" y="1295400"/>
              <a:ext cx="4595448" cy="37338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565424" y="4632226"/>
              <a:ext cx="1158976" cy="399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2514600" y="506046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latin typeface="Calibri" charset="0"/>
              </a:rPr>
              <a:t>Sea breeze and local wind analyses</a:t>
            </a:r>
            <a:endParaRPr lang="en-US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8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</TotalTime>
  <Words>430</Words>
  <Application>Microsoft Macintosh PowerPoint</Application>
  <PresentationFormat>On-screen Show (4:3)</PresentationFormat>
  <Paragraphs>109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 Atmospheric/Oceanic Analyses and Predictions to Support NJ’s Energy Master Plan and Associated Offshore Wind (OSW) Renewable Energy Regulations  Innovative Analytical/Predictive Modeling Applications that will Cost- Effectively Reduce the “Risks” Associated with Offshore Wind Development Issues Including Wind Resource Variability, Energy Transmission/Distribution Reliability, Environmental/Health Impact, and Educational/Economic Development Incentives</vt:lpstr>
      <vt:lpstr>Domain and WTG Size</vt:lpstr>
      <vt:lpstr>PowerPoint Presentation</vt:lpstr>
      <vt:lpstr>PowerPoint Presentation</vt:lpstr>
      <vt:lpstr>Hypothetical WTG Array Showing 10D X12D Spacing with a “Staggard” C   Hypothetical WTG Array Showing 10D X12D Spacing with a “Staggard” Configuration to Account for Prevailing Winds along with the effects of the Sea breeze Circulation onfiguration to Account for Prevailing Winds along with the effects of the Sea breeze Circulation</vt:lpstr>
      <vt:lpstr>PowerPoint Presentation</vt:lpstr>
      <vt:lpstr>PowerPoint Presentation</vt:lpstr>
      <vt:lpstr>PowerPoint Presentation</vt:lpstr>
      <vt:lpstr>Local Wind Resource Perturbations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Modeling/Monitoring Enhancements</vt:lpstr>
      <vt:lpstr>PowerPoint Presentation</vt:lpstr>
      <vt:lpstr>Model Irene with the intensity of the September 1821 Hurricane using RUWRF</vt:lpstr>
      <vt:lpstr>PowerPoint Presentation</vt:lpstr>
    </vt:vector>
  </TitlesOfParts>
  <Company>Rutgers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hroarty</dc:creator>
  <cp:lastModifiedBy>Greg Seroka</cp:lastModifiedBy>
  <cp:revision>241</cp:revision>
  <dcterms:created xsi:type="dcterms:W3CDTF">2011-03-03T17:35:39Z</dcterms:created>
  <dcterms:modified xsi:type="dcterms:W3CDTF">2014-06-11T16:40:24Z</dcterms:modified>
</cp:coreProperties>
</file>