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8" r:id="rId2"/>
    <p:sldId id="299" r:id="rId3"/>
    <p:sldId id="30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07DBA-2CC1-FE4D-840D-AC78FF989DE1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E336C649-2494-0A4D-8EB6-AE5EF18E2A8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Scenarios of Possible Severe Weather Events (IMCS)</a:t>
          </a:r>
          <a:endParaRPr lang="en-US" dirty="0">
            <a:solidFill>
              <a:schemeClr val="tx1"/>
            </a:solidFill>
          </a:endParaRPr>
        </a:p>
      </dgm:t>
    </dgm:pt>
    <dgm:pt modelId="{A9E7CDDF-4BB9-F145-9F87-A0901C727F69}" type="parTrans" cxnId="{D1A4FCBE-46A6-C749-8845-30377FBB4443}">
      <dgm:prSet/>
      <dgm:spPr/>
      <dgm:t>
        <a:bodyPr/>
        <a:lstStyle/>
        <a:p>
          <a:endParaRPr lang="en-US"/>
        </a:p>
      </dgm:t>
    </dgm:pt>
    <dgm:pt modelId="{E07B614A-BBC3-EA4A-B64D-A684DE68A9C0}" type="sibTrans" cxnId="{D1A4FCBE-46A6-C749-8845-30377FBB4443}">
      <dgm:prSet/>
      <dgm:spPr/>
      <dgm:t>
        <a:bodyPr/>
        <a:lstStyle/>
        <a:p>
          <a:endParaRPr lang="en-US"/>
        </a:p>
      </dgm:t>
    </dgm:pt>
    <dgm:pt modelId="{729762D0-F869-B942-8CB4-6D5060D7C9F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Engineering-Economic Cost-benefit Analysis of Utility Hardening (CEEEP &amp; Engineering Subcontractor)</a:t>
          </a:r>
          <a:endParaRPr lang="en-US" dirty="0">
            <a:solidFill>
              <a:schemeClr val="tx1"/>
            </a:solidFill>
          </a:endParaRPr>
        </a:p>
      </dgm:t>
    </dgm:pt>
    <dgm:pt modelId="{4E7E465F-C859-154A-A352-09B222A46A55}" type="parTrans" cxnId="{613051D8-6AEF-6849-9139-1EDB5B2D67A7}">
      <dgm:prSet/>
      <dgm:spPr/>
      <dgm:t>
        <a:bodyPr/>
        <a:lstStyle/>
        <a:p>
          <a:endParaRPr lang="en-US"/>
        </a:p>
      </dgm:t>
    </dgm:pt>
    <dgm:pt modelId="{9E44F404-1A51-594B-880C-3849F64627A4}" type="sibTrans" cxnId="{613051D8-6AEF-6849-9139-1EDB5B2D67A7}">
      <dgm:prSet/>
      <dgm:spPr/>
      <dgm:t>
        <a:bodyPr/>
        <a:lstStyle/>
        <a:p>
          <a:endParaRPr lang="en-US"/>
        </a:p>
      </dgm:t>
    </dgm:pt>
    <dgm:pt modelId="{2CD699AB-621A-0548-8444-4A5880C7E9F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Characterization of NJ Macro-economic Impacts (RECON)</a:t>
          </a:r>
          <a:endParaRPr lang="en-US" dirty="0">
            <a:solidFill>
              <a:schemeClr val="tx1"/>
            </a:solidFill>
          </a:endParaRPr>
        </a:p>
      </dgm:t>
    </dgm:pt>
    <dgm:pt modelId="{D150F03A-0E47-AA4C-95CC-32B7F5745B4A}" type="parTrans" cxnId="{3F532F5C-0D1F-FA4D-B162-1A18E057FD9A}">
      <dgm:prSet/>
      <dgm:spPr/>
      <dgm:t>
        <a:bodyPr/>
        <a:lstStyle/>
        <a:p>
          <a:endParaRPr lang="en-US"/>
        </a:p>
      </dgm:t>
    </dgm:pt>
    <dgm:pt modelId="{67308084-1AA2-3144-82FA-EF1562DA82E1}" type="sibTrans" cxnId="{3F532F5C-0D1F-FA4D-B162-1A18E057FD9A}">
      <dgm:prSet/>
      <dgm:spPr/>
      <dgm:t>
        <a:bodyPr/>
        <a:lstStyle/>
        <a:p>
          <a:endParaRPr lang="en-US"/>
        </a:p>
      </dgm:t>
    </dgm:pt>
    <dgm:pt modelId="{C08C2C47-9D3E-E141-8937-FF6F1B0468EB}" type="pres">
      <dgm:prSet presAssocID="{92C07DBA-2CC1-FE4D-840D-AC78FF989DE1}" presName="Name0" presStyleCnt="0">
        <dgm:presLayoutVars>
          <dgm:dir/>
          <dgm:resizeHandles val="exact"/>
        </dgm:presLayoutVars>
      </dgm:prSet>
      <dgm:spPr/>
    </dgm:pt>
    <dgm:pt modelId="{AEACEA26-C300-4640-9484-BD6C6D2EB2C9}" type="pres">
      <dgm:prSet presAssocID="{E336C649-2494-0A4D-8EB6-AE5EF18E2A8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6961B-E622-2F4A-ACFB-8149A3E54483}" type="pres">
      <dgm:prSet presAssocID="{E07B614A-BBC3-EA4A-B64D-A684DE68A9C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D4A6E10-6406-2145-9E64-5BE7D30B5E35}" type="pres">
      <dgm:prSet presAssocID="{E07B614A-BBC3-EA4A-B64D-A684DE68A9C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A52624E-455B-D546-A094-D489BC2BAF50}" type="pres">
      <dgm:prSet presAssocID="{729762D0-F869-B942-8CB4-6D5060D7C9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448C6-16D8-7D47-9AB8-DA953D0B454C}" type="pres">
      <dgm:prSet presAssocID="{9E44F404-1A51-594B-880C-3849F64627A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53500D1-0792-B341-834C-B4B847B191C9}" type="pres">
      <dgm:prSet presAssocID="{9E44F404-1A51-594B-880C-3849F64627A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6D7D699-D7C0-AB46-B731-6F6C52876C13}" type="pres">
      <dgm:prSet presAssocID="{2CD699AB-621A-0548-8444-4A5880C7E9F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A4FCBE-46A6-C749-8845-30377FBB4443}" srcId="{92C07DBA-2CC1-FE4D-840D-AC78FF989DE1}" destId="{E336C649-2494-0A4D-8EB6-AE5EF18E2A8A}" srcOrd="0" destOrd="0" parTransId="{A9E7CDDF-4BB9-F145-9F87-A0901C727F69}" sibTransId="{E07B614A-BBC3-EA4A-B64D-A684DE68A9C0}"/>
    <dgm:cxn modelId="{E45E0909-BACE-064D-A04A-54D6EA463343}" type="presOf" srcId="{92C07DBA-2CC1-FE4D-840D-AC78FF989DE1}" destId="{C08C2C47-9D3E-E141-8937-FF6F1B0468EB}" srcOrd="0" destOrd="0" presId="urn:microsoft.com/office/officeart/2005/8/layout/process1"/>
    <dgm:cxn modelId="{2FDB2E4B-7080-404B-977F-BAE061AD94BE}" type="presOf" srcId="{2CD699AB-621A-0548-8444-4A5880C7E9F0}" destId="{86D7D699-D7C0-AB46-B731-6F6C52876C13}" srcOrd="0" destOrd="0" presId="urn:microsoft.com/office/officeart/2005/8/layout/process1"/>
    <dgm:cxn modelId="{53ABE21E-AB56-AA4A-B4EB-EFDDBE5E3BA8}" type="presOf" srcId="{9E44F404-1A51-594B-880C-3849F64627A4}" destId="{D62448C6-16D8-7D47-9AB8-DA953D0B454C}" srcOrd="0" destOrd="0" presId="urn:microsoft.com/office/officeart/2005/8/layout/process1"/>
    <dgm:cxn modelId="{9E91BE3D-E553-6E40-8A61-A69D4ACE456A}" type="presOf" srcId="{9E44F404-1A51-594B-880C-3849F64627A4}" destId="{753500D1-0792-B341-834C-B4B847B191C9}" srcOrd="1" destOrd="0" presId="urn:microsoft.com/office/officeart/2005/8/layout/process1"/>
    <dgm:cxn modelId="{613051D8-6AEF-6849-9139-1EDB5B2D67A7}" srcId="{92C07DBA-2CC1-FE4D-840D-AC78FF989DE1}" destId="{729762D0-F869-B942-8CB4-6D5060D7C9F1}" srcOrd="1" destOrd="0" parTransId="{4E7E465F-C859-154A-A352-09B222A46A55}" sibTransId="{9E44F404-1A51-594B-880C-3849F64627A4}"/>
    <dgm:cxn modelId="{61C7741A-18D0-444B-B945-E63F323F7637}" type="presOf" srcId="{E336C649-2494-0A4D-8EB6-AE5EF18E2A8A}" destId="{AEACEA26-C300-4640-9484-BD6C6D2EB2C9}" srcOrd="0" destOrd="0" presId="urn:microsoft.com/office/officeart/2005/8/layout/process1"/>
    <dgm:cxn modelId="{52C01FC4-8224-CF41-9A27-B63BDE79C506}" type="presOf" srcId="{729762D0-F869-B942-8CB4-6D5060D7C9F1}" destId="{DA52624E-455B-D546-A094-D489BC2BAF50}" srcOrd="0" destOrd="0" presId="urn:microsoft.com/office/officeart/2005/8/layout/process1"/>
    <dgm:cxn modelId="{689B24E6-62CA-3B4F-9948-3D09668911A8}" type="presOf" srcId="{E07B614A-BBC3-EA4A-B64D-A684DE68A9C0}" destId="{4D4A6E10-6406-2145-9E64-5BE7D30B5E35}" srcOrd="1" destOrd="0" presId="urn:microsoft.com/office/officeart/2005/8/layout/process1"/>
    <dgm:cxn modelId="{36D9DD03-68BD-8543-9E85-359749C2C718}" type="presOf" srcId="{E07B614A-BBC3-EA4A-B64D-A684DE68A9C0}" destId="{2776961B-E622-2F4A-ACFB-8149A3E54483}" srcOrd="0" destOrd="0" presId="urn:microsoft.com/office/officeart/2005/8/layout/process1"/>
    <dgm:cxn modelId="{3F532F5C-0D1F-FA4D-B162-1A18E057FD9A}" srcId="{92C07DBA-2CC1-FE4D-840D-AC78FF989DE1}" destId="{2CD699AB-621A-0548-8444-4A5880C7E9F0}" srcOrd="2" destOrd="0" parTransId="{D150F03A-0E47-AA4C-95CC-32B7F5745B4A}" sibTransId="{67308084-1AA2-3144-82FA-EF1562DA82E1}"/>
    <dgm:cxn modelId="{450069D6-5638-254B-BBD1-69A0032FD359}" type="presParOf" srcId="{C08C2C47-9D3E-E141-8937-FF6F1B0468EB}" destId="{AEACEA26-C300-4640-9484-BD6C6D2EB2C9}" srcOrd="0" destOrd="0" presId="urn:microsoft.com/office/officeart/2005/8/layout/process1"/>
    <dgm:cxn modelId="{A15BA4E6-90CF-C540-8E51-4D045CFFF394}" type="presParOf" srcId="{C08C2C47-9D3E-E141-8937-FF6F1B0468EB}" destId="{2776961B-E622-2F4A-ACFB-8149A3E54483}" srcOrd="1" destOrd="0" presId="urn:microsoft.com/office/officeart/2005/8/layout/process1"/>
    <dgm:cxn modelId="{321C3435-FA70-5C4E-B968-7666CA9698C0}" type="presParOf" srcId="{2776961B-E622-2F4A-ACFB-8149A3E54483}" destId="{4D4A6E10-6406-2145-9E64-5BE7D30B5E35}" srcOrd="0" destOrd="0" presId="urn:microsoft.com/office/officeart/2005/8/layout/process1"/>
    <dgm:cxn modelId="{9C2FB3B7-5909-D04B-8DD6-8AE85511F2F2}" type="presParOf" srcId="{C08C2C47-9D3E-E141-8937-FF6F1B0468EB}" destId="{DA52624E-455B-D546-A094-D489BC2BAF50}" srcOrd="2" destOrd="0" presId="urn:microsoft.com/office/officeart/2005/8/layout/process1"/>
    <dgm:cxn modelId="{C2F1C508-93A4-2049-8574-8428C5AC8705}" type="presParOf" srcId="{C08C2C47-9D3E-E141-8937-FF6F1B0468EB}" destId="{D62448C6-16D8-7D47-9AB8-DA953D0B454C}" srcOrd="3" destOrd="0" presId="urn:microsoft.com/office/officeart/2005/8/layout/process1"/>
    <dgm:cxn modelId="{2B425744-A80B-BC45-AA63-836FEC0B1F45}" type="presParOf" srcId="{D62448C6-16D8-7D47-9AB8-DA953D0B454C}" destId="{753500D1-0792-B341-834C-B4B847B191C9}" srcOrd="0" destOrd="0" presId="urn:microsoft.com/office/officeart/2005/8/layout/process1"/>
    <dgm:cxn modelId="{5EAE5238-7247-6746-9AC0-08CA019B67A8}" type="presParOf" srcId="{C08C2C47-9D3E-E141-8937-FF6F1B0468EB}" destId="{86D7D699-D7C0-AB46-B731-6F6C52876C1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CEA26-C300-4640-9484-BD6C6D2EB2C9}">
      <dsp:nvSpPr>
        <dsp:cNvPr id="0" name=""/>
        <dsp:cNvSpPr/>
      </dsp:nvSpPr>
      <dsp:spPr>
        <a:xfrm>
          <a:off x="7233" y="1018619"/>
          <a:ext cx="2161877" cy="2026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Scenarios of Possible Severe Weather Events (IMCS)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6595" y="1077981"/>
        <a:ext cx="2043153" cy="1908036"/>
      </dsp:txXfrm>
    </dsp:sp>
    <dsp:sp modelId="{2776961B-E622-2F4A-ACFB-8149A3E54483}">
      <dsp:nvSpPr>
        <dsp:cNvPr id="0" name=""/>
        <dsp:cNvSpPr/>
      </dsp:nvSpPr>
      <dsp:spPr>
        <a:xfrm>
          <a:off x="2385298" y="1763927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385298" y="1871156"/>
        <a:ext cx="320822" cy="321687"/>
      </dsp:txXfrm>
    </dsp:sp>
    <dsp:sp modelId="{DA52624E-455B-D546-A094-D489BC2BAF50}">
      <dsp:nvSpPr>
        <dsp:cNvPr id="0" name=""/>
        <dsp:cNvSpPr/>
      </dsp:nvSpPr>
      <dsp:spPr>
        <a:xfrm>
          <a:off x="3033861" y="1018619"/>
          <a:ext cx="2161877" cy="2026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Engineering-Economic Cost-benefit Analysis of Utility Hardening (CEEEP &amp; Engineering Subcontractor)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093223" y="1077981"/>
        <a:ext cx="2043153" cy="1908036"/>
      </dsp:txXfrm>
    </dsp:sp>
    <dsp:sp modelId="{D62448C6-16D8-7D47-9AB8-DA953D0B454C}">
      <dsp:nvSpPr>
        <dsp:cNvPr id="0" name=""/>
        <dsp:cNvSpPr/>
      </dsp:nvSpPr>
      <dsp:spPr>
        <a:xfrm>
          <a:off x="5411926" y="1763927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411926" y="1871156"/>
        <a:ext cx="320822" cy="321687"/>
      </dsp:txXfrm>
    </dsp:sp>
    <dsp:sp modelId="{86D7D699-D7C0-AB46-B731-6F6C52876C13}">
      <dsp:nvSpPr>
        <dsp:cNvPr id="0" name=""/>
        <dsp:cNvSpPr/>
      </dsp:nvSpPr>
      <dsp:spPr>
        <a:xfrm>
          <a:off x="6060489" y="1018619"/>
          <a:ext cx="2161877" cy="2026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Characterization of NJ Macro-economic Impacts (RECON)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119851" y="1077981"/>
        <a:ext cx="2043153" cy="1908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Geneva" charset="0"/>
              </a:defRPr>
            </a:lvl1pPr>
          </a:lstStyle>
          <a:p>
            <a:pPr>
              <a:defRPr/>
            </a:pPr>
            <a:fld id="{90A48CFD-10D1-6A44-9976-5F618588B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44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29D6EA-CF5D-A049-AFE1-400B1E09C89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Insert turbine picture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Fishermen: already deployed monitoring buoy, once done go to one 10 nm out</a:t>
            </a:r>
          </a:p>
          <a:p>
            <a:r>
              <a:rPr lang="en-US"/>
              <a:t>-purchased offshore vertical lidar, measure wind spd, dir, turbulence, deployed in June</a:t>
            </a:r>
          </a:p>
          <a:p>
            <a:r>
              <a:rPr lang="en-US"/>
              <a:t>-bought scanning lidar, deployed at end of summer</a:t>
            </a:r>
          </a:p>
          <a:p>
            <a:r>
              <a:rPr lang="en-US"/>
              <a:t>-bought wind tracer near Margate, see 10 nm offshore, in vertical</a:t>
            </a:r>
          </a:p>
          <a:p>
            <a:r>
              <a:rPr lang="en-US"/>
              <a:t>-2-3 60m met towers along coast, instrumented at 3 levels</a:t>
            </a:r>
          </a:p>
          <a:p>
            <a:endParaRPr lang="en-US"/>
          </a:p>
          <a:p>
            <a:r>
              <a:rPr lang="en-US"/>
              <a:t>Offshore Megawatt (German): no monitoring, rely on our study</a:t>
            </a:r>
          </a:p>
          <a:p>
            <a:endParaRPr lang="en-US"/>
          </a:p>
          <a:p>
            <a:r>
              <a:rPr lang="en-US"/>
              <a:t>Bluewater Wind: claim deploying monitoring sites at end of summer</a:t>
            </a:r>
          </a:p>
          <a:p>
            <a:endParaRPr lang="en-US"/>
          </a:p>
          <a:p>
            <a:r>
              <a:rPr lang="en-US"/>
              <a:t>Garden State Offshore Energy (part PSEG, part Deepwater Wind):  vertical lidar on buoy, validate in Rhode Island, target this summer with LIDAR</a:t>
            </a:r>
          </a:p>
          <a:p>
            <a:endParaRPr 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805770-9ADF-DB4A-9772-33F468799EE9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Fishermen: already deployed monitoring buoy, once done go to one 10 nm out</a:t>
            </a:r>
          </a:p>
          <a:p>
            <a:r>
              <a:rPr lang="en-US"/>
              <a:t>-purchased offshore vertical lidar, measure wind spd, dir, turbulence, deployed in June</a:t>
            </a:r>
          </a:p>
          <a:p>
            <a:r>
              <a:rPr lang="en-US"/>
              <a:t>-bought scanning lidar, deployed at end of summer</a:t>
            </a:r>
          </a:p>
          <a:p>
            <a:r>
              <a:rPr lang="en-US"/>
              <a:t>-bought wind tracer near Margate, see 10 nm offshore, in vertical</a:t>
            </a:r>
          </a:p>
          <a:p>
            <a:r>
              <a:rPr lang="en-US"/>
              <a:t>-2-3 60m met towers along coast, instrumented at 3 levels</a:t>
            </a:r>
          </a:p>
          <a:p>
            <a:endParaRPr lang="en-US"/>
          </a:p>
          <a:p>
            <a:r>
              <a:rPr lang="en-US"/>
              <a:t>Offshore Megawatt (German): no monitoring, rely on our study</a:t>
            </a:r>
          </a:p>
          <a:p>
            <a:endParaRPr lang="en-US"/>
          </a:p>
          <a:p>
            <a:r>
              <a:rPr lang="en-US"/>
              <a:t>Bluewater Wind: claim deploying monitoring sites at end of summer</a:t>
            </a:r>
          </a:p>
          <a:p>
            <a:endParaRPr lang="en-US"/>
          </a:p>
          <a:p>
            <a:r>
              <a:rPr lang="en-US"/>
              <a:t>Garden State Offshore Energy (part PSEG, part Deepwater Wind):  vertical lidar on buoy, validate in Rhode Island, target this summer with LIDAR</a:t>
            </a:r>
          </a:p>
          <a:p>
            <a:endParaRPr lang="en-US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E4DDC4-645C-1642-ABF3-074F2DCBED36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327D4-CBD7-E640-AB57-8B76CD1CD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2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C8414-7B89-0D40-B653-56596F770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1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B7006-1B58-7748-9DED-C52838123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8FC36-2C0A-9A43-9E3D-2F95C205F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ACB66-DB63-8A45-83E6-CCEBF4EFD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1DA67-0B39-0A4A-9178-F6F6B6572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5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1F2-20B1-AB49-B162-8DFC4D00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5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808D-CA9D-6242-A72B-3C6D72C68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B2C63-A42D-124D-87D5-207A0425E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A377-EF7F-6241-B7C0-72CAA4451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D891-E20F-F242-A259-09265BE09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4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7298597D-5261-AD46-844F-BE2D12A83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http://www.axystechnologies.com/LinkClick.aspx?link=136&amp;tabid=68" TargetMode="External"/><Relationship Id="rId5" Type="http://schemas.openxmlformats.org/officeDocument/2006/relationships/image" Target="../media/image16.jpeg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png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ystechnologies.com/LinkClick.aspx?link=136&amp;tabid=68" TargetMode="External"/><Relationship Id="rId4" Type="http://schemas.openxmlformats.org/officeDocument/2006/relationships/image" Target="../media/image16.jpeg"/><Relationship Id="rId5" Type="http://schemas.openxmlformats.org/officeDocument/2006/relationships/image" Target="../media/image17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ist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6695" cy="6241409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2590800"/>
          </a:xfrm>
          <a:solidFill>
            <a:schemeClr val="bg1">
              <a:alpha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Calibri" charset="0"/>
              </a:rPr>
              <a:t>Atmospheric/Oceanic Analyses and Predictions to Support the Wind Energy Development Application Process Defined in NJBPU’s Offshore Wind (OSW) Renewable Energy Rules (N.J.A.C. 14:8-6): </a:t>
            </a:r>
            <a:r>
              <a:rPr lang="en-US" sz="1800" b="1" i="1" dirty="0">
                <a:solidFill>
                  <a:srgbClr val="000000"/>
                </a:solidFill>
                <a:latin typeface="Calibri" charset="0"/>
              </a:rPr>
              <a:t>Phase </a:t>
            </a:r>
            <a:r>
              <a:rPr lang="en-US" sz="1800" b="1" i="1" dirty="0" smtClean="0">
                <a:solidFill>
                  <a:srgbClr val="000000"/>
                </a:solidFill>
                <a:latin typeface="Calibri" charset="0"/>
              </a:rPr>
              <a:t>III—24 Jun 2014-23 Jun 2015</a:t>
            </a:r>
            <a:r>
              <a:rPr lang="en-US" sz="2100" b="1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en-US" sz="2100" b="1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sz="21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en-US" altLang="ja-JP" sz="2100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sz="1600" b="1" i="1" dirty="0">
                <a:solidFill>
                  <a:srgbClr val="000000"/>
                </a:solidFill>
                <a:latin typeface="Calibri" charset="0"/>
              </a:rPr>
              <a:t>Innovative Analytical/Predictive Modeling Applications that will Cost-</a:t>
            </a:r>
            <a:r>
              <a:rPr lang="en-US" altLang="ja-JP" sz="16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en-US" altLang="ja-JP" sz="1600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sz="1600" b="1" i="1" dirty="0">
                <a:solidFill>
                  <a:srgbClr val="000000"/>
                </a:solidFill>
                <a:latin typeface="Calibri" charset="0"/>
              </a:rPr>
              <a:t>Effectively Reduce the “Risks” Associated with Offshore Wind Development Issues Including Wind Resource Variability, Energy Transmission/Distribution Reliability, Environmental/Health Impact, and Educational/Economic Development Incentives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38700"/>
            <a:ext cx="6400800" cy="6858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                               </a:t>
            </a:r>
          </a:p>
        </p:txBody>
      </p:sp>
      <p:pic>
        <p:nvPicPr>
          <p:cNvPr id="2" name="Picture 7" descr="Description: ceeep"/>
          <p:cNvPicPr>
            <a:picLocks noChangeAspect="1" noChangeArrowheads="1"/>
          </p:cNvPicPr>
          <p:nvPr/>
        </p:nvPicPr>
        <p:blipFill rotWithShape="1">
          <a:blip r:embed="rId4"/>
          <a:srcRect r="65673"/>
          <a:stretch/>
        </p:blipFill>
        <p:spPr bwMode="auto">
          <a:xfrm>
            <a:off x="1447800" y="4800600"/>
            <a:ext cx="1509713" cy="6302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048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7" name="Picture 41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04800"/>
            <a:ext cx="831850" cy="838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8" name="Picture 30" descr="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9625" y="381000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381000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5544" y="4800600"/>
            <a:ext cx="1260475" cy="53340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8688" y="4809117"/>
            <a:ext cx="1135256" cy="52066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7" descr="Description: ceeep"/>
          <p:cNvPicPr>
            <a:picLocks noChangeAspect="1" noChangeArrowheads="1"/>
          </p:cNvPicPr>
          <p:nvPr/>
        </p:nvPicPr>
        <p:blipFill rotWithShape="1">
          <a:blip r:embed="rId4"/>
          <a:srcRect l="52159"/>
          <a:stretch/>
        </p:blipFill>
        <p:spPr bwMode="auto">
          <a:xfrm>
            <a:off x="2997200" y="4800600"/>
            <a:ext cx="2103438" cy="6302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1334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105764"/>
            <a:ext cx="103687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Hourly</a:t>
            </a:r>
          </a:p>
          <a:p>
            <a:r>
              <a:rPr lang="en-US" dirty="0" smtClean="0"/>
              <a:t>Wind</a:t>
            </a:r>
          </a:p>
          <a:p>
            <a:r>
              <a:rPr lang="en-US" dirty="0" smtClean="0"/>
              <a:t>Speeds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9166" y="1105764"/>
            <a:ext cx="1217889" cy="230832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2. Hourly</a:t>
            </a:r>
          </a:p>
          <a:p>
            <a:r>
              <a:rPr lang="en-US" dirty="0" smtClean="0"/>
              <a:t>Wind</a:t>
            </a:r>
          </a:p>
          <a:p>
            <a:r>
              <a:rPr lang="en-US" dirty="0" smtClean="0"/>
              <a:t>Turbine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 smtClean="0"/>
              <a:t>Production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MWh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IMCS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783" y="864275"/>
            <a:ext cx="134051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3. PJM</a:t>
            </a:r>
          </a:p>
          <a:p>
            <a:r>
              <a:rPr lang="en-US" dirty="0" smtClean="0"/>
              <a:t>Energy UC &amp;</a:t>
            </a:r>
          </a:p>
          <a:p>
            <a:r>
              <a:rPr lang="en-US" dirty="0" smtClean="0"/>
              <a:t>Dispatch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Dayzer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CEEEP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13075" y="1448986"/>
            <a:ext cx="236091" cy="17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67055" y="1448986"/>
            <a:ext cx="2233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166" y="3881879"/>
            <a:ext cx="7190705" cy="2308324"/>
          </a:xfrm>
          <a:prstGeom prst="rect">
            <a:avLst/>
          </a:prstGeom>
          <a:noFill/>
          <a:ln w="635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Other Inputs:</a:t>
            </a:r>
          </a:p>
          <a:p>
            <a:endParaRPr lang="en-US" dirty="0" smtClean="0"/>
          </a:p>
          <a:p>
            <a:r>
              <a:rPr lang="en-US" dirty="0" smtClean="0"/>
              <a:t>Turbine size, manufacturer and power curve (relationship between wind speed (and other factors?) and power production)</a:t>
            </a:r>
          </a:p>
          <a:p>
            <a:r>
              <a:rPr lang="en-US" dirty="0" smtClean="0"/>
              <a:t>Turbine location and wake effect</a:t>
            </a:r>
          </a:p>
          <a:p>
            <a:r>
              <a:rPr lang="en-US" dirty="0" smtClean="0"/>
              <a:t>Size of wind farm (MW)</a:t>
            </a:r>
          </a:p>
          <a:p>
            <a:r>
              <a:rPr lang="en-US" dirty="0" smtClean="0"/>
              <a:t>Injection point(s) into electricity grid (radial and with AWC)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706758" y="3414088"/>
            <a:ext cx="0" cy="46779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Couple/automate data transfer flow </a:t>
            </a:r>
            <a:endParaRPr lang="en-US" sz="1800" dirty="0">
              <a:latin typeface="Calibri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-153640"/>
            <a:ext cx="9144000" cy="8197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4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29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5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49824432"/>
              </p:ext>
            </p:extLst>
          </p:nvPr>
        </p:nvGraphicFramePr>
        <p:xfrm>
          <a:off x="457200" y="0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 bwMode="auto">
          <a:xfrm>
            <a:off x="533400" y="3276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b="1" dirty="0" smtClean="0">
                <a:solidFill>
                  <a:schemeClr val="tx1"/>
                </a:solidFill>
                <a:latin typeface="Calibri"/>
                <a:cs typeface="Calibri"/>
              </a:rPr>
              <a:t>Hurricane Sandy </a:t>
            </a:r>
            <a:br>
              <a:rPr lang="en-US" sz="3600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libri"/>
                <a:cs typeface="Calibri"/>
              </a:rPr>
              <a:t>“What If” Scenarios</a:t>
            </a:r>
            <a:endParaRPr lang="en-US" sz="3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4494073"/>
            <a:ext cx="838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Landfall in August 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Landfall at Delmarva Peninsula</a:t>
            </a:r>
          </a:p>
          <a:p>
            <a:pPr marL="742950" lvl="1" indent="-28575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NJ Nuclear plant concerns</a:t>
            </a:r>
            <a:endParaRPr lang="en-US" sz="2600" dirty="0">
              <a:latin typeface="Calibri"/>
              <a:cs typeface="Calibri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Severe Weather Analyses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1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Tasks 6 and 7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creen Shot 2014-02-07 at 11.55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89110"/>
            <a:ext cx="3657600" cy="50830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34236" y="957001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Progress Reports</a:t>
            </a:r>
            <a:endParaRPr lang="en-US" sz="1400" dirty="0">
              <a:latin typeface="Calibri" charset="0"/>
            </a:endParaRPr>
          </a:p>
        </p:txBody>
      </p:sp>
      <p:pic>
        <p:nvPicPr>
          <p:cNvPr id="4" name="Picture 3" descr="Screen Shot 2014-02-07 at 11.56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20" y="1317710"/>
            <a:ext cx="4275480" cy="4796774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334000" y="93671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Website, Presentations, Meetings</a:t>
            </a:r>
            <a:endParaRPr lang="en-US" sz="1400" dirty="0">
              <a:latin typeface="Calibri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Reports, talks, meetings, calls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9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Outline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9144000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Phase I (</a:t>
            </a:r>
            <a:r>
              <a:rPr lang="en-US" sz="2000" b="1" i="1" dirty="0" smtClean="0">
                <a:latin typeface="Calibri"/>
                <a:cs typeface="Calibri"/>
              </a:rPr>
              <a:t>Completed</a:t>
            </a:r>
            <a:r>
              <a:rPr lang="en-US" sz="2000" b="1" dirty="0" smtClean="0">
                <a:latin typeface="Calibri"/>
                <a:cs typeface="Calibri"/>
              </a:rPr>
              <a:t>):  </a:t>
            </a:r>
            <a:r>
              <a:rPr lang="en-US" dirty="0" smtClean="0">
                <a:latin typeface="Calibri"/>
                <a:cs typeface="Calibri"/>
              </a:rPr>
              <a:t>Develop monitoring/modeling program for climatology, variability in NJ coastal/offshore wind resource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latin typeface="Calibri"/>
                <a:cs typeface="Calibri"/>
              </a:rPr>
              <a:t>Monitoring:</a:t>
            </a:r>
            <a:r>
              <a:rPr lang="en-US" dirty="0" smtClean="0">
                <a:latin typeface="Calibri"/>
                <a:cs typeface="Calibri"/>
              </a:rPr>
              <a:t> Sea surface currents (CODAR), Sea surface temperatures (satellite SSTs), met towers, buoys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latin typeface="Calibri"/>
                <a:cs typeface="Calibri"/>
              </a:rPr>
              <a:t>Modeling:</a:t>
            </a:r>
            <a:r>
              <a:rPr lang="en-US" dirty="0" smtClean="0">
                <a:latin typeface="Calibri"/>
                <a:cs typeface="Calibri"/>
              </a:rPr>
              <a:t> RU-WRF atmospheric modeling program (incl. validation)</a:t>
            </a:r>
            <a:endParaRPr lang="en-US" i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Phase II (</a:t>
            </a:r>
            <a:r>
              <a:rPr lang="en-US" sz="2000" b="1" i="1" dirty="0" smtClean="0">
                <a:latin typeface="Calibri"/>
                <a:cs typeface="Calibri"/>
              </a:rPr>
              <a:t>Current</a:t>
            </a:r>
            <a:r>
              <a:rPr lang="en-US" sz="2000" b="1" dirty="0" smtClean="0">
                <a:latin typeface="Calibri"/>
                <a:cs typeface="Calibri"/>
              </a:rPr>
              <a:t>): 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dirty="0" smtClean="0">
                <a:latin typeface="Calibri"/>
                <a:cs typeface="Calibri"/>
              </a:rPr>
              <a:t>Hypothetical) </a:t>
            </a:r>
            <a:r>
              <a:rPr lang="en-US" dirty="0" smtClean="0">
                <a:latin typeface="Calibri"/>
                <a:cs typeface="Calibri"/>
              </a:rPr>
              <a:t>offshore wind parks in North/South BOEM NJ WEA </a:t>
            </a:r>
            <a:r>
              <a:rPr lang="en-US" dirty="0" smtClean="0">
                <a:latin typeface="Calibri"/>
                <a:cs typeface="Calibri"/>
              </a:rPr>
              <a:t>zones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Hourly </a:t>
            </a:r>
            <a:r>
              <a:rPr lang="en-US" dirty="0" smtClean="0">
                <a:latin typeface="Calibri"/>
                <a:cs typeface="Calibri"/>
              </a:rPr>
              <a:t>wind power production for input into RU CEEEP models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Siemens (and Alstom) </a:t>
            </a:r>
            <a:r>
              <a:rPr lang="en-US" dirty="0" smtClean="0">
                <a:latin typeface="Calibri"/>
                <a:cs typeface="Calibri"/>
              </a:rPr>
              <a:t>Offshore 6MW WTG </a:t>
            </a:r>
            <a:r>
              <a:rPr lang="en-US" dirty="0">
                <a:latin typeface="Calibri"/>
                <a:cs typeface="Calibri"/>
              </a:rPr>
              <a:t>specs </a:t>
            </a:r>
            <a:r>
              <a:rPr lang="en-US" dirty="0" smtClean="0">
                <a:latin typeface="Calibri"/>
                <a:cs typeface="Calibri"/>
              </a:rPr>
              <a:t>(Total capacity 1100</a:t>
            </a:r>
            <a:r>
              <a:rPr lang="en-US" dirty="0">
                <a:latin typeface="Calibri"/>
                <a:cs typeface="Calibri"/>
              </a:rPr>
              <a:t>, 2000, 3000 MW</a:t>
            </a:r>
            <a:r>
              <a:rPr lang="en-US" dirty="0" smtClean="0">
                <a:latin typeface="Calibri"/>
                <a:cs typeface="Calibri"/>
              </a:rPr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Averaged 5-6-7 MW WTG, use info. submitted by 10? OSW developers to BOEM/NJBPU for OSW farm total capacity and location (distance offshore, north/south zone)</a:t>
            </a:r>
            <a:endParaRPr lang="en-US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Phase III (</a:t>
            </a:r>
            <a:r>
              <a:rPr lang="en-US" sz="2000" b="1" i="1" dirty="0" smtClean="0">
                <a:latin typeface="Calibri"/>
                <a:cs typeface="Calibri"/>
              </a:rPr>
              <a:t>Proposed</a:t>
            </a:r>
            <a:r>
              <a:rPr lang="en-US" sz="2000" b="1" dirty="0" smtClean="0">
                <a:latin typeface="Calibri"/>
                <a:cs typeface="Calibri"/>
              </a:rPr>
              <a:t>): 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dirty="0" smtClean="0">
                <a:latin typeface="Calibri"/>
                <a:cs typeface="Calibri"/>
              </a:rPr>
              <a:t>Actual) </a:t>
            </a:r>
            <a:r>
              <a:rPr lang="en-US" dirty="0" smtClean="0">
                <a:latin typeface="Calibri"/>
                <a:cs typeface="Calibri"/>
              </a:rPr>
              <a:t>proposed offshore wind parks in North/South lease zones (contingent on NJ OREC, </a:t>
            </a:r>
            <a:r>
              <a:rPr lang="en-US" b="1" dirty="0" smtClean="0">
                <a:latin typeface="Calibri"/>
                <a:cs typeface="Calibri"/>
              </a:rPr>
              <a:t>BOEM NJ WEA lease </a:t>
            </a:r>
            <a:r>
              <a:rPr lang="en-US" b="1" dirty="0" smtClean="0">
                <a:latin typeface="Calibri"/>
                <a:cs typeface="Calibri"/>
              </a:rPr>
              <a:t>auction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NJ OSW application process)</a:t>
            </a:r>
            <a:endParaRPr lang="en-US" b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1</a:t>
            </a:r>
            <a:r>
              <a:rPr lang="en-US" dirty="0" smtClean="0">
                <a:latin typeface="Calibri"/>
                <a:cs typeface="Calibri"/>
              </a:rPr>
              <a:t>: Refinement and upgrade of wind resource </a:t>
            </a:r>
            <a:r>
              <a:rPr lang="en-US" dirty="0" smtClean="0">
                <a:latin typeface="Calibri"/>
                <a:cs typeface="Calibri"/>
              </a:rPr>
              <a:t>modeling (high res LES), monitoring (</a:t>
            </a:r>
            <a:r>
              <a:rPr lang="en-US" dirty="0" smtClean="0">
                <a:latin typeface="Calibri"/>
                <a:cs typeface="Calibri"/>
              </a:rPr>
              <a:t>upgrade satellite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mtClean="0">
                <a:latin typeface="Calibri"/>
                <a:cs typeface="Calibri"/>
              </a:rPr>
              <a:t>SST, SODAR/LIDAR 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2</a:t>
            </a:r>
            <a:r>
              <a:rPr lang="en-US" dirty="0" smtClean="0">
                <a:latin typeface="Calibri"/>
                <a:cs typeface="Calibri"/>
              </a:rPr>
              <a:t>: Provide hourly annual data to RU CEEEP </a:t>
            </a:r>
            <a:endParaRPr lang="en-US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3</a:t>
            </a:r>
            <a:r>
              <a:rPr lang="en-US" dirty="0" smtClean="0">
                <a:latin typeface="Calibri"/>
                <a:cs typeface="Calibri"/>
              </a:rPr>
              <a:t>: Sea breeze and local wind circulation analyses</a:t>
            </a:r>
            <a:endParaRPr lang="en-US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4</a:t>
            </a:r>
            <a:r>
              <a:rPr lang="en-US" dirty="0" smtClean="0">
                <a:latin typeface="Calibri"/>
                <a:cs typeface="Calibri"/>
              </a:rPr>
              <a:t>: Automate/couple RU-WRF results to RU CEEEP</a:t>
            </a:r>
            <a:endParaRPr lang="en-US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5</a:t>
            </a:r>
            <a:r>
              <a:rPr lang="en-US" dirty="0" smtClean="0">
                <a:latin typeface="Calibri"/>
                <a:cs typeface="Calibri"/>
              </a:rPr>
              <a:t>: Severe weather analyses (climate change)</a:t>
            </a:r>
            <a:endParaRPr lang="en-US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6</a:t>
            </a:r>
            <a:r>
              <a:rPr lang="en-US" dirty="0" smtClean="0">
                <a:latin typeface="Calibri"/>
                <a:cs typeface="Calibri"/>
              </a:rPr>
              <a:t>: Progress reports</a:t>
            </a:r>
            <a:endParaRPr lang="en-US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>
                <a:latin typeface="Calibri"/>
                <a:cs typeface="Calibri"/>
              </a:rPr>
              <a:t>Task 7</a:t>
            </a:r>
            <a:r>
              <a:rPr lang="en-US" dirty="0" smtClean="0">
                <a:latin typeface="Calibri"/>
                <a:cs typeface="Calibri"/>
              </a:rPr>
              <a:t>: Presentations, meetings, calls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39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Domain and WTG Size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5" name="Picture 14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0"/>
          <a:stretch/>
        </p:blipFill>
        <p:spPr>
          <a:xfrm>
            <a:off x="228600" y="1692682"/>
            <a:ext cx="2422424" cy="3149328"/>
          </a:xfrm>
          <a:prstGeom prst="rect">
            <a:avLst/>
          </a:prstGeom>
        </p:spPr>
      </p:pic>
      <p:pic>
        <p:nvPicPr>
          <p:cNvPr id="16" name="Picture 15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/>
          <a:stretch/>
        </p:blipFill>
        <p:spPr>
          <a:xfrm>
            <a:off x="2819400" y="1676400"/>
            <a:ext cx="2408976" cy="3162838"/>
          </a:xfrm>
          <a:prstGeom prst="rect">
            <a:avLst/>
          </a:prstGeom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28600" y="1416160"/>
            <a:ext cx="2422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North Zone</a:t>
            </a:r>
            <a:endParaRPr lang="en-US" sz="1400" dirty="0">
              <a:latin typeface="Calibri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895600" y="1371600"/>
            <a:ext cx="228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South Zone</a:t>
            </a:r>
            <a:endParaRPr lang="en-US" sz="1400" dirty="0"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95400"/>
            <a:ext cx="3200400" cy="4429618"/>
          </a:xfrm>
          <a:prstGeom prst="rect">
            <a:avLst/>
          </a:prstGeom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6256541" y="990600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6 MW WTG</a:t>
            </a:r>
            <a:endParaRPr lang="en-US" sz="1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3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1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097188"/>
            <a:ext cx="2850727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916588"/>
            <a:ext cx="3002534" cy="2197100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791200" y="833419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SODAR</a:t>
            </a:r>
            <a:endParaRPr lang="en-US" sz="1400" dirty="0">
              <a:latin typeface="Calibri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715000" y="37641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LIDAR</a:t>
            </a:r>
            <a:endParaRPr lang="en-US" sz="1400" dirty="0">
              <a:latin typeface="Calibri" charset="0"/>
            </a:endParaRPr>
          </a:p>
        </p:txBody>
      </p:sp>
      <p:pic>
        <p:nvPicPr>
          <p:cNvPr id="10" name="Picture 9" descr="Screen Shot 2014-02-07 at 11.17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0165"/>
            <a:ext cx="4038600" cy="5129022"/>
          </a:xfrm>
          <a:prstGeom prst="rect">
            <a:avLst/>
          </a:prstGeom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371600" y="868588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charset="0"/>
              </a:rPr>
              <a:t>Large-Eddy Simulation (LES)</a:t>
            </a:r>
            <a:endParaRPr lang="en-US" sz="1400" dirty="0">
              <a:latin typeface="Calibri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371600" y="2700365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Calibri" charset="0"/>
              </a:rPr>
              <a:t>Velocity</a:t>
            </a:r>
            <a:endParaRPr lang="en-US" sz="1400" dirty="0">
              <a:latin typeface="Calibri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371600" y="381211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Calibri" charset="0"/>
              </a:rPr>
              <a:t>Turbulence Intensity</a:t>
            </a:r>
            <a:endParaRPr lang="en-US" sz="1400" dirty="0">
              <a:latin typeface="Calibri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371600" y="5002339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Calibri" charset="0"/>
              </a:rPr>
              <a:t>Kinematic Shear Stress</a:t>
            </a:r>
            <a:endParaRPr lang="en-US" sz="1400" dirty="0">
              <a:latin typeface="Calibri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Modeling/Monitoring Upgrades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4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5840" r="16650" b="6660"/>
          <a:stretch>
            <a:fillRect/>
          </a:stretch>
        </p:blipFill>
        <p:spPr bwMode="auto">
          <a:xfrm>
            <a:off x="533400" y="971550"/>
            <a:ext cx="2209800" cy="231616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533400" y="663575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Meteorological Tower </a:t>
            </a:r>
            <a:endParaRPr lang="en-US" sz="1400" dirty="0">
              <a:latin typeface="Calibri" charset="0"/>
            </a:endParaRPr>
          </a:p>
        </p:txBody>
      </p:sp>
      <p:sp>
        <p:nvSpPr>
          <p:cNvPr id="63492" name="TextBox 6"/>
          <p:cNvSpPr txBox="1">
            <a:spLocks noChangeArrowheads="1"/>
          </p:cNvSpPr>
          <p:nvPr/>
        </p:nvSpPr>
        <p:spPr bwMode="auto">
          <a:xfrm>
            <a:off x="3352800" y="66675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Meteorological Buoy</a:t>
            </a:r>
            <a:endParaRPr lang="en-US" sz="1400">
              <a:latin typeface="Calibri" charset="0"/>
            </a:endParaRPr>
          </a:p>
        </p:txBody>
      </p:sp>
      <p:pic>
        <p:nvPicPr>
          <p:cNvPr id="63493" name="Picture 2" descr="WindSentinel Offshore Wind Resource Assessment Buoy">
            <a:hlinkClick r:id="rId4" tooltip="&quot;Learn more about the WindSentinel buoy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1550"/>
            <a:ext cx="2439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667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Picture 8"/>
          <p:cNvSpPr>
            <a:spLocks noChangeAspect="1"/>
          </p:cNvSpPr>
          <p:nvPr/>
        </p:nvSpPr>
        <p:spPr bwMode="auto">
          <a:xfrm>
            <a:off x="6400800" y="3657600"/>
            <a:ext cx="254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TextBox 11"/>
          <p:cNvSpPr txBox="1">
            <a:spLocks noChangeArrowheads="1"/>
          </p:cNvSpPr>
          <p:nvPr/>
        </p:nvSpPr>
        <p:spPr bwMode="auto">
          <a:xfrm>
            <a:off x="6400800" y="66675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Offshore vertical LIDAR</a:t>
            </a:r>
            <a:endParaRPr lang="en-US" sz="1400">
              <a:latin typeface="Calibri" charset="0"/>
            </a:endParaRPr>
          </a:p>
        </p:txBody>
      </p:sp>
      <p:sp>
        <p:nvSpPr>
          <p:cNvPr id="63498" name="TextBox 12"/>
          <p:cNvSpPr txBox="1">
            <a:spLocks noChangeArrowheads="1"/>
          </p:cNvSpPr>
          <p:nvPr/>
        </p:nvSpPr>
        <p:spPr bwMode="auto">
          <a:xfrm>
            <a:off x="304800" y="34258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Coastal/Offshore Scanning LIDAR</a:t>
            </a:r>
            <a:endParaRPr lang="en-US" sz="1400">
              <a:latin typeface="Calibri" charset="0"/>
            </a:endParaRPr>
          </a:p>
        </p:txBody>
      </p:sp>
      <p:sp>
        <p:nvSpPr>
          <p:cNvPr id="63499" name="TextBox 13"/>
          <p:cNvSpPr txBox="1">
            <a:spLocks noChangeArrowheads="1"/>
          </p:cNvSpPr>
          <p:nvPr/>
        </p:nvSpPr>
        <p:spPr bwMode="auto">
          <a:xfrm>
            <a:off x="3352800" y="34290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Infrared Satellite</a:t>
            </a:r>
            <a:endParaRPr lang="en-US" sz="1400">
              <a:latin typeface="Calibri" charset="0"/>
            </a:endParaRPr>
          </a:p>
        </p:txBody>
      </p:sp>
      <p:sp>
        <p:nvSpPr>
          <p:cNvPr id="63500" name="TextBox 14"/>
          <p:cNvSpPr txBox="1">
            <a:spLocks noChangeArrowheads="1"/>
          </p:cNvSpPr>
          <p:nvPr/>
        </p:nvSpPr>
        <p:spPr bwMode="auto">
          <a:xfrm>
            <a:off x="6400800" y="342900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Coastal Radar (CODAR)</a:t>
            </a:r>
            <a:endParaRPr lang="en-US" sz="1400">
              <a:latin typeface="Calibri" charset="0"/>
            </a:endParaRPr>
          </a:p>
        </p:txBody>
      </p:sp>
      <p:pic>
        <p:nvPicPr>
          <p:cNvPr id="6350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b="10774"/>
          <a:stretch>
            <a:fillRect/>
          </a:stretch>
        </p:blipFill>
        <p:spPr bwMode="auto">
          <a:xfrm>
            <a:off x="3505200" y="971550"/>
            <a:ext cx="21336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54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0" y="-153640"/>
            <a:ext cx="9144000" cy="8197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alibri"/>
                <a:cs typeface="Calibri"/>
              </a:rPr>
              <a:t>Task 1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71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indSentinel Offshore Wind Resource Assessment Buoy">
            <a:hlinkClick r:id="rId3" tooltip="&quot;Learn more about the WindSentinel buoy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1550"/>
            <a:ext cx="2439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667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11"/>
          <p:cNvSpPr txBox="1">
            <a:spLocks noChangeArrowheads="1"/>
          </p:cNvSpPr>
          <p:nvPr/>
        </p:nvSpPr>
        <p:spPr bwMode="auto">
          <a:xfrm>
            <a:off x="6400800" y="66675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Offshore vertical LIDAR</a:t>
            </a:r>
            <a:endParaRPr lang="en-US" sz="1400">
              <a:latin typeface="Calibri" charset="0"/>
            </a:endParaRPr>
          </a:p>
        </p:txBody>
      </p:sp>
      <p:sp>
        <p:nvSpPr>
          <p:cNvPr id="65541" name="TextBox 12"/>
          <p:cNvSpPr txBox="1">
            <a:spLocks noChangeArrowheads="1"/>
          </p:cNvSpPr>
          <p:nvPr/>
        </p:nvSpPr>
        <p:spPr bwMode="auto">
          <a:xfrm>
            <a:off x="304800" y="34258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 charset="0"/>
              </a:rPr>
              <a:t>Coastal/Offshore Scanning LIDAR</a:t>
            </a:r>
            <a:endParaRPr lang="en-US" sz="1400">
              <a:latin typeface="Calibri" charset="0"/>
            </a:endParaRPr>
          </a:p>
        </p:txBody>
      </p:sp>
      <p:pic>
        <p:nvPicPr>
          <p:cNvPr id="6554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10709" r="5074" b="10040"/>
          <a:stretch>
            <a:fillRect/>
          </a:stretch>
        </p:blipFill>
        <p:spPr bwMode="auto">
          <a:xfrm>
            <a:off x="1371600" y="609600"/>
            <a:ext cx="3668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17888"/>
            <a:ext cx="3200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105400" y="1981200"/>
            <a:ext cx="1143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48000" y="4724400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1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75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esapeake-light-tow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0" r="15876"/>
          <a:stretch/>
        </p:blipFill>
        <p:spPr>
          <a:xfrm>
            <a:off x="0" y="1403540"/>
            <a:ext cx="3352800" cy="4306516"/>
          </a:xfrm>
          <a:prstGeom prst="rect">
            <a:avLst/>
          </a:prstGeom>
        </p:spPr>
      </p:pic>
      <p:pic>
        <p:nvPicPr>
          <p:cNvPr id="7" name="Picture 6" descr="chesapeake_light_proposa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403540"/>
            <a:ext cx="2702728" cy="4303028"/>
          </a:xfrm>
          <a:prstGeom prst="rect">
            <a:avLst/>
          </a:prstGeom>
        </p:spPr>
      </p:pic>
      <p:pic>
        <p:nvPicPr>
          <p:cNvPr id="8" name="Picture 7" descr="MVCOTower_750_2490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26" y="1403539"/>
            <a:ext cx="2866663" cy="43114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-1" y="782880"/>
            <a:ext cx="6075103" cy="6673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Chesapeake Light Tower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84453" y="780448"/>
            <a:ext cx="2867742" cy="6673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Martha’s Vineyard ASIT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" y="5562600"/>
            <a:ext cx="3352800" cy="6673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Current</a:t>
            </a:r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385638" y="5562600"/>
            <a:ext cx="2685782" cy="6673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Future</a:t>
            </a:r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72200" y="838200"/>
            <a:ext cx="0" cy="525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 bwMode="auto">
          <a:xfrm>
            <a:off x="0" y="-153640"/>
            <a:ext cx="9144000" cy="8197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alibri"/>
                <a:cs typeface="Calibri"/>
              </a:rPr>
              <a:t>Task 1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6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2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Screen Shot 2014-02-07 at 11.39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219200"/>
            <a:ext cx="7337001" cy="4191000"/>
          </a:xfrm>
          <a:prstGeom prst="rect">
            <a:avLst/>
          </a:prstGeom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Hourly Wind Data to RU CEEEP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2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640"/>
            <a:ext cx="9144000" cy="819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Task 3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4" name="Picture 13" descr="Screen Shot 2014-02-07 at 11.4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67930"/>
            <a:ext cx="4216633" cy="3581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200" y="1295400"/>
            <a:ext cx="4648200" cy="3736529"/>
            <a:chOff x="76200" y="1295400"/>
            <a:chExt cx="4648200" cy="3736529"/>
          </a:xfrm>
        </p:grpSpPr>
        <p:pic>
          <p:nvPicPr>
            <p:cNvPr id="3" name="Picture 2" descr="Screen Shot 2014-02-07 at 11.41.02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"/>
            <a:stretch/>
          </p:blipFill>
          <p:spPr>
            <a:xfrm>
              <a:off x="76200" y="1295400"/>
              <a:ext cx="4595448" cy="3733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565424" y="4632226"/>
              <a:ext cx="1158976" cy="399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514600" y="50604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alibri" charset="0"/>
              </a:rPr>
              <a:t>Sea breeze and local wind analyses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8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</TotalTime>
  <Words>815</Words>
  <Application>Microsoft Macintosh PowerPoint</Application>
  <PresentationFormat>On-screen Show (4:3)</PresentationFormat>
  <Paragraphs>127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 Atmospheric/Oceanic Analyses and Predictions to Support the Wind Energy Development Application Process Defined in NJBPU’s Offshore Wind (OSW) Renewable Energy Rules (N.J.A.C. 14:8-6): Phase III—24 Jun 2014-23 Jun 2015  Innovative Analytical/Predictive Modeling Applications that will Cost- Effectively Reduce the “Risks” Associated with Offshore Wind Development Issues Including Wind Resource Variability, Energy Transmission/Distribution Reliability, Environmental/Health Impact, and Educational/Economic Development Incentives</vt:lpstr>
      <vt:lpstr>Outline</vt:lpstr>
      <vt:lpstr>Domain and WTG Size</vt:lpstr>
      <vt:lpstr>Task 1</vt:lpstr>
      <vt:lpstr>PowerPoint Presentation</vt:lpstr>
      <vt:lpstr>Task 1</vt:lpstr>
      <vt:lpstr>PowerPoint Presentation</vt:lpstr>
      <vt:lpstr>Task 2</vt:lpstr>
      <vt:lpstr>Task 3</vt:lpstr>
      <vt:lpstr>PowerPoint Presentation</vt:lpstr>
      <vt:lpstr>Task 5</vt:lpstr>
      <vt:lpstr>Tasks 6 and 7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Greg Seroka</cp:lastModifiedBy>
  <cp:revision>205</cp:revision>
  <dcterms:created xsi:type="dcterms:W3CDTF">2011-03-03T17:35:39Z</dcterms:created>
  <dcterms:modified xsi:type="dcterms:W3CDTF">2014-03-11T15:37:32Z</dcterms:modified>
</cp:coreProperties>
</file>