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9" r:id="rId2"/>
    <p:sldId id="340" r:id="rId3"/>
    <p:sldId id="311" r:id="rId4"/>
    <p:sldId id="331" r:id="rId5"/>
    <p:sldId id="332" r:id="rId6"/>
    <p:sldId id="334" r:id="rId7"/>
    <p:sldId id="333" r:id="rId8"/>
    <p:sldId id="335" r:id="rId9"/>
    <p:sldId id="336" r:id="rId10"/>
    <p:sldId id="338" r:id="rId11"/>
    <p:sldId id="341" r:id="rId12"/>
    <p:sldId id="314" r:id="rId13"/>
    <p:sldId id="342" r:id="rId14"/>
    <p:sldId id="315" r:id="rId15"/>
    <p:sldId id="316" r:id="rId16"/>
    <p:sldId id="317" r:id="rId17"/>
    <p:sldId id="318" r:id="rId18"/>
    <p:sldId id="319" r:id="rId19"/>
    <p:sldId id="344" r:id="rId20"/>
    <p:sldId id="324" r:id="rId21"/>
    <p:sldId id="345" r:id="rId22"/>
    <p:sldId id="343" r:id="rId23"/>
    <p:sldId id="326" r:id="rId24"/>
    <p:sldId id="320" r:id="rId25"/>
    <p:sldId id="327" r:id="rId26"/>
    <p:sldId id="32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81" autoAdjust="0"/>
  </p:normalViewPr>
  <p:slideViewPr>
    <p:cSldViewPr>
      <p:cViewPr>
        <p:scale>
          <a:sx n="150" d="100"/>
          <a:sy n="150" d="100"/>
        </p:scale>
        <p:origin x="-31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03B8E8-0336-9B44-840D-55CF9BE841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0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EEDB1B78-CA8D-174B-9DD1-AA1B16EB931F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-Track = experimental</a:t>
            </a:r>
            <a:r>
              <a:rPr lang="en-US" baseline="0" dirty="0" smtClean="0"/>
              <a:t>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-NAM uses fixed warm (RTG) SST</a:t>
            </a:r>
          </a:p>
          <a:p>
            <a:r>
              <a:rPr lang="en-US" baseline="0" dirty="0" smtClean="0"/>
              <a:t>-Even coupled HWRF doesn’t get cooling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2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-NAM uses fixed warm (RTG) SST</a:t>
            </a:r>
          </a:p>
          <a:p>
            <a:r>
              <a:rPr lang="en-US" baseline="0" dirty="0" smtClean="0"/>
              <a:t>-Even coupled HWRF doesn’t get cooling correct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2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 glider </a:t>
            </a:r>
            <a:r>
              <a:rPr lang="en-US" dirty="0" err="1" smtClean="0"/>
              <a:t>colorbar</a:t>
            </a:r>
            <a:r>
              <a:rPr lang="en-US" baseline="0" dirty="0" smtClean="0"/>
              <a:t> range is 9 to 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-not much mixing occurred in</a:t>
            </a:r>
            <a:r>
              <a:rPr lang="en-US" baseline="0" dirty="0" smtClean="0"/>
              <a:t> SAB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provide</a:t>
            </a:r>
            <a:r>
              <a:rPr lang="en-US" baseline="0" dirty="0" smtClean="0"/>
              <a:t> model setup parameters for WRF runs (</a:t>
            </a:r>
            <a:r>
              <a:rPr lang="en-US" baseline="0" dirty="0" err="1" smtClean="0"/>
              <a:t>namelist</a:t>
            </a:r>
            <a:r>
              <a:rPr lang="en-US" baseline="0" dirty="0" smtClean="0"/>
              <a:t>) if requested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B306F-A7A5-B943-882B-756947563D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2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729D5-16E6-5A4D-85B5-77479216E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7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C11D1-D39B-AF44-8D02-369C4762E4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B145E-D531-D54F-81E4-A9A06156A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3C1FC-8B68-4643-AEBF-3EC77554C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F7D3-13B8-1946-BE56-36E575D7A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12FCA-8EEC-1046-9B67-BC8FB12C4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7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B69D2-1CCD-CE48-B152-3D5E4929F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DDAD4-686A-D943-9739-60A86C24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4892D-E72E-6F4F-9F8B-A32D9D1C3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A45CC-82A3-4345-91B4-325CD12CE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78816-7491-244D-B984-2CC6D95B0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840DFAC-E767-9549-AFCE-84F68F5FA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351" b="14816"/>
          <a:stretch/>
        </p:blipFill>
        <p:spPr>
          <a:xfrm>
            <a:off x="0" y="872068"/>
            <a:ext cx="9144000" cy="5367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5531" y="76200"/>
            <a:ext cx="9660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rial Black" charset="0"/>
                <a:cs typeface="ＭＳ Ｐゴシック" charset="0"/>
              </a:rPr>
              <a:t>Impact of simple parameterizations of upper ocean heat content on modeled Hurricane Irene (2011) intensity</a:t>
            </a:r>
            <a:endParaRPr lang="en-US" sz="2300" b="1" i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06920"/>
            <a:ext cx="4419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FFFF00"/>
                </a:solidFill>
                <a:latin typeface="Calibri"/>
                <a:cs typeface="Calibri"/>
              </a:rPr>
              <a:t>Greg </a:t>
            </a:r>
            <a:r>
              <a:rPr lang="en-US" sz="2000" b="1" dirty="0" smtClean="0">
                <a:solidFill>
                  <a:srgbClr val="FFFF00"/>
                </a:solidFill>
                <a:latin typeface="Calibri"/>
                <a:cs typeface="Calibri"/>
              </a:rPr>
              <a:t>Seroka, </a:t>
            </a:r>
            <a:r>
              <a:rPr lang="en-US" sz="2000" dirty="0">
                <a:solidFill>
                  <a:srgbClr val="FFFF00"/>
                </a:solidFill>
                <a:latin typeface="Calibri"/>
                <a:cs typeface="Calibri"/>
              </a:rPr>
              <a:t>Scott Glenn, Travis Miles, 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Yi </a:t>
            </a:r>
            <a:r>
              <a:rPr lang="en-US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Xu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cs typeface="Calibri"/>
              </a:rPr>
              <a:t>, Oscar </a:t>
            </a:r>
            <a:r>
              <a:rPr lang="en-US" sz="2000" dirty="0">
                <a:solidFill>
                  <a:srgbClr val="FFFF00"/>
                </a:solidFill>
                <a:latin typeface="Calibri"/>
                <a:cs typeface="Calibri"/>
              </a:rPr>
              <a:t>Schofield, Josh </a:t>
            </a:r>
            <a:r>
              <a:rPr lang="en-US" sz="2000" dirty="0" err="1" smtClean="0">
                <a:solidFill>
                  <a:srgbClr val="FFFF00"/>
                </a:solidFill>
                <a:latin typeface="Calibri"/>
                <a:cs typeface="Calibri"/>
              </a:rPr>
              <a:t>Kohut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algn="ctr" eaLnBrk="1" hangingPunct="1"/>
            <a:endParaRPr lang="en-US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Rutgers University Coastal Ocean Observation Lab</a:t>
            </a:r>
          </a:p>
          <a:p>
            <a:pPr algn="ctr" eaLnBrk="1" hangingPunct="1"/>
            <a:endParaRPr lang="en-US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January 30, 2014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HWRF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80" y="5105400"/>
            <a:ext cx="838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64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Screen Shot 2012-11-14 at 5.45.5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8" y="3962400"/>
            <a:ext cx="25908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RU_SIG_COOL_CMYK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32" y="4485933"/>
            <a:ext cx="1230087" cy="5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0799" y="5979868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  <a:latin typeface="Calibri"/>
                <a:cs typeface="Calibri"/>
              </a:rPr>
              <a:t>Image </a:t>
            </a:r>
            <a:r>
              <a:rPr lang="cs-CZ" sz="1200" b="1" dirty="0" err="1" smtClean="0">
                <a:solidFill>
                  <a:schemeClr val="bg1"/>
                </a:solidFill>
                <a:latin typeface="Calibri"/>
                <a:cs typeface="Calibri"/>
              </a:rPr>
              <a:t>Credit</a:t>
            </a:r>
            <a:r>
              <a:rPr lang="cs-CZ" sz="1200" b="1" dirty="0">
                <a:solidFill>
                  <a:schemeClr val="bg1"/>
                </a:solidFill>
                <a:latin typeface="Calibri"/>
                <a:cs typeface="Calibri"/>
              </a:rPr>
              <a:t>: </a:t>
            </a:r>
            <a:r>
              <a:rPr lang="cs-CZ" sz="1200" dirty="0">
                <a:solidFill>
                  <a:schemeClr val="bg1"/>
                </a:solidFill>
                <a:latin typeface="Calibri"/>
                <a:cs typeface="Calibri"/>
              </a:rPr>
              <a:t>NASA/NOAA GOES Project</a:t>
            </a:r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52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HYCOM_T_xslice_cyc000_110831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057399"/>
            <a:ext cx="2057401" cy="2057401"/>
          </a:xfrm>
          <a:prstGeom prst="rect">
            <a:avLst/>
          </a:prstGeom>
        </p:spPr>
      </p:pic>
      <p:pic>
        <p:nvPicPr>
          <p:cNvPr id="26" name="Picture 25" descr="POM_T_xslice_cyc000_11083100_romsslice_30C_zoomoutfu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7400"/>
            <a:ext cx="2057400" cy="2057400"/>
          </a:xfrm>
          <a:prstGeom prst="rect">
            <a:avLst/>
          </a:prstGeom>
        </p:spPr>
      </p:pic>
      <p:pic>
        <p:nvPicPr>
          <p:cNvPr id="4" name="Picture 3" descr="POM_Tsrf_cyc000_11082700_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6800" b="5666"/>
          <a:stretch/>
        </p:blipFill>
        <p:spPr>
          <a:xfrm>
            <a:off x="228600" y="1483828"/>
            <a:ext cx="2530230" cy="293577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7057" y="2616499"/>
            <a:ext cx="810597" cy="82673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28702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Calibri"/>
                <a:cs typeface="Calibri"/>
              </a:rPr>
              <a:t>Cross-shelf Transects</a:t>
            </a:r>
            <a:endParaRPr lang="en-US" sz="3800" b="1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pic>
        <p:nvPicPr>
          <p:cNvPr id="16" name="Picture 15" descr="POM_T_xslice_cyc000_11082700_romsslice_30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2057400" cy="2057400"/>
          </a:xfrm>
          <a:prstGeom prst="rect">
            <a:avLst/>
          </a:prstGeom>
        </p:spPr>
      </p:pic>
      <p:pic>
        <p:nvPicPr>
          <p:cNvPr id="20" name="Picture 19" descr="ROMS_T_xslice_cyc000_11082700_30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67" y="0"/>
            <a:ext cx="2048933" cy="2048933"/>
          </a:xfrm>
          <a:prstGeom prst="rect">
            <a:avLst/>
          </a:prstGeom>
        </p:spPr>
      </p:pic>
      <p:pic>
        <p:nvPicPr>
          <p:cNvPr id="10" name="Picture 9" descr="HYCOM_T_xslice_cyc000_11082700_romsslice_30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2057400" cy="2057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292971" y="1168401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89799" y="1168401"/>
            <a:ext cx="16594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60972" y="1168401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0371" y="318598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42732" y="3185980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12" name="Picture 11" descr="science_Irene_temp_cbar_off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7940" r="12066" b="2742"/>
          <a:stretch/>
        </p:blipFill>
        <p:spPr>
          <a:xfrm>
            <a:off x="3208867" y="4030133"/>
            <a:ext cx="3657600" cy="201433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1529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Observations of Mixing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and Surface Cooling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07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_Irene_temp_cbar_of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6112" r="12065"/>
          <a:stretch/>
        </p:blipFill>
        <p:spPr>
          <a:xfrm>
            <a:off x="6047161" y="1854213"/>
            <a:ext cx="3058259" cy="1776134"/>
          </a:xfrm>
          <a:prstGeom prst="rect">
            <a:avLst/>
          </a:prstGeom>
        </p:spPr>
      </p:pic>
      <p:pic>
        <p:nvPicPr>
          <p:cNvPr id="5" name="Picture 4" descr="science_codar_glider_fil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>
          <a:xfrm>
            <a:off x="5851363" y="3187833"/>
            <a:ext cx="3408404" cy="1589484"/>
          </a:xfrm>
          <a:prstGeom prst="rect">
            <a:avLst/>
          </a:prstGeom>
        </p:spPr>
      </p:pic>
      <p:pic>
        <p:nvPicPr>
          <p:cNvPr id="3" name="Picture 2" descr="Screen Shot 2013-12-18 at 9.13.3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/>
          <a:stretch/>
        </p:blipFill>
        <p:spPr>
          <a:xfrm>
            <a:off x="0" y="2032346"/>
            <a:ext cx="2726604" cy="3634154"/>
          </a:xfrm>
          <a:prstGeom prst="rect">
            <a:avLst/>
          </a:prstGeom>
        </p:spPr>
      </p:pic>
      <p:pic>
        <p:nvPicPr>
          <p:cNvPr id="7" name="Picture 6" descr="Screen Shot 2013-12-18 at 9.13.2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"/>
          <a:stretch/>
        </p:blipFill>
        <p:spPr>
          <a:xfrm>
            <a:off x="2701205" y="1842824"/>
            <a:ext cx="3326412" cy="420934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7267875" y="2075344"/>
            <a:ext cx="527973" cy="187569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307386" y="2722067"/>
            <a:ext cx="508000" cy="195385"/>
          </a:xfrm>
          <a:prstGeom prst="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982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libri"/>
                <a:cs typeface="Calibri"/>
              </a:rPr>
              <a:t>Timing of surface cooling:</a:t>
            </a:r>
          </a:p>
          <a:p>
            <a:pPr algn="ctr"/>
            <a:r>
              <a:rPr lang="en-US" sz="3200" i="1" dirty="0" smtClean="0">
                <a:latin typeface="Calibri"/>
                <a:cs typeface="Calibri"/>
              </a:rPr>
              <a:t>ahead of eye passage</a:t>
            </a:r>
            <a:endParaRPr lang="en-US" sz="3200" i="1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1308" y="1295400"/>
            <a:ext cx="151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At surface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3170" y="1295400"/>
            <a:ext cx="171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Below surface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56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763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Sensitivity Study: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Impact of pre-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storm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SST cooling on intensity     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2-18 at 9.13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/>
          <a:stretch/>
        </p:blipFill>
        <p:spPr>
          <a:xfrm>
            <a:off x="6417396" y="3272691"/>
            <a:ext cx="2726604" cy="36341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953000" y="3733800"/>
            <a:ext cx="1524000" cy="2057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9650"/>
            <a:ext cx="9144000" cy="54297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Modify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SST input to “simulate”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SST cooling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From fixed warm pre-storm SST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e.g.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NAM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, GFS) to what? 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2 methods to determine optimal timing of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SST cooling: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When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did models show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mixing in southern MAB?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When did “critical mixing” wind </a:t>
            </a:r>
            <a:b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speed occur in southern MAB? </a:t>
            </a:r>
            <a:b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(Critical mixing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w.s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. = </a:t>
            </a:r>
            <a:r>
              <a:rPr lang="en-US" i="1" dirty="0" err="1" smtClean="0">
                <a:solidFill>
                  <a:schemeClr val="tx1"/>
                </a:solidFill>
                <a:latin typeface="Calibri"/>
                <a:cs typeface="Calibri"/>
              </a:rPr>
              <a:t>w.s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. observed </a:t>
            </a:r>
            <a:b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at buoys and modeled at glider</a:t>
            </a:r>
            <a:b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when sea surface cooled). </a:t>
            </a: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Assumes</a:t>
            </a:r>
            <a:b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similar stratification across MAB.</a:t>
            </a:r>
          </a:p>
          <a:p>
            <a:pPr marL="514350" indent="-457200"/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Cooling Time = 8/27 ~10:00 UTC</a:t>
            </a:r>
          </a:p>
          <a:p>
            <a:pPr marL="514350" indent="-45720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Model </a:t>
            </a:r>
            <a:r>
              <a:rPr lang="en-US" dirty="0" err="1">
                <a:solidFill>
                  <a:schemeClr val="tx1"/>
                </a:solidFill>
                <a:latin typeface="Calibri"/>
                <a:cs typeface="Calibri"/>
              </a:rPr>
              <a:t>I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nit.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Time = 8/27 06:00 UTC</a:t>
            </a:r>
          </a:p>
          <a:p>
            <a:pPr marL="514350" indent="-457200"/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∴ Used fixed cold post-storm SST  </a:t>
            </a:r>
          </a:p>
          <a:p>
            <a:pPr marL="514350" indent="-457200"/>
            <a:endParaRPr lang="en-US" b="1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4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Simple </a:t>
            </a:r>
            <a:r>
              <a:rPr lang="en-US" sz="4000" b="1" dirty="0" smtClean="0">
                <a:solidFill>
                  <a:srgbClr val="FF0000"/>
                </a:solidFill>
                <a:latin typeface="Calibri"/>
                <a:cs typeface="Calibri"/>
              </a:rPr>
              <a:t>Uncoupled</a:t>
            </a:r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 WRF </a:t>
            </a:r>
            <a:r>
              <a:rPr lang="en-US" sz="4000" b="1" dirty="0" err="1" smtClean="0">
                <a:solidFill>
                  <a:srgbClr val="000000"/>
                </a:solidFill>
                <a:latin typeface="Calibri"/>
                <a:cs typeface="Calibri"/>
              </a:rPr>
              <a:t>Hindcast</a:t>
            </a:r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Sensitivities: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800" b="1" i="1" dirty="0" smtClean="0">
                <a:solidFill>
                  <a:srgbClr val="000000"/>
                </a:solidFill>
                <a:latin typeface="Calibri"/>
                <a:cs typeface="Calibri"/>
              </a:rPr>
              <a:t>SST Setup</a:t>
            </a:r>
            <a:endParaRPr lang="en-US" sz="3800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67231" y="5812692"/>
            <a:ext cx="410308" cy="52753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40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866" y="381000"/>
            <a:ext cx="83904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τ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= -</a:t>
            </a:r>
            <a:r>
              <a:rPr lang="en-US" dirty="0" err="1" smtClean="0">
                <a:latin typeface="Calibri"/>
                <a:cs typeface="Calibri"/>
              </a:rPr>
              <a:t>ρu</a:t>
            </a:r>
            <a:r>
              <a:rPr lang="en-US" baseline="-25000" dirty="0" smtClean="0">
                <a:latin typeface="Calibri"/>
                <a:cs typeface="Calibri"/>
              </a:rPr>
              <a:t>*</a:t>
            </a:r>
            <a:r>
              <a:rPr lang="en-US" baseline="30000" dirty="0" smtClean="0">
                <a:latin typeface="Calibri"/>
                <a:cs typeface="Calibri"/>
              </a:rPr>
              <a:t>2 	  </a:t>
            </a:r>
            <a:r>
              <a:rPr lang="en-US" dirty="0" smtClean="0">
                <a:latin typeface="Calibri"/>
                <a:cs typeface="Calibri"/>
              </a:rPr>
              <a:t>= </a:t>
            </a:r>
            <a:r>
              <a:rPr lang="en-US" b="1" dirty="0" smtClean="0">
                <a:latin typeface="Calibri"/>
                <a:cs typeface="Calibri"/>
              </a:rPr>
              <a:t>-ρC</a:t>
            </a:r>
            <a:r>
              <a:rPr lang="en-US" b="1" baseline="-25000" dirty="0" smtClean="0">
                <a:latin typeface="Calibri"/>
                <a:cs typeface="Calibri"/>
              </a:rPr>
              <a:t>D</a:t>
            </a:r>
            <a:r>
              <a:rPr lang="en-US" b="1" dirty="0" smtClean="0">
                <a:latin typeface="Calibri"/>
                <a:cs typeface="Calibri"/>
              </a:rPr>
              <a:t>U</a:t>
            </a:r>
            <a:r>
              <a:rPr lang="en-US" b="1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      momentum </a:t>
            </a:r>
            <a:r>
              <a:rPr lang="en-US" dirty="0" smtClean="0">
                <a:latin typeface="Calibri"/>
                <a:cs typeface="Calibri"/>
              </a:rPr>
              <a:t>flux (</a:t>
            </a:r>
            <a:r>
              <a:rPr lang="en-US" dirty="0" err="1" smtClean="0">
                <a:latin typeface="Calibri"/>
                <a:cs typeface="Calibri"/>
              </a:rPr>
              <a:t>τ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baseline="30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H</a:t>
            </a:r>
            <a:r>
              <a:rPr lang="en-US" dirty="0" smtClean="0">
                <a:latin typeface="Calibri"/>
                <a:cs typeface="Calibri"/>
              </a:rPr>
              <a:t> = -</a:t>
            </a:r>
            <a:r>
              <a:rPr lang="en-US" dirty="0" err="1" smtClean="0">
                <a:latin typeface="Calibri"/>
                <a:cs typeface="Calibri"/>
              </a:rPr>
              <a:t>ρc</a:t>
            </a:r>
            <a:r>
              <a:rPr lang="en-US" baseline="-25000" dirty="0" err="1" smtClean="0">
                <a:latin typeface="Calibri"/>
                <a:cs typeface="Calibri"/>
              </a:rPr>
              <a:t>p</a:t>
            </a:r>
            <a:r>
              <a:rPr lang="en-US" dirty="0" err="1">
                <a:latin typeface="Calibri"/>
                <a:cs typeface="Calibri"/>
              </a:rPr>
              <a:t>u</a:t>
            </a:r>
            <a:r>
              <a:rPr lang="en-US" baseline="-25000" dirty="0" smtClean="0">
                <a:latin typeface="Calibri"/>
                <a:cs typeface="Calibri"/>
              </a:rPr>
              <a:t>*</a:t>
            </a:r>
            <a:r>
              <a:rPr lang="en-US" dirty="0" err="1" smtClean="0">
                <a:latin typeface="Calibri"/>
                <a:cs typeface="Calibri"/>
              </a:rPr>
              <a:t>θ</a:t>
            </a:r>
            <a:r>
              <a:rPr lang="en-US" baseline="-25000" dirty="0" smtClean="0">
                <a:latin typeface="Calibri"/>
                <a:cs typeface="Calibri"/>
              </a:rPr>
              <a:t>*</a:t>
            </a:r>
            <a:r>
              <a:rPr lang="en-US" dirty="0" smtClean="0">
                <a:latin typeface="Calibri"/>
                <a:cs typeface="Calibri"/>
              </a:rPr>
              <a:t> = </a:t>
            </a:r>
            <a:r>
              <a:rPr lang="en-US" b="1" dirty="0" smtClean="0">
                <a:latin typeface="Calibri"/>
                <a:cs typeface="Calibri"/>
              </a:rPr>
              <a:t>-(</a:t>
            </a:r>
            <a:r>
              <a:rPr lang="en-US" b="1" dirty="0" err="1" smtClean="0">
                <a:latin typeface="Calibri"/>
                <a:cs typeface="Calibri"/>
              </a:rPr>
              <a:t>ρc</a:t>
            </a:r>
            <a:r>
              <a:rPr lang="en-US" b="1" baseline="-25000" dirty="0" err="1" smtClean="0">
                <a:latin typeface="Calibri"/>
                <a:cs typeface="Calibri"/>
              </a:rPr>
              <a:t>p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r>
              <a:rPr lang="en-US" b="1" dirty="0" err="1" smtClean="0">
                <a:latin typeface="Calibri"/>
                <a:cs typeface="Calibri"/>
              </a:rPr>
              <a:t>C</a:t>
            </a:r>
            <a:r>
              <a:rPr lang="en-US" b="1" baseline="-25000" dirty="0" err="1" smtClean="0">
                <a:latin typeface="Calibri"/>
                <a:cs typeface="Calibri"/>
              </a:rPr>
              <a:t>H</a:t>
            </a:r>
            <a:r>
              <a:rPr lang="en-US" b="1" dirty="0" err="1" smtClean="0">
                <a:latin typeface="Calibri"/>
                <a:cs typeface="Calibri"/>
              </a:rPr>
              <a:t>UΔθ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</a:t>
            </a:r>
            <a:r>
              <a:rPr lang="en-US" dirty="0" smtClean="0">
                <a:latin typeface="Calibri"/>
                <a:cs typeface="Calibri"/>
              </a:rPr>
              <a:t>sensible </a:t>
            </a:r>
            <a:r>
              <a:rPr lang="en-US" dirty="0" smtClean="0">
                <a:latin typeface="Calibri"/>
                <a:cs typeface="Calibri"/>
              </a:rPr>
              <a:t>heat flux (H)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E</a:t>
            </a:r>
            <a:r>
              <a:rPr lang="en-US" dirty="0" smtClean="0">
                <a:latin typeface="Calibri"/>
                <a:cs typeface="Calibri"/>
              </a:rPr>
              <a:t> = -</a:t>
            </a:r>
            <a:r>
              <a:rPr lang="en-US" dirty="0" err="1" smtClean="0">
                <a:latin typeface="Calibri"/>
                <a:cs typeface="Calibri"/>
              </a:rPr>
              <a:t>ρL</a:t>
            </a:r>
            <a:r>
              <a:rPr lang="en-US" baseline="-25000" dirty="0" err="1" smtClean="0">
                <a:latin typeface="Calibri"/>
                <a:cs typeface="Calibri"/>
              </a:rPr>
              <a:t>ν</a:t>
            </a:r>
            <a:r>
              <a:rPr lang="en-US" dirty="0" err="1">
                <a:latin typeface="Calibri"/>
                <a:cs typeface="Calibri"/>
              </a:rPr>
              <a:t>u</a:t>
            </a:r>
            <a:r>
              <a:rPr lang="en-US" baseline="-25000" dirty="0" smtClean="0">
                <a:latin typeface="Calibri"/>
                <a:cs typeface="Calibri"/>
              </a:rPr>
              <a:t>*</a:t>
            </a:r>
            <a:r>
              <a:rPr lang="en-US" dirty="0" smtClean="0">
                <a:latin typeface="Calibri"/>
                <a:cs typeface="Calibri"/>
              </a:rPr>
              <a:t>q</a:t>
            </a:r>
            <a:r>
              <a:rPr lang="en-US" baseline="-25000" dirty="0" smtClean="0">
                <a:latin typeface="Calibri"/>
                <a:cs typeface="Calibri"/>
              </a:rPr>
              <a:t>*</a:t>
            </a:r>
            <a:r>
              <a:rPr lang="en-US" dirty="0" smtClean="0">
                <a:latin typeface="Calibri"/>
                <a:cs typeface="Calibri"/>
              </a:rPr>
              <a:t>  = </a:t>
            </a:r>
            <a:r>
              <a:rPr lang="en-US" b="1" dirty="0" smtClean="0">
                <a:latin typeface="Calibri"/>
                <a:cs typeface="Calibri"/>
              </a:rPr>
              <a:t>-(</a:t>
            </a:r>
            <a:r>
              <a:rPr lang="en-US" b="1" dirty="0" err="1" smtClean="0">
                <a:latin typeface="Calibri"/>
                <a:cs typeface="Calibri"/>
              </a:rPr>
              <a:t>ρ</a:t>
            </a:r>
            <a:r>
              <a:rPr lang="en-US" b="1" dirty="0" err="1">
                <a:latin typeface="Calibri"/>
                <a:cs typeface="Calibri"/>
              </a:rPr>
              <a:t>L</a:t>
            </a:r>
            <a:r>
              <a:rPr lang="en-US" b="1" baseline="-25000" dirty="0" err="1">
                <a:latin typeface="Calibri"/>
                <a:cs typeface="Calibri"/>
              </a:rPr>
              <a:t>ν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r>
              <a:rPr lang="en-US" b="1" dirty="0" err="1" smtClean="0">
                <a:latin typeface="Calibri"/>
                <a:cs typeface="Calibri"/>
              </a:rPr>
              <a:t>C</a:t>
            </a:r>
            <a:r>
              <a:rPr lang="en-US" b="1" baseline="-25000" dirty="0" err="1" smtClean="0">
                <a:latin typeface="Calibri"/>
                <a:cs typeface="Calibri"/>
              </a:rPr>
              <a:t>Q</a:t>
            </a:r>
            <a:r>
              <a:rPr lang="en-US" b="1" dirty="0" err="1" smtClean="0">
                <a:latin typeface="Calibri"/>
                <a:cs typeface="Calibri"/>
              </a:rPr>
              <a:t>UΔq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</a:t>
            </a:r>
            <a:r>
              <a:rPr lang="en-US" dirty="0" smtClean="0">
                <a:latin typeface="Calibri"/>
                <a:cs typeface="Calibri"/>
              </a:rPr>
              <a:t>latent </a:t>
            </a:r>
            <a:r>
              <a:rPr lang="en-US" dirty="0" smtClean="0">
                <a:latin typeface="Calibri"/>
                <a:cs typeface="Calibri"/>
              </a:rPr>
              <a:t>heat flux (E)</a:t>
            </a:r>
            <a:endParaRPr lang="en-US" sz="1200" dirty="0" smtClean="0">
              <a:latin typeface="Calibri"/>
              <a:cs typeface="Calibri"/>
            </a:endParaRPr>
          </a:p>
          <a:p>
            <a:r>
              <a:rPr lang="en-US" sz="1200" dirty="0" err="1" smtClean="0">
                <a:latin typeface="Calibri"/>
                <a:cs typeface="Calibri"/>
              </a:rPr>
              <a:t>ρ</a:t>
            </a:r>
            <a:r>
              <a:rPr lang="en-US" sz="1200" dirty="0">
                <a:latin typeface="Calibri"/>
                <a:cs typeface="Calibri"/>
              </a:rPr>
              <a:t>: density of </a:t>
            </a:r>
            <a:r>
              <a:rPr lang="en-US" sz="1200" dirty="0" smtClean="0">
                <a:latin typeface="Calibri"/>
                <a:cs typeface="Calibri"/>
              </a:rPr>
              <a:t>air</a:t>
            </a:r>
            <a:endParaRPr lang="en-US" sz="1200" dirty="0" smtClean="0">
              <a:latin typeface="Calibri"/>
              <a:cs typeface="Calibri"/>
            </a:endParaRPr>
          </a:p>
          <a:p>
            <a:r>
              <a:rPr lang="en-US" sz="1200" dirty="0" smtClean="0">
                <a:latin typeface="Calibri"/>
                <a:cs typeface="Calibri"/>
              </a:rPr>
              <a:t>(</a:t>
            </a:r>
            <a:r>
              <a:rPr lang="en-US" sz="1200" dirty="0" smtClean="0">
                <a:latin typeface="Calibri"/>
                <a:cs typeface="Calibri"/>
              </a:rPr>
              <a:t>u</a:t>
            </a:r>
            <a:r>
              <a:rPr lang="en-US" sz="1200" baseline="-25000" dirty="0" smtClean="0">
                <a:latin typeface="Calibri"/>
                <a:cs typeface="Calibri"/>
              </a:rPr>
              <a:t>*</a:t>
            </a:r>
            <a:r>
              <a:rPr lang="en-US" sz="1200" dirty="0" smtClean="0">
                <a:latin typeface="Calibri"/>
                <a:cs typeface="Calibri"/>
              </a:rPr>
              <a:t>,</a:t>
            </a:r>
            <a:r>
              <a:rPr lang="en-US" sz="1200" dirty="0" err="1" smtClean="0">
                <a:latin typeface="Calibri"/>
                <a:cs typeface="Calibri"/>
              </a:rPr>
              <a:t>θ</a:t>
            </a:r>
            <a:r>
              <a:rPr lang="en-US" sz="1200" baseline="-25000" dirty="0">
                <a:latin typeface="Calibri"/>
                <a:cs typeface="Calibri"/>
              </a:rPr>
              <a:t>*</a:t>
            </a:r>
            <a:r>
              <a:rPr lang="en-US" sz="1200" dirty="0" smtClean="0">
                <a:latin typeface="Calibri"/>
                <a:cs typeface="Calibri"/>
              </a:rPr>
              <a:t>,q</a:t>
            </a:r>
            <a:r>
              <a:rPr lang="en-US" sz="1200" baseline="-25000" dirty="0" smtClean="0">
                <a:latin typeface="Calibri"/>
                <a:cs typeface="Calibri"/>
              </a:rPr>
              <a:t>*</a:t>
            </a:r>
            <a:r>
              <a:rPr lang="en-US" sz="1200" dirty="0" smtClean="0">
                <a:latin typeface="Calibri"/>
                <a:cs typeface="Calibri"/>
              </a:rPr>
              <a:t>): friction velocity, surface layer temperature and moisture scales </a:t>
            </a:r>
          </a:p>
          <a:p>
            <a:r>
              <a:rPr lang="en-US" sz="1200" dirty="0" smtClean="0">
                <a:latin typeface="Calibri"/>
                <a:cs typeface="Calibri"/>
              </a:rPr>
              <a:t>U: 10m wind speed</a:t>
            </a:r>
          </a:p>
          <a:p>
            <a:r>
              <a:rPr lang="en-US" sz="1200" dirty="0" err="1" smtClean="0">
                <a:latin typeface="Calibri"/>
                <a:cs typeface="Calibri"/>
              </a:rPr>
              <a:t>c</a:t>
            </a:r>
            <a:r>
              <a:rPr lang="en-US" sz="1200" baseline="-25000" dirty="0" err="1" smtClean="0">
                <a:latin typeface="Calibri"/>
                <a:cs typeface="Calibri"/>
              </a:rPr>
              <a:t>p</a:t>
            </a:r>
            <a:r>
              <a:rPr lang="en-US" sz="1200" dirty="0" smtClean="0">
                <a:latin typeface="Calibri"/>
                <a:cs typeface="Calibri"/>
              </a:rPr>
              <a:t>: specific heat capacity of air, </a:t>
            </a:r>
            <a:r>
              <a:rPr lang="en-US" sz="1200" dirty="0" err="1" smtClean="0">
                <a:latin typeface="Calibri"/>
                <a:cs typeface="Calibri"/>
              </a:rPr>
              <a:t>L</a:t>
            </a:r>
            <a:r>
              <a:rPr lang="en-US" sz="1200" baseline="-25000" dirty="0" err="1" smtClean="0">
                <a:latin typeface="Calibri"/>
                <a:cs typeface="Calibri"/>
              </a:rPr>
              <a:t>ν</a:t>
            </a:r>
            <a:r>
              <a:rPr lang="en-US" sz="1200" dirty="0">
                <a:latin typeface="Calibri"/>
                <a:cs typeface="Calibri"/>
              </a:rPr>
              <a:t>:</a:t>
            </a:r>
            <a:r>
              <a:rPr lang="en-US" sz="1200" dirty="0" smtClean="0">
                <a:latin typeface="Calibri"/>
                <a:cs typeface="Calibri"/>
              </a:rPr>
              <a:t> enthalpy of vaporization</a:t>
            </a:r>
          </a:p>
          <a:p>
            <a:r>
              <a:rPr lang="en-US" sz="1200" dirty="0" err="1" smtClean="0">
                <a:latin typeface="Calibri"/>
                <a:cs typeface="Calibri"/>
              </a:rPr>
              <a:t>Δ</a:t>
            </a:r>
            <a:r>
              <a:rPr lang="en-US" sz="1200" dirty="0" smtClean="0">
                <a:latin typeface="Calibri"/>
                <a:cs typeface="Calibri"/>
              </a:rPr>
              <a:t>(</a:t>
            </a:r>
            <a:r>
              <a:rPr lang="en-US" sz="1200" dirty="0" err="1" smtClean="0">
                <a:latin typeface="Calibri"/>
                <a:cs typeface="Calibri"/>
              </a:rPr>
              <a:t>θ,q</a:t>
            </a:r>
            <a:r>
              <a:rPr lang="en-US" sz="1200" dirty="0" smtClean="0">
                <a:latin typeface="Calibri"/>
                <a:cs typeface="Calibri"/>
              </a:rPr>
              <a:t>): temperature, water vapor difference between </a:t>
            </a:r>
            <a:r>
              <a:rPr lang="en-US" sz="1200" dirty="0" err="1" smtClean="0">
                <a:latin typeface="Calibri"/>
                <a:cs typeface="Calibri"/>
              </a:rPr>
              <a:t>z</a:t>
            </a:r>
            <a:r>
              <a:rPr lang="en-US" sz="1200" baseline="-25000" dirty="0" err="1">
                <a:latin typeface="Calibri"/>
                <a:cs typeface="Calibri"/>
              </a:rPr>
              <a:t>ref</a:t>
            </a:r>
            <a:r>
              <a:rPr lang="en-US" sz="1200" dirty="0" smtClean="0">
                <a:latin typeface="Calibri"/>
                <a:cs typeface="Calibri"/>
              </a:rPr>
              <a:t>=10m and z=</a:t>
            </a:r>
            <a:r>
              <a:rPr lang="en-US" sz="1200" dirty="0" err="1" smtClean="0">
                <a:latin typeface="Calibri"/>
                <a:cs typeface="Calibri"/>
              </a:rPr>
              <a:t>sfc</a:t>
            </a:r>
            <a:r>
              <a:rPr lang="en-US" sz="1200" dirty="0" smtClean="0">
                <a:latin typeface="Calibri"/>
                <a:cs typeface="Calibri"/>
              </a:rPr>
              <a:t/>
            </a:r>
            <a:br>
              <a:rPr lang="en-US" sz="1200" dirty="0" smtClean="0">
                <a:latin typeface="Calibri"/>
                <a:cs typeface="Calibri"/>
              </a:rPr>
            </a:br>
            <a:r>
              <a:rPr lang="en-US" sz="1200" dirty="0" smtClean="0">
                <a:latin typeface="Calibri"/>
                <a:cs typeface="Calibri"/>
              </a:rPr>
              <a:t/>
            </a:r>
            <a:br>
              <a:rPr lang="en-US" sz="1200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In </a:t>
            </a:r>
            <a:r>
              <a:rPr lang="en-US" i="1" dirty="0" smtClean="0">
                <a:latin typeface="Calibri"/>
                <a:cs typeface="Calibri"/>
              </a:rPr>
              <a:t>neutrally stable</a:t>
            </a:r>
            <a:r>
              <a:rPr lang="en-US" dirty="0" smtClean="0">
                <a:latin typeface="Calibri"/>
                <a:cs typeface="Calibri"/>
              </a:rPr>
              <a:t> surface layer within TC </a:t>
            </a:r>
            <a:r>
              <a:rPr lang="en-US" dirty="0" err="1" smtClean="0">
                <a:latin typeface="Calibri"/>
                <a:cs typeface="Calibri"/>
              </a:rPr>
              <a:t>eyewall</a:t>
            </a:r>
            <a:r>
              <a:rPr lang="en-US" dirty="0" smtClean="0">
                <a:latin typeface="Calibri"/>
                <a:cs typeface="Calibri"/>
              </a:rPr>
              <a:t> (e.g. Powell et al. 2003): 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C</a:t>
            </a:r>
            <a:r>
              <a:rPr lang="en-US" b="1" baseline="-25000" dirty="0" smtClean="0">
                <a:latin typeface="Calibri"/>
                <a:cs typeface="Calibri"/>
              </a:rPr>
              <a:t>D</a:t>
            </a:r>
            <a:r>
              <a:rPr lang="en-US" b="1" dirty="0" smtClean="0">
                <a:latin typeface="Calibri"/>
                <a:cs typeface="Calibri"/>
              </a:rPr>
              <a:t> = k</a:t>
            </a:r>
            <a:r>
              <a:rPr lang="en-US" b="1" baseline="30000" dirty="0" smtClean="0">
                <a:latin typeface="Calibri"/>
                <a:cs typeface="Calibri"/>
              </a:rPr>
              <a:t>2</a:t>
            </a:r>
            <a:r>
              <a:rPr lang="en-US" b="1" dirty="0" smtClean="0">
                <a:latin typeface="Calibri"/>
                <a:cs typeface="Calibri"/>
              </a:rPr>
              <a:t>/[</a:t>
            </a:r>
            <a:r>
              <a:rPr lang="en-US" b="1" dirty="0" err="1" smtClean="0">
                <a:latin typeface="Calibri"/>
                <a:cs typeface="Calibri"/>
              </a:rPr>
              <a:t>ln</a:t>
            </a:r>
            <a:r>
              <a:rPr lang="en-US" b="1" dirty="0" smtClean="0">
                <a:latin typeface="Calibri"/>
                <a:cs typeface="Calibri"/>
              </a:rPr>
              <a:t>(</a:t>
            </a:r>
            <a:r>
              <a:rPr lang="en-US" b="1" dirty="0" err="1" smtClean="0">
                <a:latin typeface="Calibri"/>
                <a:cs typeface="Calibri"/>
              </a:rPr>
              <a:t>z</a:t>
            </a:r>
            <a:r>
              <a:rPr lang="en-US" b="1" baseline="-25000" dirty="0" err="1" smtClean="0">
                <a:latin typeface="Calibri"/>
                <a:cs typeface="Calibri"/>
              </a:rPr>
              <a:t>ref</a:t>
            </a:r>
            <a:r>
              <a:rPr lang="en-US" b="1" baseline="-25000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⁄ z</a:t>
            </a:r>
            <a:r>
              <a:rPr lang="en-US" b="1" baseline="-25000" dirty="0" smtClean="0">
                <a:latin typeface="Calibri"/>
                <a:cs typeface="Calibri"/>
              </a:rPr>
              <a:t>0</a:t>
            </a:r>
            <a:r>
              <a:rPr lang="en-US" b="1" dirty="0" smtClean="0">
                <a:latin typeface="Calibri"/>
                <a:cs typeface="Calibri"/>
              </a:rPr>
              <a:t>)]</a:t>
            </a:r>
            <a:r>
              <a:rPr lang="en-US" b="1" baseline="30000" dirty="0" smtClean="0">
                <a:latin typeface="Calibri"/>
                <a:cs typeface="Calibri"/>
              </a:rPr>
              <a:t>2</a:t>
            </a:r>
            <a:r>
              <a:rPr lang="en-US" dirty="0" smtClean="0">
                <a:latin typeface="Calibri"/>
                <a:cs typeface="Calibri"/>
              </a:rPr>
              <a:t>	</a:t>
            </a:r>
            <a:r>
              <a:rPr lang="en-US" dirty="0" smtClean="0">
                <a:latin typeface="Calibri"/>
                <a:cs typeface="Calibri"/>
              </a:rPr>
              <a:t>        drag </a:t>
            </a:r>
            <a:r>
              <a:rPr lang="en-US" dirty="0" smtClean="0">
                <a:latin typeface="Calibri"/>
                <a:cs typeface="Calibri"/>
              </a:rPr>
              <a:t>coefficient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C</a:t>
            </a:r>
            <a:r>
              <a:rPr lang="en-US" b="1" baseline="-25000" dirty="0" smtClean="0">
                <a:latin typeface="Calibri"/>
                <a:cs typeface="Calibri"/>
              </a:rPr>
              <a:t>H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= </a:t>
            </a:r>
            <a:r>
              <a:rPr lang="en-US" b="1" dirty="0" smtClean="0">
                <a:latin typeface="Calibri"/>
                <a:cs typeface="Calibri"/>
              </a:rPr>
              <a:t>(C</a:t>
            </a:r>
            <a:r>
              <a:rPr lang="en-US" b="1" baseline="-25000" dirty="0" smtClean="0">
                <a:latin typeface="Calibri"/>
                <a:cs typeface="Calibri"/>
              </a:rPr>
              <a:t>D</a:t>
            </a:r>
            <a:r>
              <a:rPr lang="en-US" b="1" baseline="30000" dirty="0" smtClean="0">
                <a:latin typeface="Calibri"/>
                <a:cs typeface="Calibri"/>
              </a:rPr>
              <a:t>½ </a:t>
            </a:r>
            <a:r>
              <a:rPr lang="en-US" b="1" dirty="0" smtClean="0">
                <a:latin typeface="Calibri"/>
                <a:cs typeface="Calibri"/>
              </a:rPr>
              <a:t>) X [k/</a:t>
            </a:r>
            <a:r>
              <a:rPr lang="en-US" b="1" dirty="0" err="1" smtClean="0">
                <a:latin typeface="Calibri"/>
                <a:cs typeface="Calibri"/>
              </a:rPr>
              <a:t>ln</a:t>
            </a:r>
            <a:r>
              <a:rPr lang="en-US" b="1" dirty="0">
                <a:latin typeface="Calibri"/>
                <a:cs typeface="Calibri"/>
              </a:rPr>
              <a:t>(</a:t>
            </a:r>
            <a:r>
              <a:rPr lang="en-US" b="1" dirty="0" err="1" smtClean="0">
                <a:latin typeface="Calibri"/>
                <a:cs typeface="Calibri"/>
              </a:rPr>
              <a:t>z</a:t>
            </a:r>
            <a:r>
              <a:rPr lang="en-US" b="1" baseline="-25000" dirty="0" err="1" smtClean="0">
                <a:latin typeface="Calibri"/>
                <a:cs typeface="Calibri"/>
              </a:rPr>
              <a:t>ref</a:t>
            </a:r>
            <a:r>
              <a:rPr lang="en-US" b="1" baseline="-25000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⁄ </a:t>
            </a:r>
            <a:r>
              <a:rPr lang="en-US" b="1" dirty="0" err="1" smtClean="0">
                <a:latin typeface="Calibri"/>
                <a:cs typeface="Calibri"/>
              </a:rPr>
              <a:t>z</a:t>
            </a:r>
            <a:r>
              <a:rPr lang="en-US" b="1" baseline="-25000" dirty="0" err="1" smtClean="0">
                <a:latin typeface="Calibri"/>
                <a:cs typeface="Calibri"/>
              </a:rPr>
              <a:t>T</a:t>
            </a:r>
            <a:r>
              <a:rPr lang="en-US" b="1" dirty="0" smtClean="0">
                <a:latin typeface="Calibri"/>
                <a:cs typeface="Calibri"/>
              </a:rPr>
              <a:t>)]</a:t>
            </a:r>
            <a:r>
              <a:rPr lang="en-US" b="1" dirty="0">
                <a:latin typeface="Calibri"/>
                <a:cs typeface="Calibri"/>
              </a:rPr>
              <a:t>	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  </a:t>
            </a:r>
            <a:r>
              <a:rPr lang="en-US" dirty="0" smtClean="0">
                <a:latin typeface="Calibri"/>
                <a:cs typeface="Calibri"/>
              </a:rPr>
              <a:t>sensible </a:t>
            </a:r>
            <a:r>
              <a:rPr lang="en-US" dirty="0" smtClean="0">
                <a:latin typeface="Calibri"/>
                <a:cs typeface="Calibri"/>
              </a:rPr>
              <a:t>heat coefficient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alibri"/>
                <a:cs typeface="Calibri"/>
              </a:rPr>
              <a:t>C</a:t>
            </a:r>
            <a:r>
              <a:rPr lang="en-US" b="1" baseline="-25000" dirty="0" smtClean="0">
                <a:latin typeface="Calibri"/>
                <a:cs typeface="Calibri"/>
              </a:rPr>
              <a:t>Q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>
                <a:latin typeface="Calibri"/>
                <a:cs typeface="Calibri"/>
              </a:rPr>
              <a:t>= (</a:t>
            </a:r>
            <a:r>
              <a:rPr lang="en-US" b="1" dirty="0" smtClean="0">
                <a:latin typeface="Calibri"/>
                <a:cs typeface="Calibri"/>
              </a:rPr>
              <a:t>C</a:t>
            </a:r>
            <a:r>
              <a:rPr lang="en-US" b="1" baseline="-25000" dirty="0" smtClean="0">
                <a:latin typeface="Calibri"/>
                <a:cs typeface="Calibri"/>
              </a:rPr>
              <a:t>D</a:t>
            </a:r>
            <a:r>
              <a:rPr lang="en-US" b="1" baseline="30000" dirty="0" smtClean="0">
                <a:latin typeface="Calibri"/>
                <a:cs typeface="Calibri"/>
              </a:rPr>
              <a:t>½ </a:t>
            </a:r>
            <a:r>
              <a:rPr lang="en-US" b="1" dirty="0">
                <a:latin typeface="Calibri"/>
                <a:cs typeface="Calibri"/>
              </a:rPr>
              <a:t>) X [k/</a:t>
            </a:r>
            <a:r>
              <a:rPr lang="en-US" b="1" dirty="0" err="1">
                <a:latin typeface="Calibri"/>
                <a:cs typeface="Calibri"/>
              </a:rPr>
              <a:t>ln</a:t>
            </a:r>
            <a:r>
              <a:rPr lang="en-US" b="1" dirty="0">
                <a:latin typeface="Calibri"/>
                <a:cs typeface="Calibri"/>
              </a:rPr>
              <a:t>(</a:t>
            </a:r>
            <a:r>
              <a:rPr lang="en-US" b="1" dirty="0" err="1" smtClean="0">
                <a:latin typeface="Calibri"/>
                <a:cs typeface="Calibri"/>
              </a:rPr>
              <a:t>z</a:t>
            </a:r>
            <a:r>
              <a:rPr lang="en-US" b="1" baseline="-25000" dirty="0" err="1" smtClean="0">
                <a:latin typeface="Calibri"/>
                <a:cs typeface="Calibri"/>
              </a:rPr>
              <a:t>ref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⁄ </a:t>
            </a:r>
            <a:r>
              <a:rPr lang="en-US" b="1" dirty="0" err="1" smtClean="0">
                <a:latin typeface="Calibri"/>
                <a:cs typeface="Calibri"/>
              </a:rPr>
              <a:t>z</a:t>
            </a:r>
            <a:r>
              <a:rPr lang="en-US" b="1" baseline="-25000" dirty="0" err="1" smtClean="0">
                <a:latin typeface="Calibri"/>
                <a:cs typeface="Calibri"/>
              </a:rPr>
              <a:t>Q</a:t>
            </a:r>
            <a:r>
              <a:rPr lang="en-US" b="1" dirty="0" smtClean="0">
                <a:latin typeface="Calibri"/>
                <a:cs typeface="Calibri"/>
              </a:rPr>
              <a:t>)</a:t>
            </a:r>
            <a:r>
              <a:rPr lang="en-US" b="1" dirty="0" smtClean="0">
                <a:latin typeface="Calibri"/>
                <a:cs typeface="Calibri"/>
              </a:rPr>
              <a:t>]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      </a:t>
            </a:r>
            <a:r>
              <a:rPr lang="en-US" dirty="0" smtClean="0">
                <a:latin typeface="Calibri"/>
                <a:cs typeface="Calibri"/>
              </a:rPr>
              <a:t>latent </a:t>
            </a:r>
            <a:r>
              <a:rPr lang="en-US" dirty="0" smtClean="0">
                <a:latin typeface="Calibri"/>
                <a:cs typeface="Calibri"/>
              </a:rPr>
              <a:t>heat coefficient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Calibri"/>
                <a:cs typeface="Calibri"/>
              </a:rPr>
              <a:t>C</a:t>
            </a:r>
            <a:r>
              <a:rPr lang="en-US" b="1" baseline="-25000" dirty="0" err="1" smtClean="0">
                <a:latin typeface="Calibri"/>
                <a:cs typeface="Calibri"/>
              </a:rPr>
              <a:t>k</a:t>
            </a:r>
            <a:r>
              <a:rPr lang="en-US" b="1" dirty="0">
                <a:latin typeface="Calibri"/>
                <a:cs typeface="Calibri"/>
              </a:rPr>
              <a:t> </a:t>
            </a:r>
            <a:r>
              <a:rPr lang="en-US" b="1" dirty="0" smtClean="0">
                <a:latin typeface="Calibri"/>
                <a:cs typeface="Calibri"/>
              </a:rPr>
              <a:t>= C</a:t>
            </a:r>
            <a:r>
              <a:rPr lang="en-US" b="1" baseline="-25000" dirty="0" smtClean="0">
                <a:latin typeface="Calibri"/>
                <a:cs typeface="Calibri"/>
              </a:rPr>
              <a:t>H</a:t>
            </a:r>
            <a:r>
              <a:rPr lang="en-US" b="1" dirty="0" smtClean="0">
                <a:latin typeface="Calibri"/>
                <a:cs typeface="Calibri"/>
              </a:rPr>
              <a:t> + C</a:t>
            </a:r>
            <a:r>
              <a:rPr lang="en-US" b="1" baseline="-25000" dirty="0" smtClean="0">
                <a:latin typeface="Calibri"/>
                <a:cs typeface="Calibri"/>
              </a:rPr>
              <a:t>Q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		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  </a:t>
            </a:r>
            <a:r>
              <a:rPr lang="en-US" dirty="0" smtClean="0">
                <a:latin typeface="Calibri"/>
                <a:cs typeface="Calibri"/>
              </a:rPr>
              <a:t>moist </a:t>
            </a:r>
            <a:r>
              <a:rPr lang="en-US" dirty="0" smtClean="0">
                <a:latin typeface="Calibri"/>
                <a:cs typeface="Calibri"/>
              </a:rPr>
              <a:t>enthalpy coefficient</a:t>
            </a:r>
            <a:endParaRPr lang="en-US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k</a:t>
            </a:r>
            <a:r>
              <a:rPr lang="en-US" sz="1200" dirty="0" smtClean="0">
                <a:latin typeface="Calibri"/>
                <a:cs typeface="Calibri"/>
              </a:rPr>
              <a:t>: von </a:t>
            </a:r>
            <a:r>
              <a:rPr lang="en-US" sz="1200" dirty="0" err="1" smtClean="0">
                <a:latin typeface="Calibri"/>
                <a:cs typeface="Calibri"/>
              </a:rPr>
              <a:t>Kárm</a:t>
            </a:r>
            <a:r>
              <a:rPr lang="en-US" sz="1200" dirty="0" err="1">
                <a:latin typeface="Calibri"/>
                <a:cs typeface="Calibri"/>
              </a:rPr>
              <a:t>á</a:t>
            </a:r>
            <a:r>
              <a:rPr lang="en-US" sz="1200" dirty="0" err="1" smtClean="0">
                <a:latin typeface="Calibri"/>
                <a:cs typeface="Calibri"/>
              </a:rPr>
              <a:t>n</a:t>
            </a:r>
            <a:r>
              <a:rPr lang="en-US" sz="1200" dirty="0" smtClean="0">
                <a:latin typeface="Calibri"/>
                <a:cs typeface="Calibri"/>
              </a:rPr>
              <a:t> constant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 err="1" smtClean="0">
                <a:latin typeface="Calibri"/>
                <a:cs typeface="Calibri"/>
              </a:rPr>
              <a:t>z</a:t>
            </a:r>
            <a:r>
              <a:rPr lang="en-US" sz="1200" baseline="-25000" dirty="0" err="1" smtClean="0">
                <a:latin typeface="Calibri"/>
                <a:cs typeface="Calibri"/>
              </a:rPr>
              <a:t>ref</a:t>
            </a:r>
            <a:r>
              <a:rPr lang="en-US" sz="1200" dirty="0">
                <a:latin typeface="Calibri"/>
                <a:cs typeface="Calibri"/>
              </a:rPr>
              <a:t>:</a:t>
            </a:r>
            <a:r>
              <a:rPr lang="en-US" sz="1200" dirty="0" smtClean="0">
                <a:latin typeface="Calibri"/>
                <a:cs typeface="Calibri"/>
              </a:rPr>
              <a:t> (usually 10m) reference height</a:t>
            </a:r>
            <a:endParaRPr lang="en-US" baseline="30000" dirty="0">
              <a:latin typeface="Calibri"/>
              <a:cs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71014"/>
              </p:ext>
            </p:extLst>
          </p:nvPr>
        </p:nvGraphicFramePr>
        <p:xfrm>
          <a:off x="0" y="4322700"/>
          <a:ext cx="9144000" cy="2072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401"/>
                <a:gridCol w="2621054"/>
                <a:gridCol w="2324171"/>
                <a:gridCol w="2326735"/>
                <a:gridCol w="113663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WRF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b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isftcflx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: momentum </a:t>
                      </a:r>
                      <a:b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</a:b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roughness length</a:t>
                      </a:r>
                      <a:endParaRPr lang="en-US" sz="1400" baseline="-250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: sensible heat roughness length</a:t>
                      </a:r>
                      <a:endParaRPr lang="en-US" sz="1400" baseline="-250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Q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: latent heat roughness length</a:t>
                      </a:r>
                      <a:endParaRPr lang="en-US" sz="1400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Dissipative heating?</a:t>
                      </a:r>
                      <a:endParaRPr lang="en-US" sz="1400" baseline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= 0.0185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*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⁄g + 1.59E-5</a:t>
                      </a:r>
                      <a:br>
                        <a:rPr lang="en-US" sz="14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Charnock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(1955)</a:t>
                      </a:r>
                      <a:endParaRPr lang="en-US" sz="1400" baseline="-25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endParaRPr lang="en-US" sz="1400" baseline="-25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err="1" smtClean="0">
                          <a:latin typeface="Calibri"/>
                          <a:cs typeface="Calibri"/>
                        </a:rPr>
                        <a:t>Q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= (z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+ </a:t>
                      </a:r>
                      <a:r>
                        <a:rPr lang="en-US" sz="1400" baseline="0" dirty="0" err="1" smtClean="0">
                          <a:latin typeface="Calibri"/>
                          <a:cs typeface="Calibri"/>
                        </a:rPr>
                        <a:t>k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*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K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a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)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-1</a:t>
                      </a:r>
                      <a:br>
                        <a:rPr lang="en-US" sz="1400" baseline="3000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Carlson &amp; Boland (1978)</a:t>
                      </a:r>
                      <a:endParaRPr lang="en-US" sz="1400" baseline="30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No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See Green &amp; Zhang (2013) for eq.</a:t>
                      </a:r>
                      <a:br>
                        <a:rPr lang="en-US" sz="14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Powell (2003), </a:t>
                      </a: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Donelan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(2004)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-4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m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-4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m</a:t>
                      </a:r>
                      <a:br>
                        <a:rPr lang="en-US" sz="140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Large &amp; Pond (1982)</a:t>
                      </a:r>
                      <a:endParaRPr lang="en-US" sz="1400" dirty="0" smtClean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2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Same as 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for Option 1</a:t>
                      </a:r>
                      <a:br>
                        <a:rPr lang="en-US" sz="14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Powell (2003), </a:t>
                      </a: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Donelan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(2004)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err="1" smtClean="0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= 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exp[k(7.3Re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*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¼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Pr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½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-5)]</a:t>
                      </a:r>
                      <a:br>
                        <a:rPr lang="en-US" sz="14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Brutsaert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(1975)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z</a:t>
                      </a:r>
                      <a:r>
                        <a:rPr lang="en-US" sz="1400" baseline="-25000" dirty="0" err="1" smtClean="0">
                          <a:latin typeface="Calibri"/>
                          <a:cs typeface="Calibri"/>
                        </a:rPr>
                        <a:t>Q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 = z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exp[-k(7.3Re</a:t>
                      </a:r>
                      <a:r>
                        <a:rPr lang="en-US" sz="1400" baseline="-25000" dirty="0" smtClean="0">
                          <a:latin typeface="Calibri"/>
                          <a:cs typeface="Calibri"/>
                        </a:rPr>
                        <a:t>*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¼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Sc</a:t>
                      </a:r>
                      <a:r>
                        <a:rPr lang="en-US" sz="1400" baseline="30000" dirty="0" smtClean="0">
                          <a:latin typeface="Calibri"/>
                          <a:cs typeface="Calibri"/>
                        </a:rPr>
                        <a:t>½</a:t>
                      </a:r>
                      <a:r>
                        <a:rPr lang="en-US" sz="1400" baseline="0" dirty="0" smtClean="0">
                          <a:latin typeface="Calibri"/>
                          <a:cs typeface="Calibri"/>
                        </a:rPr>
                        <a:t>-5)]</a:t>
                      </a:r>
                      <a:br>
                        <a:rPr lang="en-US" sz="1400" baseline="0" dirty="0" smtClean="0">
                          <a:latin typeface="Calibri"/>
                          <a:cs typeface="Calibri"/>
                        </a:rPr>
                      </a:br>
                      <a:r>
                        <a:rPr lang="en-US" sz="1400" baseline="0" dirty="0" err="1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Brutsaert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(1975)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/>
                <a:cs typeface="Calibri"/>
              </a:rPr>
              <a:t>K</a:t>
            </a:r>
            <a:r>
              <a:rPr lang="en-US" sz="1200" baseline="-25000" dirty="0" err="1" smtClean="0">
                <a:latin typeface="Calibri"/>
                <a:cs typeface="Calibri"/>
              </a:rPr>
              <a:t>a</a:t>
            </a:r>
            <a:r>
              <a:rPr lang="en-US" sz="1200" dirty="0" smtClean="0">
                <a:latin typeface="Calibri"/>
                <a:cs typeface="Calibri"/>
              </a:rPr>
              <a:t>= 2.4E-5 m</a:t>
            </a:r>
            <a:r>
              <a:rPr lang="en-US" sz="1200" baseline="30000" dirty="0" smtClean="0">
                <a:latin typeface="Calibri"/>
                <a:cs typeface="Calibri"/>
              </a:rPr>
              <a:t>2</a:t>
            </a:r>
            <a:r>
              <a:rPr lang="en-US" sz="1200" dirty="0" smtClean="0">
                <a:latin typeface="Calibri"/>
                <a:cs typeface="Calibri"/>
              </a:rPr>
              <a:t>s</a:t>
            </a:r>
            <a:r>
              <a:rPr lang="en-US" sz="1200" baseline="30000" dirty="0" smtClean="0">
                <a:latin typeface="Calibri"/>
                <a:cs typeface="Calibri"/>
              </a:rPr>
              <a:t>-1</a:t>
            </a:r>
            <a:r>
              <a:rPr lang="en-US" sz="1200" dirty="0" smtClean="0">
                <a:latin typeface="Calibri"/>
                <a:cs typeface="Calibri"/>
              </a:rPr>
              <a:t> (background molecular viscosity)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 smtClean="0">
                <a:latin typeface="Calibri"/>
                <a:cs typeface="Calibri"/>
              </a:rPr>
              <a:t>Re</a:t>
            </a:r>
            <a:r>
              <a:rPr lang="en-US" sz="1200" baseline="-25000" dirty="0" smtClean="0">
                <a:latin typeface="Calibri"/>
                <a:cs typeface="Calibri"/>
              </a:rPr>
              <a:t>*</a:t>
            </a:r>
            <a:r>
              <a:rPr lang="en-US" sz="1200" dirty="0" smtClean="0">
                <a:latin typeface="Calibri"/>
                <a:cs typeface="Calibri"/>
              </a:rPr>
              <a:t> = u</a:t>
            </a:r>
            <a:r>
              <a:rPr lang="en-US" sz="1200" baseline="-25000" dirty="0" smtClean="0">
                <a:latin typeface="Calibri"/>
                <a:cs typeface="Calibri"/>
              </a:rPr>
              <a:t>*</a:t>
            </a:r>
            <a:r>
              <a:rPr lang="en-US" sz="1200" dirty="0" smtClean="0">
                <a:latin typeface="Calibri"/>
                <a:cs typeface="Calibri"/>
              </a:rPr>
              <a:t>Z</a:t>
            </a:r>
            <a:r>
              <a:rPr lang="en-US" sz="1200" baseline="-25000" dirty="0" smtClean="0">
                <a:latin typeface="Calibri"/>
                <a:cs typeface="Calibri"/>
              </a:rPr>
              <a:t>0 </a:t>
            </a:r>
            <a:r>
              <a:rPr lang="en-US" sz="1200" dirty="0" smtClean="0">
                <a:latin typeface="Calibri"/>
                <a:cs typeface="Calibri"/>
              </a:rPr>
              <a:t>⁄</a:t>
            </a:r>
            <a:r>
              <a:rPr lang="en-US" sz="1200" dirty="0" err="1" smtClean="0">
                <a:latin typeface="Calibri"/>
                <a:cs typeface="Calibri"/>
              </a:rPr>
              <a:t>ν</a:t>
            </a:r>
            <a:r>
              <a:rPr lang="en-US" sz="1200" dirty="0" smtClean="0">
                <a:latin typeface="Calibri"/>
                <a:cs typeface="Calibri"/>
              </a:rPr>
              <a:t> (Roughness Reynolds number), </a:t>
            </a:r>
            <a:r>
              <a:rPr lang="en-US" sz="1200" dirty="0" err="1" smtClean="0">
                <a:latin typeface="Calibri"/>
                <a:cs typeface="Calibri"/>
              </a:rPr>
              <a:t>Pr</a:t>
            </a:r>
            <a:r>
              <a:rPr lang="en-US" sz="1200" dirty="0" smtClean="0">
                <a:latin typeface="Calibri"/>
                <a:cs typeface="Calibri"/>
              </a:rPr>
              <a:t> = 0.71 (</a:t>
            </a:r>
            <a:r>
              <a:rPr lang="en-US" sz="1200" dirty="0" err="1" smtClean="0">
                <a:latin typeface="Calibri"/>
                <a:cs typeface="Calibri"/>
              </a:rPr>
              <a:t>Prandtl</a:t>
            </a:r>
            <a:r>
              <a:rPr lang="en-US" sz="1200" dirty="0" smtClean="0">
                <a:latin typeface="Calibri"/>
                <a:cs typeface="Calibri"/>
              </a:rPr>
              <a:t> number), </a:t>
            </a:r>
            <a:r>
              <a:rPr lang="en-US" sz="1200" dirty="0" err="1" smtClean="0">
                <a:latin typeface="Calibri"/>
                <a:cs typeface="Calibri"/>
              </a:rPr>
              <a:t>Sc</a:t>
            </a:r>
            <a:r>
              <a:rPr lang="en-US" sz="1200" dirty="0" smtClean="0">
                <a:latin typeface="Calibri"/>
                <a:cs typeface="Calibri"/>
              </a:rPr>
              <a:t> = 0.6 (Schmidt number)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2997199" y="660408"/>
            <a:ext cx="338667" cy="7196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285065" y="1244609"/>
            <a:ext cx="2548468" cy="169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67" y="-101604"/>
            <a:ext cx="912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/>
                <a:cs typeface="Calibri"/>
              </a:rPr>
              <a:t>Explanation of Air-Sea Flux Changes in WRF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3533" y="694262"/>
            <a:ext cx="3208867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Δθ</a:t>
            </a:r>
            <a:r>
              <a:rPr lang="en-US" dirty="0" smtClean="0">
                <a:latin typeface="Calibri"/>
                <a:cs typeface="Calibri"/>
              </a:rPr>
              <a:t> = </a:t>
            </a:r>
            <a:r>
              <a:rPr lang="en-US" dirty="0" err="1" smtClean="0">
                <a:latin typeface="Calibri"/>
                <a:cs typeface="Calibri"/>
              </a:rPr>
              <a:t>θ</a:t>
            </a:r>
            <a:r>
              <a:rPr lang="en-US" baseline="-25000" dirty="0">
                <a:latin typeface="Calibri"/>
                <a:cs typeface="Calibri"/>
              </a:rPr>
              <a:t>(</a:t>
            </a:r>
            <a:r>
              <a:rPr lang="en-US" baseline="-25000" dirty="0" smtClean="0">
                <a:latin typeface="Calibri"/>
                <a:cs typeface="Calibri"/>
              </a:rPr>
              <a:t>2 or 10m)</a:t>
            </a:r>
            <a:r>
              <a:rPr lang="en-US" dirty="0" smtClean="0">
                <a:latin typeface="Calibri"/>
                <a:cs typeface="Calibri"/>
              </a:rPr>
              <a:t> – </a:t>
            </a:r>
            <a:r>
              <a:rPr lang="en-US" dirty="0" err="1" smtClean="0">
                <a:latin typeface="Calibri"/>
                <a:cs typeface="Calibri"/>
              </a:rPr>
              <a:t>θ</a:t>
            </a:r>
            <a:r>
              <a:rPr lang="en-US" baseline="-25000" dirty="0" err="1" smtClean="0">
                <a:latin typeface="Calibri"/>
                <a:cs typeface="Calibri"/>
              </a:rPr>
              <a:t>sfc</a:t>
            </a:r>
            <a:r>
              <a:rPr lang="en-US" dirty="0" smtClean="0">
                <a:latin typeface="Calibri"/>
                <a:cs typeface="Calibri"/>
              </a:rPr>
              <a:t> (</a:t>
            </a:r>
            <a:r>
              <a:rPr lang="en-US" dirty="0" err="1" smtClean="0">
                <a:latin typeface="Calibri"/>
                <a:cs typeface="Calibri"/>
              </a:rPr>
              <a:t>θ∝T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err="1" smtClean="0">
                <a:latin typeface="Calibri"/>
                <a:cs typeface="Calibri"/>
              </a:rPr>
              <a:t>Δq</a:t>
            </a:r>
            <a:r>
              <a:rPr lang="en-US" dirty="0" smtClean="0">
                <a:latin typeface="Calibri"/>
                <a:cs typeface="Calibri"/>
              </a:rPr>
              <a:t> = q</a:t>
            </a:r>
            <a:r>
              <a:rPr lang="en-US" baseline="-25000" dirty="0" smtClean="0">
                <a:latin typeface="Calibri"/>
                <a:cs typeface="Calibri"/>
              </a:rPr>
              <a:t>(2 or 10m)</a:t>
            </a:r>
            <a:r>
              <a:rPr lang="en-US" dirty="0" smtClean="0">
                <a:latin typeface="Calibri"/>
                <a:cs typeface="Calibri"/>
              </a:rPr>
              <a:t> – </a:t>
            </a:r>
            <a:r>
              <a:rPr lang="en-US" dirty="0" err="1" smtClean="0">
                <a:latin typeface="Calibri"/>
                <a:cs typeface="Calibri"/>
              </a:rPr>
              <a:t>q</a:t>
            </a:r>
            <a:r>
              <a:rPr lang="en-US" baseline="-25000" dirty="0" err="1" smtClean="0">
                <a:latin typeface="Calibri"/>
                <a:cs typeface="Calibri"/>
              </a:rPr>
              <a:t>sfc</a:t>
            </a:r>
            <a:endParaRPr lang="en-US" baseline="-25000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∴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(SST)</a:t>
            </a:r>
            <a:r>
              <a:rPr lang="en-US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err="1" smtClean="0">
                <a:latin typeface="Calibri"/>
                <a:cs typeface="Calibri"/>
              </a:rPr>
              <a:t>Δθ</a:t>
            </a:r>
            <a:r>
              <a:rPr lang="en-US" baseline="-25000" dirty="0" err="1" smtClean="0">
                <a:latin typeface="Calibri"/>
                <a:cs typeface="Calibri"/>
              </a:rPr>
              <a:t>sfc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err="1" smtClean="0">
                <a:latin typeface="Calibri"/>
                <a:cs typeface="Calibri"/>
              </a:rPr>
              <a:t>Δθ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H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</a:t>
            </a:r>
            <a:r>
              <a:rPr lang="en-US" sz="1600" dirty="0" smtClean="0">
                <a:latin typeface="Calibri"/>
                <a:cs typeface="Calibri"/>
                <a:sym typeface="Wingdings"/>
              </a:rPr>
              <a:t>(sensible heat flux)</a:t>
            </a:r>
          </a:p>
          <a:p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(SST)</a:t>
            </a:r>
            <a:r>
              <a:rPr lang="en-US" dirty="0" smtClean="0">
                <a:latin typeface="Calibri"/>
                <a:cs typeface="Calibri"/>
                <a:sym typeface="Wingdings"/>
              </a:rPr>
              <a:t></a:t>
            </a:r>
            <a:r>
              <a:rPr lang="en-US" sz="1400" dirty="0" smtClean="0">
                <a:latin typeface="Calibri"/>
                <a:cs typeface="Calibri"/>
                <a:sym typeface="Wingdings"/>
              </a:rPr>
              <a:t>(indirectly)</a:t>
            </a:r>
            <a:r>
              <a:rPr lang="en-US" dirty="0" err="1" smtClean="0">
                <a:latin typeface="Calibri"/>
                <a:cs typeface="Calibri"/>
              </a:rPr>
              <a:t>Δq</a:t>
            </a:r>
            <a:r>
              <a:rPr lang="en-US" baseline="-25000" dirty="0" err="1" smtClean="0">
                <a:latin typeface="Calibri"/>
                <a:cs typeface="Calibri"/>
              </a:rPr>
              <a:t>sfc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err="1" smtClean="0">
                <a:latin typeface="Calibri"/>
                <a:cs typeface="Calibri"/>
              </a:rPr>
              <a:t>Δq</a:t>
            </a:r>
            <a:r>
              <a:rPr lang="en-US" dirty="0" err="1" smtClean="0">
                <a:latin typeface="Calibri"/>
                <a:cs typeface="Calibri"/>
                <a:sym typeface="Wingdings"/>
              </a:rPr>
              <a:t>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Δ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</a:t>
            </a:r>
            <a:r>
              <a:rPr lang="en-US" dirty="0" smtClean="0">
                <a:latin typeface="Calibri"/>
                <a:cs typeface="Calibri"/>
                <a:sym typeface="Wingdings"/>
              </a:rPr>
              <a:t> </a:t>
            </a:r>
            <a:br>
              <a:rPr lang="en-US" dirty="0" smtClean="0">
                <a:latin typeface="Calibri"/>
                <a:cs typeface="Calibri"/>
                <a:sym typeface="Wingdings"/>
              </a:rPr>
            </a:br>
            <a:r>
              <a:rPr lang="en-US" sz="1600" dirty="0" smtClean="0">
                <a:latin typeface="Calibri"/>
                <a:cs typeface="Calibri"/>
                <a:sym typeface="Wingdings"/>
              </a:rPr>
              <a:t>(latent heat flux)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0200" y="440266"/>
            <a:ext cx="5367867" cy="8466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0200" y="2633132"/>
            <a:ext cx="5833533" cy="110913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3533" y="397931"/>
            <a:ext cx="329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Our Changes in SST: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7330" y="6546457"/>
            <a:ext cx="2243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After Green &amp; Zhang (2013)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49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UWRFcold36_winds10m_201208281000_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0" t="1823" r="7006" b="6436"/>
          <a:stretch/>
        </p:blipFill>
        <p:spPr>
          <a:xfrm>
            <a:off x="4783426" y="5116"/>
            <a:ext cx="236614" cy="2180813"/>
          </a:xfrm>
          <a:prstGeom prst="rect">
            <a:avLst/>
          </a:prstGeom>
          <a:ln w="28575" cmpd="sng">
            <a:noFill/>
          </a:ln>
        </p:spPr>
      </p:pic>
      <p:pic>
        <p:nvPicPr>
          <p:cNvPr id="4" name="Picture 3" descr="RUWRFhot49_winds10m_201208281000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382" b="5132"/>
          <a:stretch/>
        </p:blipFill>
        <p:spPr>
          <a:xfrm>
            <a:off x="1147998" y="20839"/>
            <a:ext cx="1767717" cy="224487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 descr="RUWRFcold39_winds10m_201208281000_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4152" b="5175"/>
          <a:stretch/>
        </p:blipFill>
        <p:spPr>
          <a:xfrm>
            <a:off x="2953679" y="29307"/>
            <a:ext cx="1767308" cy="2236407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pic>
        <p:nvPicPr>
          <p:cNvPr id="2" name="Picture 1" descr="wind_timeseries_correct_all1_m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b="12573"/>
          <a:stretch/>
        </p:blipFill>
        <p:spPr>
          <a:xfrm>
            <a:off x="868796" y="2333451"/>
            <a:ext cx="4367128" cy="1405467"/>
          </a:xfrm>
          <a:prstGeom prst="rect">
            <a:avLst/>
          </a:prstGeom>
        </p:spPr>
      </p:pic>
      <p:pic>
        <p:nvPicPr>
          <p:cNvPr id="6" name="Picture 5" descr="wind_diff_timeseries_smooth_correct_m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" b="2216"/>
          <a:stretch/>
        </p:blipFill>
        <p:spPr>
          <a:xfrm>
            <a:off x="868795" y="3755736"/>
            <a:ext cx="4350195" cy="1584635"/>
          </a:xfrm>
          <a:prstGeom prst="rect">
            <a:avLst/>
          </a:prstGeom>
        </p:spPr>
      </p:pic>
      <p:pic>
        <p:nvPicPr>
          <p:cNvPr id="9" name="Picture 8" descr="wind_bias_correct_box_m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1"/>
          <a:stretch/>
        </p:blipFill>
        <p:spPr>
          <a:xfrm>
            <a:off x="869063" y="5350136"/>
            <a:ext cx="4366861" cy="1504514"/>
          </a:xfrm>
          <a:prstGeom prst="rect">
            <a:avLst/>
          </a:prstGeom>
        </p:spPr>
      </p:pic>
      <p:pic>
        <p:nvPicPr>
          <p:cNvPr id="8" name="Picture 7" descr="RUWRFcold39_SLP_2012082810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1" t="3300" r="6345" b="8370"/>
          <a:stretch/>
        </p:blipFill>
        <p:spPr>
          <a:xfrm>
            <a:off x="8702978" y="23555"/>
            <a:ext cx="465015" cy="2237980"/>
          </a:xfrm>
          <a:prstGeom prst="rect">
            <a:avLst/>
          </a:prstGeom>
          <a:ln w="28575" cmpd="sng">
            <a:noFill/>
          </a:ln>
        </p:spPr>
      </p:pic>
      <p:pic>
        <p:nvPicPr>
          <p:cNvPr id="10" name="Picture 9" descr="slp_timeseries_correct_all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5"/>
          <a:stretch/>
        </p:blipFill>
        <p:spPr>
          <a:xfrm>
            <a:off x="4879016" y="2331050"/>
            <a:ext cx="4288977" cy="1439642"/>
          </a:xfrm>
          <a:prstGeom prst="rect">
            <a:avLst/>
          </a:prstGeom>
        </p:spPr>
      </p:pic>
      <p:pic>
        <p:nvPicPr>
          <p:cNvPr id="11" name="Picture 10" descr="slp_diff_timeseries_correct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/>
          <a:stretch/>
        </p:blipFill>
        <p:spPr>
          <a:xfrm>
            <a:off x="4879017" y="3738603"/>
            <a:ext cx="4264984" cy="1608812"/>
          </a:xfrm>
          <a:prstGeom prst="rect">
            <a:avLst/>
          </a:prstGeom>
        </p:spPr>
      </p:pic>
      <p:pic>
        <p:nvPicPr>
          <p:cNvPr id="12" name="Picture 11" descr="slp_bias_correct_box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" b="10515"/>
          <a:stretch/>
        </p:blipFill>
        <p:spPr>
          <a:xfrm>
            <a:off x="4879016" y="5326493"/>
            <a:ext cx="4264984" cy="1465784"/>
          </a:xfrm>
          <a:prstGeom prst="rect">
            <a:avLst/>
          </a:prstGeom>
        </p:spPr>
      </p:pic>
      <p:pic>
        <p:nvPicPr>
          <p:cNvPr id="13" name="Picture 12" descr="RUWRFwarm49_SLP_201208281000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469" r="25181" b="7933"/>
          <a:stretch/>
        </p:blipFill>
        <p:spPr>
          <a:xfrm>
            <a:off x="5177310" y="23555"/>
            <a:ext cx="1722686" cy="223410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 descr="RUWRFcold39_SLP_201208281000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3032" r="25804" b="7302"/>
          <a:stretch/>
        </p:blipFill>
        <p:spPr>
          <a:xfrm>
            <a:off x="6963948" y="23555"/>
            <a:ext cx="1699954" cy="223410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5029809" y="11070"/>
            <a:ext cx="0" cy="68338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883" y="30666"/>
            <a:ext cx="13442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Results: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1532" y="6781799"/>
            <a:ext cx="4072468" cy="783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1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WRFwarm52_TSK_2012082818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r="6065" b="8413"/>
          <a:stretch/>
        </p:blipFill>
        <p:spPr>
          <a:xfrm>
            <a:off x="5851775" y="0"/>
            <a:ext cx="3087076" cy="3352800"/>
          </a:xfrm>
          <a:prstGeom prst="rect">
            <a:avLst/>
          </a:prstGeom>
        </p:spPr>
      </p:pic>
      <p:pic>
        <p:nvPicPr>
          <p:cNvPr id="4" name="Picture 3" descr="RUWRFwarm52_HML_201208281800_10to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r="6406" b="8412"/>
          <a:stretch/>
        </p:blipFill>
        <p:spPr>
          <a:xfrm>
            <a:off x="2842846" y="0"/>
            <a:ext cx="2842847" cy="3352800"/>
          </a:xfrm>
          <a:prstGeom prst="rect">
            <a:avLst/>
          </a:prstGeom>
        </p:spPr>
      </p:pic>
      <p:pic>
        <p:nvPicPr>
          <p:cNvPr id="5" name="Picture 4" descr="RUWRFwarm52_H0ML_2012082818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21712" b="10067"/>
          <a:stretch/>
        </p:blipFill>
        <p:spPr>
          <a:xfrm>
            <a:off x="361463" y="0"/>
            <a:ext cx="2481383" cy="3292231"/>
          </a:xfrm>
          <a:prstGeom prst="rect">
            <a:avLst/>
          </a:prstGeom>
        </p:spPr>
      </p:pic>
      <p:pic>
        <p:nvPicPr>
          <p:cNvPr id="28" name="Picture 27" descr="RUWRFwarm53_TSK_20120828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68" y="3352800"/>
            <a:ext cx="3660770" cy="3660770"/>
          </a:xfrm>
          <a:prstGeom prst="rect">
            <a:avLst/>
          </a:prstGeom>
        </p:spPr>
      </p:pic>
      <p:pic>
        <p:nvPicPr>
          <p:cNvPr id="6" name="Picture 5" descr="RUWRFwarm53_HML_2012082818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6161"/>
          <a:stretch/>
        </p:blipFill>
        <p:spPr>
          <a:xfrm>
            <a:off x="2842846" y="3347303"/>
            <a:ext cx="2855306" cy="3660770"/>
          </a:xfrm>
          <a:prstGeom prst="rect">
            <a:avLst/>
          </a:prstGeom>
        </p:spPr>
      </p:pic>
      <p:pic>
        <p:nvPicPr>
          <p:cNvPr id="7" name="Picture 6" descr="RUWRFwarm53_H0ML_2012082818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r="21712"/>
          <a:stretch/>
        </p:blipFill>
        <p:spPr>
          <a:xfrm>
            <a:off x="351692" y="3347303"/>
            <a:ext cx="2491154" cy="36607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1325" y="400541"/>
            <a:ext cx="183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H0ML = 10m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Gamma = 1.6C/m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787" y="3756739"/>
            <a:ext cx="206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H0ML from HYCOM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Gamma = 1.6C/m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1" name="Oval 30"/>
          <p:cNvSpPr/>
          <p:nvPr/>
        </p:nvSpPr>
        <p:spPr>
          <a:xfrm rot="1501059">
            <a:off x="6901771" y="4134689"/>
            <a:ext cx="596082" cy="1165392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Oval 31"/>
          <p:cNvSpPr/>
          <p:nvPr/>
        </p:nvSpPr>
        <p:spPr>
          <a:xfrm rot="1501059">
            <a:off x="6643864" y="1668934"/>
            <a:ext cx="596082" cy="1165392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5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2-16 at 2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0"/>
            <a:ext cx="7795846" cy="3492785"/>
          </a:xfrm>
          <a:prstGeom prst="rect">
            <a:avLst/>
          </a:prstGeom>
        </p:spPr>
      </p:pic>
      <p:pic>
        <p:nvPicPr>
          <p:cNvPr id="3" name="Picture 2" descr="Screen Shot 2013-12-16 at 2.0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3431291"/>
            <a:ext cx="7795846" cy="349617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350" y="39133"/>
            <a:ext cx="173111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Sensitivity tables:</a:t>
            </a:r>
          </a:p>
          <a:p>
            <a:r>
              <a:rPr lang="en-US" sz="2800" b="1" dirty="0" smtClean="0">
                <a:latin typeface="Calibri"/>
                <a:cs typeface="Calibri"/>
              </a:rPr>
              <a:t>110 runs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294077" y="465701"/>
            <a:ext cx="410308" cy="5275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99231" y="3841948"/>
            <a:ext cx="410308" cy="5275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93812" y="926846"/>
            <a:ext cx="1475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Bad B.C.</a:t>
            </a:r>
            <a:endParaRPr lang="en-US" sz="1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96119" y="4368909"/>
            <a:ext cx="1475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Bad B.C.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07015" y="4859863"/>
            <a:ext cx="410308" cy="5275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44055" y="4937440"/>
            <a:ext cx="2265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Bad forecast of pressure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629030" y="4179924"/>
            <a:ext cx="410308" cy="5275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39338" y="4298532"/>
            <a:ext cx="1475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Diff.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init.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time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371122" y="6172200"/>
            <a:ext cx="410308" cy="40378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81429" y="6111040"/>
            <a:ext cx="2922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Min SLP </a:t>
            </a:r>
            <a:r>
              <a:rPr lang="en-US" sz="1600" dirty="0" smtClean="0">
                <a:latin typeface="Calibri"/>
                <a:cs typeface="Calibri"/>
              </a:rPr>
              <a:t>large </a:t>
            </a:r>
            <a:r>
              <a:rPr lang="en-US" sz="1600" dirty="0" smtClean="0">
                <a:latin typeface="Calibri"/>
                <a:cs typeface="Calibri"/>
              </a:rPr>
              <a:t>sensitivity to </a:t>
            </a:r>
            <a:r>
              <a:rPr lang="en-US" sz="1600" b="1" dirty="0" smtClean="0">
                <a:latin typeface="Calibri"/>
                <a:cs typeface="Calibri"/>
              </a:rPr>
              <a:t>SST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90965" y="1160358"/>
            <a:ext cx="410308" cy="5275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6148" y="1613112"/>
            <a:ext cx="195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  <a:latin typeface="Calibri"/>
                <a:cs typeface="Calibri"/>
              </a:rPr>
              <a:t>Bad forecast of wind</a:t>
            </a:r>
            <a:endParaRPr lang="en-US" sz="1600" dirty="0">
              <a:solidFill>
                <a:srgbClr val="7F7F7F"/>
              </a:solidFill>
              <a:latin typeface="Calibri"/>
              <a:cs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992533" y="2743200"/>
            <a:ext cx="808893" cy="40965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24319" y="2775825"/>
            <a:ext cx="3046047" cy="338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Max wind largest sensitivity to </a:t>
            </a:r>
            <a:r>
              <a:rPr lang="en-US" sz="1600" b="1" dirty="0" smtClean="0">
                <a:latin typeface="Calibri"/>
                <a:cs typeface="Calibri"/>
              </a:rPr>
              <a:t>SST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94206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Parameterized </a:t>
            </a:r>
            <a:b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400" dirty="0" smtClean="0">
                <a:latin typeface="Calibri"/>
                <a:cs typeface="Calibri"/>
              </a:rPr>
              <a:t>Upper Ocean </a:t>
            </a:r>
            <a:br>
              <a:rPr lang="en-US" sz="1400" dirty="0" smtClean="0">
                <a:latin typeface="Calibri"/>
                <a:cs typeface="Calibri"/>
              </a:rPr>
            </a:br>
            <a:r>
              <a:rPr lang="en-US" sz="1400" dirty="0" smtClean="0">
                <a:latin typeface="Calibri"/>
                <a:cs typeface="Calibri"/>
              </a:rPr>
              <a:t>Heat Content 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1" name="Right Brace 20"/>
          <p:cNvSpPr/>
          <p:nvPr/>
        </p:nvSpPr>
        <p:spPr>
          <a:xfrm rot="10800000">
            <a:off x="1126064" y="2514600"/>
            <a:ext cx="228602" cy="564418"/>
          </a:xfrm>
          <a:prstGeom prst="rightBrace">
            <a:avLst>
              <a:gd name="adj1" fmla="val 8333"/>
              <a:gd name="adj2" fmla="val 49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latin typeface="Calibri"/>
              <a:cs typeface="Calibri"/>
            </a:endParaRPr>
          </a:p>
        </p:txBody>
      </p:sp>
      <p:sp>
        <p:nvSpPr>
          <p:cNvPr id="23" name="Right Brace 22"/>
          <p:cNvSpPr/>
          <p:nvPr/>
        </p:nvSpPr>
        <p:spPr>
          <a:xfrm rot="10800000">
            <a:off x="1143000" y="5943600"/>
            <a:ext cx="228602" cy="564418"/>
          </a:xfrm>
          <a:prstGeom prst="rightBrace">
            <a:avLst>
              <a:gd name="adj1" fmla="val 8333"/>
              <a:gd name="adj2" fmla="val 49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latin typeface="Calibri"/>
              <a:cs typeface="Calibri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8200" y="4800600"/>
            <a:ext cx="3048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0"/>
          </p:cNvCxnSpPr>
          <p:nvPr/>
        </p:nvCxnSpPr>
        <p:spPr>
          <a:xfrm flipV="1">
            <a:off x="838200" y="2836334"/>
            <a:ext cx="228600" cy="11578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30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Conclusions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12" y="838200"/>
            <a:ext cx="903653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Large majority of SST cooling occurred ahead of Irene’s eye</a:t>
            </a:r>
          </a:p>
          <a:p>
            <a:pPr marL="342900" indent="-342900">
              <a:buFont typeface="Arial"/>
              <a:buChar char="•"/>
            </a:pPr>
            <a:endParaRPr lang="en-US" sz="26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We determine maximum impact of </a:t>
            </a:r>
            <a:r>
              <a:rPr lang="en-US" sz="2600" dirty="0" smtClean="0">
                <a:latin typeface="Calibri"/>
                <a:cs typeface="Calibri"/>
              </a:rPr>
              <a:t>this </a:t>
            </a:r>
            <a:r>
              <a:rPr lang="en-US" sz="2600" dirty="0" smtClean="0">
                <a:latin typeface="Calibri"/>
                <a:cs typeface="Calibri"/>
              </a:rPr>
              <a:t>cooling on storm intensity (</a:t>
            </a:r>
            <a:r>
              <a:rPr lang="en-US" sz="2600" dirty="0" smtClean="0">
                <a:solidFill>
                  <a:srgbClr val="0000FF"/>
                </a:solidFill>
                <a:latin typeface="Calibri"/>
                <a:cs typeface="Calibri"/>
              </a:rPr>
              <a:t>cold</a:t>
            </a:r>
            <a:r>
              <a:rPr lang="en-US" sz="2600" dirty="0" smtClean="0">
                <a:latin typeface="Calibri"/>
                <a:cs typeface="Calibri"/>
              </a:rPr>
              <a:t> post-storm fixed vs. </a:t>
            </a:r>
            <a:r>
              <a:rPr lang="en-US" sz="2600" dirty="0" smtClean="0">
                <a:solidFill>
                  <a:srgbClr val="FF0000"/>
                </a:solidFill>
                <a:latin typeface="Calibri"/>
                <a:cs typeface="Calibri"/>
              </a:rPr>
              <a:t>warm</a:t>
            </a:r>
            <a:r>
              <a:rPr lang="en-US" sz="2600" dirty="0" smtClean="0">
                <a:latin typeface="Calibri"/>
                <a:cs typeface="Calibri"/>
              </a:rPr>
              <a:t> pre-storm fixed SST)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Large compared to other parameters (e.g. air/sea flux parameterizations, microphysics)  </a:t>
            </a:r>
          </a:p>
          <a:p>
            <a:pPr marL="800100" lvl="1" indent="-342900">
              <a:buFont typeface="Arial"/>
              <a:buChar char="•"/>
            </a:pPr>
            <a:endParaRPr lang="en-US" sz="22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Some surface cooling occurred during/after eye passage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Actual impact of SST cooling on storm intensity may be slightly lower</a:t>
            </a:r>
          </a:p>
          <a:p>
            <a:pPr marL="800100" lvl="1" indent="-342900">
              <a:buFont typeface="Arial"/>
              <a:buChar char="•"/>
            </a:pPr>
            <a:endParaRPr lang="en-US" sz="22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600" dirty="0" smtClean="0">
                <a:latin typeface="Calibri"/>
                <a:cs typeface="Calibri"/>
              </a:rPr>
              <a:t>A nested high-resolution ocean model (e.g. ROMS) within HYCOM could add significant value to HWRF forecasts in the coastal ocean (hours before landfall)</a:t>
            </a:r>
          </a:p>
        </p:txBody>
      </p:sp>
    </p:spTree>
    <p:extLst>
      <p:ext uri="{BB962C8B-B14F-4D97-AF65-F5344CB8AC3E}">
        <p14:creationId xmlns:p14="http://schemas.microsoft.com/office/powerpoint/2010/main" val="214596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Motivation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07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2689"/>
            <a:ext cx="9144000" cy="178776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Thank You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75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2689"/>
            <a:ext cx="9144000" cy="178776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Extra Slides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9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377" y="690020"/>
            <a:ext cx="3429000" cy="190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3" y="2111350"/>
            <a:ext cx="3429000" cy="190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26" y="3532371"/>
            <a:ext cx="3429000" cy="1907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435" y="2111350"/>
            <a:ext cx="3429000" cy="1907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435" y="3525204"/>
            <a:ext cx="3429000" cy="1907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89" y="4950460"/>
            <a:ext cx="3429000" cy="1907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530" y="4941327"/>
            <a:ext cx="3429000" cy="1907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69644"/>
          <a:stretch/>
        </p:blipFill>
        <p:spPr>
          <a:xfrm>
            <a:off x="3832128" y="5121885"/>
            <a:ext cx="728625" cy="13352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69644"/>
          <a:stretch/>
        </p:blipFill>
        <p:spPr>
          <a:xfrm>
            <a:off x="7232634" y="5102445"/>
            <a:ext cx="728625" cy="1335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79906" t="5819"/>
          <a:stretch/>
        </p:blipFill>
        <p:spPr>
          <a:xfrm>
            <a:off x="3895251" y="2357849"/>
            <a:ext cx="482327" cy="12575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74508" t="6218"/>
          <a:stretch/>
        </p:blipFill>
        <p:spPr>
          <a:xfrm>
            <a:off x="3876977" y="3782910"/>
            <a:ext cx="611895" cy="1252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l="79368"/>
          <a:stretch/>
        </p:blipFill>
        <p:spPr>
          <a:xfrm>
            <a:off x="7259354" y="2282348"/>
            <a:ext cx="495238" cy="13352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l="74724" t="3705"/>
          <a:stretch/>
        </p:blipFill>
        <p:spPr>
          <a:xfrm>
            <a:off x="7270823" y="3738025"/>
            <a:ext cx="606701" cy="1285803"/>
          </a:xfrm>
          <a:prstGeom prst="rect">
            <a:avLst/>
          </a:prstGeom>
        </p:spPr>
      </p:pic>
      <p:pic>
        <p:nvPicPr>
          <p:cNvPr id="25" name="Content Placeholder 5"/>
          <p:cNvPicPr>
            <a:picLocks noChangeAspect="1"/>
          </p:cNvPicPr>
          <p:nvPr/>
        </p:nvPicPr>
        <p:blipFill rotWithShape="1">
          <a:blip r:embed="rId14"/>
          <a:srcRect l="29195" t="12036" r="24510" b="24771"/>
          <a:stretch/>
        </p:blipFill>
        <p:spPr>
          <a:xfrm>
            <a:off x="3151938" y="902814"/>
            <a:ext cx="1587453" cy="12054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-9712"/>
            <a:ext cx="9144000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4400" b="1" dirty="0" smtClean="0">
                <a:latin typeface="Calibri"/>
                <a:cs typeface="Calibri"/>
              </a:rPr>
              <a:t>Mechanism for surface cooling:</a:t>
            </a:r>
            <a:br>
              <a:rPr lang="en-US" sz="4400" b="1" dirty="0" smtClean="0">
                <a:latin typeface="Calibri"/>
                <a:cs typeface="Calibri"/>
              </a:rPr>
            </a:br>
            <a:r>
              <a:rPr lang="en-US" sz="3200" i="1" dirty="0" smtClean="0">
                <a:latin typeface="Calibri"/>
                <a:cs typeface="Calibri"/>
              </a:rPr>
              <a:t>mixing</a:t>
            </a:r>
            <a:endParaRPr lang="en-US" sz="32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9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flux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7" y="602957"/>
            <a:ext cx="8978372" cy="6255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5364" y="6436386"/>
            <a:ext cx="194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After Zhang et al. (2012) Presentation for HFIP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7" y="-101604"/>
            <a:ext cx="912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/>
                <a:cs typeface="Calibri"/>
              </a:rPr>
              <a:t>Plot of Resulting Exchange Coefficients</a:t>
            </a:r>
            <a:endParaRPr lang="en-US" sz="3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89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Model Validation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it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1038" b="5264"/>
          <a:stretch/>
        </p:blipFill>
        <p:spPr>
          <a:xfrm>
            <a:off x="29312" y="918315"/>
            <a:ext cx="3526692" cy="445543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129692" y="3194538"/>
            <a:ext cx="1504462" cy="12504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5657038"/>
            <a:ext cx="9144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Height 9.08m (</a:t>
            </a:r>
            <a:r>
              <a:rPr lang="en-US" dirty="0" err="1" smtClean="0">
                <a:latin typeface="Calibri"/>
                <a:cs typeface="Calibri"/>
              </a:rPr>
              <a:t>obs</a:t>
            </a:r>
            <a:r>
              <a:rPr lang="en-US" dirty="0" smtClean="0">
                <a:latin typeface="Calibri"/>
                <a:cs typeface="Calibri"/>
              </a:rPr>
              <a:t>) vs. 10m (WRF) [log law]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Averaging time 2-min (land stations)*, 8-min (buoys) vs. instantaneous (WRF) [</a:t>
            </a:r>
            <a:r>
              <a:rPr lang="en-US" dirty="0" err="1" smtClean="0">
                <a:latin typeface="Calibri"/>
                <a:cs typeface="Calibri"/>
              </a:rPr>
              <a:t>obs</a:t>
            </a:r>
            <a:r>
              <a:rPr lang="en-US" dirty="0" smtClean="0">
                <a:latin typeface="Calibri"/>
                <a:cs typeface="Calibri"/>
              </a:rPr>
              <a:t> gusts]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Validate at 44014, 44009, 44065, and tall met towers (for boundary layer shear profile- NHC indicated it as large during Irene)</a:t>
            </a:r>
          </a:p>
        </p:txBody>
      </p:sp>
      <p:pic>
        <p:nvPicPr>
          <p:cNvPr id="22" name="Picture 21" descr="HCGN7_wind_w49c39lowhigh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r="8849"/>
          <a:stretch/>
        </p:blipFill>
        <p:spPr>
          <a:xfrm>
            <a:off x="3858846" y="904751"/>
            <a:ext cx="5207000" cy="4471643"/>
          </a:xfrm>
          <a:prstGeom prst="rect">
            <a:avLst/>
          </a:prstGeom>
        </p:spPr>
      </p:pic>
      <p:pic>
        <p:nvPicPr>
          <p:cNvPr id="23" name="Picture 22" descr="Screen Shot 2013-12-18 at 10.53.0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67" y="5063882"/>
            <a:ext cx="1119286" cy="8919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66153" y="5568462"/>
            <a:ext cx="1826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Ray et al. (2006)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3707425" y="1270000"/>
            <a:ext cx="302842" cy="37938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2533" y="6592668"/>
            <a:ext cx="4366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*OYC: 15-min, Stafford Park: 10- and 60-min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03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Model Validation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i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11038" b="5264"/>
          <a:stretch/>
        </p:blipFill>
        <p:spPr>
          <a:xfrm>
            <a:off x="0" y="726160"/>
            <a:ext cx="1953842" cy="2468378"/>
          </a:xfrm>
          <a:prstGeom prst="rect">
            <a:avLst/>
          </a:prstGeom>
        </p:spPr>
      </p:pic>
      <p:pic>
        <p:nvPicPr>
          <p:cNvPr id="4" name="Picture 3" descr="HCGN7_atemp_w49c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r="8185"/>
          <a:stretch/>
        </p:blipFill>
        <p:spPr>
          <a:xfrm>
            <a:off x="5939691" y="726160"/>
            <a:ext cx="3196103" cy="2881203"/>
          </a:xfrm>
          <a:prstGeom prst="rect">
            <a:avLst/>
          </a:prstGeom>
        </p:spPr>
      </p:pic>
      <p:pic>
        <p:nvPicPr>
          <p:cNvPr id="5" name="Picture 4" descr="HCGN7_pres_w49c3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r="8184"/>
          <a:stretch/>
        </p:blipFill>
        <p:spPr>
          <a:xfrm>
            <a:off x="2323633" y="726160"/>
            <a:ext cx="3283905" cy="2879746"/>
          </a:xfrm>
          <a:prstGeom prst="rect">
            <a:avLst/>
          </a:prstGeom>
        </p:spPr>
      </p:pic>
      <p:pic>
        <p:nvPicPr>
          <p:cNvPr id="7" name="Picture 6" descr="HCGN7_windwuv_w49c3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3410" r="7713"/>
          <a:stretch/>
        </p:blipFill>
        <p:spPr>
          <a:xfrm>
            <a:off x="3686117" y="3585309"/>
            <a:ext cx="4070652" cy="3305559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2020791" y="810845"/>
            <a:ext cx="302842" cy="59103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01611" y="2706086"/>
            <a:ext cx="752231" cy="10452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319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327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Remaining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Work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12" y="685800"/>
            <a:ext cx="903653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Finish/complete validation</a:t>
            </a:r>
            <a:endParaRPr lang="en-US" sz="2400" b="1" dirty="0" smtClean="0"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Other buoys, tall met towers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Wind shear validation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Dry air intrusion validation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Spatial validation of modeled cloud top temperatures (CTT) vs. satellite </a:t>
            </a:r>
            <a:r>
              <a:rPr lang="en-US" sz="2400" dirty="0" smtClean="0">
                <a:latin typeface="Calibri"/>
                <a:cs typeface="Calibri"/>
              </a:rPr>
              <a:t>CTT</a:t>
            </a:r>
            <a:endParaRPr lang="en-US" sz="24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Latent </a:t>
            </a:r>
            <a:r>
              <a:rPr lang="en-US" sz="2400" b="1" dirty="0" smtClean="0">
                <a:latin typeface="Calibri"/>
                <a:cs typeface="Calibri"/>
              </a:rPr>
              <a:t>and sensible heat fluxes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Quantify diff</a:t>
            </a:r>
            <a:r>
              <a:rPr lang="en-US" sz="2400" dirty="0" smtClean="0">
                <a:latin typeface="Calibri"/>
                <a:cs typeface="Calibri"/>
              </a:rPr>
              <a:t>. (under eye) between warm and cold SST runs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Validate modeled fluxes vs. calculated from buoys (sensible) and satellites (latent)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Force WRF with hourly ROMS </a:t>
            </a:r>
            <a:r>
              <a:rPr lang="en-US" sz="2400" b="1" dirty="0" err="1" smtClean="0">
                <a:solidFill>
                  <a:srgbClr val="7F7F7F"/>
                </a:solidFill>
                <a:latin typeface="Calibri"/>
                <a:cs typeface="Calibri"/>
              </a:rPr>
              <a:t>ESPreSSO</a:t>
            </a:r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 SST – next step in coupled scheme evolution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ROMS </a:t>
            </a:r>
            <a:r>
              <a:rPr lang="en-US" sz="2400" dirty="0" err="1" smtClean="0">
                <a:solidFill>
                  <a:srgbClr val="7F7F7F"/>
                </a:solidFill>
                <a:latin typeface="Calibri"/>
                <a:cs typeface="Calibri"/>
              </a:rPr>
              <a:t>ESPreSSO</a:t>
            </a:r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 forced with stronger WRF winds mixes too much due to (1) too strong winds? </a:t>
            </a:r>
            <a:r>
              <a:rPr lang="en-US" sz="240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nd (2) wide initial </a:t>
            </a:r>
            <a:r>
              <a:rPr lang="en-US" sz="2400" dirty="0" err="1" smtClean="0">
                <a:solidFill>
                  <a:srgbClr val="7F7F7F"/>
                </a:solidFill>
                <a:latin typeface="Calibri"/>
                <a:cs typeface="Calibri"/>
              </a:rPr>
              <a:t>tcline</a:t>
            </a:r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Run WRF V3.5 coupled with 3D Price-Weller-</a:t>
            </a:r>
            <a:r>
              <a:rPr lang="en-US" sz="2400" b="1" dirty="0" err="1" smtClean="0">
                <a:solidFill>
                  <a:srgbClr val="7F7F7F"/>
                </a:solidFill>
                <a:latin typeface="Calibri"/>
                <a:cs typeface="Calibri"/>
              </a:rPr>
              <a:t>Pinkel</a:t>
            </a:r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 ocean </a:t>
            </a:r>
            <a:r>
              <a:rPr lang="en-US" sz="2400" b="1" dirty="0" smtClean="0">
                <a:solidFill>
                  <a:srgbClr val="7F7F7F"/>
                </a:solidFill>
                <a:latin typeface="Calibri"/>
                <a:cs typeface="Calibri"/>
              </a:rPr>
              <a:t>model</a:t>
            </a:r>
            <a:endParaRPr lang="en-US" sz="2400" b="1" dirty="0" smtClean="0">
              <a:solidFill>
                <a:srgbClr val="7F7F7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4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Controls on TC Intensity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4685"/>
            <a:ext cx="9144000" cy="5535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And setup of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Irene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 experiment </a:t>
            </a:r>
            <a:r>
              <a:rPr lang="en-US" sz="2600" i="1" dirty="0" smtClean="0">
                <a:solidFill>
                  <a:srgbClr val="000000"/>
                </a:solidFill>
                <a:latin typeface="Calibri"/>
                <a:cs typeface="Calibri"/>
              </a:rPr>
              <a:t>(no data assimilation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)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Track (incl. land surface characteristics)</a:t>
            </a:r>
          </a:p>
          <a:p>
            <a:pPr marL="914400" lvl="1" indent="-514350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Use best boundary conditions for good track (8/27/11 06Z GFS 0.5 degree)</a:t>
            </a:r>
          </a:p>
          <a:p>
            <a:pPr marL="0" indent="0">
              <a:buNone/>
            </a:pPr>
            <a:endParaRPr lang="en-US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994" y="5926666"/>
            <a:ext cx="243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Emanuel et al. (2004)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35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WRFcold39_winds10m_20120827movie_6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020" r="17172"/>
          <a:stretch/>
        </p:blipFill>
        <p:spPr>
          <a:xfrm>
            <a:off x="1684867" y="-1"/>
            <a:ext cx="5943600" cy="686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Controls on TC Intensity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4685"/>
            <a:ext cx="9144000" cy="5535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And setup of </a:t>
            </a: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Irene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 experiment </a:t>
            </a:r>
            <a:r>
              <a:rPr lang="en-US" sz="2600" i="1" dirty="0" smtClean="0">
                <a:solidFill>
                  <a:schemeClr val="tx1"/>
                </a:solidFill>
                <a:latin typeface="Calibri"/>
                <a:cs typeface="Calibri"/>
              </a:rPr>
              <a:t>(no data assimilation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)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Track (incl. land surface characteristics)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Use best boundary conditions for good track (8/27/11 06Z GFS 0.5 degree)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Vertical Wind Shear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Validate against upper air observations (TBD)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Dry air intrusion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Validate against water vapor satellite imagery (TBD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994" y="5926666"/>
            <a:ext cx="243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Emanuel et al. (2004)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36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ervapor_iren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8467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1905000" cy="57259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</a:rPr>
              <a:t>GOES 13 Channel 3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58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403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Controls on TC Intensity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5352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And setup of </a:t>
            </a:r>
            <a:r>
              <a:rPr lang="en-US" b="1" i="1" dirty="0" smtClean="0">
                <a:solidFill>
                  <a:schemeClr val="tx1"/>
                </a:solidFill>
                <a:latin typeface="Calibri"/>
                <a:cs typeface="Calibri"/>
              </a:rPr>
              <a:t>Irene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 experiment </a:t>
            </a:r>
            <a:r>
              <a:rPr lang="en-US" sz="2600" i="1" dirty="0" smtClean="0">
                <a:solidFill>
                  <a:schemeClr val="tx1"/>
                </a:solidFill>
                <a:latin typeface="Calibri"/>
                <a:cs typeface="Calibri"/>
              </a:rPr>
              <a:t>(no data assimilation</a:t>
            </a:r>
            <a:r>
              <a:rPr lang="en-US" i="1" dirty="0" smtClean="0">
                <a:solidFill>
                  <a:schemeClr val="tx1"/>
                </a:solidFill>
                <a:latin typeface="Calibri"/>
                <a:cs typeface="Calibri"/>
              </a:rPr>
              <a:t>)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Track (incl. land surface characteristics)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Use best boundary conditions for good track (8/27/11 06Z GFS 0.5 degree)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Vertical Wind Shear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Validate against upper air observations (TBD)</a:t>
            </a: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Dry air intrusion</a:t>
            </a:r>
          </a:p>
          <a:p>
            <a:pPr marL="914400" lvl="1" indent="-514350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Validate against water vapor satellite imagery (TBD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Upper-ocean thermal structure (and evolution)</a:t>
            </a:r>
          </a:p>
          <a:p>
            <a:pPr marL="914400" lvl="1" indent="-514350"/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Assumption is—for Irene—models handled #1-3 to some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degree (TBD), </a:t>
            </a:r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but not #4 </a:t>
            </a:r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(and Irene </a:t>
            </a:r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was over-forecast)</a:t>
            </a:r>
          </a:p>
          <a:p>
            <a:pPr marL="914400" lvl="1" indent="-514350"/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994" y="5926666"/>
            <a:ext cx="243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Emanuel et al. (2004)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34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hycom_20110831T000000_fla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t="3268" r="27956" b="7741"/>
          <a:stretch/>
        </p:blipFill>
        <p:spPr>
          <a:xfrm>
            <a:off x="5283200" y="2286000"/>
            <a:ext cx="1761067" cy="2273233"/>
          </a:xfrm>
          <a:prstGeom prst="rect">
            <a:avLst/>
          </a:prstGeom>
        </p:spPr>
      </p:pic>
      <p:pic>
        <p:nvPicPr>
          <p:cNvPr id="35" name="Picture 34" descr="rtg_20110831T00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298" r="27840" b="7402"/>
          <a:stretch/>
        </p:blipFill>
        <p:spPr>
          <a:xfrm>
            <a:off x="1752600" y="2286000"/>
            <a:ext cx="1761067" cy="2281113"/>
          </a:xfrm>
          <a:prstGeom prst="rect">
            <a:avLst/>
          </a:prstGeom>
        </p:spPr>
      </p:pic>
      <p:pic>
        <p:nvPicPr>
          <p:cNvPr id="20" name="Picture 19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7724" b="7895"/>
          <a:stretch/>
        </p:blipFill>
        <p:spPr>
          <a:xfrm>
            <a:off x="1" y="2286001"/>
            <a:ext cx="1761066" cy="2269292"/>
          </a:xfrm>
          <a:prstGeom prst="rect">
            <a:avLst/>
          </a:prstGeom>
        </p:spPr>
      </p:pic>
      <p:pic>
        <p:nvPicPr>
          <p:cNvPr id="19" name="Picture 18" descr="composite_20110827T07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27913" b="7769"/>
          <a:stretch/>
        </p:blipFill>
        <p:spPr>
          <a:xfrm>
            <a:off x="0" y="-8466"/>
            <a:ext cx="1765190" cy="2286000"/>
          </a:xfrm>
          <a:prstGeom prst="rect">
            <a:avLst/>
          </a:prstGeom>
        </p:spPr>
      </p:pic>
      <p:pic>
        <p:nvPicPr>
          <p:cNvPr id="5" name="Picture 4" descr="hycom_20110827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3393" r="27638" b="7616"/>
          <a:stretch/>
        </p:blipFill>
        <p:spPr>
          <a:xfrm>
            <a:off x="5181600" y="0"/>
            <a:ext cx="1855184" cy="2277533"/>
          </a:xfrm>
          <a:prstGeom prst="rect">
            <a:avLst/>
          </a:prstGeom>
        </p:spPr>
      </p:pic>
      <p:pic>
        <p:nvPicPr>
          <p:cNvPr id="3" name="Picture 2" descr="roms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931" r="19659" b="7308"/>
          <a:stretch/>
        </p:blipFill>
        <p:spPr>
          <a:xfrm>
            <a:off x="7095067" y="-8467"/>
            <a:ext cx="2048933" cy="22976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3198" y="6773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3531" y="45701"/>
            <a:ext cx="16594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14" name="Picture 13" descr="pom_20110827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548" r="28028" b="7769"/>
          <a:stretch/>
        </p:blipFill>
        <p:spPr>
          <a:xfrm>
            <a:off x="3505200" y="1"/>
            <a:ext cx="1761067" cy="22755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40371" y="6773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15" name="Picture 14" descr="rtg_20110827T000000_fla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27681" b="7153"/>
          <a:stretch/>
        </p:blipFill>
        <p:spPr>
          <a:xfrm>
            <a:off x="1752600" y="-8468"/>
            <a:ext cx="1761798" cy="2286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7733"/>
            <a:ext cx="17017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RTG HR </a:t>
            </a:r>
            <a:r>
              <a:rPr lang="en-US" sz="1700" dirty="0" smtClean="0">
                <a:latin typeface="Calibri"/>
                <a:cs typeface="Calibri"/>
              </a:rPr>
              <a:t>(NAM)  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32" y="67733"/>
            <a:ext cx="1635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Rutgers 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1665" y="2350552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799" y="2350552"/>
            <a:ext cx="1635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Rutgers 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37267" y="2350552"/>
            <a:ext cx="17017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RTG HR </a:t>
            </a:r>
            <a:r>
              <a:rPr lang="en-US" sz="1700" dirty="0" smtClean="0">
                <a:latin typeface="Calibri"/>
                <a:cs typeface="Calibri"/>
              </a:rPr>
              <a:t>(NAM)  </a:t>
            </a:r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6" name="Picture 35" descr="p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547" r="27609" b="7463"/>
          <a:stretch/>
        </p:blipFill>
        <p:spPr>
          <a:xfrm>
            <a:off x="3496732" y="2286001"/>
            <a:ext cx="1772291" cy="22775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48838" y="2350552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8" name="Picture 37" descr="roms_20110831T000000_flat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142" r="19817" b="7404"/>
          <a:stretch/>
        </p:blipFill>
        <p:spPr>
          <a:xfrm>
            <a:off x="7065054" y="2286000"/>
            <a:ext cx="2028146" cy="22796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11998" y="2328520"/>
            <a:ext cx="16594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9" name="Picture 38" descr="roms_20110829T000000_flat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3760" r="19659" b="7866"/>
          <a:stretch/>
        </p:blipFill>
        <p:spPr>
          <a:xfrm>
            <a:off x="7069666" y="4576633"/>
            <a:ext cx="2074333" cy="228136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128934" y="4631266"/>
            <a:ext cx="1888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(ROMS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Right After)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714064" y="5943600"/>
            <a:ext cx="2540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86200" y="5715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Does not match dates above (clouds did not clear) but shows most cooling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 bwMode="auto">
          <a:xfrm>
            <a:off x="-457200" y="4648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Sea Surface Temperature (SST) Comparison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55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osite_20110827T070000_flat_POMgri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394" r="27840" b="7770"/>
          <a:stretch/>
        </p:blipFill>
        <p:spPr>
          <a:xfrm>
            <a:off x="-16934" y="0"/>
            <a:ext cx="1767460" cy="2277533"/>
          </a:xfrm>
          <a:prstGeom prst="rect">
            <a:avLst/>
          </a:prstGeom>
        </p:spPr>
      </p:pic>
      <p:pic>
        <p:nvPicPr>
          <p:cNvPr id="6" name="Picture 5" descr="composite_20110831T070000_flat_POMgrid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547" r="27609" b="7153"/>
          <a:stretch/>
        </p:blipFill>
        <p:spPr>
          <a:xfrm>
            <a:off x="-8466" y="2286000"/>
            <a:ext cx="1778000" cy="2292789"/>
          </a:xfrm>
          <a:prstGeom prst="rect">
            <a:avLst/>
          </a:prstGeom>
        </p:spPr>
      </p:pic>
      <p:pic>
        <p:nvPicPr>
          <p:cNvPr id="37" name="Picture 36" descr="hycom_20110831T00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t="3268" r="27956" b="7741"/>
          <a:stretch/>
        </p:blipFill>
        <p:spPr>
          <a:xfrm>
            <a:off x="5283200" y="2286000"/>
            <a:ext cx="1761067" cy="2273233"/>
          </a:xfrm>
          <a:prstGeom prst="rect">
            <a:avLst/>
          </a:prstGeom>
        </p:spPr>
      </p:pic>
      <p:pic>
        <p:nvPicPr>
          <p:cNvPr id="5" name="Picture 4" descr="hycom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3393" r="27638" b="7616"/>
          <a:stretch/>
        </p:blipFill>
        <p:spPr>
          <a:xfrm>
            <a:off x="5181600" y="0"/>
            <a:ext cx="1855184" cy="2277533"/>
          </a:xfrm>
          <a:prstGeom prst="rect">
            <a:avLst/>
          </a:prstGeom>
        </p:spPr>
      </p:pic>
      <p:pic>
        <p:nvPicPr>
          <p:cNvPr id="3" name="Picture 2" descr="roms_20110827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2931" r="19659" b="7308"/>
          <a:stretch/>
        </p:blipFill>
        <p:spPr>
          <a:xfrm>
            <a:off x="7095067" y="-8467"/>
            <a:ext cx="2048933" cy="22976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83198" y="6773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3531" y="45701"/>
            <a:ext cx="16594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14" name="Picture 13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548" r="28028" b="7769"/>
          <a:stretch/>
        </p:blipFill>
        <p:spPr>
          <a:xfrm>
            <a:off x="3505200" y="1"/>
            <a:ext cx="1761067" cy="22755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40371" y="6773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33" y="67733"/>
            <a:ext cx="8720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Rutgers </a:t>
            </a:r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1665" y="2350552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799" y="2350552"/>
            <a:ext cx="939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Rutgers </a:t>
            </a:r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6" name="Picture 3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547" r="27609" b="7463"/>
          <a:stretch/>
        </p:blipFill>
        <p:spPr>
          <a:xfrm>
            <a:off x="3496732" y="2286001"/>
            <a:ext cx="1772291" cy="22775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48838" y="2350552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HWRF-POM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8" name="Picture 37" descr="roms_20110831T000000_fla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3142" r="19817" b="7404"/>
          <a:stretch/>
        </p:blipFill>
        <p:spPr>
          <a:xfrm>
            <a:off x="7065054" y="2286000"/>
            <a:ext cx="2028146" cy="22796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11998" y="2328520"/>
            <a:ext cx="16594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39" name="Picture 38" descr="roms_20110829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3760" r="19659" b="7866"/>
          <a:stretch/>
        </p:blipFill>
        <p:spPr>
          <a:xfrm>
            <a:off x="7069666" y="4576633"/>
            <a:ext cx="2074333" cy="228136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128934" y="4631266"/>
            <a:ext cx="1888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(ROMS </a:t>
            </a:r>
            <a:r>
              <a:rPr lang="en-US" sz="1700" dirty="0" err="1" smtClean="0">
                <a:latin typeface="Calibri"/>
                <a:cs typeface="Calibri"/>
              </a:rPr>
              <a:t>ESPreSSO</a:t>
            </a:r>
            <a:endParaRPr lang="en-US" sz="1700" dirty="0" smtClean="0">
              <a:latin typeface="Calibri"/>
              <a:cs typeface="Calibri"/>
            </a:endParaRPr>
          </a:p>
          <a:p>
            <a:r>
              <a:rPr lang="en-US" sz="1700" dirty="0" smtClean="0">
                <a:latin typeface="Calibri"/>
                <a:cs typeface="Calibri"/>
              </a:rPr>
              <a:t>Right After)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6714064" y="5943600"/>
            <a:ext cx="2540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886200" y="5715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Does not match dates above (clouds did not clear) but shows most cooling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 bwMode="auto">
          <a:xfrm>
            <a:off x="-457200" y="4648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Sea Surface Temperature (SST) Comparison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59266" y="5850466"/>
            <a:ext cx="12022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/>
                <a:cs typeface="Calibri"/>
              </a:rPr>
              <a:t>Rutgers and RTG on POM grid</a:t>
            </a:r>
            <a:endParaRPr lang="en-US" sz="1100" dirty="0">
              <a:latin typeface="Calibri"/>
              <a:cs typeface="Calibri"/>
            </a:endParaRPr>
          </a:p>
        </p:txBody>
      </p:sp>
      <p:pic>
        <p:nvPicPr>
          <p:cNvPr id="8" name="Picture 7" descr="rtg_20110827T000000_flat_POMgrid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3547" r="27840" b="7463"/>
          <a:stretch/>
        </p:blipFill>
        <p:spPr>
          <a:xfrm>
            <a:off x="1735666" y="0"/>
            <a:ext cx="1782842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67733"/>
            <a:ext cx="17017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RTG HR </a:t>
            </a:r>
            <a:r>
              <a:rPr lang="en-US" sz="1700" dirty="0" smtClean="0">
                <a:latin typeface="Calibri"/>
                <a:cs typeface="Calibri"/>
              </a:rPr>
              <a:t>(NAM)  Before</a:t>
            </a:r>
            <a:endParaRPr lang="en-US" sz="1700" dirty="0">
              <a:latin typeface="Calibri"/>
              <a:cs typeface="Calibri"/>
            </a:endParaRPr>
          </a:p>
        </p:txBody>
      </p:sp>
      <p:pic>
        <p:nvPicPr>
          <p:cNvPr id="10" name="Picture 9" descr="rtg_20110831T000000_flat_POMgrid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3422" r="27725" b="7434"/>
          <a:stretch/>
        </p:blipFill>
        <p:spPr>
          <a:xfrm>
            <a:off x="1744133" y="2285999"/>
            <a:ext cx="1758723" cy="226906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37267" y="2350552"/>
            <a:ext cx="17017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RTG HR </a:t>
            </a:r>
            <a:r>
              <a:rPr lang="en-US" sz="1700" dirty="0" smtClean="0">
                <a:latin typeface="Calibri"/>
                <a:cs typeface="Calibri"/>
              </a:rPr>
              <a:t>(NAM)  </a:t>
            </a:r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36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8459</TotalTime>
  <Words>1243</Words>
  <Application>Microsoft Macintosh PowerPoint</Application>
  <PresentationFormat>On-screen Show (4:3)</PresentationFormat>
  <Paragraphs>214</Paragraphs>
  <Slides>26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Motivation</vt:lpstr>
      <vt:lpstr>Controls on TC Intensity</vt:lpstr>
      <vt:lpstr>PowerPoint Presentation</vt:lpstr>
      <vt:lpstr>Controls on TC Intensity</vt:lpstr>
      <vt:lpstr>GOES 13 Channel 3</vt:lpstr>
      <vt:lpstr>Controls on TC Intensity</vt:lpstr>
      <vt:lpstr>PowerPoint Presentation</vt:lpstr>
      <vt:lpstr>PowerPoint Presentation</vt:lpstr>
      <vt:lpstr>PowerPoint Presentation</vt:lpstr>
      <vt:lpstr>Observations of Mixing  and Surface Cooling</vt:lpstr>
      <vt:lpstr>PowerPoint Presentation</vt:lpstr>
      <vt:lpstr>Sensitivity Study:  Impact of pre-storm SST cooling on intensity     </vt:lpstr>
      <vt:lpstr>Simple Uncoupled WRF Hindcast Sensitivities: SST Setup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</vt:lpstr>
      <vt:lpstr>Extra Slides</vt:lpstr>
      <vt:lpstr>PowerPoint Presentation</vt:lpstr>
      <vt:lpstr>PowerPoint Presentation</vt:lpstr>
      <vt:lpstr>Model Validation</vt:lpstr>
      <vt:lpstr>Model Validation</vt:lpstr>
      <vt:lpstr>Remaining Work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Greg Seroka</cp:lastModifiedBy>
  <cp:revision>479</cp:revision>
  <dcterms:created xsi:type="dcterms:W3CDTF">2011-03-03T17:35:39Z</dcterms:created>
  <dcterms:modified xsi:type="dcterms:W3CDTF">2014-01-29T22:44:11Z</dcterms:modified>
</cp:coreProperties>
</file>